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8.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rts/chart3.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charts/chart4.xml" ContentType="application/vnd.openxmlformats-officedocument.drawingml.chart+xml"/>
  <Override PartName="/ppt/notesSlides/notesSlide112.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2"/>
  </p:notesMasterIdLst>
  <p:handoutMasterIdLst>
    <p:handoutMasterId r:id="rId133"/>
  </p:handoutMasterIdLst>
  <p:sldIdLst>
    <p:sldId id="258" r:id="rId2"/>
    <p:sldId id="419" r:id="rId3"/>
    <p:sldId id="495" r:id="rId4"/>
    <p:sldId id="722" r:id="rId5"/>
    <p:sldId id="833" r:id="rId6"/>
    <p:sldId id="836" r:id="rId7"/>
    <p:sldId id="731" r:id="rId8"/>
    <p:sldId id="834" r:id="rId9"/>
    <p:sldId id="831" r:id="rId10"/>
    <p:sldId id="719" r:id="rId11"/>
    <p:sldId id="423" r:id="rId12"/>
    <p:sldId id="263" r:id="rId13"/>
    <p:sldId id="270" r:id="rId14"/>
    <p:sldId id="732" r:id="rId15"/>
    <p:sldId id="837" r:id="rId16"/>
    <p:sldId id="733" r:id="rId17"/>
    <p:sldId id="454" r:id="rId18"/>
    <p:sldId id="838" r:id="rId19"/>
    <p:sldId id="278" r:id="rId20"/>
    <p:sldId id="426" r:id="rId21"/>
    <p:sldId id="275" r:id="rId22"/>
    <p:sldId id="282" r:id="rId23"/>
    <p:sldId id="284" r:id="rId24"/>
    <p:sldId id="739" r:id="rId25"/>
    <p:sldId id="511" r:id="rId26"/>
    <p:sldId id="291" r:id="rId27"/>
    <p:sldId id="747" r:id="rId28"/>
    <p:sldId id="292" r:id="rId29"/>
    <p:sldId id="513" r:id="rId30"/>
    <p:sldId id="512" r:id="rId31"/>
    <p:sldId id="294" r:id="rId32"/>
    <p:sldId id="299" r:id="rId33"/>
    <p:sldId id="734" r:id="rId34"/>
    <p:sldId id="718" r:id="rId35"/>
    <p:sldId id="823" r:id="rId36"/>
    <p:sldId id="835" r:id="rId37"/>
    <p:sldId id="302" r:id="rId38"/>
    <p:sldId id="748" r:id="rId39"/>
    <p:sldId id="839" r:id="rId40"/>
    <p:sldId id="752" r:id="rId41"/>
    <p:sldId id="757" r:id="rId42"/>
    <p:sldId id="826" r:id="rId43"/>
    <p:sldId id="754" r:id="rId44"/>
    <p:sldId id="818" r:id="rId45"/>
    <p:sldId id="755" r:id="rId46"/>
    <p:sldId id="840" r:id="rId47"/>
    <p:sldId id="759" r:id="rId48"/>
    <p:sldId id="517" r:id="rId49"/>
    <p:sldId id="756" r:id="rId50"/>
    <p:sldId id="629" r:id="rId51"/>
    <p:sldId id="632" r:id="rId52"/>
    <p:sldId id="810" r:id="rId53"/>
    <p:sldId id="765" r:id="rId54"/>
    <p:sldId id="634" r:id="rId55"/>
    <p:sldId id="758" r:id="rId56"/>
    <p:sldId id="763" r:id="rId57"/>
    <p:sldId id="766" r:id="rId58"/>
    <p:sldId id="769" r:id="rId59"/>
    <p:sldId id="636" r:id="rId60"/>
    <p:sldId id="530" r:id="rId61"/>
    <p:sldId id="760" r:id="rId62"/>
    <p:sldId id="771" r:id="rId63"/>
    <p:sldId id="613" r:id="rId64"/>
    <p:sldId id="727" r:id="rId65"/>
    <p:sldId id="830" r:id="rId66"/>
    <p:sldId id="772" r:id="rId67"/>
    <p:sldId id="770" r:id="rId68"/>
    <p:sldId id="534" r:id="rId69"/>
    <p:sldId id="535" r:id="rId70"/>
    <p:sldId id="536" r:id="rId71"/>
    <p:sldId id="777" r:id="rId72"/>
    <p:sldId id="795" r:id="rId73"/>
    <p:sldId id="642" r:id="rId74"/>
    <p:sldId id="798" r:id="rId75"/>
    <p:sldId id="726" r:id="rId76"/>
    <p:sldId id="828" r:id="rId77"/>
    <p:sldId id="829" r:id="rId78"/>
    <p:sldId id="814" r:id="rId79"/>
    <p:sldId id="614" r:id="rId80"/>
    <p:sldId id="740" r:id="rId81"/>
    <p:sldId id="783" r:id="rId82"/>
    <p:sldId id="797" r:id="rId83"/>
    <p:sldId id="668" r:id="rId84"/>
    <p:sldId id="774" r:id="rId85"/>
    <p:sldId id="784" r:id="rId86"/>
    <p:sldId id="554" r:id="rId87"/>
    <p:sldId id="741" r:id="rId88"/>
    <p:sldId id="555" r:id="rId89"/>
    <p:sldId id="331" r:id="rId90"/>
    <p:sldId id="785" r:id="rId91"/>
    <p:sldId id="560" r:id="rId92"/>
    <p:sldId id="813" r:id="rId93"/>
    <p:sldId id="559" r:id="rId94"/>
    <p:sldId id="672" r:id="rId95"/>
    <p:sldId id="786" r:id="rId96"/>
    <p:sldId id="564" r:id="rId97"/>
    <p:sldId id="805" r:id="rId98"/>
    <p:sldId id="787" r:id="rId99"/>
    <p:sldId id="792" r:id="rId100"/>
    <p:sldId id="806" r:id="rId101"/>
    <p:sldId id="402" r:id="rId102"/>
    <p:sldId id="403" r:id="rId103"/>
    <p:sldId id="841" r:id="rId104"/>
    <p:sldId id="336" r:id="rId105"/>
    <p:sldId id="551" r:id="rId106"/>
    <p:sldId id="808" r:id="rId107"/>
    <p:sldId id="796" r:id="rId108"/>
    <p:sldId id="749" r:id="rId109"/>
    <p:sldId id="825" r:id="rId110"/>
    <p:sldId id="832" r:id="rId111"/>
    <p:sldId id="842" r:id="rId112"/>
    <p:sldId id="843" r:id="rId113"/>
    <p:sldId id="507" r:id="rId114"/>
    <p:sldId id="685" r:id="rId115"/>
    <p:sldId id="744" r:id="rId116"/>
    <p:sldId id="778" r:id="rId117"/>
    <p:sldId id="374" r:id="rId118"/>
    <p:sldId id="375" r:id="rId119"/>
    <p:sldId id="780" r:id="rId120"/>
    <p:sldId id="448" r:id="rId121"/>
    <p:sldId id="779" r:id="rId122"/>
    <p:sldId id="574" r:id="rId123"/>
    <p:sldId id="781" r:id="rId124"/>
    <p:sldId id="462" r:id="rId125"/>
    <p:sldId id="665" r:id="rId126"/>
    <p:sldId id="782" r:id="rId127"/>
    <p:sldId id="509" r:id="rId128"/>
    <p:sldId id="776" r:id="rId129"/>
    <p:sldId id="817" r:id="rId130"/>
    <p:sldId id="812" r:id="rId131"/>
  </p:sldIdLst>
  <p:sldSz cx="9144000" cy="6858000" type="screen4x3"/>
  <p:notesSz cx="6794500" cy="9906000"/>
  <p:custDataLst>
    <p:tags r:id="rId134"/>
  </p:custDataLst>
  <p:defaultTextStyle>
    <a:defPPr>
      <a:defRPr lang="en-GB"/>
    </a:defPPr>
    <a:lvl1pPr algn="l" rtl="0" fontAlgn="base">
      <a:spcBef>
        <a:spcPct val="0"/>
      </a:spcBef>
      <a:spcAft>
        <a:spcPct val="0"/>
      </a:spcAft>
      <a:defRPr sz="1900" kern="1200">
        <a:solidFill>
          <a:schemeClr val="tx1"/>
        </a:solidFill>
        <a:latin typeface="Symbol" pitchFamily="18" charset="2"/>
        <a:ea typeface="+mn-ea"/>
        <a:cs typeface="+mn-cs"/>
      </a:defRPr>
    </a:lvl1pPr>
    <a:lvl2pPr marL="457200" algn="l" rtl="0" fontAlgn="base">
      <a:spcBef>
        <a:spcPct val="0"/>
      </a:spcBef>
      <a:spcAft>
        <a:spcPct val="0"/>
      </a:spcAft>
      <a:defRPr sz="1900" kern="1200">
        <a:solidFill>
          <a:schemeClr val="tx1"/>
        </a:solidFill>
        <a:latin typeface="Symbol" pitchFamily="18" charset="2"/>
        <a:ea typeface="+mn-ea"/>
        <a:cs typeface="+mn-cs"/>
      </a:defRPr>
    </a:lvl2pPr>
    <a:lvl3pPr marL="914400" algn="l" rtl="0" fontAlgn="base">
      <a:spcBef>
        <a:spcPct val="0"/>
      </a:spcBef>
      <a:spcAft>
        <a:spcPct val="0"/>
      </a:spcAft>
      <a:defRPr sz="1900" kern="1200">
        <a:solidFill>
          <a:schemeClr val="tx1"/>
        </a:solidFill>
        <a:latin typeface="Symbol" pitchFamily="18" charset="2"/>
        <a:ea typeface="+mn-ea"/>
        <a:cs typeface="+mn-cs"/>
      </a:defRPr>
    </a:lvl3pPr>
    <a:lvl4pPr marL="1371600" algn="l" rtl="0" fontAlgn="base">
      <a:spcBef>
        <a:spcPct val="0"/>
      </a:spcBef>
      <a:spcAft>
        <a:spcPct val="0"/>
      </a:spcAft>
      <a:defRPr sz="1900" kern="1200">
        <a:solidFill>
          <a:schemeClr val="tx1"/>
        </a:solidFill>
        <a:latin typeface="Symbol" pitchFamily="18" charset="2"/>
        <a:ea typeface="+mn-ea"/>
        <a:cs typeface="+mn-cs"/>
      </a:defRPr>
    </a:lvl4pPr>
    <a:lvl5pPr marL="1828800" algn="l" rtl="0" fontAlgn="base">
      <a:spcBef>
        <a:spcPct val="0"/>
      </a:spcBef>
      <a:spcAft>
        <a:spcPct val="0"/>
      </a:spcAft>
      <a:defRPr sz="1900" kern="1200">
        <a:solidFill>
          <a:schemeClr val="tx1"/>
        </a:solidFill>
        <a:latin typeface="Symbol" pitchFamily="18" charset="2"/>
        <a:ea typeface="+mn-ea"/>
        <a:cs typeface="+mn-cs"/>
      </a:defRPr>
    </a:lvl5pPr>
    <a:lvl6pPr marL="2286000" algn="l" defTabSz="914400" rtl="0" eaLnBrk="1" latinLnBrk="0" hangingPunct="1">
      <a:defRPr sz="1900" kern="1200">
        <a:solidFill>
          <a:schemeClr val="tx1"/>
        </a:solidFill>
        <a:latin typeface="Symbol" pitchFamily="18" charset="2"/>
        <a:ea typeface="+mn-ea"/>
        <a:cs typeface="+mn-cs"/>
      </a:defRPr>
    </a:lvl6pPr>
    <a:lvl7pPr marL="2743200" algn="l" defTabSz="914400" rtl="0" eaLnBrk="1" latinLnBrk="0" hangingPunct="1">
      <a:defRPr sz="1900" kern="1200">
        <a:solidFill>
          <a:schemeClr val="tx1"/>
        </a:solidFill>
        <a:latin typeface="Symbol" pitchFamily="18" charset="2"/>
        <a:ea typeface="+mn-ea"/>
        <a:cs typeface="+mn-cs"/>
      </a:defRPr>
    </a:lvl7pPr>
    <a:lvl8pPr marL="3200400" algn="l" defTabSz="914400" rtl="0" eaLnBrk="1" latinLnBrk="0" hangingPunct="1">
      <a:defRPr sz="1900" kern="1200">
        <a:solidFill>
          <a:schemeClr val="tx1"/>
        </a:solidFill>
        <a:latin typeface="Symbol" pitchFamily="18" charset="2"/>
        <a:ea typeface="+mn-ea"/>
        <a:cs typeface="+mn-cs"/>
      </a:defRPr>
    </a:lvl8pPr>
    <a:lvl9pPr marL="3657600" algn="l" defTabSz="914400" rtl="0" eaLnBrk="1" latinLnBrk="0" hangingPunct="1">
      <a:defRPr sz="1900" kern="1200">
        <a:solidFill>
          <a:schemeClr val="tx1"/>
        </a:solidFill>
        <a:latin typeface="Symbol" pitchFamily="18" charset="2"/>
        <a:ea typeface="+mn-ea"/>
        <a:cs typeface="+mn-cs"/>
      </a:defRPr>
    </a:lvl9pPr>
  </p:defaultTextStyle>
  <p:extLst>
    <p:ext uri="{EFAFB233-063F-42B5-8137-9DF3F51BA10A}">
      <p15:sldGuideLst xmlns:p15="http://schemas.microsoft.com/office/powerpoint/2012/main">
        <p15:guide id="1" orient="horz" pos="3917">
          <p15:clr>
            <a:srgbClr val="A4A3A4"/>
          </p15:clr>
        </p15:guide>
        <p15:guide id="2" pos="462">
          <p15:clr>
            <a:srgbClr val="A4A3A4"/>
          </p15:clr>
        </p15:guide>
      </p15:sldGuideLst>
    </p:ext>
    <p:ext uri="{2D200454-40CA-4A62-9FC3-DE9A4176ACB9}">
      <p15:notesGuideLst xmlns:p15="http://schemas.microsoft.com/office/powerpoint/2012/main">
        <p15:guide id="1" orient="horz" pos="3120">
          <p15:clr>
            <a:srgbClr val="A4A3A4"/>
          </p15:clr>
        </p15:guide>
        <p15:guide id="2" pos="2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eber Benno Thomas" initials="WBT"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77D7D"/>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76983" autoAdjust="0"/>
  </p:normalViewPr>
  <p:slideViewPr>
    <p:cSldViewPr snapToGrid="0">
      <p:cViewPr varScale="1">
        <p:scale>
          <a:sx n="97" d="100"/>
          <a:sy n="97" d="100"/>
        </p:scale>
        <p:origin x="2052" y="78"/>
      </p:cViewPr>
      <p:guideLst>
        <p:guide orient="horz" pos="3917"/>
        <p:guide pos="462"/>
      </p:guideLst>
    </p:cSldViewPr>
  </p:slideViewPr>
  <p:outlineViewPr>
    <p:cViewPr>
      <p:scale>
        <a:sx n="33" d="100"/>
        <a:sy n="33" d="100"/>
      </p:scale>
      <p:origin x="0" y="1728"/>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3504"/>
    </p:cViewPr>
  </p:sorterViewPr>
  <p:notesViewPr>
    <p:cSldViewPr snapToGrid="0">
      <p:cViewPr>
        <p:scale>
          <a:sx n="80" d="100"/>
          <a:sy n="80" d="100"/>
        </p:scale>
        <p:origin x="-4044" y="-534"/>
      </p:cViewPr>
      <p:guideLst>
        <p:guide orient="horz" pos="3120"/>
        <p:guide pos="2140"/>
      </p:guideLst>
    </p:cSldViewPr>
  </p:notesViewPr>
  <p:gridSpacing cx="60128" cy="6012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handoutMaster" Target="handoutMasters/handoutMaster1.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ags" Target="tags/tag1.xml"/><Relationship Id="rId13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notesMaster" Target="notesMasters/notesMaster1.xml"/><Relationship Id="rId14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_rels/viewProps.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slide" Target="slides/slide27.xml"/><Relationship Id="rId1" Type="http://schemas.openxmlformats.org/officeDocument/2006/relationships/slide" Target="slides/slide2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oleObject" Target="Mappe2"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ityi-p001nas\DATA\GRUPPEN\IAF\IAA%20PS\Team\Stefan\Hedging_Vortrag\FX_simulation_Benno_lang.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ityi-p001nas\Home\e2633\W7Optionen\Desktop\world%20gov.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ppe1"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ppe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dPt>
            <c:idx val="3"/>
            <c:bubble3D val="0"/>
            <c:spPr>
              <a:solidFill>
                <a:schemeClr val="accent1">
                  <a:lumMod val="20000"/>
                  <a:lumOff val="80000"/>
                </a:schemeClr>
              </a:solidFill>
            </c:spPr>
            <c:extLst>
              <c:ext xmlns:c16="http://schemas.microsoft.com/office/drawing/2014/chart" uri="{C3380CC4-5D6E-409C-BE32-E72D297353CC}">
                <c16:uniqueId val="{00000001-6A6F-4624-BC45-04BF57E35CA4}"/>
              </c:ext>
            </c:extLst>
          </c:dPt>
          <c:dLbls>
            <c:dLbl>
              <c:idx val="0"/>
              <c:layout>
                <c:manualLayout>
                  <c:x val="-2.1242284273005636E-2"/>
                  <c:y val="-0.410108872969714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A6F-4624-BC45-04BF57E35CA4}"/>
                </c:ext>
              </c:extLst>
            </c:dLbl>
            <c:dLbl>
              <c:idx val="1"/>
              <c:layout>
                <c:manualLayout>
                  <c:x val="-1.6233616737169446E-2"/>
                  <c:y val="1.913256259309171E-2"/>
                </c:manualLayout>
              </c:layout>
              <c:tx>
                <c:rich>
                  <a:bodyPr/>
                  <a:lstStyle/>
                  <a:p>
                    <a:r>
                      <a:rPr lang="en-US" dirty="0"/>
                      <a:t>Quasi Government; 3.2</a:t>
                    </a:r>
                  </a:p>
                </c:rich>
              </c:tx>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A6F-4624-BC45-04BF57E35CA4}"/>
                </c:ext>
              </c:extLst>
            </c:dLbl>
            <c:dLbl>
              <c:idx val="2"/>
              <c:layout>
                <c:manualLayout>
                  <c:x val="-4.4860786498937981E-2"/>
                  <c:y val="1.146210133106366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A6F-4624-BC45-04BF57E35CA4}"/>
                </c:ext>
              </c:extLst>
            </c:dLbl>
            <c:dLbl>
              <c:idx val="3"/>
              <c:layout>
                <c:manualLayout>
                  <c:x val="-9.3701476934463512E-2"/>
                  <c:y val="0.1063412692783570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A6F-4624-BC45-04BF57E35CA4}"/>
                </c:ext>
              </c:extLst>
            </c:dLbl>
            <c:spPr>
              <a:noFill/>
              <a:ln>
                <a:noFill/>
              </a:ln>
              <a:effectLst/>
            </c:spPr>
            <c:showLegendKey val="0"/>
            <c:showVal val="1"/>
            <c:showCatName val="1"/>
            <c:showSerName val="0"/>
            <c:showPercent val="0"/>
            <c:showBubbleSize val="0"/>
            <c:showLeaderLines val="1"/>
            <c:extLst>
              <c:ext xmlns:c15="http://schemas.microsoft.com/office/drawing/2012/chart" uri="{CE6537A1-D6FC-4f65-9D91-7224C49458BB}"/>
            </c:extLst>
          </c:dLbls>
          <c:cat>
            <c:strRef>
              <c:f>Tabelle1!$A$2:$A$5</c:f>
              <c:strCache>
                <c:ptCount val="4"/>
                <c:pt idx="0">
                  <c:v>Government</c:v>
                </c:pt>
                <c:pt idx="1">
                  <c:v>Govt.-related</c:v>
                </c:pt>
                <c:pt idx="2">
                  <c:v>Corporates</c:v>
                </c:pt>
                <c:pt idx="3">
                  <c:v>Securitized</c:v>
                </c:pt>
              </c:strCache>
            </c:strRef>
          </c:cat>
          <c:val>
            <c:numRef>
              <c:f>Tabelle1!$B$2:$B$5</c:f>
              <c:numCache>
                <c:formatCode>General</c:formatCode>
                <c:ptCount val="4"/>
                <c:pt idx="0">
                  <c:v>25.1</c:v>
                </c:pt>
                <c:pt idx="1">
                  <c:v>3.2</c:v>
                </c:pt>
                <c:pt idx="2">
                  <c:v>8.1999999999999993</c:v>
                </c:pt>
                <c:pt idx="3">
                  <c:v>6.8</c:v>
                </c:pt>
              </c:numCache>
            </c:numRef>
          </c:val>
          <c:extLst>
            <c:ext xmlns:c16="http://schemas.microsoft.com/office/drawing/2014/chart" uri="{C3380CC4-5D6E-409C-BE32-E72D297353CC}">
              <c16:uniqueId val="{00000005-6A6F-4624-BC45-04BF57E35CA4}"/>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000"/>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dPt>
            <c:idx val="3"/>
            <c:bubble3D val="0"/>
            <c:spPr>
              <a:solidFill>
                <a:schemeClr val="accent1">
                  <a:lumMod val="20000"/>
                  <a:lumOff val="80000"/>
                </a:schemeClr>
              </a:solidFill>
            </c:spPr>
            <c:extLst>
              <c:ext xmlns:c16="http://schemas.microsoft.com/office/drawing/2014/chart" uri="{C3380CC4-5D6E-409C-BE32-E72D297353CC}">
                <c16:uniqueId val="{00000001-D02B-47B1-80E8-3D181A7084A5}"/>
              </c:ext>
            </c:extLst>
          </c:dPt>
          <c:dLbls>
            <c:dLbl>
              <c:idx val="0"/>
              <c:layout>
                <c:manualLayout>
                  <c:x val="3.3821568764081482E-2"/>
                  <c:y val="5.013801215216209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02B-47B1-80E8-3D181A7084A5}"/>
                </c:ext>
              </c:extLst>
            </c:dLbl>
            <c:dLbl>
              <c:idx val="1"/>
              <c:layout>
                <c:manualLayout>
                  <c:x val="-1.6233616737169446E-2"/>
                  <c:y val="1.9132562593091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02B-47B1-80E8-3D181A7084A5}"/>
                </c:ext>
              </c:extLst>
            </c:dLbl>
            <c:dLbl>
              <c:idx val="2"/>
              <c:layout>
                <c:manualLayout>
                  <c:x val="-4.4860786498937981E-2"/>
                  <c:y val="1.146210133106366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02B-47B1-80E8-3D181A7084A5}"/>
                </c:ext>
              </c:extLst>
            </c:dLbl>
            <c:dLbl>
              <c:idx val="3"/>
              <c:layout>
                <c:manualLayout>
                  <c:x val="-9.3701476934463512E-2"/>
                  <c:y val="0.1063412692783570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02B-47B1-80E8-3D181A7084A5}"/>
                </c:ext>
              </c:extLst>
            </c:dLbl>
            <c:spPr>
              <a:noFill/>
              <a:ln>
                <a:noFill/>
              </a:ln>
              <a:effectLst/>
            </c:spPr>
            <c:showLegendKey val="0"/>
            <c:showVal val="1"/>
            <c:showCatName val="1"/>
            <c:showSerName val="0"/>
            <c:showPercent val="0"/>
            <c:showBubbleSize val="0"/>
            <c:showLeaderLines val="1"/>
            <c:extLst>
              <c:ext xmlns:c15="http://schemas.microsoft.com/office/drawing/2012/chart" uri="{CE6537A1-D6FC-4f65-9D91-7224C49458BB}"/>
            </c:extLst>
          </c:dLbls>
          <c:cat>
            <c:strRef>
              <c:f>Tabelle1!$A$2:$A$5</c:f>
              <c:strCache>
                <c:ptCount val="4"/>
                <c:pt idx="0">
                  <c:v>USD</c:v>
                </c:pt>
                <c:pt idx="1">
                  <c:v>EUR</c:v>
                </c:pt>
                <c:pt idx="2">
                  <c:v>JPY</c:v>
                </c:pt>
                <c:pt idx="3">
                  <c:v>Rest</c:v>
                </c:pt>
              </c:strCache>
            </c:strRef>
          </c:cat>
          <c:val>
            <c:numRef>
              <c:f>Tabelle1!$B$2:$B$5</c:f>
              <c:numCache>
                <c:formatCode>General</c:formatCode>
                <c:ptCount val="4"/>
                <c:pt idx="0">
                  <c:v>20.7</c:v>
                </c:pt>
                <c:pt idx="1">
                  <c:v>11.1</c:v>
                </c:pt>
                <c:pt idx="2">
                  <c:v>8.07</c:v>
                </c:pt>
                <c:pt idx="3">
                  <c:v>5.93</c:v>
                </c:pt>
              </c:numCache>
            </c:numRef>
          </c:val>
          <c:extLst>
            <c:ext xmlns:c16="http://schemas.microsoft.com/office/drawing/2014/chart" uri="{C3380CC4-5D6E-409C-BE32-E72D297353CC}">
              <c16:uniqueId val="{00000005-D02B-47B1-80E8-3D181A7084A5}"/>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000"/>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002405949256338E-2"/>
          <c:y val="5.1400554097404488E-2"/>
          <c:w val="0.77623009623797024"/>
          <c:h val="0.75759037793547834"/>
        </c:manualLayout>
      </c:layout>
      <c:lineChart>
        <c:grouping val="standard"/>
        <c:varyColors val="0"/>
        <c:ser>
          <c:idx val="1"/>
          <c:order val="1"/>
          <c:tx>
            <c:strRef>
              <c:f>Tabelle1!$C$2</c:f>
              <c:strCache>
                <c:ptCount val="1"/>
                <c:pt idx="0">
                  <c:v>5y5y inflation forward</c:v>
                </c:pt>
              </c:strCache>
            </c:strRef>
          </c:tx>
          <c:spPr>
            <a:ln w="38100">
              <a:solidFill>
                <a:schemeClr val="accent1"/>
              </a:solidFill>
            </a:ln>
          </c:spPr>
          <c:marker>
            <c:symbol val="none"/>
          </c:marker>
          <c:cat>
            <c:numRef>
              <c:f>Tabelle1!$A$3:$A$383</c:f>
              <c:numCache>
                <c:formatCode>m/d/yyyy</c:formatCode>
                <c:ptCount val="381"/>
                <c:pt idx="0" formatCode="dd\.mm\.yyyy">
                  <c:v>42006</c:v>
                </c:pt>
                <c:pt idx="1">
                  <c:v>42009</c:v>
                </c:pt>
                <c:pt idx="2">
                  <c:v>42010</c:v>
                </c:pt>
                <c:pt idx="3">
                  <c:v>42011</c:v>
                </c:pt>
                <c:pt idx="4">
                  <c:v>42012</c:v>
                </c:pt>
                <c:pt idx="5">
                  <c:v>42013</c:v>
                </c:pt>
                <c:pt idx="6">
                  <c:v>42016</c:v>
                </c:pt>
                <c:pt idx="7">
                  <c:v>42017</c:v>
                </c:pt>
                <c:pt idx="8">
                  <c:v>42018</c:v>
                </c:pt>
                <c:pt idx="9">
                  <c:v>42019</c:v>
                </c:pt>
                <c:pt idx="10">
                  <c:v>42020</c:v>
                </c:pt>
                <c:pt idx="11">
                  <c:v>42023</c:v>
                </c:pt>
                <c:pt idx="12">
                  <c:v>42024</c:v>
                </c:pt>
                <c:pt idx="13">
                  <c:v>42025</c:v>
                </c:pt>
                <c:pt idx="14">
                  <c:v>42026</c:v>
                </c:pt>
                <c:pt idx="15">
                  <c:v>42027</c:v>
                </c:pt>
                <c:pt idx="16">
                  <c:v>42030</c:v>
                </c:pt>
                <c:pt idx="17">
                  <c:v>42031</c:v>
                </c:pt>
                <c:pt idx="18">
                  <c:v>42032</c:v>
                </c:pt>
                <c:pt idx="19">
                  <c:v>42033</c:v>
                </c:pt>
                <c:pt idx="20">
                  <c:v>42034</c:v>
                </c:pt>
                <c:pt idx="21">
                  <c:v>42037</c:v>
                </c:pt>
                <c:pt idx="22">
                  <c:v>42038</c:v>
                </c:pt>
                <c:pt idx="23">
                  <c:v>42039</c:v>
                </c:pt>
                <c:pt idx="24">
                  <c:v>42040</c:v>
                </c:pt>
                <c:pt idx="25">
                  <c:v>42041</c:v>
                </c:pt>
                <c:pt idx="26">
                  <c:v>42044</c:v>
                </c:pt>
                <c:pt idx="27">
                  <c:v>42045</c:v>
                </c:pt>
                <c:pt idx="28">
                  <c:v>42046</c:v>
                </c:pt>
                <c:pt idx="29">
                  <c:v>42047</c:v>
                </c:pt>
                <c:pt idx="30">
                  <c:v>42048</c:v>
                </c:pt>
                <c:pt idx="31">
                  <c:v>42051</c:v>
                </c:pt>
                <c:pt idx="32">
                  <c:v>42052</c:v>
                </c:pt>
                <c:pt idx="33">
                  <c:v>42053</c:v>
                </c:pt>
                <c:pt idx="34">
                  <c:v>42054</c:v>
                </c:pt>
                <c:pt idx="35">
                  <c:v>42055</c:v>
                </c:pt>
                <c:pt idx="36">
                  <c:v>42058</c:v>
                </c:pt>
                <c:pt idx="37">
                  <c:v>42059</c:v>
                </c:pt>
                <c:pt idx="38">
                  <c:v>42060</c:v>
                </c:pt>
                <c:pt idx="39">
                  <c:v>42061</c:v>
                </c:pt>
                <c:pt idx="40">
                  <c:v>42062</c:v>
                </c:pt>
                <c:pt idx="41">
                  <c:v>42065</c:v>
                </c:pt>
                <c:pt idx="42">
                  <c:v>42066</c:v>
                </c:pt>
                <c:pt idx="43">
                  <c:v>42067</c:v>
                </c:pt>
                <c:pt idx="44">
                  <c:v>42068</c:v>
                </c:pt>
                <c:pt idx="45">
                  <c:v>42069</c:v>
                </c:pt>
                <c:pt idx="46">
                  <c:v>42072</c:v>
                </c:pt>
                <c:pt idx="47">
                  <c:v>42073</c:v>
                </c:pt>
                <c:pt idx="48">
                  <c:v>42074</c:v>
                </c:pt>
                <c:pt idx="49">
                  <c:v>42075</c:v>
                </c:pt>
                <c:pt idx="50">
                  <c:v>42076</c:v>
                </c:pt>
                <c:pt idx="51">
                  <c:v>42079</c:v>
                </c:pt>
                <c:pt idx="52">
                  <c:v>42080</c:v>
                </c:pt>
                <c:pt idx="53">
                  <c:v>42081</c:v>
                </c:pt>
                <c:pt idx="54">
                  <c:v>42082</c:v>
                </c:pt>
                <c:pt idx="55">
                  <c:v>42083</c:v>
                </c:pt>
                <c:pt idx="56">
                  <c:v>42086</c:v>
                </c:pt>
                <c:pt idx="57">
                  <c:v>42087</c:v>
                </c:pt>
                <c:pt idx="58">
                  <c:v>42088</c:v>
                </c:pt>
                <c:pt idx="59">
                  <c:v>42089</c:v>
                </c:pt>
                <c:pt idx="60">
                  <c:v>42090</c:v>
                </c:pt>
                <c:pt idx="61">
                  <c:v>42093</c:v>
                </c:pt>
                <c:pt idx="62">
                  <c:v>42094</c:v>
                </c:pt>
                <c:pt idx="63">
                  <c:v>42095</c:v>
                </c:pt>
                <c:pt idx="64">
                  <c:v>42096</c:v>
                </c:pt>
                <c:pt idx="65">
                  <c:v>42101</c:v>
                </c:pt>
                <c:pt idx="66">
                  <c:v>42102</c:v>
                </c:pt>
                <c:pt idx="67">
                  <c:v>42103</c:v>
                </c:pt>
                <c:pt idx="68">
                  <c:v>42104</c:v>
                </c:pt>
                <c:pt idx="69">
                  <c:v>42107</c:v>
                </c:pt>
                <c:pt idx="70">
                  <c:v>42108</c:v>
                </c:pt>
                <c:pt idx="71">
                  <c:v>42109</c:v>
                </c:pt>
                <c:pt idx="72">
                  <c:v>42110</c:v>
                </c:pt>
                <c:pt idx="73">
                  <c:v>42111</c:v>
                </c:pt>
                <c:pt idx="74">
                  <c:v>42114</c:v>
                </c:pt>
                <c:pt idx="75">
                  <c:v>42115</c:v>
                </c:pt>
                <c:pt idx="76">
                  <c:v>42116</c:v>
                </c:pt>
                <c:pt idx="77">
                  <c:v>42117</c:v>
                </c:pt>
                <c:pt idx="78">
                  <c:v>42118</c:v>
                </c:pt>
                <c:pt idx="79">
                  <c:v>42121</c:v>
                </c:pt>
                <c:pt idx="80">
                  <c:v>42122</c:v>
                </c:pt>
                <c:pt idx="81">
                  <c:v>42123</c:v>
                </c:pt>
                <c:pt idx="82">
                  <c:v>42124</c:v>
                </c:pt>
                <c:pt idx="83">
                  <c:v>42125</c:v>
                </c:pt>
                <c:pt idx="84">
                  <c:v>42128</c:v>
                </c:pt>
                <c:pt idx="85">
                  <c:v>42129</c:v>
                </c:pt>
                <c:pt idx="86">
                  <c:v>42130</c:v>
                </c:pt>
                <c:pt idx="87">
                  <c:v>42131</c:v>
                </c:pt>
                <c:pt idx="88">
                  <c:v>42132</c:v>
                </c:pt>
                <c:pt idx="89">
                  <c:v>42135</c:v>
                </c:pt>
                <c:pt idx="90">
                  <c:v>42136</c:v>
                </c:pt>
                <c:pt idx="91">
                  <c:v>42137</c:v>
                </c:pt>
                <c:pt idx="92">
                  <c:v>42138</c:v>
                </c:pt>
                <c:pt idx="93">
                  <c:v>42139</c:v>
                </c:pt>
                <c:pt idx="94">
                  <c:v>42142</c:v>
                </c:pt>
                <c:pt idx="95">
                  <c:v>42143</c:v>
                </c:pt>
                <c:pt idx="96">
                  <c:v>42144</c:v>
                </c:pt>
                <c:pt idx="97">
                  <c:v>42145</c:v>
                </c:pt>
                <c:pt idx="98">
                  <c:v>42146</c:v>
                </c:pt>
                <c:pt idx="99">
                  <c:v>42149</c:v>
                </c:pt>
                <c:pt idx="100">
                  <c:v>42150</c:v>
                </c:pt>
                <c:pt idx="101">
                  <c:v>42151</c:v>
                </c:pt>
                <c:pt idx="102">
                  <c:v>42152</c:v>
                </c:pt>
                <c:pt idx="103">
                  <c:v>42153</c:v>
                </c:pt>
                <c:pt idx="104">
                  <c:v>42156</c:v>
                </c:pt>
                <c:pt idx="105">
                  <c:v>42157</c:v>
                </c:pt>
                <c:pt idx="106">
                  <c:v>42158</c:v>
                </c:pt>
                <c:pt idx="107">
                  <c:v>42159</c:v>
                </c:pt>
                <c:pt idx="108">
                  <c:v>42160</c:v>
                </c:pt>
                <c:pt idx="109">
                  <c:v>42163</c:v>
                </c:pt>
                <c:pt idx="110">
                  <c:v>42164</c:v>
                </c:pt>
                <c:pt idx="111">
                  <c:v>42165</c:v>
                </c:pt>
                <c:pt idx="112">
                  <c:v>42166</c:v>
                </c:pt>
                <c:pt idx="113">
                  <c:v>42167</c:v>
                </c:pt>
                <c:pt idx="114">
                  <c:v>42170</c:v>
                </c:pt>
                <c:pt idx="115">
                  <c:v>42171</c:v>
                </c:pt>
                <c:pt idx="116">
                  <c:v>42172</c:v>
                </c:pt>
                <c:pt idx="117">
                  <c:v>42173</c:v>
                </c:pt>
                <c:pt idx="118">
                  <c:v>42174</c:v>
                </c:pt>
                <c:pt idx="119">
                  <c:v>42177</c:v>
                </c:pt>
                <c:pt idx="120">
                  <c:v>42178</c:v>
                </c:pt>
                <c:pt idx="121">
                  <c:v>42179</c:v>
                </c:pt>
                <c:pt idx="122">
                  <c:v>42180</c:v>
                </c:pt>
                <c:pt idx="123">
                  <c:v>42181</c:v>
                </c:pt>
                <c:pt idx="124">
                  <c:v>42184</c:v>
                </c:pt>
                <c:pt idx="125">
                  <c:v>42185</c:v>
                </c:pt>
                <c:pt idx="126">
                  <c:v>42186</c:v>
                </c:pt>
                <c:pt idx="127">
                  <c:v>42187</c:v>
                </c:pt>
                <c:pt idx="128">
                  <c:v>42188</c:v>
                </c:pt>
                <c:pt idx="129">
                  <c:v>42191</c:v>
                </c:pt>
                <c:pt idx="130">
                  <c:v>42192</c:v>
                </c:pt>
                <c:pt idx="131">
                  <c:v>42193</c:v>
                </c:pt>
                <c:pt idx="132">
                  <c:v>42194</c:v>
                </c:pt>
                <c:pt idx="133">
                  <c:v>42195</c:v>
                </c:pt>
                <c:pt idx="134">
                  <c:v>42198</c:v>
                </c:pt>
                <c:pt idx="135">
                  <c:v>42199</c:v>
                </c:pt>
                <c:pt idx="136">
                  <c:v>42200</c:v>
                </c:pt>
                <c:pt idx="137">
                  <c:v>42201</c:v>
                </c:pt>
                <c:pt idx="138">
                  <c:v>42202</c:v>
                </c:pt>
                <c:pt idx="139">
                  <c:v>42205</c:v>
                </c:pt>
                <c:pt idx="140">
                  <c:v>42206</c:v>
                </c:pt>
                <c:pt idx="141">
                  <c:v>42207</c:v>
                </c:pt>
                <c:pt idx="142">
                  <c:v>42208</c:v>
                </c:pt>
                <c:pt idx="143">
                  <c:v>42209</c:v>
                </c:pt>
                <c:pt idx="144">
                  <c:v>42212</c:v>
                </c:pt>
                <c:pt idx="145">
                  <c:v>42213</c:v>
                </c:pt>
                <c:pt idx="146">
                  <c:v>42214</c:v>
                </c:pt>
                <c:pt idx="147">
                  <c:v>42215</c:v>
                </c:pt>
                <c:pt idx="148">
                  <c:v>42216</c:v>
                </c:pt>
                <c:pt idx="149">
                  <c:v>42219</c:v>
                </c:pt>
                <c:pt idx="150">
                  <c:v>42220</c:v>
                </c:pt>
                <c:pt idx="151">
                  <c:v>42221</c:v>
                </c:pt>
                <c:pt idx="152">
                  <c:v>42222</c:v>
                </c:pt>
                <c:pt idx="153">
                  <c:v>42223</c:v>
                </c:pt>
                <c:pt idx="154">
                  <c:v>42226</c:v>
                </c:pt>
                <c:pt idx="155">
                  <c:v>42227</c:v>
                </c:pt>
                <c:pt idx="156">
                  <c:v>42228</c:v>
                </c:pt>
                <c:pt idx="157">
                  <c:v>42229</c:v>
                </c:pt>
                <c:pt idx="158">
                  <c:v>42230</c:v>
                </c:pt>
                <c:pt idx="159">
                  <c:v>42233</c:v>
                </c:pt>
                <c:pt idx="160">
                  <c:v>42234</c:v>
                </c:pt>
                <c:pt idx="161">
                  <c:v>42235</c:v>
                </c:pt>
                <c:pt idx="162">
                  <c:v>42236</c:v>
                </c:pt>
                <c:pt idx="163">
                  <c:v>42237</c:v>
                </c:pt>
                <c:pt idx="164">
                  <c:v>42240</c:v>
                </c:pt>
                <c:pt idx="165">
                  <c:v>42241</c:v>
                </c:pt>
                <c:pt idx="166">
                  <c:v>42242</c:v>
                </c:pt>
                <c:pt idx="167">
                  <c:v>42243</c:v>
                </c:pt>
                <c:pt idx="168">
                  <c:v>42244</c:v>
                </c:pt>
                <c:pt idx="169">
                  <c:v>42247</c:v>
                </c:pt>
                <c:pt idx="170">
                  <c:v>42248</c:v>
                </c:pt>
                <c:pt idx="171">
                  <c:v>42249</c:v>
                </c:pt>
                <c:pt idx="172">
                  <c:v>42250</c:v>
                </c:pt>
                <c:pt idx="173">
                  <c:v>42251</c:v>
                </c:pt>
                <c:pt idx="174">
                  <c:v>42254</c:v>
                </c:pt>
                <c:pt idx="175">
                  <c:v>42255</c:v>
                </c:pt>
                <c:pt idx="176">
                  <c:v>42256</c:v>
                </c:pt>
                <c:pt idx="177">
                  <c:v>42257</c:v>
                </c:pt>
                <c:pt idx="178">
                  <c:v>42258</c:v>
                </c:pt>
                <c:pt idx="179">
                  <c:v>42261</c:v>
                </c:pt>
                <c:pt idx="180">
                  <c:v>42262</c:v>
                </c:pt>
                <c:pt idx="181">
                  <c:v>42263</c:v>
                </c:pt>
                <c:pt idx="182">
                  <c:v>42264</c:v>
                </c:pt>
                <c:pt idx="183">
                  <c:v>42265</c:v>
                </c:pt>
                <c:pt idx="184">
                  <c:v>42268</c:v>
                </c:pt>
                <c:pt idx="185">
                  <c:v>42269</c:v>
                </c:pt>
                <c:pt idx="186">
                  <c:v>42270</c:v>
                </c:pt>
                <c:pt idx="187">
                  <c:v>42271</c:v>
                </c:pt>
                <c:pt idx="188">
                  <c:v>42272</c:v>
                </c:pt>
                <c:pt idx="189">
                  <c:v>42275</c:v>
                </c:pt>
                <c:pt idx="190">
                  <c:v>42276</c:v>
                </c:pt>
                <c:pt idx="191">
                  <c:v>42277</c:v>
                </c:pt>
                <c:pt idx="192">
                  <c:v>42278</c:v>
                </c:pt>
                <c:pt idx="193">
                  <c:v>42279</c:v>
                </c:pt>
                <c:pt idx="194">
                  <c:v>42282</c:v>
                </c:pt>
                <c:pt idx="195">
                  <c:v>42283</c:v>
                </c:pt>
                <c:pt idx="196">
                  <c:v>42284</c:v>
                </c:pt>
                <c:pt idx="197">
                  <c:v>42285</c:v>
                </c:pt>
                <c:pt idx="198">
                  <c:v>42286</c:v>
                </c:pt>
                <c:pt idx="199">
                  <c:v>42289</c:v>
                </c:pt>
                <c:pt idx="200">
                  <c:v>42290</c:v>
                </c:pt>
                <c:pt idx="201">
                  <c:v>42291</c:v>
                </c:pt>
                <c:pt idx="202">
                  <c:v>42292</c:v>
                </c:pt>
                <c:pt idx="203">
                  <c:v>42293</c:v>
                </c:pt>
                <c:pt idx="204">
                  <c:v>42296</c:v>
                </c:pt>
                <c:pt idx="205">
                  <c:v>42297</c:v>
                </c:pt>
                <c:pt idx="206">
                  <c:v>42298</c:v>
                </c:pt>
                <c:pt idx="207">
                  <c:v>42299</c:v>
                </c:pt>
                <c:pt idx="208">
                  <c:v>42300</c:v>
                </c:pt>
                <c:pt idx="209">
                  <c:v>42303</c:v>
                </c:pt>
                <c:pt idx="210">
                  <c:v>42304</c:v>
                </c:pt>
                <c:pt idx="211">
                  <c:v>42305</c:v>
                </c:pt>
                <c:pt idx="212">
                  <c:v>42306</c:v>
                </c:pt>
                <c:pt idx="213">
                  <c:v>42307</c:v>
                </c:pt>
                <c:pt idx="214">
                  <c:v>42310</c:v>
                </c:pt>
                <c:pt idx="215">
                  <c:v>42311</c:v>
                </c:pt>
                <c:pt idx="216">
                  <c:v>42312</c:v>
                </c:pt>
                <c:pt idx="217">
                  <c:v>42313</c:v>
                </c:pt>
                <c:pt idx="218">
                  <c:v>42314</c:v>
                </c:pt>
                <c:pt idx="219">
                  <c:v>42317</c:v>
                </c:pt>
                <c:pt idx="220">
                  <c:v>42318</c:v>
                </c:pt>
                <c:pt idx="221">
                  <c:v>42319</c:v>
                </c:pt>
                <c:pt idx="222">
                  <c:v>42320</c:v>
                </c:pt>
                <c:pt idx="223">
                  <c:v>42321</c:v>
                </c:pt>
                <c:pt idx="224">
                  <c:v>42324</c:v>
                </c:pt>
                <c:pt idx="225">
                  <c:v>42325</c:v>
                </c:pt>
                <c:pt idx="226">
                  <c:v>42326</c:v>
                </c:pt>
                <c:pt idx="227">
                  <c:v>42327</c:v>
                </c:pt>
                <c:pt idx="228">
                  <c:v>42328</c:v>
                </c:pt>
                <c:pt idx="229">
                  <c:v>42331</c:v>
                </c:pt>
                <c:pt idx="230">
                  <c:v>42332</c:v>
                </c:pt>
                <c:pt idx="231">
                  <c:v>42333</c:v>
                </c:pt>
                <c:pt idx="232">
                  <c:v>42334</c:v>
                </c:pt>
                <c:pt idx="233">
                  <c:v>42335</c:v>
                </c:pt>
                <c:pt idx="234">
                  <c:v>42338</c:v>
                </c:pt>
                <c:pt idx="235">
                  <c:v>42339</c:v>
                </c:pt>
                <c:pt idx="236">
                  <c:v>42340</c:v>
                </c:pt>
                <c:pt idx="237">
                  <c:v>42341</c:v>
                </c:pt>
                <c:pt idx="238">
                  <c:v>42342</c:v>
                </c:pt>
                <c:pt idx="239">
                  <c:v>42345</c:v>
                </c:pt>
                <c:pt idx="240">
                  <c:v>42346</c:v>
                </c:pt>
                <c:pt idx="241">
                  <c:v>42347</c:v>
                </c:pt>
                <c:pt idx="242">
                  <c:v>42348</c:v>
                </c:pt>
                <c:pt idx="243">
                  <c:v>42349</c:v>
                </c:pt>
                <c:pt idx="244">
                  <c:v>42352</c:v>
                </c:pt>
                <c:pt idx="245">
                  <c:v>42353</c:v>
                </c:pt>
                <c:pt idx="246">
                  <c:v>42354</c:v>
                </c:pt>
                <c:pt idx="247">
                  <c:v>42355</c:v>
                </c:pt>
                <c:pt idx="248">
                  <c:v>42356</c:v>
                </c:pt>
                <c:pt idx="249">
                  <c:v>42359</c:v>
                </c:pt>
                <c:pt idx="250">
                  <c:v>42360</c:v>
                </c:pt>
                <c:pt idx="251">
                  <c:v>42361</c:v>
                </c:pt>
                <c:pt idx="252">
                  <c:v>42362</c:v>
                </c:pt>
                <c:pt idx="253">
                  <c:v>42366</c:v>
                </c:pt>
                <c:pt idx="254">
                  <c:v>42367</c:v>
                </c:pt>
                <c:pt idx="255">
                  <c:v>42368</c:v>
                </c:pt>
                <c:pt idx="256">
                  <c:v>42369</c:v>
                </c:pt>
                <c:pt idx="257">
                  <c:v>42373</c:v>
                </c:pt>
                <c:pt idx="258">
                  <c:v>42374</c:v>
                </c:pt>
                <c:pt idx="259">
                  <c:v>42375</c:v>
                </c:pt>
                <c:pt idx="260">
                  <c:v>42376</c:v>
                </c:pt>
                <c:pt idx="261">
                  <c:v>42377</c:v>
                </c:pt>
                <c:pt idx="262">
                  <c:v>42380</c:v>
                </c:pt>
                <c:pt idx="263">
                  <c:v>42381</c:v>
                </c:pt>
                <c:pt idx="264">
                  <c:v>42382</c:v>
                </c:pt>
                <c:pt idx="265">
                  <c:v>42383</c:v>
                </c:pt>
                <c:pt idx="266">
                  <c:v>42384</c:v>
                </c:pt>
                <c:pt idx="267">
                  <c:v>42387</c:v>
                </c:pt>
                <c:pt idx="268">
                  <c:v>42388</c:v>
                </c:pt>
                <c:pt idx="269">
                  <c:v>42389</c:v>
                </c:pt>
                <c:pt idx="270">
                  <c:v>42390</c:v>
                </c:pt>
                <c:pt idx="271">
                  <c:v>42391</c:v>
                </c:pt>
                <c:pt idx="272">
                  <c:v>42394</c:v>
                </c:pt>
                <c:pt idx="273">
                  <c:v>42395</c:v>
                </c:pt>
                <c:pt idx="274">
                  <c:v>42396</c:v>
                </c:pt>
                <c:pt idx="275">
                  <c:v>42397</c:v>
                </c:pt>
                <c:pt idx="276">
                  <c:v>42398</c:v>
                </c:pt>
                <c:pt idx="277">
                  <c:v>42401</c:v>
                </c:pt>
                <c:pt idx="278">
                  <c:v>42402</c:v>
                </c:pt>
                <c:pt idx="279">
                  <c:v>42403</c:v>
                </c:pt>
                <c:pt idx="280">
                  <c:v>42404</c:v>
                </c:pt>
                <c:pt idx="281">
                  <c:v>42405</c:v>
                </c:pt>
                <c:pt idx="282">
                  <c:v>42408</c:v>
                </c:pt>
                <c:pt idx="283">
                  <c:v>42409</c:v>
                </c:pt>
                <c:pt idx="284">
                  <c:v>42410</c:v>
                </c:pt>
                <c:pt idx="285">
                  <c:v>42411</c:v>
                </c:pt>
                <c:pt idx="286">
                  <c:v>42412</c:v>
                </c:pt>
                <c:pt idx="287">
                  <c:v>42415</c:v>
                </c:pt>
                <c:pt idx="288">
                  <c:v>42416</c:v>
                </c:pt>
                <c:pt idx="289">
                  <c:v>42417</c:v>
                </c:pt>
                <c:pt idx="290">
                  <c:v>42418</c:v>
                </c:pt>
                <c:pt idx="291">
                  <c:v>42419</c:v>
                </c:pt>
                <c:pt idx="292">
                  <c:v>42422</c:v>
                </c:pt>
                <c:pt idx="293">
                  <c:v>42423</c:v>
                </c:pt>
                <c:pt idx="294">
                  <c:v>42424</c:v>
                </c:pt>
                <c:pt idx="295">
                  <c:v>42425</c:v>
                </c:pt>
                <c:pt idx="296">
                  <c:v>42426</c:v>
                </c:pt>
                <c:pt idx="297">
                  <c:v>42429</c:v>
                </c:pt>
                <c:pt idx="298">
                  <c:v>42430</c:v>
                </c:pt>
                <c:pt idx="299">
                  <c:v>42431</c:v>
                </c:pt>
                <c:pt idx="300">
                  <c:v>42432</c:v>
                </c:pt>
                <c:pt idx="301">
                  <c:v>42433</c:v>
                </c:pt>
                <c:pt idx="302">
                  <c:v>42436</c:v>
                </c:pt>
                <c:pt idx="303">
                  <c:v>42437</c:v>
                </c:pt>
                <c:pt idx="304">
                  <c:v>42438</c:v>
                </c:pt>
                <c:pt idx="305">
                  <c:v>42439</c:v>
                </c:pt>
                <c:pt idx="306">
                  <c:v>42440</c:v>
                </c:pt>
                <c:pt idx="307">
                  <c:v>42443</c:v>
                </c:pt>
                <c:pt idx="308">
                  <c:v>42444</c:v>
                </c:pt>
                <c:pt idx="309">
                  <c:v>42445</c:v>
                </c:pt>
                <c:pt idx="310">
                  <c:v>42446</c:v>
                </c:pt>
                <c:pt idx="311">
                  <c:v>42447</c:v>
                </c:pt>
                <c:pt idx="312">
                  <c:v>42450</c:v>
                </c:pt>
                <c:pt idx="313">
                  <c:v>42451</c:v>
                </c:pt>
                <c:pt idx="314">
                  <c:v>42452</c:v>
                </c:pt>
                <c:pt idx="315">
                  <c:v>42453</c:v>
                </c:pt>
                <c:pt idx="316">
                  <c:v>42458</c:v>
                </c:pt>
                <c:pt idx="317">
                  <c:v>42459</c:v>
                </c:pt>
                <c:pt idx="318">
                  <c:v>42460</c:v>
                </c:pt>
                <c:pt idx="319">
                  <c:v>42461</c:v>
                </c:pt>
                <c:pt idx="320">
                  <c:v>42464</c:v>
                </c:pt>
                <c:pt idx="321">
                  <c:v>42465</c:v>
                </c:pt>
                <c:pt idx="322">
                  <c:v>42466</c:v>
                </c:pt>
                <c:pt idx="323">
                  <c:v>42467</c:v>
                </c:pt>
                <c:pt idx="324">
                  <c:v>42468</c:v>
                </c:pt>
                <c:pt idx="325">
                  <c:v>42471</c:v>
                </c:pt>
                <c:pt idx="326">
                  <c:v>42472</c:v>
                </c:pt>
                <c:pt idx="327">
                  <c:v>42473</c:v>
                </c:pt>
                <c:pt idx="328">
                  <c:v>42474</c:v>
                </c:pt>
                <c:pt idx="329">
                  <c:v>42475</c:v>
                </c:pt>
                <c:pt idx="330">
                  <c:v>42478</c:v>
                </c:pt>
                <c:pt idx="331">
                  <c:v>42479</c:v>
                </c:pt>
                <c:pt idx="332">
                  <c:v>42480</c:v>
                </c:pt>
                <c:pt idx="333">
                  <c:v>42481</c:v>
                </c:pt>
                <c:pt idx="334">
                  <c:v>42482</c:v>
                </c:pt>
                <c:pt idx="335">
                  <c:v>42485</c:v>
                </c:pt>
                <c:pt idx="336">
                  <c:v>42486</c:v>
                </c:pt>
                <c:pt idx="337">
                  <c:v>42487</c:v>
                </c:pt>
                <c:pt idx="338">
                  <c:v>42488</c:v>
                </c:pt>
                <c:pt idx="339">
                  <c:v>42489</c:v>
                </c:pt>
                <c:pt idx="340">
                  <c:v>42492</c:v>
                </c:pt>
                <c:pt idx="341">
                  <c:v>42493</c:v>
                </c:pt>
                <c:pt idx="342">
                  <c:v>42494</c:v>
                </c:pt>
                <c:pt idx="343">
                  <c:v>42495</c:v>
                </c:pt>
                <c:pt idx="344">
                  <c:v>42496</c:v>
                </c:pt>
                <c:pt idx="345">
                  <c:v>42499</c:v>
                </c:pt>
                <c:pt idx="346">
                  <c:v>42500</c:v>
                </c:pt>
                <c:pt idx="347">
                  <c:v>42501</c:v>
                </c:pt>
                <c:pt idx="348">
                  <c:v>42502</c:v>
                </c:pt>
                <c:pt idx="349">
                  <c:v>42503</c:v>
                </c:pt>
                <c:pt idx="350">
                  <c:v>42506</c:v>
                </c:pt>
                <c:pt idx="351">
                  <c:v>42507</c:v>
                </c:pt>
                <c:pt idx="352">
                  <c:v>42508</c:v>
                </c:pt>
                <c:pt idx="353">
                  <c:v>42509</c:v>
                </c:pt>
                <c:pt idx="354">
                  <c:v>42510</c:v>
                </c:pt>
                <c:pt idx="355">
                  <c:v>42513</c:v>
                </c:pt>
                <c:pt idx="356">
                  <c:v>42514</c:v>
                </c:pt>
                <c:pt idx="357">
                  <c:v>42515</c:v>
                </c:pt>
                <c:pt idx="358">
                  <c:v>42516</c:v>
                </c:pt>
                <c:pt idx="359">
                  <c:v>42517</c:v>
                </c:pt>
                <c:pt idx="360">
                  <c:v>42520</c:v>
                </c:pt>
                <c:pt idx="361">
                  <c:v>42521</c:v>
                </c:pt>
                <c:pt idx="362">
                  <c:v>42522</c:v>
                </c:pt>
                <c:pt idx="363">
                  <c:v>42523</c:v>
                </c:pt>
                <c:pt idx="364">
                  <c:v>42524</c:v>
                </c:pt>
                <c:pt idx="365">
                  <c:v>42527</c:v>
                </c:pt>
                <c:pt idx="366">
                  <c:v>42528</c:v>
                </c:pt>
                <c:pt idx="367">
                  <c:v>42529</c:v>
                </c:pt>
                <c:pt idx="368">
                  <c:v>42530</c:v>
                </c:pt>
                <c:pt idx="369">
                  <c:v>42531</c:v>
                </c:pt>
                <c:pt idx="370">
                  <c:v>42534</c:v>
                </c:pt>
                <c:pt idx="371">
                  <c:v>42535</c:v>
                </c:pt>
                <c:pt idx="372">
                  <c:v>42536</c:v>
                </c:pt>
                <c:pt idx="373">
                  <c:v>42537</c:v>
                </c:pt>
                <c:pt idx="374">
                  <c:v>42538</c:v>
                </c:pt>
                <c:pt idx="375">
                  <c:v>42541</c:v>
                </c:pt>
                <c:pt idx="376">
                  <c:v>42542</c:v>
                </c:pt>
                <c:pt idx="377">
                  <c:v>42543</c:v>
                </c:pt>
                <c:pt idx="378">
                  <c:v>42544</c:v>
                </c:pt>
                <c:pt idx="379">
                  <c:v>42545</c:v>
                </c:pt>
                <c:pt idx="380">
                  <c:v>42548</c:v>
                </c:pt>
              </c:numCache>
            </c:numRef>
          </c:cat>
          <c:val>
            <c:numRef>
              <c:f>Tabelle1!$C$3:$C$383</c:f>
              <c:numCache>
                <c:formatCode>General</c:formatCode>
                <c:ptCount val="381"/>
                <c:pt idx="0">
                  <c:v>1.6875</c:v>
                </c:pt>
                <c:pt idx="1">
                  <c:v>1.63</c:v>
                </c:pt>
                <c:pt idx="2">
                  <c:v>1.5674999999999999</c:v>
                </c:pt>
                <c:pt idx="3">
                  <c:v>1.585</c:v>
                </c:pt>
                <c:pt idx="4">
                  <c:v>1.5699999999999998</c:v>
                </c:pt>
                <c:pt idx="5">
                  <c:v>1.5215000000000001</c:v>
                </c:pt>
                <c:pt idx="6">
                  <c:v>1.5024999999999999</c:v>
                </c:pt>
                <c:pt idx="7">
                  <c:v>1.5</c:v>
                </c:pt>
                <c:pt idx="8">
                  <c:v>1.48</c:v>
                </c:pt>
                <c:pt idx="9">
                  <c:v>1.5150000000000001</c:v>
                </c:pt>
                <c:pt idx="10">
                  <c:v>1.5425</c:v>
                </c:pt>
                <c:pt idx="11">
                  <c:v>1.5899999999999999</c:v>
                </c:pt>
                <c:pt idx="12">
                  <c:v>1.6575</c:v>
                </c:pt>
                <c:pt idx="13">
                  <c:v>1.6675</c:v>
                </c:pt>
                <c:pt idx="14">
                  <c:v>1.7375</c:v>
                </c:pt>
                <c:pt idx="15">
                  <c:v>1.6655</c:v>
                </c:pt>
                <c:pt idx="16">
                  <c:v>1.6375</c:v>
                </c:pt>
                <c:pt idx="17">
                  <c:v>1.58</c:v>
                </c:pt>
                <c:pt idx="18">
                  <c:v>1.5625</c:v>
                </c:pt>
                <c:pt idx="19">
                  <c:v>1.5150000000000001</c:v>
                </c:pt>
                <c:pt idx="20">
                  <c:v>1.575</c:v>
                </c:pt>
                <c:pt idx="21">
                  <c:v>1.5899999999999999</c:v>
                </c:pt>
                <c:pt idx="22">
                  <c:v>1.63</c:v>
                </c:pt>
                <c:pt idx="23">
                  <c:v>1.63</c:v>
                </c:pt>
                <c:pt idx="24">
                  <c:v>1.645</c:v>
                </c:pt>
                <c:pt idx="25">
                  <c:v>1.6145</c:v>
                </c:pt>
                <c:pt idx="26">
                  <c:v>1.5899999999999999</c:v>
                </c:pt>
                <c:pt idx="27">
                  <c:v>1.5825</c:v>
                </c:pt>
                <c:pt idx="28">
                  <c:v>1.5575000000000001</c:v>
                </c:pt>
                <c:pt idx="29">
                  <c:v>1.5625</c:v>
                </c:pt>
                <c:pt idx="30">
                  <c:v>1.5815000000000001</c:v>
                </c:pt>
                <c:pt idx="31">
                  <c:v>1.55</c:v>
                </c:pt>
                <c:pt idx="32">
                  <c:v>1.5674999999999999</c:v>
                </c:pt>
                <c:pt idx="33">
                  <c:v>1.56</c:v>
                </c:pt>
                <c:pt idx="34">
                  <c:v>1.585</c:v>
                </c:pt>
                <c:pt idx="35">
                  <c:v>1.6025</c:v>
                </c:pt>
                <c:pt idx="36">
                  <c:v>1.625</c:v>
                </c:pt>
                <c:pt idx="37">
                  <c:v>1.5925</c:v>
                </c:pt>
                <c:pt idx="38">
                  <c:v>1.5874999999999999</c:v>
                </c:pt>
                <c:pt idx="39">
                  <c:v>1.575</c:v>
                </c:pt>
                <c:pt idx="40">
                  <c:v>1.6175000000000002</c:v>
                </c:pt>
                <c:pt idx="41">
                  <c:v>1.6575</c:v>
                </c:pt>
                <c:pt idx="42">
                  <c:v>1.6800000000000002</c:v>
                </c:pt>
                <c:pt idx="43">
                  <c:v>1.7250000000000001</c:v>
                </c:pt>
                <c:pt idx="44">
                  <c:v>1.7675000000000001</c:v>
                </c:pt>
                <c:pt idx="45">
                  <c:v>1.7389999999999999</c:v>
                </c:pt>
                <c:pt idx="46">
                  <c:v>1.6924999999999999</c:v>
                </c:pt>
                <c:pt idx="47">
                  <c:v>1.69</c:v>
                </c:pt>
                <c:pt idx="48">
                  <c:v>1.6949999999999998</c:v>
                </c:pt>
                <c:pt idx="49">
                  <c:v>1.7375</c:v>
                </c:pt>
                <c:pt idx="50">
                  <c:v>1.7389999999999999</c:v>
                </c:pt>
                <c:pt idx="51">
                  <c:v>1.7</c:v>
                </c:pt>
                <c:pt idx="52">
                  <c:v>1.6800000000000002</c:v>
                </c:pt>
                <c:pt idx="53">
                  <c:v>1.6524999999999999</c:v>
                </c:pt>
                <c:pt idx="54">
                  <c:v>1.6825000000000001</c:v>
                </c:pt>
                <c:pt idx="55">
                  <c:v>1.76</c:v>
                </c:pt>
                <c:pt idx="56">
                  <c:v>1.7275</c:v>
                </c:pt>
                <c:pt idx="57">
                  <c:v>1.7</c:v>
                </c:pt>
                <c:pt idx="58">
                  <c:v>1.7</c:v>
                </c:pt>
                <c:pt idx="59">
                  <c:v>1.6949999999999998</c:v>
                </c:pt>
                <c:pt idx="60">
                  <c:v>1.649</c:v>
                </c:pt>
                <c:pt idx="61">
                  <c:v>1.615</c:v>
                </c:pt>
                <c:pt idx="62">
                  <c:v>1.635</c:v>
                </c:pt>
                <c:pt idx="63">
                  <c:v>1.6375</c:v>
                </c:pt>
                <c:pt idx="64">
                  <c:v>1.6625000000000001</c:v>
                </c:pt>
                <c:pt idx="65">
                  <c:v>1.6600000000000001</c:v>
                </c:pt>
                <c:pt idx="66">
                  <c:v>1.65</c:v>
                </c:pt>
                <c:pt idx="67">
                  <c:v>1.65</c:v>
                </c:pt>
                <c:pt idx="68">
                  <c:v>1.6625000000000001</c:v>
                </c:pt>
                <c:pt idx="69">
                  <c:v>1.6800000000000002</c:v>
                </c:pt>
                <c:pt idx="70">
                  <c:v>1.6850000000000001</c:v>
                </c:pt>
                <c:pt idx="71">
                  <c:v>1.6924999999999999</c:v>
                </c:pt>
                <c:pt idx="72">
                  <c:v>1.6775</c:v>
                </c:pt>
                <c:pt idx="73">
                  <c:v>1.6924999999999999</c:v>
                </c:pt>
                <c:pt idx="74">
                  <c:v>1.6975</c:v>
                </c:pt>
                <c:pt idx="75">
                  <c:v>1.69</c:v>
                </c:pt>
                <c:pt idx="76">
                  <c:v>1.6825000000000001</c:v>
                </c:pt>
                <c:pt idx="77">
                  <c:v>1.6875</c:v>
                </c:pt>
                <c:pt idx="78">
                  <c:v>1.6884999999999999</c:v>
                </c:pt>
                <c:pt idx="79">
                  <c:v>1.67</c:v>
                </c:pt>
                <c:pt idx="80">
                  <c:v>1.665</c:v>
                </c:pt>
                <c:pt idx="81">
                  <c:v>1.7050000000000001</c:v>
                </c:pt>
                <c:pt idx="82">
                  <c:v>1.7650000000000001</c:v>
                </c:pt>
                <c:pt idx="83">
                  <c:v>1.7725</c:v>
                </c:pt>
                <c:pt idx="84">
                  <c:v>1.7629999999999999</c:v>
                </c:pt>
                <c:pt idx="85">
                  <c:v>1.78</c:v>
                </c:pt>
                <c:pt idx="86">
                  <c:v>1.8174999999999999</c:v>
                </c:pt>
                <c:pt idx="87">
                  <c:v>1.7850000000000001</c:v>
                </c:pt>
                <c:pt idx="88">
                  <c:v>1.7850000000000001</c:v>
                </c:pt>
                <c:pt idx="89">
                  <c:v>1.8075000000000001</c:v>
                </c:pt>
                <c:pt idx="90">
                  <c:v>1.8425</c:v>
                </c:pt>
                <c:pt idx="91">
                  <c:v>1.8325</c:v>
                </c:pt>
                <c:pt idx="92">
                  <c:v>1.8225</c:v>
                </c:pt>
                <c:pt idx="93">
                  <c:v>1.8220000000000001</c:v>
                </c:pt>
                <c:pt idx="94">
                  <c:v>1.8149999999999999</c:v>
                </c:pt>
                <c:pt idx="95">
                  <c:v>1.8050000000000002</c:v>
                </c:pt>
                <c:pt idx="96">
                  <c:v>1.7949999999999999</c:v>
                </c:pt>
                <c:pt idx="97">
                  <c:v>1.7850000000000001</c:v>
                </c:pt>
                <c:pt idx="98">
                  <c:v>1.77</c:v>
                </c:pt>
                <c:pt idx="99">
                  <c:v>1.7633000000000001</c:v>
                </c:pt>
                <c:pt idx="100">
                  <c:v>1.73</c:v>
                </c:pt>
                <c:pt idx="101">
                  <c:v>1.7</c:v>
                </c:pt>
                <c:pt idx="102">
                  <c:v>1.7149999999999999</c:v>
                </c:pt>
                <c:pt idx="103">
                  <c:v>1.722</c:v>
                </c:pt>
                <c:pt idx="104">
                  <c:v>1.74</c:v>
                </c:pt>
                <c:pt idx="105">
                  <c:v>1.7675000000000001</c:v>
                </c:pt>
                <c:pt idx="106">
                  <c:v>1.73</c:v>
                </c:pt>
                <c:pt idx="107">
                  <c:v>1.7549999999999999</c:v>
                </c:pt>
                <c:pt idx="108">
                  <c:v>1.77</c:v>
                </c:pt>
                <c:pt idx="109">
                  <c:v>1.79</c:v>
                </c:pt>
                <c:pt idx="110">
                  <c:v>1.8149999999999999</c:v>
                </c:pt>
                <c:pt idx="111">
                  <c:v>1.7974999999999999</c:v>
                </c:pt>
                <c:pt idx="112">
                  <c:v>1.7850000000000001</c:v>
                </c:pt>
                <c:pt idx="113">
                  <c:v>1.8</c:v>
                </c:pt>
                <c:pt idx="114">
                  <c:v>1.8050000000000002</c:v>
                </c:pt>
                <c:pt idx="115">
                  <c:v>1.79</c:v>
                </c:pt>
                <c:pt idx="116">
                  <c:v>1.79</c:v>
                </c:pt>
                <c:pt idx="117">
                  <c:v>1.7850000000000001</c:v>
                </c:pt>
                <c:pt idx="118">
                  <c:v>1.7825</c:v>
                </c:pt>
                <c:pt idx="119">
                  <c:v>1.81</c:v>
                </c:pt>
                <c:pt idx="120">
                  <c:v>1.8149999999999999</c:v>
                </c:pt>
                <c:pt idx="121">
                  <c:v>1.8149999999999999</c:v>
                </c:pt>
                <c:pt idx="122">
                  <c:v>1.835</c:v>
                </c:pt>
                <c:pt idx="123">
                  <c:v>1.8420000000000001</c:v>
                </c:pt>
                <c:pt idx="124">
                  <c:v>1.81</c:v>
                </c:pt>
                <c:pt idx="125">
                  <c:v>1.845</c:v>
                </c:pt>
                <c:pt idx="126">
                  <c:v>1.85</c:v>
                </c:pt>
                <c:pt idx="127">
                  <c:v>1.8599999999999999</c:v>
                </c:pt>
                <c:pt idx="128">
                  <c:v>1.8279999999999998</c:v>
                </c:pt>
                <c:pt idx="129">
                  <c:v>1.85</c:v>
                </c:pt>
                <c:pt idx="130">
                  <c:v>1.7925</c:v>
                </c:pt>
                <c:pt idx="131">
                  <c:v>1.8025</c:v>
                </c:pt>
                <c:pt idx="132">
                  <c:v>1.7974999999999999</c:v>
                </c:pt>
                <c:pt idx="133">
                  <c:v>1.8109999999999999</c:v>
                </c:pt>
                <c:pt idx="134">
                  <c:v>1.83</c:v>
                </c:pt>
                <c:pt idx="135">
                  <c:v>1.8149999999999999</c:v>
                </c:pt>
                <c:pt idx="136">
                  <c:v>1.8125</c:v>
                </c:pt>
                <c:pt idx="137">
                  <c:v>1.8075000000000001</c:v>
                </c:pt>
                <c:pt idx="138">
                  <c:v>1.8174999999999999</c:v>
                </c:pt>
                <c:pt idx="139">
                  <c:v>1.8199999999999998</c:v>
                </c:pt>
                <c:pt idx="140">
                  <c:v>1.81</c:v>
                </c:pt>
                <c:pt idx="141">
                  <c:v>1.8</c:v>
                </c:pt>
                <c:pt idx="142">
                  <c:v>1.8025</c:v>
                </c:pt>
                <c:pt idx="143">
                  <c:v>1.7675000000000001</c:v>
                </c:pt>
                <c:pt idx="144">
                  <c:v>1.7549999999999999</c:v>
                </c:pt>
                <c:pt idx="145">
                  <c:v>1.75</c:v>
                </c:pt>
                <c:pt idx="146">
                  <c:v>1.7725</c:v>
                </c:pt>
                <c:pt idx="147">
                  <c:v>1.77</c:v>
                </c:pt>
                <c:pt idx="148">
                  <c:v>1.77</c:v>
                </c:pt>
                <c:pt idx="149">
                  <c:v>1.7450000000000001</c:v>
                </c:pt>
                <c:pt idx="150">
                  <c:v>1.74</c:v>
                </c:pt>
                <c:pt idx="151">
                  <c:v>1.7974999999999999</c:v>
                </c:pt>
                <c:pt idx="152">
                  <c:v>1.7425000000000002</c:v>
                </c:pt>
                <c:pt idx="153">
                  <c:v>1.7324999999999999</c:v>
                </c:pt>
                <c:pt idx="154">
                  <c:v>1.7549999999999999</c:v>
                </c:pt>
                <c:pt idx="155">
                  <c:v>1.7</c:v>
                </c:pt>
                <c:pt idx="156">
                  <c:v>1.6375</c:v>
                </c:pt>
                <c:pt idx="157">
                  <c:v>1.67</c:v>
                </c:pt>
                <c:pt idx="158">
                  <c:v>1.6619999999999999</c:v>
                </c:pt>
                <c:pt idx="159">
                  <c:v>1.6600000000000001</c:v>
                </c:pt>
                <c:pt idx="160">
                  <c:v>1.65</c:v>
                </c:pt>
                <c:pt idx="161">
                  <c:v>1.67</c:v>
                </c:pt>
                <c:pt idx="162">
                  <c:v>1.6600000000000001</c:v>
                </c:pt>
                <c:pt idx="163">
                  <c:v>1.6315</c:v>
                </c:pt>
                <c:pt idx="164">
                  <c:v>1.605</c:v>
                </c:pt>
                <c:pt idx="165">
                  <c:v>1.6475</c:v>
                </c:pt>
                <c:pt idx="166">
                  <c:v>1.625</c:v>
                </c:pt>
                <c:pt idx="167">
                  <c:v>1.6425000000000001</c:v>
                </c:pt>
                <c:pt idx="168">
                  <c:v>1.659</c:v>
                </c:pt>
                <c:pt idx="169">
                  <c:v>1.677</c:v>
                </c:pt>
                <c:pt idx="170">
                  <c:v>1.7275</c:v>
                </c:pt>
                <c:pt idx="171">
                  <c:v>1.72</c:v>
                </c:pt>
                <c:pt idx="172">
                  <c:v>1.6949999999999998</c:v>
                </c:pt>
                <c:pt idx="173">
                  <c:v>1.6924999999999999</c:v>
                </c:pt>
                <c:pt idx="174">
                  <c:v>1.6850000000000001</c:v>
                </c:pt>
                <c:pt idx="175">
                  <c:v>1.6675</c:v>
                </c:pt>
                <c:pt idx="176">
                  <c:v>1.6875</c:v>
                </c:pt>
                <c:pt idx="177">
                  <c:v>1.69</c:v>
                </c:pt>
                <c:pt idx="178">
                  <c:v>1.677</c:v>
                </c:pt>
                <c:pt idx="179">
                  <c:v>1.6775</c:v>
                </c:pt>
                <c:pt idx="180">
                  <c:v>1.7075</c:v>
                </c:pt>
                <c:pt idx="181">
                  <c:v>1.7025000000000001</c:v>
                </c:pt>
                <c:pt idx="182">
                  <c:v>1.6949999999999998</c:v>
                </c:pt>
                <c:pt idx="183">
                  <c:v>1.6775</c:v>
                </c:pt>
                <c:pt idx="184">
                  <c:v>1.675</c:v>
                </c:pt>
                <c:pt idx="185">
                  <c:v>1.6400000000000001</c:v>
                </c:pt>
                <c:pt idx="186">
                  <c:v>1.6324999999999998</c:v>
                </c:pt>
                <c:pt idx="187">
                  <c:v>1.6225000000000001</c:v>
                </c:pt>
                <c:pt idx="188">
                  <c:v>1.625</c:v>
                </c:pt>
                <c:pt idx="189">
                  <c:v>1.6074999999999999</c:v>
                </c:pt>
                <c:pt idx="190">
                  <c:v>1.575</c:v>
                </c:pt>
                <c:pt idx="191">
                  <c:v>1.56</c:v>
                </c:pt>
                <c:pt idx="192">
                  <c:v>1.5925</c:v>
                </c:pt>
                <c:pt idx="193">
                  <c:v>1.58</c:v>
                </c:pt>
                <c:pt idx="194">
                  <c:v>1.595</c:v>
                </c:pt>
                <c:pt idx="195">
                  <c:v>1.595</c:v>
                </c:pt>
                <c:pt idx="196">
                  <c:v>1.615</c:v>
                </c:pt>
                <c:pt idx="197">
                  <c:v>1.625</c:v>
                </c:pt>
                <c:pt idx="198">
                  <c:v>1.6419999999999999</c:v>
                </c:pt>
                <c:pt idx="199">
                  <c:v>1.6375</c:v>
                </c:pt>
                <c:pt idx="200">
                  <c:v>1.6375</c:v>
                </c:pt>
                <c:pt idx="201">
                  <c:v>1.6274999999999999</c:v>
                </c:pt>
                <c:pt idx="202">
                  <c:v>1.6724999999999999</c:v>
                </c:pt>
                <c:pt idx="203">
                  <c:v>1.6775</c:v>
                </c:pt>
                <c:pt idx="204">
                  <c:v>1.6825000000000001</c:v>
                </c:pt>
                <c:pt idx="205">
                  <c:v>1.69</c:v>
                </c:pt>
                <c:pt idx="206">
                  <c:v>1.6775</c:v>
                </c:pt>
                <c:pt idx="207">
                  <c:v>1.7075</c:v>
                </c:pt>
                <c:pt idx="208">
                  <c:v>1.7324999999999999</c:v>
                </c:pt>
                <c:pt idx="209">
                  <c:v>1.74</c:v>
                </c:pt>
                <c:pt idx="210">
                  <c:v>1.72</c:v>
                </c:pt>
                <c:pt idx="211">
                  <c:v>1.71</c:v>
                </c:pt>
                <c:pt idx="212">
                  <c:v>1.7225000000000001</c:v>
                </c:pt>
                <c:pt idx="213">
                  <c:v>1.7149999999999999</c:v>
                </c:pt>
                <c:pt idx="214">
                  <c:v>1.7124999999999999</c:v>
                </c:pt>
                <c:pt idx="215">
                  <c:v>1.7250000000000001</c:v>
                </c:pt>
                <c:pt idx="216">
                  <c:v>1.7375</c:v>
                </c:pt>
                <c:pt idx="217">
                  <c:v>1.7349999999999999</c:v>
                </c:pt>
                <c:pt idx="218">
                  <c:v>1.7349999999999999</c:v>
                </c:pt>
                <c:pt idx="219">
                  <c:v>1.7749999999999999</c:v>
                </c:pt>
                <c:pt idx="220">
                  <c:v>1.79</c:v>
                </c:pt>
                <c:pt idx="221">
                  <c:v>1.7725</c:v>
                </c:pt>
                <c:pt idx="222">
                  <c:v>1.78</c:v>
                </c:pt>
                <c:pt idx="223">
                  <c:v>1.7450000000000001</c:v>
                </c:pt>
                <c:pt idx="224">
                  <c:v>1.7524999999999999</c:v>
                </c:pt>
                <c:pt idx="225">
                  <c:v>1.7475000000000001</c:v>
                </c:pt>
                <c:pt idx="226">
                  <c:v>1.75</c:v>
                </c:pt>
                <c:pt idx="227">
                  <c:v>1.72</c:v>
                </c:pt>
                <c:pt idx="228">
                  <c:v>1.7</c:v>
                </c:pt>
                <c:pt idx="229">
                  <c:v>1.7149999999999999</c:v>
                </c:pt>
                <c:pt idx="230">
                  <c:v>1.7275</c:v>
                </c:pt>
                <c:pt idx="231">
                  <c:v>1.7175</c:v>
                </c:pt>
                <c:pt idx="232">
                  <c:v>1.7275</c:v>
                </c:pt>
                <c:pt idx="233">
                  <c:v>1.7562</c:v>
                </c:pt>
                <c:pt idx="234">
                  <c:v>1.7925</c:v>
                </c:pt>
                <c:pt idx="235">
                  <c:v>1.81</c:v>
                </c:pt>
                <c:pt idx="236">
                  <c:v>1.7974999999999999</c:v>
                </c:pt>
                <c:pt idx="237">
                  <c:v>1.7549999999999999</c:v>
                </c:pt>
                <c:pt idx="238">
                  <c:v>1.69</c:v>
                </c:pt>
                <c:pt idx="239">
                  <c:v>1.6875</c:v>
                </c:pt>
                <c:pt idx="240">
                  <c:v>1.7025000000000001</c:v>
                </c:pt>
                <c:pt idx="241">
                  <c:v>1.7050000000000001</c:v>
                </c:pt>
                <c:pt idx="242">
                  <c:v>1.6975</c:v>
                </c:pt>
                <c:pt idx="243">
                  <c:v>1.7029999999999998</c:v>
                </c:pt>
                <c:pt idx="244">
                  <c:v>1.6775</c:v>
                </c:pt>
                <c:pt idx="245">
                  <c:v>1.6975</c:v>
                </c:pt>
                <c:pt idx="246">
                  <c:v>1.7</c:v>
                </c:pt>
                <c:pt idx="247">
                  <c:v>1.6949999999999998</c:v>
                </c:pt>
                <c:pt idx="248">
                  <c:v>1.681</c:v>
                </c:pt>
                <c:pt idx="249">
                  <c:v>1.67</c:v>
                </c:pt>
                <c:pt idx="250">
                  <c:v>1.6575</c:v>
                </c:pt>
                <c:pt idx="251">
                  <c:v>1.655</c:v>
                </c:pt>
                <c:pt idx="252">
                  <c:v>1.651</c:v>
                </c:pt>
                <c:pt idx="253">
                  <c:v>1.655</c:v>
                </c:pt>
                <c:pt idx="254">
                  <c:v>1.6949999999999998</c:v>
                </c:pt>
                <c:pt idx="255">
                  <c:v>1.6825000000000001</c:v>
                </c:pt>
                <c:pt idx="256">
                  <c:v>1.6825000000000001</c:v>
                </c:pt>
                <c:pt idx="257">
                  <c:v>1.65</c:v>
                </c:pt>
                <c:pt idx="258">
                  <c:v>1.645</c:v>
                </c:pt>
                <c:pt idx="259">
                  <c:v>1.625</c:v>
                </c:pt>
                <c:pt idx="260">
                  <c:v>1.6425000000000001</c:v>
                </c:pt>
                <c:pt idx="261">
                  <c:v>1.6524999999999999</c:v>
                </c:pt>
                <c:pt idx="262">
                  <c:v>1.625</c:v>
                </c:pt>
                <c:pt idx="263">
                  <c:v>1.6099999999999999</c:v>
                </c:pt>
                <c:pt idx="264">
                  <c:v>1.62</c:v>
                </c:pt>
                <c:pt idx="265">
                  <c:v>1.6</c:v>
                </c:pt>
                <c:pt idx="266">
                  <c:v>1.5819999999999999</c:v>
                </c:pt>
                <c:pt idx="267">
                  <c:v>1.5825</c:v>
                </c:pt>
                <c:pt idx="268">
                  <c:v>1.605</c:v>
                </c:pt>
                <c:pt idx="269">
                  <c:v>1.575</c:v>
                </c:pt>
                <c:pt idx="270">
                  <c:v>1.5649999999999999</c:v>
                </c:pt>
                <c:pt idx="271">
                  <c:v>1.5659999999999998</c:v>
                </c:pt>
                <c:pt idx="272">
                  <c:v>1.5425</c:v>
                </c:pt>
                <c:pt idx="273">
                  <c:v>1.5425</c:v>
                </c:pt>
                <c:pt idx="274">
                  <c:v>1.5350000000000001</c:v>
                </c:pt>
                <c:pt idx="275">
                  <c:v>1.5350000000000001</c:v>
                </c:pt>
                <c:pt idx="276">
                  <c:v>1.5150000000000001</c:v>
                </c:pt>
                <c:pt idx="277">
                  <c:v>1.51</c:v>
                </c:pt>
                <c:pt idx="278">
                  <c:v>1.5110000000000001</c:v>
                </c:pt>
                <c:pt idx="279">
                  <c:v>1.4929999999999999</c:v>
                </c:pt>
                <c:pt idx="280">
                  <c:v>1.52</c:v>
                </c:pt>
                <c:pt idx="281">
                  <c:v>1.5205</c:v>
                </c:pt>
                <c:pt idx="282">
                  <c:v>1.482</c:v>
                </c:pt>
                <c:pt idx="283">
                  <c:v>1.48</c:v>
                </c:pt>
                <c:pt idx="284">
                  <c:v>1.4525000000000001</c:v>
                </c:pt>
                <c:pt idx="285">
                  <c:v>1.4350000000000001</c:v>
                </c:pt>
                <c:pt idx="286">
                  <c:v>1.425</c:v>
                </c:pt>
                <c:pt idx="287">
                  <c:v>1.452</c:v>
                </c:pt>
                <c:pt idx="288">
                  <c:v>1.4550000000000001</c:v>
                </c:pt>
                <c:pt idx="289">
                  <c:v>1.4470000000000001</c:v>
                </c:pt>
                <c:pt idx="290">
                  <c:v>1.448</c:v>
                </c:pt>
                <c:pt idx="291">
                  <c:v>1.43</c:v>
                </c:pt>
                <c:pt idx="292">
                  <c:v>1.429</c:v>
                </c:pt>
                <c:pt idx="293">
                  <c:v>1.4330000000000001</c:v>
                </c:pt>
                <c:pt idx="294">
                  <c:v>1.3975</c:v>
                </c:pt>
                <c:pt idx="295">
                  <c:v>1.371</c:v>
                </c:pt>
                <c:pt idx="296">
                  <c:v>1.38</c:v>
                </c:pt>
                <c:pt idx="297">
                  <c:v>1.361</c:v>
                </c:pt>
                <c:pt idx="298">
                  <c:v>1.37</c:v>
                </c:pt>
                <c:pt idx="299">
                  <c:v>1.415</c:v>
                </c:pt>
                <c:pt idx="300">
                  <c:v>1.468</c:v>
                </c:pt>
                <c:pt idx="301">
                  <c:v>1.5024999999999999</c:v>
                </c:pt>
                <c:pt idx="302">
                  <c:v>1.506</c:v>
                </c:pt>
                <c:pt idx="303">
                  <c:v>1.4849999999999999</c:v>
                </c:pt>
                <c:pt idx="304">
                  <c:v>1.4630000000000001</c:v>
                </c:pt>
                <c:pt idx="305">
                  <c:v>1.4849999999999999</c:v>
                </c:pt>
                <c:pt idx="306">
                  <c:v>1.5</c:v>
                </c:pt>
                <c:pt idx="307">
                  <c:v>1.4849999999999999</c:v>
                </c:pt>
                <c:pt idx="308">
                  <c:v>1.462</c:v>
                </c:pt>
                <c:pt idx="309">
                  <c:v>1.4590000000000001</c:v>
                </c:pt>
                <c:pt idx="310">
                  <c:v>1.45</c:v>
                </c:pt>
                <c:pt idx="311">
                  <c:v>1.4588000000000001</c:v>
                </c:pt>
                <c:pt idx="312">
                  <c:v>1.448</c:v>
                </c:pt>
                <c:pt idx="313">
                  <c:v>1.4379999999999999</c:v>
                </c:pt>
                <c:pt idx="314">
                  <c:v>1.43</c:v>
                </c:pt>
                <c:pt idx="315">
                  <c:v>1.4344999999999999</c:v>
                </c:pt>
                <c:pt idx="316">
                  <c:v>1.4125000000000001</c:v>
                </c:pt>
                <c:pt idx="317">
                  <c:v>1.4075</c:v>
                </c:pt>
                <c:pt idx="318">
                  <c:v>1.407</c:v>
                </c:pt>
                <c:pt idx="319">
                  <c:v>1.411</c:v>
                </c:pt>
                <c:pt idx="320">
                  <c:v>1.4175</c:v>
                </c:pt>
                <c:pt idx="321">
                  <c:v>1.42</c:v>
                </c:pt>
                <c:pt idx="322">
                  <c:v>1.4175</c:v>
                </c:pt>
                <c:pt idx="323">
                  <c:v>1.4219999999999999</c:v>
                </c:pt>
                <c:pt idx="324">
                  <c:v>1.4410000000000001</c:v>
                </c:pt>
                <c:pt idx="325">
                  <c:v>1.425</c:v>
                </c:pt>
                <c:pt idx="326">
                  <c:v>1.405</c:v>
                </c:pt>
                <c:pt idx="327">
                  <c:v>1.405</c:v>
                </c:pt>
                <c:pt idx="328">
                  <c:v>1.4075</c:v>
                </c:pt>
                <c:pt idx="329">
                  <c:v>1.4020000000000001</c:v>
                </c:pt>
                <c:pt idx="330">
                  <c:v>1.4060000000000001</c:v>
                </c:pt>
                <c:pt idx="331">
                  <c:v>1.411</c:v>
                </c:pt>
                <c:pt idx="332">
                  <c:v>1.3925000000000001</c:v>
                </c:pt>
                <c:pt idx="333">
                  <c:v>1.401</c:v>
                </c:pt>
                <c:pt idx="334">
                  <c:v>1.3879000000000001</c:v>
                </c:pt>
                <c:pt idx="335">
                  <c:v>1.4085000000000001</c:v>
                </c:pt>
                <c:pt idx="336">
                  <c:v>1.413</c:v>
                </c:pt>
                <c:pt idx="337">
                  <c:v>1.421</c:v>
                </c:pt>
                <c:pt idx="338">
                  <c:v>1.44</c:v>
                </c:pt>
                <c:pt idx="339">
                  <c:v>1.4710000000000001</c:v>
                </c:pt>
                <c:pt idx="340">
                  <c:v>1.4710000000000001</c:v>
                </c:pt>
                <c:pt idx="341">
                  <c:v>1.4610000000000001</c:v>
                </c:pt>
                <c:pt idx="342">
                  <c:v>1.4775</c:v>
                </c:pt>
                <c:pt idx="343">
                  <c:v>1.4804999999999999</c:v>
                </c:pt>
                <c:pt idx="344">
                  <c:v>1.4635</c:v>
                </c:pt>
                <c:pt idx="345">
                  <c:v>1.4650000000000001</c:v>
                </c:pt>
                <c:pt idx="346">
                  <c:v>1.468</c:v>
                </c:pt>
                <c:pt idx="347">
                  <c:v>1.4724999999999999</c:v>
                </c:pt>
                <c:pt idx="348">
                  <c:v>1.4849999999999999</c:v>
                </c:pt>
                <c:pt idx="349">
                  <c:v>1.478</c:v>
                </c:pt>
                <c:pt idx="350">
                  <c:v>1.4695</c:v>
                </c:pt>
                <c:pt idx="351">
                  <c:v>1.4809999999999999</c:v>
                </c:pt>
                <c:pt idx="352">
                  <c:v>1.47</c:v>
                </c:pt>
                <c:pt idx="353">
                  <c:v>1.48</c:v>
                </c:pt>
                <c:pt idx="354">
                  <c:v>1.48</c:v>
                </c:pt>
                <c:pt idx="355">
                  <c:v>1.4675</c:v>
                </c:pt>
                <c:pt idx="356">
                  <c:v>1.472</c:v>
                </c:pt>
                <c:pt idx="357">
                  <c:v>1.482</c:v>
                </c:pt>
                <c:pt idx="358">
                  <c:v>1.482</c:v>
                </c:pt>
                <c:pt idx="359">
                  <c:v>1.4769999999999999</c:v>
                </c:pt>
                <c:pt idx="360">
                  <c:v>1.4849999999999999</c:v>
                </c:pt>
                <c:pt idx="361">
                  <c:v>1.4750000000000001</c:v>
                </c:pt>
                <c:pt idx="362">
                  <c:v>1.478</c:v>
                </c:pt>
                <c:pt idx="363">
                  <c:v>1.47</c:v>
                </c:pt>
                <c:pt idx="364">
                  <c:v>1.4610000000000001</c:v>
                </c:pt>
                <c:pt idx="365">
                  <c:v>1.4530000000000001</c:v>
                </c:pt>
                <c:pt idx="366">
                  <c:v>1.4470000000000001</c:v>
                </c:pt>
                <c:pt idx="367">
                  <c:v>1.4319999999999999</c:v>
                </c:pt>
                <c:pt idx="368">
                  <c:v>1.401</c:v>
                </c:pt>
                <c:pt idx="369">
                  <c:v>1.375</c:v>
                </c:pt>
                <c:pt idx="370">
                  <c:v>1.3599999999999999</c:v>
                </c:pt>
                <c:pt idx="371">
                  <c:v>1.35</c:v>
                </c:pt>
                <c:pt idx="372">
                  <c:v>1.355</c:v>
                </c:pt>
                <c:pt idx="373">
                  <c:v>1.3397000000000001</c:v>
                </c:pt>
                <c:pt idx="374">
                  <c:v>1.357</c:v>
                </c:pt>
                <c:pt idx="375">
                  <c:v>1.381</c:v>
                </c:pt>
                <c:pt idx="376">
                  <c:v>1.3860000000000001</c:v>
                </c:pt>
                <c:pt idx="377">
                  <c:v>1.3900000000000001</c:v>
                </c:pt>
                <c:pt idx="378">
                  <c:v>1.421</c:v>
                </c:pt>
                <c:pt idx="379">
                  <c:v>1.3120000000000001</c:v>
                </c:pt>
                <c:pt idx="380">
                  <c:v>1.3120000000000001</c:v>
                </c:pt>
              </c:numCache>
            </c:numRef>
          </c:val>
          <c:smooth val="0"/>
          <c:extLst>
            <c:ext xmlns:c16="http://schemas.microsoft.com/office/drawing/2014/chart" uri="{C3380CC4-5D6E-409C-BE32-E72D297353CC}">
              <c16:uniqueId val="{00000000-0E33-4742-9EE6-5FDF0CF35919}"/>
            </c:ext>
          </c:extLst>
        </c:ser>
        <c:dLbls>
          <c:showLegendKey val="0"/>
          <c:showVal val="0"/>
          <c:showCatName val="0"/>
          <c:showSerName val="0"/>
          <c:showPercent val="0"/>
          <c:showBubbleSize val="0"/>
        </c:dLbls>
        <c:marker val="1"/>
        <c:smooth val="0"/>
        <c:axId val="63524864"/>
        <c:axId val="63526400"/>
      </c:lineChart>
      <c:lineChart>
        <c:grouping val="standard"/>
        <c:varyColors val="0"/>
        <c:ser>
          <c:idx val="0"/>
          <c:order val="0"/>
          <c:tx>
            <c:strRef>
              <c:f>Tabelle1!$B$2</c:f>
              <c:strCache>
                <c:ptCount val="1"/>
                <c:pt idx="0">
                  <c:v>Euro Stoxx 50</c:v>
                </c:pt>
              </c:strCache>
            </c:strRef>
          </c:tx>
          <c:spPr>
            <a:ln w="38100">
              <a:solidFill>
                <a:schemeClr val="accent4"/>
              </a:solidFill>
            </a:ln>
          </c:spPr>
          <c:marker>
            <c:symbol val="none"/>
          </c:marker>
          <c:cat>
            <c:numRef>
              <c:f>Tabelle1!$A$3:$A$383</c:f>
              <c:numCache>
                <c:formatCode>m/d/yyyy</c:formatCode>
                <c:ptCount val="381"/>
                <c:pt idx="0" formatCode="dd\.mm\.yyyy">
                  <c:v>42006</c:v>
                </c:pt>
                <c:pt idx="1">
                  <c:v>42009</c:v>
                </c:pt>
                <c:pt idx="2">
                  <c:v>42010</c:v>
                </c:pt>
                <c:pt idx="3">
                  <c:v>42011</c:v>
                </c:pt>
                <c:pt idx="4">
                  <c:v>42012</c:v>
                </c:pt>
                <c:pt idx="5">
                  <c:v>42013</c:v>
                </c:pt>
                <c:pt idx="6">
                  <c:v>42016</c:v>
                </c:pt>
                <c:pt idx="7">
                  <c:v>42017</c:v>
                </c:pt>
                <c:pt idx="8">
                  <c:v>42018</c:v>
                </c:pt>
                <c:pt idx="9">
                  <c:v>42019</c:v>
                </c:pt>
                <c:pt idx="10">
                  <c:v>42020</c:v>
                </c:pt>
                <c:pt idx="11">
                  <c:v>42023</c:v>
                </c:pt>
                <c:pt idx="12">
                  <c:v>42024</c:v>
                </c:pt>
                <c:pt idx="13">
                  <c:v>42025</c:v>
                </c:pt>
                <c:pt idx="14">
                  <c:v>42026</c:v>
                </c:pt>
                <c:pt idx="15">
                  <c:v>42027</c:v>
                </c:pt>
                <c:pt idx="16">
                  <c:v>42030</c:v>
                </c:pt>
                <c:pt idx="17">
                  <c:v>42031</c:v>
                </c:pt>
                <c:pt idx="18">
                  <c:v>42032</c:v>
                </c:pt>
                <c:pt idx="19">
                  <c:v>42033</c:v>
                </c:pt>
                <c:pt idx="20">
                  <c:v>42034</c:v>
                </c:pt>
                <c:pt idx="21">
                  <c:v>42037</c:v>
                </c:pt>
                <c:pt idx="22">
                  <c:v>42038</c:v>
                </c:pt>
                <c:pt idx="23">
                  <c:v>42039</c:v>
                </c:pt>
                <c:pt idx="24">
                  <c:v>42040</c:v>
                </c:pt>
                <c:pt idx="25">
                  <c:v>42041</c:v>
                </c:pt>
                <c:pt idx="26">
                  <c:v>42044</c:v>
                </c:pt>
                <c:pt idx="27">
                  <c:v>42045</c:v>
                </c:pt>
                <c:pt idx="28">
                  <c:v>42046</c:v>
                </c:pt>
                <c:pt idx="29">
                  <c:v>42047</c:v>
                </c:pt>
                <c:pt idx="30">
                  <c:v>42048</c:v>
                </c:pt>
                <c:pt idx="31">
                  <c:v>42051</c:v>
                </c:pt>
                <c:pt idx="32">
                  <c:v>42052</c:v>
                </c:pt>
                <c:pt idx="33">
                  <c:v>42053</c:v>
                </c:pt>
                <c:pt idx="34">
                  <c:v>42054</c:v>
                </c:pt>
                <c:pt idx="35">
                  <c:v>42055</c:v>
                </c:pt>
                <c:pt idx="36">
                  <c:v>42058</c:v>
                </c:pt>
                <c:pt idx="37">
                  <c:v>42059</c:v>
                </c:pt>
                <c:pt idx="38">
                  <c:v>42060</c:v>
                </c:pt>
                <c:pt idx="39">
                  <c:v>42061</c:v>
                </c:pt>
                <c:pt idx="40">
                  <c:v>42062</c:v>
                </c:pt>
                <c:pt idx="41">
                  <c:v>42065</c:v>
                </c:pt>
                <c:pt idx="42">
                  <c:v>42066</c:v>
                </c:pt>
                <c:pt idx="43">
                  <c:v>42067</c:v>
                </c:pt>
                <c:pt idx="44">
                  <c:v>42068</c:v>
                </c:pt>
                <c:pt idx="45">
                  <c:v>42069</c:v>
                </c:pt>
                <c:pt idx="46">
                  <c:v>42072</c:v>
                </c:pt>
                <c:pt idx="47">
                  <c:v>42073</c:v>
                </c:pt>
                <c:pt idx="48">
                  <c:v>42074</c:v>
                </c:pt>
                <c:pt idx="49">
                  <c:v>42075</c:v>
                </c:pt>
                <c:pt idx="50">
                  <c:v>42076</c:v>
                </c:pt>
                <c:pt idx="51">
                  <c:v>42079</c:v>
                </c:pt>
                <c:pt idx="52">
                  <c:v>42080</c:v>
                </c:pt>
                <c:pt idx="53">
                  <c:v>42081</c:v>
                </c:pt>
                <c:pt idx="54">
                  <c:v>42082</c:v>
                </c:pt>
                <c:pt idx="55">
                  <c:v>42083</c:v>
                </c:pt>
                <c:pt idx="56">
                  <c:v>42086</c:v>
                </c:pt>
                <c:pt idx="57">
                  <c:v>42087</c:v>
                </c:pt>
                <c:pt idx="58">
                  <c:v>42088</c:v>
                </c:pt>
                <c:pt idx="59">
                  <c:v>42089</c:v>
                </c:pt>
                <c:pt idx="60">
                  <c:v>42090</c:v>
                </c:pt>
                <c:pt idx="61">
                  <c:v>42093</c:v>
                </c:pt>
                <c:pt idx="62">
                  <c:v>42094</c:v>
                </c:pt>
                <c:pt idx="63">
                  <c:v>42095</c:v>
                </c:pt>
                <c:pt idx="64">
                  <c:v>42096</c:v>
                </c:pt>
                <c:pt idx="65">
                  <c:v>42101</c:v>
                </c:pt>
                <c:pt idx="66">
                  <c:v>42102</c:v>
                </c:pt>
                <c:pt idx="67">
                  <c:v>42103</c:v>
                </c:pt>
                <c:pt idx="68">
                  <c:v>42104</c:v>
                </c:pt>
                <c:pt idx="69">
                  <c:v>42107</c:v>
                </c:pt>
                <c:pt idx="70">
                  <c:v>42108</c:v>
                </c:pt>
                <c:pt idx="71">
                  <c:v>42109</c:v>
                </c:pt>
                <c:pt idx="72">
                  <c:v>42110</c:v>
                </c:pt>
                <c:pt idx="73">
                  <c:v>42111</c:v>
                </c:pt>
                <c:pt idx="74">
                  <c:v>42114</c:v>
                </c:pt>
                <c:pt idx="75">
                  <c:v>42115</c:v>
                </c:pt>
                <c:pt idx="76">
                  <c:v>42116</c:v>
                </c:pt>
                <c:pt idx="77">
                  <c:v>42117</c:v>
                </c:pt>
                <c:pt idx="78">
                  <c:v>42118</c:v>
                </c:pt>
                <c:pt idx="79">
                  <c:v>42121</c:v>
                </c:pt>
                <c:pt idx="80">
                  <c:v>42122</c:v>
                </c:pt>
                <c:pt idx="81">
                  <c:v>42123</c:v>
                </c:pt>
                <c:pt idx="82">
                  <c:v>42124</c:v>
                </c:pt>
                <c:pt idx="83">
                  <c:v>42125</c:v>
                </c:pt>
                <c:pt idx="84">
                  <c:v>42128</c:v>
                </c:pt>
                <c:pt idx="85">
                  <c:v>42129</c:v>
                </c:pt>
                <c:pt idx="86">
                  <c:v>42130</c:v>
                </c:pt>
                <c:pt idx="87">
                  <c:v>42131</c:v>
                </c:pt>
                <c:pt idx="88">
                  <c:v>42132</c:v>
                </c:pt>
                <c:pt idx="89">
                  <c:v>42135</c:v>
                </c:pt>
                <c:pt idx="90">
                  <c:v>42136</c:v>
                </c:pt>
                <c:pt idx="91">
                  <c:v>42137</c:v>
                </c:pt>
                <c:pt idx="92">
                  <c:v>42138</c:v>
                </c:pt>
                <c:pt idx="93">
                  <c:v>42139</c:v>
                </c:pt>
                <c:pt idx="94">
                  <c:v>42142</c:v>
                </c:pt>
                <c:pt idx="95">
                  <c:v>42143</c:v>
                </c:pt>
                <c:pt idx="96">
                  <c:v>42144</c:v>
                </c:pt>
                <c:pt idx="97">
                  <c:v>42145</c:v>
                </c:pt>
                <c:pt idx="98">
                  <c:v>42146</c:v>
                </c:pt>
                <c:pt idx="99">
                  <c:v>42149</c:v>
                </c:pt>
                <c:pt idx="100">
                  <c:v>42150</c:v>
                </c:pt>
                <c:pt idx="101">
                  <c:v>42151</c:v>
                </c:pt>
                <c:pt idx="102">
                  <c:v>42152</c:v>
                </c:pt>
                <c:pt idx="103">
                  <c:v>42153</c:v>
                </c:pt>
                <c:pt idx="104">
                  <c:v>42156</c:v>
                </c:pt>
                <c:pt idx="105">
                  <c:v>42157</c:v>
                </c:pt>
                <c:pt idx="106">
                  <c:v>42158</c:v>
                </c:pt>
                <c:pt idx="107">
                  <c:v>42159</c:v>
                </c:pt>
                <c:pt idx="108">
                  <c:v>42160</c:v>
                </c:pt>
                <c:pt idx="109">
                  <c:v>42163</c:v>
                </c:pt>
                <c:pt idx="110">
                  <c:v>42164</c:v>
                </c:pt>
                <c:pt idx="111">
                  <c:v>42165</c:v>
                </c:pt>
                <c:pt idx="112">
                  <c:v>42166</c:v>
                </c:pt>
                <c:pt idx="113">
                  <c:v>42167</c:v>
                </c:pt>
                <c:pt idx="114">
                  <c:v>42170</c:v>
                </c:pt>
                <c:pt idx="115">
                  <c:v>42171</c:v>
                </c:pt>
                <c:pt idx="116">
                  <c:v>42172</c:v>
                </c:pt>
                <c:pt idx="117">
                  <c:v>42173</c:v>
                </c:pt>
                <c:pt idx="118">
                  <c:v>42174</c:v>
                </c:pt>
                <c:pt idx="119">
                  <c:v>42177</c:v>
                </c:pt>
                <c:pt idx="120">
                  <c:v>42178</c:v>
                </c:pt>
                <c:pt idx="121">
                  <c:v>42179</c:v>
                </c:pt>
                <c:pt idx="122">
                  <c:v>42180</c:v>
                </c:pt>
                <c:pt idx="123">
                  <c:v>42181</c:v>
                </c:pt>
                <c:pt idx="124">
                  <c:v>42184</c:v>
                </c:pt>
                <c:pt idx="125">
                  <c:v>42185</c:v>
                </c:pt>
                <c:pt idx="126">
                  <c:v>42186</c:v>
                </c:pt>
                <c:pt idx="127">
                  <c:v>42187</c:v>
                </c:pt>
                <c:pt idx="128">
                  <c:v>42188</c:v>
                </c:pt>
                <c:pt idx="129">
                  <c:v>42191</c:v>
                </c:pt>
                <c:pt idx="130">
                  <c:v>42192</c:v>
                </c:pt>
                <c:pt idx="131">
                  <c:v>42193</c:v>
                </c:pt>
                <c:pt idx="132">
                  <c:v>42194</c:v>
                </c:pt>
                <c:pt idx="133">
                  <c:v>42195</c:v>
                </c:pt>
                <c:pt idx="134">
                  <c:v>42198</c:v>
                </c:pt>
                <c:pt idx="135">
                  <c:v>42199</c:v>
                </c:pt>
                <c:pt idx="136">
                  <c:v>42200</c:v>
                </c:pt>
                <c:pt idx="137">
                  <c:v>42201</c:v>
                </c:pt>
                <c:pt idx="138">
                  <c:v>42202</c:v>
                </c:pt>
                <c:pt idx="139">
                  <c:v>42205</c:v>
                </c:pt>
                <c:pt idx="140">
                  <c:v>42206</c:v>
                </c:pt>
                <c:pt idx="141">
                  <c:v>42207</c:v>
                </c:pt>
                <c:pt idx="142">
                  <c:v>42208</c:v>
                </c:pt>
                <c:pt idx="143">
                  <c:v>42209</c:v>
                </c:pt>
                <c:pt idx="144">
                  <c:v>42212</c:v>
                </c:pt>
                <c:pt idx="145">
                  <c:v>42213</c:v>
                </c:pt>
                <c:pt idx="146">
                  <c:v>42214</c:v>
                </c:pt>
                <c:pt idx="147">
                  <c:v>42215</c:v>
                </c:pt>
                <c:pt idx="148">
                  <c:v>42216</c:v>
                </c:pt>
                <c:pt idx="149">
                  <c:v>42219</c:v>
                </c:pt>
                <c:pt idx="150">
                  <c:v>42220</c:v>
                </c:pt>
                <c:pt idx="151">
                  <c:v>42221</c:v>
                </c:pt>
                <c:pt idx="152">
                  <c:v>42222</c:v>
                </c:pt>
                <c:pt idx="153">
                  <c:v>42223</c:v>
                </c:pt>
                <c:pt idx="154">
                  <c:v>42226</c:v>
                </c:pt>
                <c:pt idx="155">
                  <c:v>42227</c:v>
                </c:pt>
                <c:pt idx="156">
                  <c:v>42228</c:v>
                </c:pt>
                <c:pt idx="157">
                  <c:v>42229</c:v>
                </c:pt>
                <c:pt idx="158">
                  <c:v>42230</c:v>
                </c:pt>
                <c:pt idx="159">
                  <c:v>42233</c:v>
                </c:pt>
                <c:pt idx="160">
                  <c:v>42234</c:v>
                </c:pt>
                <c:pt idx="161">
                  <c:v>42235</c:v>
                </c:pt>
                <c:pt idx="162">
                  <c:v>42236</c:v>
                </c:pt>
                <c:pt idx="163">
                  <c:v>42237</c:v>
                </c:pt>
                <c:pt idx="164">
                  <c:v>42240</c:v>
                </c:pt>
                <c:pt idx="165">
                  <c:v>42241</c:v>
                </c:pt>
                <c:pt idx="166">
                  <c:v>42242</c:v>
                </c:pt>
                <c:pt idx="167">
                  <c:v>42243</c:v>
                </c:pt>
                <c:pt idx="168">
                  <c:v>42244</c:v>
                </c:pt>
                <c:pt idx="169">
                  <c:v>42247</c:v>
                </c:pt>
                <c:pt idx="170">
                  <c:v>42248</c:v>
                </c:pt>
                <c:pt idx="171">
                  <c:v>42249</c:v>
                </c:pt>
                <c:pt idx="172">
                  <c:v>42250</c:v>
                </c:pt>
                <c:pt idx="173">
                  <c:v>42251</c:v>
                </c:pt>
                <c:pt idx="174">
                  <c:v>42254</c:v>
                </c:pt>
                <c:pt idx="175">
                  <c:v>42255</c:v>
                </c:pt>
                <c:pt idx="176">
                  <c:v>42256</c:v>
                </c:pt>
                <c:pt idx="177">
                  <c:v>42257</c:v>
                </c:pt>
                <c:pt idx="178">
                  <c:v>42258</c:v>
                </c:pt>
                <c:pt idx="179">
                  <c:v>42261</c:v>
                </c:pt>
                <c:pt idx="180">
                  <c:v>42262</c:v>
                </c:pt>
                <c:pt idx="181">
                  <c:v>42263</c:v>
                </c:pt>
                <c:pt idx="182">
                  <c:v>42264</c:v>
                </c:pt>
                <c:pt idx="183">
                  <c:v>42265</c:v>
                </c:pt>
                <c:pt idx="184">
                  <c:v>42268</c:v>
                </c:pt>
                <c:pt idx="185">
                  <c:v>42269</c:v>
                </c:pt>
                <c:pt idx="186">
                  <c:v>42270</c:v>
                </c:pt>
                <c:pt idx="187">
                  <c:v>42271</c:v>
                </c:pt>
                <c:pt idx="188">
                  <c:v>42272</c:v>
                </c:pt>
                <c:pt idx="189">
                  <c:v>42275</c:v>
                </c:pt>
                <c:pt idx="190">
                  <c:v>42276</c:v>
                </c:pt>
                <c:pt idx="191">
                  <c:v>42277</c:v>
                </c:pt>
                <c:pt idx="192">
                  <c:v>42278</c:v>
                </c:pt>
                <c:pt idx="193">
                  <c:v>42279</c:v>
                </c:pt>
                <c:pt idx="194">
                  <c:v>42282</c:v>
                </c:pt>
                <c:pt idx="195">
                  <c:v>42283</c:v>
                </c:pt>
                <c:pt idx="196">
                  <c:v>42284</c:v>
                </c:pt>
                <c:pt idx="197">
                  <c:v>42285</c:v>
                </c:pt>
                <c:pt idx="198">
                  <c:v>42286</c:v>
                </c:pt>
                <c:pt idx="199">
                  <c:v>42289</c:v>
                </c:pt>
                <c:pt idx="200">
                  <c:v>42290</c:v>
                </c:pt>
                <c:pt idx="201">
                  <c:v>42291</c:v>
                </c:pt>
                <c:pt idx="202">
                  <c:v>42292</c:v>
                </c:pt>
                <c:pt idx="203">
                  <c:v>42293</c:v>
                </c:pt>
                <c:pt idx="204">
                  <c:v>42296</c:v>
                </c:pt>
                <c:pt idx="205">
                  <c:v>42297</c:v>
                </c:pt>
                <c:pt idx="206">
                  <c:v>42298</c:v>
                </c:pt>
                <c:pt idx="207">
                  <c:v>42299</c:v>
                </c:pt>
                <c:pt idx="208">
                  <c:v>42300</c:v>
                </c:pt>
                <c:pt idx="209">
                  <c:v>42303</c:v>
                </c:pt>
                <c:pt idx="210">
                  <c:v>42304</c:v>
                </c:pt>
                <c:pt idx="211">
                  <c:v>42305</c:v>
                </c:pt>
                <c:pt idx="212">
                  <c:v>42306</c:v>
                </c:pt>
                <c:pt idx="213">
                  <c:v>42307</c:v>
                </c:pt>
                <c:pt idx="214">
                  <c:v>42310</c:v>
                </c:pt>
                <c:pt idx="215">
                  <c:v>42311</c:v>
                </c:pt>
                <c:pt idx="216">
                  <c:v>42312</c:v>
                </c:pt>
                <c:pt idx="217">
                  <c:v>42313</c:v>
                </c:pt>
                <c:pt idx="218">
                  <c:v>42314</c:v>
                </c:pt>
                <c:pt idx="219">
                  <c:v>42317</c:v>
                </c:pt>
                <c:pt idx="220">
                  <c:v>42318</c:v>
                </c:pt>
                <c:pt idx="221">
                  <c:v>42319</c:v>
                </c:pt>
                <c:pt idx="222">
                  <c:v>42320</c:v>
                </c:pt>
                <c:pt idx="223">
                  <c:v>42321</c:v>
                </c:pt>
                <c:pt idx="224">
                  <c:v>42324</c:v>
                </c:pt>
                <c:pt idx="225">
                  <c:v>42325</c:v>
                </c:pt>
                <c:pt idx="226">
                  <c:v>42326</c:v>
                </c:pt>
                <c:pt idx="227">
                  <c:v>42327</c:v>
                </c:pt>
                <c:pt idx="228">
                  <c:v>42328</c:v>
                </c:pt>
                <c:pt idx="229">
                  <c:v>42331</c:v>
                </c:pt>
                <c:pt idx="230">
                  <c:v>42332</c:v>
                </c:pt>
                <c:pt idx="231">
                  <c:v>42333</c:v>
                </c:pt>
                <c:pt idx="232">
                  <c:v>42334</c:v>
                </c:pt>
                <c:pt idx="233">
                  <c:v>42335</c:v>
                </c:pt>
                <c:pt idx="234">
                  <c:v>42338</c:v>
                </c:pt>
                <c:pt idx="235">
                  <c:v>42339</c:v>
                </c:pt>
                <c:pt idx="236">
                  <c:v>42340</c:v>
                </c:pt>
                <c:pt idx="237">
                  <c:v>42341</c:v>
                </c:pt>
                <c:pt idx="238">
                  <c:v>42342</c:v>
                </c:pt>
                <c:pt idx="239">
                  <c:v>42345</c:v>
                </c:pt>
                <c:pt idx="240">
                  <c:v>42346</c:v>
                </c:pt>
                <c:pt idx="241">
                  <c:v>42347</c:v>
                </c:pt>
                <c:pt idx="242">
                  <c:v>42348</c:v>
                </c:pt>
                <c:pt idx="243">
                  <c:v>42349</c:v>
                </c:pt>
                <c:pt idx="244">
                  <c:v>42352</c:v>
                </c:pt>
                <c:pt idx="245">
                  <c:v>42353</c:v>
                </c:pt>
                <c:pt idx="246">
                  <c:v>42354</c:v>
                </c:pt>
                <c:pt idx="247">
                  <c:v>42355</c:v>
                </c:pt>
                <c:pt idx="248">
                  <c:v>42356</c:v>
                </c:pt>
                <c:pt idx="249">
                  <c:v>42359</c:v>
                </c:pt>
                <c:pt idx="250">
                  <c:v>42360</c:v>
                </c:pt>
                <c:pt idx="251">
                  <c:v>42361</c:v>
                </c:pt>
                <c:pt idx="252">
                  <c:v>42362</c:v>
                </c:pt>
                <c:pt idx="253">
                  <c:v>42366</c:v>
                </c:pt>
                <c:pt idx="254">
                  <c:v>42367</c:v>
                </c:pt>
                <c:pt idx="255">
                  <c:v>42368</c:v>
                </c:pt>
                <c:pt idx="256">
                  <c:v>42369</c:v>
                </c:pt>
                <c:pt idx="257">
                  <c:v>42373</c:v>
                </c:pt>
                <c:pt idx="258">
                  <c:v>42374</c:v>
                </c:pt>
                <c:pt idx="259">
                  <c:v>42375</c:v>
                </c:pt>
                <c:pt idx="260">
                  <c:v>42376</c:v>
                </c:pt>
                <c:pt idx="261">
                  <c:v>42377</c:v>
                </c:pt>
                <c:pt idx="262">
                  <c:v>42380</c:v>
                </c:pt>
                <c:pt idx="263">
                  <c:v>42381</c:v>
                </c:pt>
                <c:pt idx="264">
                  <c:v>42382</c:v>
                </c:pt>
                <c:pt idx="265">
                  <c:v>42383</c:v>
                </c:pt>
                <c:pt idx="266">
                  <c:v>42384</c:v>
                </c:pt>
                <c:pt idx="267">
                  <c:v>42387</c:v>
                </c:pt>
                <c:pt idx="268">
                  <c:v>42388</c:v>
                </c:pt>
                <c:pt idx="269">
                  <c:v>42389</c:v>
                </c:pt>
                <c:pt idx="270">
                  <c:v>42390</c:v>
                </c:pt>
                <c:pt idx="271">
                  <c:v>42391</c:v>
                </c:pt>
                <c:pt idx="272">
                  <c:v>42394</c:v>
                </c:pt>
                <c:pt idx="273">
                  <c:v>42395</c:v>
                </c:pt>
                <c:pt idx="274">
                  <c:v>42396</c:v>
                </c:pt>
                <c:pt idx="275">
                  <c:v>42397</c:v>
                </c:pt>
                <c:pt idx="276">
                  <c:v>42398</c:v>
                </c:pt>
                <c:pt idx="277">
                  <c:v>42401</c:v>
                </c:pt>
                <c:pt idx="278">
                  <c:v>42402</c:v>
                </c:pt>
                <c:pt idx="279">
                  <c:v>42403</c:v>
                </c:pt>
                <c:pt idx="280">
                  <c:v>42404</c:v>
                </c:pt>
                <c:pt idx="281">
                  <c:v>42405</c:v>
                </c:pt>
                <c:pt idx="282">
                  <c:v>42408</c:v>
                </c:pt>
                <c:pt idx="283">
                  <c:v>42409</c:v>
                </c:pt>
                <c:pt idx="284">
                  <c:v>42410</c:v>
                </c:pt>
                <c:pt idx="285">
                  <c:v>42411</c:v>
                </c:pt>
                <c:pt idx="286">
                  <c:v>42412</c:v>
                </c:pt>
                <c:pt idx="287">
                  <c:v>42415</c:v>
                </c:pt>
                <c:pt idx="288">
                  <c:v>42416</c:v>
                </c:pt>
                <c:pt idx="289">
                  <c:v>42417</c:v>
                </c:pt>
                <c:pt idx="290">
                  <c:v>42418</c:v>
                </c:pt>
                <c:pt idx="291">
                  <c:v>42419</c:v>
                </c:pt>
                <c:pt idx="292">
                  <c:v>42422</c:v>
                </c:pt>
                <c:pt idx="293">
                  <c:v>42423</c:v>
                </c:pt>
                <c:pt idx="294">
                  <c:v>42424</c:v>
                </c:pt>
                <c:pt idx="295">
                  <c:v>42425</c:v>
                </c:pt>
                <c:pt idx="296">
                  <c:v>42426</c:v>
                </c:pt>
                <c:pt idx="297">
                  <c:v>42429</c:v>
                </c:pt>
                <c:pt idx="298">
                  <c:v>42430</c:v>
                </c:pt>
                <c:pt idx="299">
                  <c:v>42431</c:v>
                </c:pt>
                <c:pt idx="300">
                  <c:v>42432</c:v>
                </c:pt>
                <c:pt idx="301">
                  <c:v>42433</c:v>
                </c:pt>
                <c:pt idx="302">
                  <c:v>42436</c:v>
                </c:pt>
                <c:pt idx="303">
                  <c:v>42437</c:v>
                </c:pt>
                <c:pt idx="304">
                  <c:v>42438</c:v>
                </c:pt>
                <c:pt idx="305">
                  <c:v>42439</c:v>
                </c:pt>
                <c:pt idx="306">
                  <c:v>42440</c:v>
                </c:pt>
                <c:pt idx="307">
                  <c:v>42443</c:v>
                </c:pt>
                <c:pt idx="308">
                  <c:v>42444</c:v>
                </c:pt>
                <c:pt idx="309">
                  <c:v>42445</c:v>
                </c:pt>
                <c:pt idx="310">
                  <c:v>42446</c:v>
                </c:pt>
                <c:pt idx="311">
                  <c:v>42447</c:v>
                </c:pt>
                <c:pt idx="312">
                  <c:v>42450</c:v>
                </c:pt>
                <c:pt idx="313">
                  <c:v>42451</c:v>
                </c:pt>
                <c:pt idx="314">
                  <c:v>42452</c:v>
                </c:pt>
                <c:pt idx="315">
                  <c:v>42453</c:v>
                </c:pt>
                <c:pt idx="316">
                  <c:v>42458</c:v>
                </c:pt>
                <c:pt idx="317">
                  <c:v>42459</c:v>
                </c:pt>
                <c:pt idx="318">
                  <c:v>42460</c:v>
                </c:pt>
                <c:pt idx="319">
                  <c:v>42461</c:v>
                </c:pt>
                <c:pt idx="320">
                  <c:v>42464</c:v>
                </c:pt>
                <c:pt idx="321">
                  <c:v>42465</c:v>
                </c:pt>
                <c:pt idx="322">
                  <c:v>42466</c:v>
                </c:pt>
                <c:pt idx="323">
                  <c:v>42467</c:v>
                </c:pt>
                <c:pt idx="324">
                  <c:v>42468</c:v>
                </c:pt>
                <c:pt idx="325">
                  <c:v>42471</c:v>
                </c:pt>
                <c:pt idx="326">
                  <c:v>42472</c:v>
                </c:pt>
                <c:pt idx="327">
                  <c:v>42473</c:v>
                </c:pt>
                <c:pt idx="328">
                  <c:v>42474</c:v>
                </c:pt>
                <c:pt idx="329">
                  <c:v>42475</c:v>
                </c:pt>
                <c:pt idx="330">
                  <c:v>42478</c:v>
                </c:pt>
                <c:pt idx="331">
                  <c:v>42479</c:v>
                </c:pt>
                <c:pt idx="332">
                  <c:v>42480</c:v>
                </c:pt>
                <c:pt idx="333">
                  <c:v>42481</c:v>
                </c:pt>
                <c:pt idx="334">
                  <c:v>42482</c:v>
                </c:pt>
                <c:pt idx="335">
                  <c:v>42485</c:v>
                </c:pt>
                <c:pt idx="336">
                  <c:v>42486</c:v>
                </c:pt>
                <c:pt idx="337">
                  <c:v>42487</c:v>
                </c:pt>
                <c:pt idx="338">
                  <c:v>42488</c:v>
                </c:pt>
                <c:pt idx="339">
                  <c:v>42489</c:v>
                </c:pt>
                <c:pt idx="340">
                  <c:v>42492</c:v>
                </c:pt>
                <c:pt idx="341">
                  <c:v>42493</c:v>
                </c:pt>
                <c:pt idx="342">
                  <c:v>42494</c:v>
                </c:pt>
                <c:pt idx="343">
                  <c:v>42495</c:v>
                </c:pt>
                <c:pt idx="344">
                  <c:v>42496</c:v>
                </c:pt>
                <c:pt idx="345">
                  <c:v>42499</c:v>
                </c:pt>
                <c:pt idx="346">
                  <c:v>42500</c:v>
                </c:pt>
                <c:pt idx="347">
                  <c:v>42501</c:v>
                </c:pt>
                <c:pt idx="348">
                  <c:v>42502</c:v>
                </c:pt>
                <c:pt idx="349">
                  <c:v>42503</c:v>
                </c:pt>
                <c:pt idx="350">
                  <c:v>42506</c:v>
                </c:pt>
                <c:pt idx="351">
                  <c:v>42507</c:v>
                </c:pt>
                <c:pt idx="352">
                  <c:v>42508</c:v>
                </c:pt>
                <c:pt idx="353">
                  <c:v>42509</c:v>
                </c:pt>
                <c:pt idx="354">
                  <c:v>42510</c:v>
                </c:pt>
                <c:pt idx="355">
                  <c:v>42513</c:v>
                </c:pt>
                <c:pt idx="356">
                  <c:v>42514</c:v>
                </c:pt>
                <c:pt idx="357">
                  <c:v>42515</c:v>
                </c:pt>
                <c:pt idx="358">
                  <c:v>42516</c:v>
                </c:pt>
                <c:pt idx="359">
                  <c:v>42517</c:v>
                </c:pt>
                <c:pt idx="360">
                  <c:v>42520</c:v>
                </c:pt>
                <c:pt idx="361">
                  <c:v>42521</c:v>
                </c:pt>
                <c:pt idx="362">
                  <c:v>42522</c:v>
                </c:pt>
                <c:pt idx="363">
                  <c:v>42523</c:v>
                </c:pt>
                <c:pt idx="364">
                  <c:v>42524</c:v>
                </c:pt>
                <c:pt idx="365">
                  <c:v>42527</c:v>
                </c:pt>
                <c:pt idx="366">
                  <c:v>42528</c:v>
                </c:pt>
                <c:pt idx="367">
                  <c:v>42529</c:v>
                </c:pt>
                <c:pt idx="368">
                  <c:v>42530</c:v>
                </c:pt>
                <c:pt idx="369">
                  <c:v>42531</c:v>
                </c:pt>
                <c:pt idx="370">
                  <c:v>42534</c:v>
                </c:pt>
                <c:pt idx="371">
                  <c:v>42535</c:v>
                </c:pt>
                <c:pt idx="372">
                  <c:v>42536</c:v>
                </c:pt>
                <c:pt idx="373">
                  <c:v>42537</c:v>
                </c:pt>
                <c:pt idx="374">
                  <c:v>42538</c:v>
                </c:pt>
                <c:pt idx="375">
                  <c:v>42541</c:v>
                </c:pt>
                <c:pt idx="376">
                  <c:v>42542</c:v>
                </c:pt>
                <c:pt idx="377">
                  <c:v>42543</c:v>
                </c:pt>
                <c:pt idx="378">
                  <c:v>42544</c:v>
                </c:pt>
                <c:pt idx="379">
                  <c:v>42545</c:v>
                </c:pt>
                <c:pt idx="380">
                  <c:v>42548</c:v>
                </c:pt>
              </c:numCache>
            </c:numRef>
          </c:cat>
          <c:val>
            <c:numRef>
              <c:f>Tabelle1!$B$3:$B$383</c:f>
              <c:numCache>
                <c:formatCode>General</c:formatCode>
                <c:ptCount val="381"/>
                <c:pt idx="0">
                  <c:v>3139.44</c:v>
                </c:pt>
                <c:pt idx="1">
                  <c:v>3023.14</c:v>
                </c:pt>
                <c:pt idx="2">
                  <c:v>3007.91</c:v>
                </c:pt>
                <c:pt idx="3">
                  <c:v>3026.79</c:v>
                </c:pt>
                <c:pt idx="4">
                  <c:v>3135.08</c:v>
                </c:pt>
                <c:pt idx="5">
                  <c:v>3042.9</c:v>
                </c:pt>
                <c:pt idx="6">
                  <c:v>3084.18</c:v>
                </c:pt>
                <c:pt idx="7">
                  <c:v>3133.86</c:v>
                </c:pt>
                <c:pt idx="8">
                  <c:v>3089.67</c:v>
                </c:pt>
                <c:pt idx="9">
                  <c:v>3157.36</c:v>
                </c:pt>
                <c:pt idx="10">
                  <c:v>3202.24</c:v>
                </c:pt>
                <c:pt idx="11">
                  <c:v>3220.9</c:v>
                </c:pt>
                <c:pt idx="12">
                  <c:v>3244.92</c:v>
                </c:pt>
                <c:pt idx="13">
                  <c:v>3269.73</c:v>
                </c:pt>
                <c:pt idx="14">
                  <c:v>3322.65</c:v>
                </c:pt>
                <c:pt idx="15">
                  <c:v>3382.55</c:v>
                </c:pt>
                <c:pt idx="16">
                  <c:v>3414.28</c:v>
                </c:pt>
                <c:pt idx="17">
                  <c:v>3372.58</c:v>
                </c:pt>
                <c:pt idx="18">
                  <c:v>3358.96</c:v>
                </c:pt>
                <c:pt idx="19">
                  <c:v>3371.83</c:v>
                </c:pt>
                <c:pt idx="20">
                  <c:v>3351.44</c:v>
                </c:pt>
                <c:pt idx="21">
                  <c:v>3370.11</c:v>
                </c:pt>
                <c:pt idx="22">
                  <c:v>3414.18</c:v>
                </c:pt>
                <c:pt idx="23">
                  <c:v>3415.53</c:v>
                </c:pt>
                <c:pt idx="24">
                  <c:v>3408.96</c:v>
                </c:pt>
                <c:pt idx="25">
                  <c:v>3398.16</c:v>
                </c:pt>
                <c:pt idx="26">
                  <c:v>3347.75</c:v>
                </c:pt>
                <c:pt idx="27">
                  <c:v>3383.13</c:v>
                </c:pt>
                <c:pt idx="28">
                  <c:v>3374.14</c:v>
                </c:pt>
                <c:pt idx="29">
                  <c:v>3417.61</c:v>
                </c:pt>
                <c:pt idx="30">
                  <c:v>3447.59</c:v>
                </c:pt>
                <c:pt idx="31">
                  <c:v>3433.3</c:v>
                </c:pt>
                <c:pt idx="32">
                  <c:v>3438.44</c:v>
                </c:pt>
                <c:pt idx="33">
                  <c:v>3465.8</c:v>
                </c:pt>
                <c:pt idx="34">
                  <c:v>3488.08</c:v>
                </c:pt>
                <c:pt idx="35">
                  <c:v>3490.53</c:v>
                </c:pt>
                <c:pt idx="36">
                  <c:v>3519.58</c:v>
                </c:pt>
                <c:pt idx="37">
                  <c:v>3547.1</c:v>
                </c:pt>
                <c:pt idx="38">
                  <c:v>3541.78</c:v>
                </c:pt>
                <c:pt idx="39">
                  <c:v>3574.94</c:v>
                </c:pt>
                <c:pt idx="40">
                  <c:v>3599</c:v>
                </c:pt>
                <c:pt idx="41">
                  <c:v>3591.09</c:v>
                </c:pt>
                <c:pt idx="42">
                  <c:v>3549.11</c:v>
                </c:pt>
                <c:pt idx="43">
                  <c:v>3583.44</c:v>
                </c:pt>
                <c:pt idx="44">
                  <c:v>3618.21</c:v>
                </c:pt>
                <c:pt idx="45">
                  <c:v>3617.62</c:v>
                </c:pt>
                <c:pt idx="46">
                  <c:v>3610.28</c:v>
                </c:pt>
                <c:pt idx="47">
                  <c:v>3567.25</c:v>
                </c:pt>
                <c:pt idx="48">
                  <c:v>3649.54</c:v>
                </c:pt>
                <c:pt idx="49">
                  <c:v>3641.32</c:v>
                </c:pt>
                <c:pt idx="50">
                  <c:v>3656.21</c:v>
                </c:pt>
                <c:pt idx="51">
                  <c:v>3706.75</c:v>
                </c:pt>
                <c:pt idx="52">
                  <c:v>3672.16</c:v>
                </c:pt>
                <c:pt idx="53">
                  <c:v>3668.52</c:v>
                </c:pt>
                <c:pt idx="54">
                  <c:v>3670.73</c:v>
                </c:pt>
                <c:pt idx="55">
                  <c:v>3726.07</c:v>
                </c:pt>
                <c:pt idx="56">
                  <c:v>3699.04</c:v>
                </c:pt>
                <c:pt idx="57">
                  <c:v>3731.35</c:v>
                </c:pt>
                <c:pt idx="58">
                  <c:v>3684.04</c:v>
                </c:pt>
                <c:pt idx="59">
                  <c:v>3669.79</c:v>
                </c:pt>
                <c:pt idx="60">
                  <c:v>3679.03</c:v>
                </c:pt>
                <c:pt idx="61">
                  <c:v>3727.8</c:v>
                </c:pt>
                <c:pt idx="62">
                  <c:v>3697.38</c:v>
                </c:pt>
                <c:pt idx="63">
                  <c:v>3714.89</c:v>
                </c:pt>
                <c:pt idx="64">
                  <c:v>3715.27</c:v>
                </c:pt>
                <c:pt idx="65">
                  <c:v>3768.72</c:v>
                </c:pt>
                <c:pt idx="66">
                  <c:v>3742.63</c:v>
                </c:pt>
                <c:pt idx="67">
                  <c:v>3781.79</c:v>
                </c:pt>
                <c:pt idx="68">
                  <c:v>3816.76</c:v>
                </c:pt>
                <c:pt idx="69">
                  <c:v>3828.78</c:v>
                </c:pt>
                <c:pt idx="70">
                  <c:v>3784.53</c:v>
                </c:pt>
                <c:pt idx="71">
                  <c:v>3803.55</c:v>
                </c:pt>
                <c:pt idx="72">
                  <c:v>3751.72</c:v>
                </c:pt>
                <c:pt idx="73">
                  <c:v>3674.05</c:v>
                </c:pt>
                <c:pt idx="74">
                  <c:v>3718.04</c:v>
                </c:pt>
                <c:pt idx="75">
                  <c:v>3719.38</c:v>
                </c:pt>
                <c:pt idx="76">
                  <c:v>3724.49</c:v>
                </c:pt>
                <c:pt idx="77">
                  <c:v>3697.88</c:v>
                </c:pt>
                <c:pt idx="78">
                  <c:v>3713.96</c:v>
                </c:pt>
                <c:pt idx="79">
                  <c:v>3771.45</c:v>
                </c:pt>
                <c:pt idx="80">
                  <c:v>3715.42</c:v>
                </c:pt>
                <c:pt idx="81">
                  <c:v>3617.11</c:v>
                </c:pt>
                <c:pt idx="82">
                  <c:v>3615.59</c:v>
                </c:pt>
                <c:pt idx="83">
                  <c:v>3615.59</c:v>
                </c:pt>
                <c:pt idx="84">
                  <c:v>3632.94</c:v>
                </c:pt>
                <c:pt idx="85">
                  <c:v>3546.56</c:v>
                </c:pt>
                <c:pt idx="86">
                  <c:v>3558.03</c:v>
                </c:pt>
                <c:pt idx="87">
                  <c:v>3556.21</c:v>
                </c:pt>
                <c:pt idx="88">
                  <c:v>3649.48</c:v>
                </c:pt>
                <c:pt idx="89">
                  <c:v>3624.41</c:v>
                </c:pt>
                <c:pt idx="90">
                  <c:v>3573.1</c:v>
                </c:pt>
                <c:pt idx="91">
                  <c:v>3553.42</c:v>
                </c:pt>
                <c:pt idx="92">
                  <c:v>3602.22</c:v>
                </c:pt>
                <c:pt idx="93">
                  <c:v>3573.07</c:v>
                </c:pt>
                <c:pt idx="94">
                  <c:v>3589.22</c:v>
                </c:pt>
                <c:pt idx="95">
                  <c:v>3670.52</c:v>
                </c:pt>
                <c:pt idx="96">
                  <c:v>3683.48</c:v>
                </c:pt>
                <c:pt idx="97">
                  <c:v>3688.72</c:v>
                </c:pt>
                <c:pt idx="98">
                  <c:v>3679.14</c:v>
                </c:pt>
                <c:pt idx="99">
                  <c:v>3655.41</c:v>
                </c:pt>
                <c:pt idx="100">
                  <c:v>3619.3</c:v>
                </c:pt>
                <c:pt idx="101">
                  <c:v>3682.87</c:v>
                </c:pt>
                <c:pt idx="102">
                  <c:v>3650.71</c:v>
                </c:pt>
                <c:pt idx="103">
                  <c:v>3570.78</c:v>
                </c:pt>
                <c:pt idx="104">
                  <c:v>3575.04</c:v>
                </c:pt>
                <c:pt idx="105">
                  <c:v>3561.89</c:v>
                </c:pt>
                <c:pt idx="106">
                  <c:v>3583.82</c:v>
                </c:pt>
                <c:pt idx="107">
                  <c:v>3556.38</c:v>
                </c:pt>
                <c:pt idx="108">
                  <c:v>3510.01</c:v>
                </c:pt>
                <c:pt idx="109">
                  <c:v>3468.31</c:v>
                </c:pt>
                <c:pt idx="110">
                  <c:v>3456.79</c:v>
                </c:pt>
                <c:pt idx="111">
                  <c:v>3526.48</c:v>
                </c:pt>
                <c:pt idx="112">
                  <c:v>3551.91</c:v>
                </c:pt>
                <c:pt idx="113">
                  <c:v>3502.77</c:v>
                </c:pt>
                <c:pt idx="114">
                  <c:v>3438.07</c:v>
                </c:pt>
                <c:pt idx="115">
                  <c:v>3454.09</c:v>
                </c:pt>
                <c:pt idx="116">
                  <c:v>3428.76</c:v>
                </c:pt>
                <c:pt idx="117">
                  <c:v>3450.45</c:v>
                </c:pt>
                <c:pt idx="118">
                  <c:v>3455.8</c:v>
                </c:pt>
                <c:pt idx="119">
                  <c:v>3596.07</c:v>
                </c:pt>
                <c:pt idx="120">
                  <c:v>3625.97</c:v>
                </c:pt>
                <c:pt idx="121">
                  <c:v>3610.95</c:v>
                </c:pt>
                <c:pt idx="122">
                  <c:v>3610.91</c:v>
                </c:pt>
                <c:pt idx="123">
                  <c:v>3621.37</c:v>
                </c:pt>
                <c:pt idx="124">
                  <c:v>3468.9</c:v>
                </c:pt>
                <c:pt idx="125">
                  <c:v>3424.3</c:v>
                </c:pt>
                <c:pt idx="126">
                  <c:v>3496.28</c:v>
                </c:pt>
                <c:pt idx="127">
                  <c:v>3463.25</c:v>
                </c:pt>
                <c:pt idx="128">
                  <c:v>3441.76</c:v>
                </c:pt>
                <c:pt idx="129">
                  <c:v>3365.2</c:v>
                </c:pt>
                <c:pt idx="130">
                  <c:v>3294.19</c:v>
                </c:pt>
                <c:pt idx="131">
                  <c:v>3327.5</c:v>
                </c:pt>
                <c:pt idx="132">
                  <c:v>3420.03</c:v>
                </c:pt>
                <c:pt idx="133">
                  <c:v>3528.81</c:v>
                </c:pt>
                <c:pt idx="134">
                  <c:v>3590.43</c:v>
                </c:pt>
                <c:pt idx="135">
                  <c:v>3607.19</c:v>
                </c:pt>
                <c:pt idx="136">
                  <c:v>3623.87</c:v>
                </c:pt>
                <c:pt idx="137">
                  <c:v>3676.41</c:v>
                </c:pt>
                <c:pt idx="138">
                  <c:v>3670.34</c:v>
                </c:pt>
                <c:pt idx="139">
                  <c:v>3686.58</c:v>
                </c:pt>
                <c:pt idx="140">
                  <c:v>3647.96</c:v>
                </c:pt>
                <c:pt idx="141">
                  <c:v>3635.58</c:v>
                </c:pt>
                <c:pt idx="142">
                  <c:v>3634.64</c:v>
                </c:pt>
                <c:pt idx="143">
                  <c:v>3600</c:v>
                </c:pt>
                <c:pt idx="144">
                  <c:v>3513.1</c:v>
                </c:pt>
                <c:pt idx="145">
                  <c:v>3554.11</c:v>
                </c:pt>
                <c:pt idx="146">
                  <c:v>3575.53</c:v>
                </c:pt>
                <c:pt idx="147">
                  <c:v>3583.79</c:v>
                </c:pt>
                <c:pt idx="148">
                  <c:v>3600.69</c:v>
                </c:pt>
                <c:pt idx="149">
                  <c:v>3635.4</c:v>
                </c:pt>
                <c:pt idx="150">
                  <c:v>3619.31</c:v>
                </c:pt>
                <c:pt idx="151">
                  <c:v>3676.75</c:v>
                </c:pt>
                <c:pt idx="152">
                  <c:v>3668.47</c:v>
                </c:pt>
                <c:pt idx="153">
                  <c:v>3637.8</c:v>
                </c:pt>
                <c:pt idx="154">
                  <c:v>3674.94</c:v>
                </c:pt>
                <c:pt idx="155">
                  <c:v>3605.28</c:v>
                </c:pt>
                <c:pt idx="156">
                  <c:v>3484.41</c:v>
                </c:pt>
                <c:pt idx="157">
                  <c:v>3516.15</c:v>
                </c:pt>
                <c:pt idx="158">
                  <c:v>3491.03</c:v>
                </c:pt>
                <c:pt idx="159">
                  <c:v>3497.9</c:v>
                </c:pt>
                <c:pt idx="160">
                  <c:v>3495.38</c:v>
                </c:pt>
                <c:pt idx="161">
                  <c:v>3429.84</c:v>
                </c:pt>
                <c:pt idx="162">
                  <c:v>3353.48</c:v>
                </c:pt>
                <c:pt idx="163">
                  <c:v>3247.26</c:v>
                </c:pt>
                <c:pt idx="164">
                  <c:v>3073.39</c:v>
                </c:pt>
                <c:pt idx="165">
                  <c:v>3218.01</c:v>
                </c:pt>
                <c:pt idx="166">
                  <c:v>3170.73</c:v>
                </c:pt>
                <c:pt idx="167">
                  <c:v>3280.78</c:v>
                </c:pt>
                <c:pt idx="168">
                  <c:v>3286.59</c:v>
                </c:pt>
                <c:pt idx="169">
                  <c:v>3269.63</c:v>
                </c:pt>
                <c:pt idx="170">
                  <c:v>3188.73</c:v>
                </c:pt>
                <c:pt idx="171">
                  <c:v>3198.86</c:v>
                </c:pt>
                <c:pt idx="172">
                  <c:v>3270.09</c:v>
                </c:pt>
                <c:pt idx="173">
                  <c:v>3180.25</c:v>
                </c:pt>
                <c:pt idx="174">
                  <c:v>3197.97</c:v>
                </c:pt>
                <c:pt idx="175">
                  <c:v>3233.84</c:v>
                </c:pt>
                <c:pt idx="176">
                  <c:v>3269.98</c:v>
                </c:pt>
                <c:pt idx="177">
                  <c:v>3221.14</c:v>
                </c:pt>
                <c:pt idx="178">
                  <c:v>3187.94</c:v>
                </c:pt>
                <c:pt idx="179">
                  <c:v>3175.62</c:v>
                </c:pt>
                <c:pt idx="180">
                  <c:v>3207.6</c:v>
                </c:pt>
                <c:pt idx="181">
                  <c:v>3251.79</c:v>
                </c:pt>
                <c:pt idx="182">
                  <c:v>3255.79</c:v>
                </c:pt>
                <c:pt idx="183">
                  <c:v>3157.3</c:v>
                </c:pt>
                <c:pt idx="184">
                  <c:v>3184.72</c:v>
                </c:pt>
                <c:pt idx="185">
                  <c:v>3076.05</c:v>
                </c:pt>
                <c:pt idx="186">
                  <c:v>3079.99</c:v>
                </c:pt>
                <c:pt idx="187">
                  <c:v>3019.34</c:v>
                </c:pt>
                <c:pt idx="188">
                  <c:v>3113.16</c:v>
                </c:pt>
                <c:pt idx="189">
                  <c:v>3039.44</c:v>
                </c:pt>
                <c:pt idx="190">
                  <c:v>3029.86</c:v>
                </c:pt>
                <c:pt idx="191">
                  <c:v>3100.67</c:v>
                </c:pt>
                <c:pt idx="192">
                  <c:v>3069.05</c:v>
                </c:pt>
                <c:pt idx="193">
                  <c:v>3088.18</c:v>
                </c:pt>
                <c:pt idx="194">
                  <c:v>3190.39</c:v>
                </c:pt>
                <c:pt idx="195">
                  <c:v>3220.09</c:v>
                </c:pt>
                <c:pt idx="196">
                  <c:v>3226.4</c:v>
                </c:pt>
                <c:pt idx="197">
                  <c:v>3224.96</c:v>
                </c:pt>
                <c:pt idx="198">
                  <c:v>3250.31</c:v>
                </c:pt>
                <c:pt idx="199">
                  <c:v>3247.33</c:v>
                </c:pt>
                <c:pt idx="200">
                  <c:v>3221.28</c:v>
                </c:pt>
                <c:pt idx="201">
                  <c:v>3191.57</c:v>
                </c:pt>
                <c:pt idx="202">
                  <c:v>3238.81</c:v>
                </c:pt>
                <c:pt idx="203">
                  <c:v>3264.93</c:v>
                </c:pt>
                <c:pt idx="204">
                  <c:v>3272.04</c:v>
                </c:pt>
                <c:pt idx="205">
                  <c:v>3255.72</c:v>
                </c:pt>
                <c:pt idx="206">
                  <c:v>3272.23</c:v>
                </c:pt>
                <c:pt idx="207">
                  <c:v>3353.11</c:v>
                </c:pt>
                <c:pt idx="208">
                  <c:v>3425.81</c:v>
                </c:pt>
                <c:pt idx="209">
                  <c:v>3414.6</c:v>
                </c:pt>
                <c:pt idx="210">
                  <c:v>3381.01</c:v>
                </c:pt>
                <c:pt idx="211">
                  <c:v>3421.09</c:v>
                </c:pt>
                <c:pt idx="212">
                  <c:v>3413.39</c:v>
                </c:pt>
                <c:pt idx="213">
                  <c:v>3418.23</c:v>
                </c:pt>
                <c:pt idx="214">
                  <c:v>3434.5</c:v>
                </c:pt>
                <c:pt idx="215">
                  <c:v>3442.68</c:v>
                </c:pt>
                <c:pt idx="216">
                  <c:v>3439.16</c:v>
                </c:pt>
                <c:pt idx="217">
                  <c:v>3447.49</c:v>
                </c:pt>
                <c:pt idx="218">
                  <c:v>3468.21</c:v>
                </c:pt>
                <c:pt idx="219">
                  <c:v>3418.36</c:v>
                </c:pt>
                <c:pt idx="220">
                  <c:v>3425.4</c:v>
                </c:pt>
                <c:pt idx="221">
                  <c:v>3448.42</c:v>
                </c:pt>
                <c:pt idx="222">
                  <c:v>3387.7</c:v>
                </c:pt>
                <c:pt idx="223">
                  <c:v>3360.65</c:v>
                </c:pt>
                <c:pt idx="224">
                  <c:v>3362.23</c:v>
                </c:pt>
                <c:pt idx="225">
                  <c:v>3451.94</c:v>
                </c:pt>
                <c:pt idx="226">
                  <c:v>3431.92</c:v>
                </c:pt>
                <c:pt idx="227">
                  <c:v>3448.93</c:v>
                </c:pt>
                <c:pt idx="228">
                  <c:v>3452.45</c:v>
                </c:pt>
                <c:pt idx="229">
                  <c:v>3445.26</c:v>
                </c:pt>
                <c:pt idx="230">
                  <c:v>3409.6</c:v>
                </c:pt>
                <c:pt idx="231">
                  <c:v>3462.06</c:v>
                </c:pt>
                <c:pt idx="232">
                  <c:v>3498.62</c:v>
                </c:pt>
                <c:pt idx="233">
                  <c:v>3488.99</c:v>
                </c:pt>
                <c:pt idx="234">
                  <c:v>3506.45</c:v>
                </c:pt>
                <c:pt idx="235">
                  <c:v>3479.64</c:v>
                </c:pt>
                <c:pt idx="236">
                  <c:v>3468.66</c:v>
                </c:pt>
                <c:pt idx="237">
                  <c:v>3343.34</c:v>
                </c:pt>
                <c:pt idx="238">
                  <c:v>3330.75</c:v>
                </c:pt>
                <c:pt idx="239">
                  <c:v>3360.21</c:v>
                </c:pt>
                <c:pt idx="240">
                  <c:v>3297.46</c:v>
                </c:pt>
                <c:pt idx="241">
                  <c:v>3277.21</c:v>
                </c:pt>
                <c:pt idx="242">
                  <c:v>3269.97</c:v>
                </c:pt>
                <c:pt idx="243">
                  <c:v>3203.21</c:v>
                </c:pt>
                <c:pt idx="244">
                  <c:v>3139.24</c:v>
                </c:pt>
                <c:pt idx="245">
                  <c:v>3241.51</c:v>
                </c:pt>
                <c:pt idx="246">
                  <c:v>3246.78</c:v>
                </c:pt>
                <c:pt idx="247">
                  <c:v>3306.47</c:v>
                </c:pt>
                <c:pt idx="248">
                  <c:v>3260.72</c:v>
                </c:pt>
                <c:pt idx="249">
                  <c:v>3213.01</c:v>
                </c:pt>
                <c:pt idx="250">
                  <c:v>3214.32</c:v>
                </c:pt>
                <c:pt idx="251">
                  <c:v>3286.68</c:v>
                </c:pt>
                <c:pt idx="252">
                  <c:v>3284.47</c:v>
                </c:pt>
                <c:pt idx="253">
                  <c:v>3256.49</c:v>
                </c:pt>
                <c:pt idx="254">
                  <c:v>3314.28</c:v>
                </c:pt>
                <c:pt idx="255">
                  <c:v>3287.98</c:v>
                </c:pt>
                <c:pt idx="256">
                  <c:v>3267.52</c:v>
                </c:pt>
                <c:pt idx="257">
                  <c:v>3164.76</c:v>
                </c:pt>
                <c:pt idx="258">
                  <c:v>3178.01</c:v>
                </c:pt>
                <c:pt idx="259">
                  <c:v>3139.32</c:v>
                </c:pt>
                <c:pt idx="260">
                  <c:v>3084.68</c:v>
                </c:pt>
                <c:pt idx="261">
                  <c:v>3033.47</c:v>
                </c:pt>
                <c:pt idx="262">
                  <c:v>3027.49</c:v>
                </c:pt>
                <c:pt idx="263">
                  <c:v>3064.66</c:v>
                </c:pt>
                <c:pt idx="264">
                  <c:v>3073.02</c:v>
                </c:pt>
                <c:pt idx="265">
                  <c:v>3024</c:v>
                </c:pt>
                <c:pt idx="266">
                  <c:v>2952.48</c:v>
                </c:pt>
                <c:pt idx="267">
                  <c:v>2935.39</c:v>
                </c:pt>
                <c:pt idx="268">
                  <c:v>2980.49</c:v>
                </c:pt>
                <c:pt idx="269">
                  <c:v>2882.59</c:v>
                </c:pt>
                <c:pt idx="270">
                  <c:v>2943.92</c:v>
                </c:pt>
                <c:pt idx="271">
                  <c:v>3023.21</c:v>
                </c:pt>
                <c:pt idx="272">
                  <c:v>3001.78</c:v>
                </c:pt>
                <c:pt idx="273">
                  <c:v>3032.84</c:v>
                </c:pt>
                <c:pt idx="274">
                  <c:v>3043.47</c:v>
                </c:pt>
                <c:pt idx="275">
                  <c:v>2979.42</c:v>
                </c:pt>
                <c:pt idx="276">
                  <c:v>3045.09</c:v>
                </c:pt>
                <c:pt idx="277">
                  <c:v>3021.01</c:v>
                </c:pt>
                <c:pt idx="278">
                  <c:v>2951.85</c:v>
                </c:pt>
                <c:pt idx="279">
                  <c:v>2896.63</c:v>
                </c:pt>
                <c:pt idx="280">
                  <c:v>2905.3</c:v>
                </c:pt>
                <c:pt idx="281">
                  <c:v>2879.39</c:v>
                </c:pt>
                <c:pt idx="282">
                  <c:v>2785.17</c:v>
                </c:pt>
                <c:pt idx="283">
                  <c:v>2736.5</c:v>
                </c:pt>
                <c:pt idx="284">
                  <c:v>2789.05</c:v>
                </c:pt>
                <c:pt idx="285">
                  <c:v>2680.35</c:v>
                </c:pt>
                <c:pt idx="286">
                  <c:v>2756.16</c:v>
                </c:pt>
                <c:pt idx="287">
                  <c:v>2833.87</c:v>
                </c:pt>
                <c:pt idx="288">
                  <c:v>2821.26</c:v>
                </c:pt>
                <c:pt idx="289">
                  <c:v>2897.72</c:v>
                </c:pt>
                <c:pt idx="290">
                  <c:v>2895.15</c:v>
                </c:pt>
                <c:pt idx="291">
                  <c:v>2871.05</c:v>
                </c:pt>
                <c:pt idx="292">
                  <c:v>2933.91</c:v>
                </c:pt>
                <c:pt idx="293">
                  <c:v>2887.38</c:v>
                </c:pt>
                <c:pt idx="294">
                  <c:v>2820.24</c:v>
                </c:pt>
                <c:pt idx="295">
                  <c:v>2877.42</c:v>
                </c:pt>
                <c:pt idx="296">
                  <c:v>2929.16</c:v>
                </c:pt>
                <c:pt idx="297">
                  <c:v>2945.75</c:v>
                </c:pt>
                <c:pt idx="298">
                  <c:v>2996.39</c:v>
                </c:pt>
                <c:pt idx="299">
                  <c:v>3022.14</c:v>
                </c:pt>
                <c:pt idx="300">
                  <c:v>3012.87</c:v>
                </c:pt>
                <c:pt idx="301">
                  <c:v>3037.35</c:v>
                </c:pt>
                <c:pt idx="302">
                  <c:v>3021.09</c:v>
                </c:pt>
                <c:pt idx="303">
                  <c:v>3002.01</c:v>
                </c:pt>
                <c:pt idx="304">
                  <c:v>3016.18</c:v>
                </c:pt>
                <c:pt idx="305">
                  <c:v>2970.78</c:v>
                </c:pt>
                <c:pt idx="306">
                  <c:v>3073.8</c:v>
                </c:pt>
                <c:pt idx="307">
                  <c:v>3091.98</c:v>
                </c:pt>
                <c:pt idx="308">
                  <c:v>3067.21</c:v>
                </c:pt>
                <c:pt idx="309">
                  <c:v>3062.05</c:v>
                </c:pt>
                <c:pt idx="310">
                  <c:v>3043.1</c:v>
                </c:pt>
                <c:pt idx="311">
                  <c:v>3059.77</c:v>
                </c:pt>
                <c:pt idx="312">
                  <c:v>3048.77</c:v>
                </c:pt>
                <c:pt idx="313">
                  <c:v>3051.23</c:v>
                </c:pt>
                <c:pt idx="314">
                  <c:v>3042.42</c:v>
                </c:pt>
                <c:pt idx="315">
                  <c:v>2986.73</c:v>
                </c:pt>
                <c:pt idx="316">
                  <c:v>3004.87</c:v>
                </c:pt>
                <c:pt idx="317">
                  <c:v>3044.1</c:v>
                </c:pt>
                <c:pt idx="318">
                  <c:v>3004.93</c:v>
                </c:pt>
                <c:pt idx="319">
                  <c:v>2953.28</c:v>
                </c:pt>
                <c:pt idx="320">
                  <c:v>2962.28</c:v>
                </c:pt>
                <c:pt idx="321">
                  <c:v>2890.35</c:v>
                </c:pt>
                <c:pt idx="322">
                  <c:v>2909.36</c:v>
                </c:pt>
                <c:pt idx="323">
                  <c:v>2871.57</c:v>
                </c:pt>
                <c:pt idx="324">
                  <c:v>2911.98</c:v>
                </c:pt>
                <c:pt idx="325">
                  <c:v>2924.23</c:v>
                </c:pt>
                <c:pt idx="326">
                  <c:v>2942.09</c:v>
                </c:pt>
                <c:pt idx="327">
                  <c:v>3039.19</c:v>
                </c:pt>
                <c:pt idx="328">
                  <c:v>3060.86</c:v>
                </c:pt>
                <c:pt idx="329">
                  <c:v>3054.34</c:v>
                </c:pt>
                <c:pt idx="330">
                  <c:v>3064.03</c:v>
                </c:pt>
                <c:pt idx="331">
                  <c:v>3112.99</c:v>
                </c:pt>
                <c:pt idx="332">
                  <c:v>3142.52</c:v>
                </c:pt>
                <c:pt idx="333">
                  <c:v>3151.69</c:v>
                </c:pt>
                <c:pt idx="334">
                  <c:v>3141.12</c:v>
                </c:pt>
                <c:pt idx="335">
                  <c:v>3117.62</c:v>
                </c:pt>
                <c:pt idx="336">
                  <c:v>3121.29</c:v>
                </c:pt>
                <c:pt idx="337">
                  <c:v>3130.43</c:v>
                </c:pt>
                <c:pt idx="338">
                  <c:v>3125.43</c:v>
                </c:pt>
                <c:pt idx="339">
                  <c:v>3028.21</c:v>
                </c:pt>
                <c:pt idx="340">
                  <c:v>3032.6</c:v>
                </c:pt>
                <c:pt idx="341">
                  <c:v>2974.2</c:v>
                </c:pt>
                <c:pt idx="342">
                  <c:v>2938.75</c:v>
                </c:pt>
                <c:pt idx="343">
                  <c:v>2940.35</c:v>
                </c:pt>
                <c:pt idx="344">
                  <c:v>2936.84</c:v>
                </c:pt>
                <c:pt idx="345">
                  <c:v>2955.83</c:v>
                </c:pt>
                <c:pt idx="346">
                  <c:v>2978.97</c:v>
                </c:pt>
                <c:pt idx="347">
                  <c:v>2956.71</c:v>
                </c:pt>
                <c:pt idx="348">
                  <c:v>2935.46</c:v>
                </c:pt>
                <c:pt idx="349">
                  <c:v>2956.63</c:v>
                </c:pt>
                <c:pt idx="350">
                  <c:v>2951.39</c:v>
                </c:pt>
                <c:pt idx="351">
                  <c:v>2938.09</c:v>
                </c:pt>
                <c:pt idx="352">
                  <c:v>2956.43</c:v>
                </c:pt>
                <c:pt idx="353">
                  <c:v>2919.22</c:v>
                </c:pt>
                <c:pt idx="354">
                  <c:v>2962.16</c:v>
                </c:pt>
                <c:pt idx="355">
                  <c:v>2932.93</c:v>
                </c:pt>
                <c:pt idx="356">
                  <c:v>3010.12</c:v>
                </c:pt>
                <c:pt idx="357">
                  <c:v>3061.6</c:v>
                </c:pt>
                <c:pt idx="358">
                  <c:v>3071.21</c:v>
                </c:pt>
                <c:pt idx="359">
                  <c:v>3078.48</c:v>
                </c:pt>
                <c:pt idx="360">
                  <c:v>3090.01</c:v>
                </c:pt>
                <c:pt idx="361">
                  <c:v>3063.48</c:v>
                </c:pt>
                <c:pt idx="362">
                  <c:v>3038.77</c:v>
                </c:pt>
                <c:pt idx="363">
                  <c:v>3033.86</c:v>
                </c:pt>
                <c:pt idx="364">
                  <c:v>2997.55</c:v>
                </c:pt>
                <c:pt idx="365">
                  <c:v>3001.9</c:v>
                </c:pt>
                <c:pt idx="366">
                  <c:v>3040.69</c:v>
                </c:pt>
                <c:pt idx="367">
                  <c:v>3019.76</c:v>
                </c:pt>
                <c:pt idx="368">
                  <c:v>2989.03</c:v>
                </c:pt>
                <c:pt idx="369">
                  <c:v>2911.11</c:v>
                </c:pt>
                <c:pt idx="370">
                  <c:v>2853.52</c:v>
                </c:pt>
                <c:pt idx="371">
                  <c:v>2797.18</c:v>
                </c:pt>
                <c:pt idx="372">
                  <c:v>2830.3</c:v>
                </c:pt>
                <c:pt idx="373">
                  <c:v>2819.3</c:v>
                </c:pt>
                <c:pt idx="374">
                  <c:v>2849.17</c:v>
                </c:pt>
                <c:pt idx="375">
                  <c:v>2942.88</c:v>
                </c:pt>
                <c:pt idx="376">
                  <c:v>2967.34</c:v>
                </c:pt>
                <c:pt idx="377">
                  <c:v>2978.31</c:v>
                </c:pt>
                <c:pt idx="378">
                  <c:v>3037.86</c:v>
                </c:pt>
                <c:pt idx="379">
                  <c:v>2776.09</c:v>
                </c:pt>
                <c:pt idx="380">
                  <c:v>2776.69</c:v>
                </c:pt>
              </c:numCache>
            </c:numRef>
          </c:val>
          <c:smooth val="0"/>
          <c:extLst>
            <c:ext xmlns:c16="http://schemas.microsoft.com/office/drawing/2014/chart" uri="{C3380CC4-5D6E-409C-BE32-E72D297353CC}">
              <c16:uniqueId val="{00000001-0E33-4742-9EE6-5FDF0CF35919}"/>
            </c:ext>
          </c:extLst>
        </c:ser>
        <c:dLbls>
          <c:showLegendKey val="0"/>
          <c:showVal val="0"/>
          <c:showCatName val="0"/>
          <c:showSerName val="0"/>
          <c:showPercent val="0"/>
          <c:showBubbleSize val="0"/>
        </c:dLbls>
        <c:marker val="1"/>
        <c:smooth val="0"/>
        <c:axId val="63537920"/>
        <c:axId val="63527936"/>
      </c:lineChart>
      <c:dateAx>
        <c:axId val="63524864"/>
        <c:scaling>
          <c:orientation val="minMax"/>
          <c:max val="42548"/>
          <c:min val="42006"/>
        </c:scaling>
        <c:delete val="0"/>
        <c:axPos val="b"/>
        <c:numFmt formatCode="yyyy\-mm" sourceLinked="0"/>
        <c:majorTickMark val="out"/>
        <c:minorTickMark val="none"/>
        <c:tickLblPos val="nextTo"/>
        <c:txPr>
          <a:bodyPr rot="-5400000" vert="horz"/>
          <a:lstStyle/>
          <a:p>
            <a:pPr>
              <a:defRPr/>
            </a:pPr>
            <a:endParaRPr lang="de-DE"/>
          </a:p>
        </c:txPr>
        <c:crossAx val="63526400"/>
        <c:crosses val="autoZero"/>
        <c:auto val="1"/>
        <c:lblOffset val="100"/>
        <c:baseTimeUnit val="days"/>
        <c:majorUnit val="3"/>
        <c:majorTimeUnit val="months"/>
        <c:minorUnit val="1"/>
        <c:minorTimeUnit val="months"/>
      </c:dateAx>
      <c:valAx>
        <c:axId val="63526400"/>
        <c:scaling>
          <c:orientation val="minMax"/>
          <c:max val="1.9000000000000001"/>
          <c:min val="1.3"/>
        </c:scaling>
        <c:delete val="0"/>
        <c:axPos val="l"/>
        <c:majorGridlines/>
        <c:numFmt formatCode="General" sourceLinked="1"/>
        <c:majorTickMark val="out"/>
        <c:minorTickMark val="none"/>
        <c:tickLblPos val="nextTo"/>
        <c:crossAx val="63524864"/>
        <c:crosses val="autoZero"/>
        <c:crossBetween val="between"/>
      </c:valAx>
      <c:valAx>
        <c:axId val="63527936"/>
        <c:scaling>
          <c:orientation val="minMax"/>
          <c:max val="4000"/>
          <c:min val="2500"/>
        </c:scaling>
        <c:delete val="0"/>
        <c:axPos val="r"/>
        <c:numFmt formatCode="General" sourceLinked="1"/>
        <c:majorTickMark val="out"/>
        <c:minorTickMark val="none"/>
        <c:tickLblPos val="nextTo"/>
        <c:crossAx val="63537920"/>
        <c:crosses val="max"/>
        <c:crossBetween val="between"/>
      </c:valAx>
      <c:dateAx>
        <c:axId val="63537920"/>
        <c:scaling>
          <c:orientation val="minMax"/>
        </c:scaling>
        <c:delete val="1"/>
        <c:axPos val="b"/>
        <c:numFmt formatCode="dd\.mm\.yyyy" sourceLinked="1"/>
        <c:majorTickMark val="out"/>
        <c:minorTickMark val="none"/>
        <c:tickLblPos val="nextTo"/>
        <c:crossAx val="63527936"/>
        <c:crosses val="autoZero"/>
        <c:auto val="1"/>
        <c:lblOffset val="100"/>
        <c:baseTimeUnit val="days"/>
      </c:date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0620679313647785E-2"/>
          <c:y val="2.7868144311521646E-2"/>
          <c:w val="0.92245107529994519"/>
          <c:h val="0.83198947335311446"/>
        </c:manualLayout>
      </c:layout>
      <c:lineChart>
        <c:grouping val="standard"/>
        <c:varyColors val="0"/>
        <c:ser>
          <c:idx val="0"/>
          <c:order val="0"/>
          <c:tx>
            <c:strRef>
              <c:f>Tabelle1!$C$2</c:f>
              <c:strCache>
                <c:ptCount val="1"/>
                <c:pt idx="0">
                  <c:v>Geldmarkt DM / EUR</c:v>
                </c:pt>
              </c:strCache>
            </c:strRef>
          </c:tx>
          <c:spPr>
            <a:ln>
              <a:solidFill>
                <a:schemeClr val="tx1">
                  <a:lumMod val="50000"/>
                  <a:lumOff val="50000"/>
                </a:schemeClr>
              </a:solidFill>
            </a:ln>
          </c:spPr>
          <c:marker>
            <c:symbol val="none"/>
          </c:marker>
          <c:cat>
            <c:numRef>
              <c:f>Tabelle1!$B$3:$B$436</c:f>
              <c:numCache>
                <c:formatCode>m/d/yyyy</c:formatCode>
                <c:ptCount val="434"/>
                <c:pt idx="0">
                  <c:v>29220</c:v>
                </c:pt>
                <c:pt idx="1">
                  <c:v>29251</c:v>
                </c:pt>
                <c:pt idx="2">
                  <c:v>29280</c:v>
                </c:pt>
                <c:pt idx="3">
                  <c:v>29311</c:v>
                </c:pt>
                <c:pt idx="4">
                  <c:v>29341</c:v>
                </c:pt>
                <c:pt idx="5">
                  <c:v>29371</c:v>
                </c:pt>
                <c:pt idx="6">
                  <c:v>29402</c:v>
                </c:pt>
                <c:pt idx="7">
                  <c:v>29433</c:v>
                </c:pt>
                <c:pt idx="8">
                  <c:v>29462</c:v>
                </c:pt>
                <c:pt idx="9">
                  <c:v>29494</c:v>
                </c:pt>
                <c:pt idx="10">
                  <c:v>29525</c:v>
                </c:pt>
                <c:pt idx="11">
                  <c:v>29553</c:v>
                </c:pt>
                <c:pt idx="12">
                  <c:v>29586</c:v>
                </c:pt>
                <c:pt idx="13">
                  <c:v>29616</c:v>
                </c:pt>
                <c:pt idx="14">
                  <c:v>29644</c:v>
                </c:pt>
                <c:pt idx="15">
                  <c:v>29676</c:v>
                </c:pt>
                <c:pt idx="16">
                  <c:v>29706</c:v>
                </c:pt>
                <c:pt idx="17">
                  <c:v>29735</c:v>
                </c:pt>
                <c:pt idx="18">
                  <c:v>29767</c:v>
                </c:pt>
                <c:pt idx="19">
                  <c:v>29798</c:v>
                </c:pt>
                <c:pt idx="20">
                  <c:v>29829</c:v>
                </c:pt>
                <c:pt idx="21">
                  <c:v>29859</c:v>
                </c:pt>
                <c:pt idx="22">
                  <c:v>29889</c:v>
                </c:pt>
                <c:pt idx="23">
                  <c:v>29920</c:v>
                </c:pt>
                <c:pt idx="24">
                  <c:v>29951</c:v>
                </c:pt>
                <c:pt idx="25">
                  <c:v>29980</c:v>
                </c:pt>
                <c:pt idx="26">
                  <c:v>30008</c:v>
                </c:pt>
                <c:pt idx="27">
                  <c:v>30041</c:v>
                </c:pt>
                <c:pt idx="28">
                  <c:v>30071</c:v>
                </c:pt>
                <c:pt idx="29">
                  <c:v>30102</c:v>
                </c:pt>
                <c:pt idx="30">
                  <c:v>30132</c:v>
                </c:pt>
                <c:pt idx="31">
                  <c:v>30162</c:v>
                </c:pt>
                <c:pt idx="32">
                  <c:v>30194</c:v>
                </c:pt>
                <c:pt idx="33">
                  <c:v>30224</c:v>
                </c:pt>
                <c:pt idx="34">
                  <c:v>30253</c:v>
                </c:pt>
                <c:pt idx="35">
                  <c:v>30285</c:v>
                </c:pt>
                <c:pt idx="36">
                  <c:v>30316</c:v>
                </c:pt>
                <c:pt idx="37">
                  <c:v>30347</c:v>
                </c:pt>
                <c:pt idx="38">
                  <c:v>30375</c:v>
                </c:pt>
                <c:pt idx="39">
                  <c:v>30406</c:v>
                </c:pt>
                <c:pt idx="40">
                  <c:v>30435</c:v>
                </c:pt>
                <c:pt idx="41">
                  <c:v>30467</c:v>
                </c:pt>
                <c:pt idx="42">
                  <c:v>30497</c:v>
                </c:pt>
                <c:pt idx="43">
                  <c:v>30526</c:v>
                </c:pt>
                <c:pt idx="44">
                  <c:v>30559</c:v>
                </c:pt>
                <c:pt idx="45">
                  <c:v>30589</c:v>
                </c:pt>
                <c:pt idx="46">
                  <c:v>30620</c:v>
                </c:pt>
                <c:pt idx="47">
                  <c:v>30650</c:v>
                </c:pt>
                <c:pt idx="48">
                  <c:v>30680</c:v>
                </c:pt>
                <c:pt idx="49">
                  <c:v>30712</c:v>
                </c:pt>
                <c:pt idx="50">
                  <c:v>30741</c:v>
                </c:pt>
                <c:pt idx="51">
                  <c:v>30771</c:v>
                </c:pt>
                <c:pt idx="52">
                  <c:v>30802</c:v>
                </c:pt>
                <c:pt idx="53">
                  <c:v>30833</c:v>
                </c:pt>
                <c:pt idx="54">
                  <c:v>30862</c:v>
                </c:pt>
                <c:pt idx="55">
                  <c:v>30894</c:v>
                </c:pt>
                <c:pt idx="56">
                  <c:v>30925</c:v>
                </c:pt>
                <c:pt idx="57">
                  <c:v>30953</c:v>
                </c:pt>
                <c:pt idx="58">
                  <c:v>30986</c:v>
                </c:pt>
                <c:pt idx="59">
                  <c:v>31016</c:v>
                </c:pt>
                <c:pt idx="60">
                  <c:v>31047</c:v>
                </c:pt>
                <c:pt idx="61">
                  <c:v>31078</c:v>
                </c:pt>
                <c:pt idx="62">
                  <c:v>31106</c:v>
                </c:pt>
                <c:pt idx="63">
                  <c:v>31135</c:v>
                </c:pt>
                <c:pt idx="64">
                  <c:v>31167</c:v>
                </c:pt>
                <c:pt idx="65">
                  <c:v>31198</c:v>
                </c:pt>
                <c:pt idx="66">
                  <c:v>31226</c:v>
                </c:pt>
                <c:pt idx="67">
                  <c:v>31259</c:v>
                </c:pt>
                <c:pt idx="68">
                  <c:v>31289</c:v>
                </c:pt>
                <c:pt idx="69">
                  <c:v>31320</c:v>
                </c:pt>
                <c:pt idx="70">
                  <c:v>31351</c:v>
                </c:pt>
                <c:pt idx="71">
                  <c:v>31380</c:v>
                </c:pt>
                <c:pt idx="72">
                  <c:v>31412</c:v>
                </c:pt>
                <c:pt idx="73">
                  <c:v>31443</c:v>
                </c:pt>
                <c:pt idx="74">
                  <c:v>31471</c:v>
                </c:pt>
                <c:pt idx="75">
                  <c:v>31502</c:v>
                </c:pt>
                <c:pt idx="76">
                  <c:v>31532</c:v>
                </c:pt>
                <c:pt idx="77">
                  <c:v>31562</c:v>
                </c:pt>
                <c:pt idx="78">
                  <c:v>31593</c:v>
                </c:pt>
                <c:pt idx="79">
                  <c:v>31624</c:v>
                </c:pt>
                <c:pt idx="80">
                  <c:v>31653</c:v>
                </c:pt>
                <c:pt idx="81">
                  <c:v>31685</c:v>
                </c:pt>
                <c:pt idx="82">
                  <c:v>31716</c:v>
                </c:pt>
                <c:pt idx="83">
                  <c:v>31744</c:v>
                </c:pt>
                <c:pt idx="84">
                  <c:v>31777</c:v>
                </c:pt>
                <c:pt idx="85">
                  <c:v>31807</c:v>
                </c:pt>
                <c:pt idx="86">
                  <c:v>31835</c:v>
                </c:pt>
                <c:pt idx="87">
                  <c:v>31867</c:v>
                </c:pt>
                <c:pt idx="88">
                  <c:v>31897</c:v>
                </c:pt>
                <c:pt idx="89">
                  <c:v>31926</c:v>
                </c:pt>
                <c:pt idx="90">
                  <c:v>31958</c:v>
                </c:pt>
                <c:pt idx="91">
                  <c:v>31989</c:v>
                </c:pt>
                <c:pt idx="92">
                  <c:v>32020</c:v>
                </c:pt>
                <c:pt idx="93">
                  <c:v>32050</c:v>
                </c:pt>
                <c:pt idx="94">
                  <c:v>32080</c:v>
                </c:pt>
                <c:pt idx="95">
                  <c:v>32111</c:v>
                </c:pt>
                <c:pt idx="96">
                  <c:v>32142</c:v>
                </c:pt>
                <c:pt idx="97">
                  <c:v>32171</c:v>
                </c:pt>
                <c:pt idx="98">
                  <c:v>32202</c:v>
                </c:pt>
                <c:pt idx="99">
                  <c:v>32233</c:v>
                </c:pt>
                <c:pt idx="100">
                  <c:v>32262</c:v>
                </c:pt>
                <c:pt idx="101">
                  <c:v>32294</c:v>
                </c:pt>
                <c:pt idx="102">
                  <c:v>32324</c:v>
                </c:pt>
                <c:pt idx="103">
                  <c:v>32353</c:v>
                </c:pt>
                <c:pt idx="104">
                  <c:v>32386</c:v>
                </c:pt>
                <c:pt idx="105">
                  <c:v>32416</c:v>
                </c:pt>
                <c:pt idx="106">
                  <c:v>32447</c:v>
                </c:pt>
                <c:pt idx="107">
                  <c:v>32477</c:v>
                </c:pt>
                <c:pt idx="108">
                  <c:v>32507</c:v>
                </c:pt>
                <c:pt idx="109">
                  <c:v>32539</c:v>
                </c:pt>
                <c:pt idx="110">
                  <c:v>32567</c:v>
                </c:pt>
                <c:pt idx="111">
                  <c:v>32598</c:v>
                </c:pt>
                <c:pt idx="112">
                  <c:v>32626</c:v>
                </c:pt>
                <c:pt idx="113">
                  <c:v>32659</c:v>
                </c:pt>
                <c:pt idx="114">
                  <c:v>32689</c:v>
                </c:pt>
                <c:pt idx="115">
                  <c:v>32720</c:v>
                </c:pt>
                <c:pt idx="116">
                  <c:v>32751</c:v>
                </c:pt>
                <c:pt idx="117">
                  <c:v>32780</c:v>
                </c:pt>
                <c:pt idx="118">
                  <c:v>32812</c:v>
                </c:pt>
                <c:pt idx="119">
                  <c:v>32842</c:v>
                </c:pt>
                <c:pt idx="120">
                  <c:v>32871</c:v>
                </c:pt>
                <c:pt idx="121">
                  <c:v>32904</c:v>
                </c:pt>
                <c:pt idx="122">
                  <c:v>32932</c:v>
                </c:pt>
                <c:pt idx="123">
                  <c:v>32962</c:v>
                </c:pt>
                <c:pt idx="124">
                  <c:v>32993</c:v>
                </c:pt>
                <c:pt idx="125">
                  <c:v>33024</c:v>
                </c:pt>
                <c:pt idx="126">
                  <c:v>33053</c:v>
                </c:pt>
                <c:pt idx="127">
                  <c:v>33085</c:v>
                </c:pt>
                <c:pt idx="128">
                  <c:v>33116</c:v>
                </c:pt>
                <c:pt idx="129">
                  <c:v>33144</c:v>
                </c:pt>
                <c:pt idx="130">
                  <c:v>33177</c:v>
                </c:pt>
                <c:pt idx="131">
                  <c:v>33207</c:v>
                </c:pt>
                <c:pt idx="132">
                  <c:v>33238</c:v>
                </c:pt>
                <c:pt idx="133">
                  <c:v>33269</c:v>
                </c:pt>
                <c:pt idx="134">
                  <c:v>33297</c:v>
                </c:pt>
                <c:pt idx="135">
                  <c:v>33326</c:v>
                </c:pt>
                <c:pt idx="136">
                  <c:v>33358</c:v>
                </c:pt>
                <c:pt idx="137">
                  <c:v>33389</c:v>
                </c:pt>
                <c:pt idx="138">
                  <c:v>33417</c:v>
                </c:pt>
                <c:pt idx="139">
                  <c:v>33450</c:v>
                </c:pt>
                <c:pt idx="140">
                  <c:v>33480</c:v>
                </c:pt>
                <c:pt idx="141">
                  <c:v>33511</c:v>
                </c:pt>
                <c:pt idx="142">
                  <c:v>33542</c:v>
                </c:pt>
                <c:pt idx="143">
                  <c:v>33571</c:v>
                </c:pt>
                <c:pt idx="144">
                  <c:v>33603</c:v>
                </c:pt>
                <c:pt idx="145">
                  <c:v>33634</c:v>
                </c:pt>
                <c:pt idx="146">
                  <c:v>33662</c:v>
                </c:pt>
                <c:pt idx="147">
                  <c:v>33694</c:v>
                </c:pt>
                <c:pt idx="148">
                  <c:v>33724</c:v>
                </c:pt>
                <c:pt idx="149">
                  <c:v>33753</c:v>
                </c:pt>
                <c:pt idx="150">
                  <c:v>33785</c:v>
                </c:pt>
                <c:pt idx="151">
                  <c:v>33816</c:v>
                </c:pt>
                <c:pt idx="152">
                  <c:v>33847</c:v>
                </c:pt>
                <c:pt idx="153">
                  <c:v>33877</c:v>
                </c:pt>
                <c:pt idx="154">
                  <c:v>33907</c:v>
                </c:pt>
                <c:pt idx="155">
                  <c:v>33938</c:v>
                </c:pt>
                <c:pt idx="156">
                  <c:v>33969</c:v>
                </c:pt>
                <c:pt idx="157">
                  <c:v>33998</c:v>
                </c:pt>
                <c:pt idx="158">
                  <c:v>34026</c:v>
                </c:pt>
                <c:pt idx="159">
                  <c:v>34059</c:v>
                </c:pt>
                <c:pt idx="160">
                  <c:v>34089</c:v>
                </c:pt>
                <c:pt idx="161">
                  <c:v>34120</c:v>
                </c:pt>
                <c:pt idx="162">
                  <c:v>34150</c:v>
                </c:pt>
                <c:pt idx="163">
                  <c:v>34180</c:v>
                </c:pt>
                <c:pt idx="164">
                  <c:v>34212</c:v>
                </c:pt>
                <c:pt idx="165">
                  <c:v>34242</c:v>
                </c:pt>
                <c:pt idx="166">
                  <c:v>34271</c:v>
                </c:pt>
                <c:pt idx="167">
                  <c:v>34303</c:v>
                </c:pt>
                <c:pt idx="168">
                  <c:v>34334</c:v>
                </c:pt>
                <c:pt idx="169">
                  <c:v>34365</c:v>
                </c:pt>
                <c:pt idx="170">
                  <c:v>34393</c:v>
                </c:pt>
                <c:pt idx="171">
                  <c:v>34424</c:v>
                </c:pt>
                <c:pt idx="172">
                  <c:v>34453</c:v>
                </c:pt>
                <c:pt idx="173">
                  <c:v>34485</c:v>
                </c:pt>
                <c:pt idx="174">
                  <c:v>34515</c:v>
                </c:pt>
                <c:pt idx="175">
                  <c:v>34544</c:v>
                </c:pt>
                <c:pt idx="176">
                  <c:v>34577</c:v>
                </c:pt>
                <c:pt idx="177">
                  <c:v>34607</c:v>
                </c:pt>
                <c:pt idx="178">
                  <c:v>34638</c:v>
                </c:pt>
                <c:pt idx="179">
                  <c:v>34668</c:v>
                </c:pt>
                <c:pt idx="180">
                  <c:v>34698</c:v>
                </c:pt>
                <c:pt idx="181">
                  <c:v>34730</c:v>
                </c:pt>
                <c:pt idx="182">
                  <c:v>34758</c:v>
                </c:pt>
                <c:pt idx="183">
                  <c:v>34789</c:v>
                </c:pt>
                <c:pt idx="184">
                  <c:v>34817</c:v>
                </c:pt>
                <c:pt idx="185">
                  <c:v>34850</c:v>
                </c:pt>
                <c:pt idx="186">
                  <c:v>34880</c:v>
                </c:pt>
                <c:pt idx="187">
                  <c:v>34911</c:v>
                </c:pt>
                <c:pt idx="188">
                  <c:v>34942</c:v>
                </c:pt>
                <c:pt idx="189">
                  <c:v>34971</c:v>
                </c:pt>
                <c:pt idx="190">
                  <c:v>35003</c:v>
                </c:pt>
                <c:pt idx="191">
                  <c:v>35033</c:v>
                </c:pt>
                <c:pt idx="192">
                  <c:v>35062</c:v>
                </c:pt>
                <c:pt idx="193">
                  <c:v>35095</c:v>
                </c:pt>
                <c:pt idx="194">
                  <c:v>35124</c:v>
                </c:pt>
                <c:pt idx="195">
                  <c:v>35153</c:v>
                </c:pt>
                <c:pt idx="196">
                  <c:v>35185</c:v>
                </c:pt>
                <c:pt idx="197">
                  <c:v>35216</c:v>
                </c:pt>
                <c:pt idx="198">
                  <c:v>35244</c:v>
                </c:pt>
                <c:pt idx="199">
                  <c:v>35277</c:v>
                </c:pt>
                <c:pt idx="200">
                  <c:v>35307</c:v>
                </c:pt>
                <c:pt idx="201">
                  <c:v>35338</c:v>
                </c:pt>
                <c:pt idx="202">
                  <c:v>35369</c:v>
                </c:pt>
                <c:pt idx="203">
                  <c:v>35398</c:v>
                </c:pt>
                <c:pt idx="204">
                  <c:v>35430</c:v>
                </c:pt>
                <c:pt idx="205">
                  <c:v>35461</c:v>
                </c:pt>
                <c:pt idx="206">
                  <c:v>35489</c:v>
                </c:pt>
                <c:pt idx="207">
                  <c:v>35520</c:v>
                </c:pt>
                <c:pt idx="208">
                  <c:v>35550</c:v>
                </c:pt>
                <c:pt idx="209">
                  <c:v>35580</c:v>
                </c:pt>
                <c:pt idx="210">
                  <c:v>35611</c:v>
                </c:pt>
                <c:pt idx="211">
                  <c:v>35642</c:v>
                </c:pt>
                <c:pt idx="212">
                  <c:v>35671</c:v>
                </c:pt>
                <c:pt idx="213">
                  <c:v>35703</c:v>
                </c:pt>
                <c:pt idx="214">
                  <c:v>35734</c:v>
                </c:pt>
                <c:pt idx="215">
                  <c:v>35762</c:v>
                </c:pt>
                <c:pt idx="216">
                  <c:v>35795</c:v>
                </c:pt>
                <c:pt idx="217">
                  <c:v>35825</c:v>
                </c:pt>
                <c:pt idx="218">
                  <c:v>35853</c:v>
                </c:pt>
                <c:pt idx="219">
                  <c:v>35885</c:v>
                </c:pt>
                <c:pt idx="220">
                  <c:v>35915</c:v>
                </c:pt>
                <c:pt idx="221">
                  <c:v>35944</c:v>
                </c:pt>
                <c:pt idx="222">
                  <c:v>35976</c:v>
                </c:pt>
                <c:pt idx="223">
                  <c:v>36007</c:v>
                </c:pt>
                <c:pt idx="224">
                  <c:v>36038</c:v>
                </c:pt>
                <c:pt idx="225">
                  <c:v>36068</c:v>
                </c:pt>
                <c:pt idx="226">
                  <c:v>36098</c:v>
                </c:pt>
                <c:pt idx="227">
                  <c:v>36129</c:v>
                </c:pt>
                <c:pt idx="228">
                  <c:v>36160</c:v>
                </c:pt>
                <c:pt idx="229">
                  <c:v>36189</c:v>
                </c:pt>
                <c:pt idx="230">
                  <c:v>36217</c:v>
                </c:pt>
                <c:pt idx="231">
                  <c:v>36250</c:v>
                </c:pt>
                <c:pt idx="232">
                  <c:v>36280</c:v>
                </c:pt>
                <c:pt idx="233">
                  <c:v>36311</c:v>
                </c:pt>
                <c:pt idx="234">
                  <c:v>36341</c:v>
                </c:pt>
                <c:pt idx="235">
                  <c:v>36371</c:v>
                </c:pt>
                <c:pt idx="236">
                  <c:v>36403</c:v>
                </c:pt>
                <c:pt idx="237">
                  <c:v>36433</c:v>
                </c:pt>
                <c:pt idx="238">
                  <c:v>36462</c:v>
                </c:pt>
                <c:pt idx="239">
                  <c:v>36494</c:v>
                </c:pt>
                <c:pt idx="240">
                  <c:v>36525</c:v>
                </c:pt>
                <c:pt idx="241">
                  <c:v>36556</c:v>
                </c:pt>
                <c:pt idx="242">
                  <c:v>36585</c:v>
                </c:pt>
                <c:pt idx="243">
                  <c:v>36616</c:v>
                </c:pt>
                <c:pt idx="244">
                  <c:v>36644</c:v>
                </c:pt>
                <c:pt idx="245">
                  <c:v>36677</c:v>
                </c:pt>
                <c:pt idx="246">
                  <c:v>36707</c:v>
                </c:pt>
                <c:pt idx="247">
                  <c:v>36738</c:v>
                </c:pt>
                <c:pt idx="248">
                  <c:v>36769</c:v>
                </c:pt>
                <c:pt idx="249">
                  <c:v>36798</c:v>
                </c:pt>
                <c:pt idx="250">
                  <c:v>36830</c:v>
                </c:pt>
                <c:pt idx="251">
                  <c:v>36860</c:v>
                </c:pt>
                <c:pt idx="252">
                  <c:v>36889</c:v>
                </c:pt>
                <c:pt idx="253">
                  <c:v>36922</c:v>
                </c:pt>
                <c:pt idx="254">
                  <c:v>36950</c:v>
                </c:pt>
                <c:pt idx="255">
                  <c:v>36980</c:v>
                </c:pt>
                <c:pt idx="256">
                  <c:v>37011</c:v>
                </c:pt>
                <c:pt idx="257">
                  <c:v>37042</c:v>
                </c:pt>
                <c:pt idx="258">
                  <c:v>37071</c:v>
                </c:pt>
                <c:pt idx="259">
                  <c:v>37103</c:v>
                </c:pt>
                <c:pt idx="260">
                  <c:v>37134</c:v>
                </c:pt>
                <c:pt idx="261">
                  <c:v>37162</c:v>
                </c:pt>
                <c:pt idx="262">
                  <c:v>37195</c:v>
                </c:pt>
                <c:pt idx="263">
                  <c:v>37225</c:v>
                </c:pt>
                <c:pt idx="264">
                  <c:v>37256</c:v>
                </c:pt>
                <c:pt idx="265">
                  <c:v>37287</c:v>
                </c:pt>
                <c:pt idx="266">
                  <c:v>37315</c:v>
                </c:pt>
                <c:pt idx="267">
                  <c:v>37344</c:v>
                </c:pt>
                <c:pt idx="268">
                  <c:v>37376</c:v>
                </c:pt>
                <c:pt idx="269">
                  <c:v>37407</c:v>
                </c:pt>
                <c:pt idx="270">
                  <c:v>37435</c:v>
                </c:pt>
                <c:pt idx="271">
                  <c:v>37468</c:v>
                </c:pt>
                <c:pt idx="272">
                  <c:v>37498</c:v>
                </c:pt>
                <c:pt idx="273">
                  <c:v>37529</c:v>
                </c:pt>
                <c:pt idx="274">
                  <c:v>37560</c:v>
                </c:pt>
                <c:pt idx="275">
                  <c:v>37589</c:v>
                </c:pt>
                <c:pt idx="276">
                  <c:v>37621</c:v>
                </c:pt>
                <c:pt idx="277">
                  <c:v>37652</c:v>
                </c:pt>
                <c:pt idx="278">
                  <c:v>37680</c:v>
                </c:pt>
                <c:pt idx="279">
                  <c:v>37711</c:v>
                </c:pt>
                <c:pt idx="280">
                  <c:v>37741</c:v>
                </c:pt>
                <c:pt idx="281">
                  <c:v>37771</c:v>
                </c:pt>
                <c:pt idx="282">
                  <c:v>37802</c:v>
                </c:pt>
                <c:pt idx="283">
                  <c:v>37833</c:v>
                </c:pt>
                <c:pt idx="284">
                  <c:v>37862</c:v>
                </c:pt>
                <c:pt idx="285">
                  <c:v>37894</c:v>
                </c:pt>
                <c:pt idx="286">
                  <c:v>37925</c:v>
                </c:pt>
                <c:pt idx="287">
                  <c:v>37953</c:v>
                </c:pt>
                <c:pt idx="288">
                  <c:v>37986</c:v>
                </c:pt>
                <c:pt idx="289">
                  <c:v>38016</c:v>
                </c:pt>
                <c:pt idx="290">
                  <c:v>38044</c:v>
                </c:pt>
                <c:pt idx="291">
                  <c:v>38077</c:v>
                </c:pt>
                <c:pt idx="292">
                  <c:v>38107</c:v>
                </c:pt>
                <c:pt idx="293">
                  <c:v>38138</c:v>
                </c:pt>
                <c:pt idx="294">
                  <c:v>38168</c:v>
                </c:pt>
                <c:pt idx="295">
                  <c:v>38198</c:v>
                </c:pt>
                <c:pt idx="296">
                  <c:v>38230</c:v>
                </c:pt>
                <c:pt idx="297">
                  <c:v>38260</c:v>
                </c:pt>
                <c:pt idx="298">
                  <c:v>38289</c:v>
                </c:pt>
                <c:pt idx="299">
                  <c:v>38321</c:v>
                </c:pt>
                <c:pt idx="300">
                  <c:v>38352</c:v>
                </c:pt>
                <c:pt idx="301">
                  <c:v>38383</c:v>
                </c:pt>
                <c:pt idx="302">
                  <c:v>38411</c:v>
                </c:pt>
                <c:pt idx="303">
                  <c:v>38442</c:v>
                </c:pt>
                <c:pt idx="304">
                  <c:v>38471</c:v>
                </c:pt>
                <c:pt idx="305">
                  <c:v>38503</c:v>
                </c:pt>
                <c:pt idx="306">
                  <c:v>38533</c:v>
                </c:pt>
                <c:pt idx="307">
                  <c:v>38562</c:v>
                </c:pt>
                <c:pt idx="308">
                  <c:v>38595</c:v>
                </c:pt>
                <c:pt idx="309">
                  <c:v>38625</c:v>
                </c:pt>
                <c:pt idx="310">
                  <c:v>38656</c:v>
                </c:pt>
                <c:pt idx="311">
                  <c:v>38686</c:v>
                </c:pt>
                <c:pt idx="312">
                  <c:v>38716</c:v>
                </c:pt>
                <c:pt idx="313">
                  <c:v>38748</c:v>
                </c:pt>
                <c:pt idx="314">
                  <c:v>38776</c:v>
                </c:pt>
                <c:pt idx="315">
                  <c:v>38807</c:v>
                </c:pt>
                <c:pt idx="316">
                  <c:v>38835</c:v>
                </c:pt>
                <c:pt idx="317">
                  <c:v>38868</c:v>
                </c:pt>
                <c:pt idx="318">
                  <c:v>38898</c:v>
                </c:pt>
                <c:pt idx="319">
                  <c:v>38929</c:v>
                </c:pt>
                <c:pt idx="320">
                  <c:v>38960</c:v>
                </c:pt>
                <c:pt idx="321">
                  <c:v>38989</c:v>
                </c:pt>
                <c:pt idx="322">
                  <c:v>39021</c:v>
                </c:pt>
                <c:pt idx="323">
                  <c:v>39051</c:v>
                </c:pt>
                <c:pt idx="324">
                  <c:v>39080</c:v>
                </c:pt>
                <c:pt idx="325">
                  <c:v>39113</c:v>
                </c:pt>
                <c:pt idx="326">
                  <c:v>39141</c:v>
                </c:pt>
                <c:pt idx="327">
                  <c:v>39171</c:v>
                </c:pt>
                <c:pt idx="328">
                  <c:v>39202</c:v>
                </c:pt>
                <c:pt idx="329">
                  <c:v>39233</c:v>
                </c:pt>
                <c:pt idx="330">
                  <c:v>39262</c:v>
                </c:pt>
                <c:pt idx="331">
                  <c:v>39294</c:v>
                </c:pt>
                <c:pt idx="332">
                  <c:v>39325</c:v>
                </c:pt>
                <c:pt idx="333">
                  <c:v>39353</c:v>
                </c:pt>
                <c:pt idx="334">
                  <c:v>39386</c:v>
                </c:pt>
                <c:pt idx="335">
                  <c:v>39416</c:v>
                </c:pt>
                <c:pt idx="336">
                  <c:v>39447</c:v>
                </c:pt>
                <c:pt idx="337">
                  <c:v>39478</c:v>
                </c:pt>
                <c:pt idx="338">
                  <c:v>39507</c:v>
                </c:pt>
                <c:pt idx="339">
                  <c:v>39538</c:v>
                </c:pt>
                <c:pt idx="340">
                  <c:v>39568</c:v>
                </c:pt>
                <c:pt idx="341">
                  <c:v>39598</c:v>
                </c:pt>
                <c:pt idx="342">
                  <c:v>39629</c:v>
                </c:pt>
                <c:pt idx="343">
                  <c:v>39660</c:v>
                </c:pt>
                <c:pt idx="344">
                  <c:v>39689</c:v>
                </c:pt>
                <c:pt idx="345">
                  <c:v>39721</c:v>
                </c:pt>
                <c:pt idx="346">
                  <c:v>39752</c:v>
                </c:pt>
                <c:pt idx="347">
                  <c:v>39780</c:v>
                </c:pt>
                <c:pt idx="348">
                  <c:v>39813</c:v>
                </c:pt>
                <c:pt idx="349">
                  <c:v>39843</c:v>
                </c:pt>
                <c:pt idx="350">
                  <c:v>39871</c:v>
                </c:pt>
                <c:pt idx="351">
                  <c:v>39903</c:v>
                </c:pt>
                <c:pt idx="352">
                  <c:v>39933</c:v>
                </c:pt>
                <c:pt idx="353">
                  <c:v>39962</c:v>
                </c:pt>
                <c:pt idx="354">
                  <c:v>39994</c:v>
                </c:pt>
                <c:pt idx="355">
                  <c:v>40025</c:v>
                </c:pt>
                <c:pt idx="356">
                  <c:v>40056</c:v>
                </c:pt>
                <c:pt idx="357">
                  <c:v>40086</c:v>
                </c:pt>
                <c:pt idx="358">
                  <c:v>40116</c:v>
                </c:pt>
                <c:pt idx="359">
                  <c:v>40147</c:v>
                </c:pt>
                <c:pt idx="360">
                  <c:v>40178</c:v>
                </c:pt>
                <c:pt idx="361">
                  <c:v>40207</c:v>
                </c:pt>
                <c:pt idx="362">
                  <c:v>40235</c:v>
                </c:pt>
                <c:pt idx="363">
                  <c:v>40268</c:v>
                </c:pt>
                <c:pt idx="364">
                  <c:v>40298</c:v>
                </c:pt>
                <c:pt idx="365">
                  <c:v>40329</c:v>
                </c:pt>
                <c:pt idx="366">
                  <c:v>40359</c:v>
                </c:pt>
                <c:pt idx="367">
                  <c:v>40389</c:v>
                </c:pt>
                <c:pt idx="368">
                  <c:v>40421</c:v>
                </c:pt>
                <c:pt idx="369">
                  <c:v>40451</c:v>
                </c:pt>
                <c:pt idx="370">
                  <c:v>40480</c:v>
                </c:pt>
                <c:pt idx="371">
                  <c:v>40512</c:v>
                </c:pt>
                <c:pt idx="372">
                  <c:v>40543</c:v>
                </c:pt>
                <c:pt idx="373">
                  <c:v>40574</c:v>
                </c:pt>
                <c:pt idx="374">
                  <c:v>40602</c:v>
                </c:pt>
                <c:pt idx="375">
                  <c:v>40633</c:v>
                </c:pt>
                <c:pt idx="376">
                  <c:v>40662</c:v>
                </c:pt>
                <c:pt idx="377">
                  <c:v>40694</c:v>
                </c:pt>
                <c:pt idx="378">
                  <c:v>40724</c:v>
                </c:pt>
                <c:pt idx="379">
                  <c:v>40753</c:v>
                </c:pt>
                <c:pt idx="380">
                  <c:v>40786</c:v>
                </c:pt>
                <c:pt idx="381">
                  <c:v>40816</c:v>
                </c:pt>
                <c:pt idx="382">
                  <c:v>40847</c:v>
                </c:pt>
                <c:pt idx="383">
                  <c:v>40877</c:v>
                </c:pt>
                <c:pt idx="384">
                  <c:v>40907</c:v>
                </c:pt>
                <c:pt idx="385">
                  <c:v>40939</c:v>
                </c:pt>
                <c:pt idx="386">
                  <c:v>40968</c:v>
                </c:pt>
                <c:pt idx="387">
                  <c:v>40998</c:v>
                </c:pt>
                <c:pt idx="388">
                  <c:v>41029</c:v>
                </c:pt>
                <c:pt idx="389">
                  <c:v>41060</c:v>
                </c:pt>
                <c:pt idx="390">
                  <c:v>41089</c:v>
                </c:pt>
                <c:pt idx="391">
                  <c:v>41121</c:v>
                </c:pt>
                <c:pt idx="392">
                  <c:v>41152</c:v>
                </c:pt>
                <c:pt idx="393">
                  <c:v>41180</c:v>
                </c:pt>
                <c:pt idx="394">
                  <c:v>41213</c:v>
                </c:pt>
                <c:pt idx="395">
                  <c:v>41243</c:v>
                </c:pt>
                <c:pt idx="396">
                  <c:v>41274</c:v>
                </c:pt>
                <c:pt idx="397">
                  <c:v>41305</c:v>
                </c:pt>
                <c:pt idx="398">
                  <c:v>41333</c:v>
                </c:pt>
                <c:pt idx="399">
                  <c:v>41362</c:v>
                </c:pt>
                <c:pt idx="400">
                  <c:v>41394</c:v>
                </c:pt>
                <c:pt idx="401">
                  <c:v>41425</c:v>
                </c:pt>
                <c:pt idx="402">
                  <c:v>41453</c:v>
                </c:pt>
                <c:pt idx="403">
                  <c:v>41486</c:v>
                </c:pt>
                <c:pt idx="404">
                  <c:v>41516</c:v>
                </c:pt>
                <c:pt idx="405">
                  <c:v>41547</c:v>
                </c:pt>
                <c:pt idx="406">
                  <c:v>41578</c:v>
                </c:pt>
                <c:pt idx="407">
                  <c:v>41607</c:v>
                </c:pt>
                <c:pt idx="408">
                  <c:v>41639</c:v>
                </c:pt>
                <c:pt idx="409">
                  <c:v>41670</c:v>
                </c:pt>
                <c:pt idx="410">
                  <c:v>41698</c:v>
                </c:pt>
                <c:pt idx="411">
                  <c:v>41729</c:v>
                </c:pt>
                <c:pt idx="412">
                  <c:v>41759</c:v>
                </c:pt>
                <c:pt idx="413">
                  <c:v>41789</c:v>
                </c:pt>
                <c:pt idx="414">
                  <c:v>41820</c:v>
                </c:pt>
                <c:pt idx="415">
                  <c:v>41851</c:v>
                </c:pt>
                <c:pt idx="416">
                  <c:v>41880</c:v>
                </c:pt>
                <c:pt idx="417">
                  <c:v>41912</c:v>
                </c:pt>
                <c:pt idx="418">
                  <c:v>41943</c:v>
                </c:pt>
                <c:pt idx="419">
                  <c:v>41971</c:v>
                </c:pt>
                <c:pt idx="420">
                  <c:v>42004</c:v>
                </c:pt>
                <c:pt idx="421">
                  <c:v>42034</c:v>
                </c:pt>
                <c:pt idx="422">
                  <c:v>42062</c:v>
                </c:pt>
                <c:pt idx="423">
                  <c:v>42094</c:v>
                </c:pt>
                <c:pt idx="424">
                  <c:v>42124</c:v>
                </c:pt>
                <c:pt idx="425">
                  <c:v>42153</c:v>
                </c:pt>
                <c:pt idx="426">
                  <c:v>42185</c:v>
                </c:pt>
                <c:pt idx="427">
                  <c:v>42216</c:v>
                </c:pt>
                <c:pt idx="428">
                  <c:v>42247</c:v>
                </c:pt>
                <c:pt idx="429">
                  <c:v>42277</c:v>
                </c:pt>
                <c:pt idx="430">
                  <c:v>42307</c:v>
                </c:pt>
                <c:pt idx="431">
                  <c:v>42338</c:v>
                </c:pt>
                <c:pt idx="432">
                  <c:v>42369</c:v>
                </c:pt>
                <c:pt idx="433">
                  <c:v>42398</c:v>
                </c:pt>
              </c:numCache>
            </c:numRef>
          </c:cat>
          <c:val>
            <c:numRef>
              <c:f>Tabelle1!$C$3:$C$436</c:f>
              <c:numCache>
                <c:formatCode>General</c:formatCode>
                <c:ptCount val="434"/>
                <c:pt idx="0">
                  <c:v>100</c:v>
                </c:pt>
                <c:pt idx="1">
                  <c:v>100.77447685407496</c:v>
                </c:pt>
                <c:pt idx="2">
                  <c:v>101.5549518521249</c:v>
                </c:pt>
                <c:pt idx="3">
                  <c:v>102.34147144838659</c:v>
                </c:pt>
                <c:pt idx="4">
                  <c:v>103.13408245687408</c:v>
                </c:pt>
                <c:pt idx="5">
                  <c:v>103.93283205416516</c:v>
                </c:pt>
                <c:pt idx="6">
                  <c:v>104.73776778220927</c:v>
                </c:pt>
                <c:pt idx="7">
                  <c:v>105.54893755115728</c:v>
                </c:pt>
                <c:pt idx="8">
                  <c:v>106.36638964221304</c:v>
                </c:pt>
                <c:pt idx="9">
                  <c:v>107.19017271050717</c:v>
                </c:pt>
                <c:pt idx="10">
                  <c:v>108.02033578799303</c:v>
                </c:pt>
                <c:pt idx="11">
                  <c:v>108.8569282863651</c:v>
                </c:pt>
                <c:pt idx="12">
                  <c:v>109.69999999999999</c:v>
                </c:pt>
                <c:pt idx="13">
                  <c:v>110.54960110892023</c:v>
                </c:pt>
                <c:pt idx="14">
                  <c:v>111.40578218178102</c:v>
                </c:pt>
                <c:pt idx="15">
                  <c:v>112.26859417888009</c:v>
                </c:pt>
                <c:pt idx="16">
                  <c:v>113.13808845519088</c:v>
                </c:pt>
                <c:pt idx="17">
                  <c:v>114.0143167634192</c:v>
                </c:pt>
                <c:pt idx="18">
                  <c:v>114.89733125708361</c:v>
                </c:pt>
                <c:pt idx="19">
                  <c:v>115.78718449361956</c:v>
                </c:pt>
                <c:pt idx="20">
                  <c:v>116.68392943750773</c:v>
                </c:pt>
                <c:pt idx="21">
                  <c:v>117.58761946342639</c:v>
                </c:pt>
                <c:pt idx="22">
                  <c:v>118.49830835942838</c:v>
                </c:pt>
                <c:pt idx="23">
                  <c:v>119.41605033014254</c:v>
                </c:pt>
                <c:pt idx="24">
                  <c:v>120.3409</c:v>
                </c:pt>
                <c:pt idx="25">
                  <c:v>121.27291241648551</c:v>
                </c:pt>
                <c:pt idx="26">
                  <c:v>122.00599735188318</c:v>
                </c:pt>
                <c:pt idx="27">
                  <c:v>122.74351372635327</c:v>
                </c:pt>
                <c:pt idx="28">
                  <c:v>123.48548832758611</c:v>
                </c:pt>
                <c:pt idx="29">
                  <c:v>124.2319481052015</c:v>
                </c:pt>
                <c:pt idx="30">
                  <c:v>124.98292017172746</c:v>
                </c:pt>
                <c:pt idx="31">
                  <c:v>125.73843180358507</c:v>
                </c:pt>
                <c:pt idx="32">
                  <c:v>126.49851044207917</c:v>
                </c:pt>
                <c:pt idx="33">
                  <c:v>127.26318369439505</c:v>
                </c:pt>
                <c:pt idx="34">
                  <c:v>128.03247933460122</c:v>
                </c:pt>
                <c:pt idx="35">
                  <c:v>128.80642530465818</c:v>
                </c:pt>
                <c:pt idx="36">
                  <c:v>129.58504971543331</c:v>
                </c:pt>
                <c:pt idx="37">
                  <c:v>130.36838084772194</c:v>
                </c:pt>
                <c:pt idx="38">
                  <c:v>130.85788963216527</c:v>
                </c:pt>
                <c:pt idx="39">
                  <c:v>131.3492364301552</c:v>
                </c:pt>
                <c:pt idx="40">
                  <c:v>131.8424281430874</c:v>
                </c:pt>
                <c:pt idx="41">
                  <c:v>132.33747169827095</c:v>
                </c:pt>
                <c:pt idx="42">
                  <c:v>132.83437404902568</c:v>
                </c:pt>
                <c:pt idx="43">
                  <c:v>133.33314217477988</c:v>
                </c:pt>
                <c:pt idx="44">
                  <c:v>133.83378308116824</c:v>
                </c:pt>
                <c:pt idx="45">
                  <c:v>134.33630380013028</c:v>
                </c:pt>
                <c:pt idx="46">
                  <c:v>134.84071139000915</c:v>
                </c:pt>
                <c:pt idx="47">
                  <c:v>135.34701293565075</c:v>
                </c:pt>
                <c:pt idx="48">
                  <c:v>135.85521554850328</c:v>
                </c:pt>
                <c:pt idx="49">
                  <c:v>136.36532636671703</c:v>
                </c:pt>
                <c:pt idx="50">
                  <c:v>136.91002410208222</c:v>
                </c:pt>
                <c:pt idx="51">
                  <c:v>137.45689757838403</c:v>
                </c:pt>
                <c:pt idx="52">
                  <c:v>138.00595548640328</c:v>
                </c:pt>
                <c:pt idx="53">
                  <c:v>138.55720655163523</c:v>
                </c:pt>
                <c:pt idx="54">
                  <c:v>139.11065953442827</c:v>
                </c:pt>
                <c:pt idx="55">
                  <c:v>139.66632323012308</c:v>
                </c:pt>
                <c:pt idx="56">
                  <c:v>140.22420646919258</c:v>
                </c:pt>
                <c:pt idx="57">
                  <c:v>140.78431811738201</c:v>
                </c:pt>
                <c:pt idx="58">
                  <c:v>141.34666707585001</c:v>
                </c:pt>
                <c:pt idx="59">
                  <c:v>141.91126228130997</c:v>
                </c:pt>
                <c:pt idx="60">
                  <c:v>142.47811270617217</c:v>
                </c:pt>
                <c:pt idx="61">
                  <c:v>143.04722735868623</c:v>
                </c:pt>
                <c:pt idx="62">
                  <c:v>143.56144443537156</c:v>
                </c:pt>
                <c:pt idx="63">
                  <c:v>144.07750998690562</c:v>
                </c:pt>
                <c:pt idx="64">
                  <c:v>144.59543065806827</c:v>
                </c:pt>
                <c:pt idx="65">
                  <c:v>145.11521311752557</c:v>
                </c:pt>
                <c:pt idx="66">
                  <c:v>145.63686405791572</c:v>
                </c:pt>
                <c:pt idx="67">
                  <c:v>146.16039019593512</c:v>
                </c:pt>
                <c:pt idx="68">
                  <c:v>146.68579827242502</c:v>
                </c:pt>
                <c:pt idx="69">
                  <c:v>147.21309505245813</c:v>
                </c:pt>
                <c:pt idx="70">
                  <c:v>147.74228732542585</c:v>
                </c:pt>
                <c:pt idx="71">
                  <c:v>148.27338190512566</c:v>
                </c:pt>
                <c:pt idx="72">
                  <c:v>148.80638562984882</c:v>
                </c:pt>
                <c:pt idx="73">
                  <c:v>149.34130536246846</c:v>
                </c:pt>
                <c:pt idx="74">
                  <c:v>149.79414535115978</c:v>
                </c:pt>
                <c:pt idx="75">
                  <c:v>150.24835846334739</c:v>
                </c:pt>
                <c:pt idx="76">
                  <c:v>150.70394886268329</c:v>
                </c:pt>
                <c:pt idx="77">
                  <c:v>151.16092072544473</c:v>
                </c:pt>
                <c:pt idx="78">
                  <c:v>151.6192782405725</c:v>
                </c:pt>
                <c:pt idx="79">
                  <c:v>152.07902560970928</c:v>
                </c:pt>
                <c:pt idx="80">
                  <c:v>152.54016704723816</c:v>
                </c:pt>
                <c:pt idx="81">
                  <c:v>153.00270678032129</c:v>
                </c:pt>
                <c:pt idx="82">
                  <c:v>153.46664904893865</c:v>
                </c:pt>
                <c:pt idx="83">
                  <c:v>153.93199810592688</c:v>
                </c:pt>
                <c:pt idx="84">
                  <c:v>154.39875821701827</c:v>
                </c:pt>
                <c:pt idx="85">
                  <c:v>154.86693366087988</c:v>
                </c:pt>
                <c:pt idx="86">
                  <c:v>155.2739761463144</c:v>
                </c:pt>
                <c:pt idx="87">
                  <c:v>155.68208847655717</c:v>
                </c:pt>
                <c:pt idx="88">
                  <c:v>156.09127346352085</c:v>
                </c:pt>
                <c:pt idx="89">
                  <c:v>156.50153392650876</c:v>
                </c:pt>
                <c:pt idx="90">
                  <c:v>156.91287269223426</c:v>
                </c:pt>
                <c:pt idx="91">
                  <c:v>157.32529259484031</c:v>
                </c:pt>
                <c:pt idx="92">
                  <c:v>157.73879647591892</c:v>
                </c:pt>
                <c:pt idx="93">
                  <c:v>158.15338718453077</c:v>
                </c:pt>
                <c:pt idx="94">
                  <c:v>158.56906757722484</c:v>
                </c:pt>
                <c:pt idx="95">
                  <c:v>158.98584051805807</c:v>
                </c:pt>
                <c:pt idx="96">
                  <c:v>159.40370887861511</c:v>
                </c:pt>
                <c:pt idx="97">
                  <c:v>159.82267553802811</c:v>
                </c:pt>
                <c:pt idx="98">
                  <c:v>160.25567713785526</c:v>
                </c:pt>
                <c:pt idx="99">
                  <c:v>160.68985185272896</c:v>
                </c:pt>
                <c:pt idx="100">
                  <c:v>161.12520286092595</c:v>
                </c:pt>
                <c:pt idx="101">
                  <c:v>161.56173334933376</c:v>
                </c:pt>
                <c:pt idx="102">
                  <c:v>161.99944651347403</c:v>
                </c:pt>
                <c:pt idx="103">
                  <c:v>162.43834555752588</c:v>
                </c:pt>
                <c:pt idx="104">
                  <c:v>162.87843369434944</c:v>
                </c:pt>
                <c:pt idx="105">
                  <c:v>163.31971414550929</c:v>
                </c:pt>
                <c:pt idx="106">
                  <c:v>163.76219014129811</c:v>
                </c:pt>
                <c:pt idx="107">
                  <c:v>164.20586492076023</c:v>
                </c:pt>
                <c:pt idx="108">
                  <c:v>164.65074173171547</c:v>
                </c:pt>
                <c:pt idx="109">
                  <c:v>165.0968238307828</c:v>
                </c:pt>
                <c:pt idx="110">
                  <c:v>165.83508711911415</c:v>
                </c:pt>
                <c:pt idx="111">
                  <c:v>166.57665169859243</c:v>
                </c:pt>
                <c:pt idx="112">
                  <c:v>167.32153233159767</c:v>
                </c:pt>
                <c:pt idx="113">
                  <c:v>168.06974384652284</c:v>
                </c:pt>
                <c:pt idx="114">
                  <c:v>168.82130113806903</c:v>
                </c:pt>
                <c:pt idx="115">
                  <c:v>169.57621916754192</c:v>
                </c:pt>
                <c:pt idx="116">
                  <c:v>170.33451296314968</c:v>
                </c:pt>
                <c:pt idx="117">
                  <c:v>171.09619762030204</c:v>
                </c:pt>
                <c:pt idx="118">
                  <c:v>171.86128830191092</c:v>
                </c:pt>
                <c:pt idx="119">
                  <c:v>172.62980023869218</c:v>
                </c:pt>
                <c:pt idx="120">
                  <c:v>173.40174872946889</c:v>
                </c:pt>
                <c:pt idx="121">
                  <c:v>174.55944587991502</c:v>
                </c:pt>
                <c:pt idx="122">
                  <c:v>175.68256661069191</c:v>
                </c:pt>
                <c:pt idx="123">
                  <c:v>176.84698483029376</c:v>
                </c:pt>
                <c:pt idx="124">
                  <c:v>177.96764779611894</c:v>
                </c:pt>
                <c:pt idx="125">
                  <c:v>179.11269700064565</c:v>
                </c:pt>
                <c:pt idx="126">
                  <c:v>180.26511348623174</c:v>
                </c:pt>
                <c:pt idx="127">
                  <c:v>181.43369160834388</c:v>
                </c:pt>
                <c:pt idx="128">
                  <c:v>182.6186440904111</c:v>
                </c:pt>
                <c:pt idx="129">
                  <c:v>183.83787679960162</c:v>
                </c:pt>
                <c:pt idx="130">
                  <c:v>185.07414630440931</c:v>
                </c:pt>
                <c:pt idx="131">
                  <c:v>186.31872945118852</c:v>
                </c:pt>
                <c:pt idx="132">
                  <c:v>187.83999319374328</c:v>
                </c:pt>
                <c:pt idx="133">
                  <c:v>189.40085288456092</c:v>
                </c:pt>
                <c:pt idx="134">
                  <c:v>190.90248193252961</c:v>
                </c:pt>
                <c:pt idx="135">
                  <c:v>192.2974776396083</c:v>
                </c:pt>
                <c:pt idx="136">
                  <c:v>193.68342773383452</c:v>
                </c:pt>
                <c:pt idx="137">
                  <c:v>195.07936681848986</c:v>
                </c:pt>
                <c:pt idx="138">
                  <c:v>196.47635152248895</c:v>
                </c:pt>
                <c:pt idx="139">
                  <c:v>197.8734984269725</c:v>
                </c:pt>
                <c:pt idx="140">
                  <c:v>199.30915731357078</c:v>
                </c:pt>
                <c:pt idx="141">
                  <c:v>200.76481718179525</c:v>
                </c:pt>
                <c:pt idx="142">
                  <c:v>202.2504026036132</c:v>
                </c:pt>
                <c:pt idx="143">
                  <c:v>203.7469808083126</c:v>
                </c:pt>
                <c:pt idx="144">
                  <c:v>205.29373299972158</c:v>
                </c:pt>
                <c:pt idx="145">
                  <c:v>206.87189484862881</c:v>
                </c:pt>
                <c:pt idx="146">
                  <c:v>208.47209010328936</c:v>
                </c:pt>
                <c:pt idx="147">
                  <c:v>210.0746850503227</c:v>
                </c:pt>
                <c:pt idx="148">
                  <c:v>211.70970411529407</c:v>
                </c:pt>
                <c:pt idx="149">
                  <c:v>213.35744859428749</c:v>
                </c:pt>
                <c:pt idx="150">
                  <c:v>215.01801752967228</c:v>
                </c:pt>
                <c:pt idx="151">
                  <c:v>216.70179143762377</c:v>
                </c:pt>
                <c:pt idx="152">
                  <c:v>218.38838951739282</c:v>
                </c:pt>
                <c:pt idx="153">
                  <c:v>220.09855630384916</c:v>
                </c:pt>
                <c:pt idx="154">
                  <c:v>221.72720424723903</c:v>
                </c:pt>
                <c:pt idx="155">
                  <c:v>223.34659493287882</c:v>
                </c:pt>
                <c:pt idx="156">
                  <c:v>224.97781288257329</c:v>
                </c:pt>
                <c:pt idx="157">
                  <c:v>226.56679238294507</c:v>
                </c:pt>
                <c:pt idx="158">
                  <c:v>228.15607043390727</c:v>
                </c:pt>
                <c:pt idx="159">
                  <c:v>229.74549008995584</c:v>
                </c:pt>
                <c:pt idx="160">
                  <c:v>231.27935985282627</c:v>
                </c:pt>
                <c:pt idx="161">
                  <c:v>232.74495573841935</c:v>
                </c:pt>
                <c:pt idx="162">
                  <c:v>234.24244379159177</c:v>
                </c:pt>
                <c:pt idx="163">
                  <c:v>235.71543227122538</c:v>
                </c:pt>
                <c:pt idx="164">
                  <c:v>237.05973706862767</c:v>
                </c:pt>
                <c:pt idx="165">
                  <c:v>238.38849981306223</c:v>
                </c:pt>
                <c:pt idx="166">
                  <c:v>239.72471051324342</c:v>
                </c:pt>
                <c:pt idx="167">
                  <c:v>241.00962660512226</c:v>
                </c:pt>
                <c:pt idx="168">
                  <c:v>242.28959087364311</c:v>
                </c:pt>
                <c:pt idx="169">
                  <c:v>243.50480734644742</c:v>
                </c:pt>
                <c:pt idx="170">
                  <c:v>244.73811900513292</c:v>
                </c:pt>
                <c:pt idx="171">
                  <c:v>245.95354871204813</c:v>
                </c:pt>
                <c:pt idx="172">
                  <c:v>247.10211223521154</c:v>
                </c:pt>
                <c:pt idx="173">
                  <c:v>248.20707848289277</c:v>
                </c:pt>
                <c:pt idx="174">
                  <c:v>249.25536058329052</c:v>
                </c:pt>
                <c:pt idx="175">
                  <c:v>250.27085777604475</c:v>
                </c:pt>
                <c:pt idx="176">
                  <c:v>251.29049223006422</c:v>
                </c:pt>
                <c:pt idx="177">
                  <c:v>252.30176179596762</c:v>
                </c:pt>
                <c:pt idx="178">
                  <c:v>253.31710101896729</c:v>
                </c:pt>
                <c:pt idx="179">
                  <c:v>254.3365262766043</c:v>
                </c:pt>
                <c:pt idx="180">
                  <c:v>255.43597502405854</c:v>
                </c:pt>
                <c:pt idx="181">
                  <c:v>256.5020830448388</c:v>
                </c:pt>
                <c:pt idx="182">
                  <c:v>257.54710428192715</c:v>
                </c:pt>
                <c:pt idx="183">
                  <c:v>258.60920676827851</c:v>
                </c:pt>
                <c:pt idx="184">
                  <c:v>259.59751617628808</c:v>
                </c:pt>
                <c:pt idx="185">
                  <c:v>260.56447002977563</c:v>
                </c:pt>
                <c:pt idx="186">
                  <c:v>261.52199479366089</c:v>
                </c:pt>
                <c:pt idx="187">
                  <c:v>262.50918852206871</c:v>
                </c:pt>
                <c:pt idx="188">
                  <c:v>263.48698782907337</c:v>
                </c:pt>
                <c:pt idx="189">
                  <c:v>264.41567797939553</c:v>
                </c:pt>
                <c:pt idx="190">
                  <c:v>265.30786212103033</c:v>
                </c:pt>
                <c:pt idx="191">
                  <c:v>266.20305664597021</c:v>
                </c:pt>
                <c:pt idx="192">
                  <c:v>267.08790762702682</c:v>
                </c:pt>
                <c:pt idx="193">
                  <c:v>267.93542996793855</c:v>
                </c:pt>
                <c:pt idx="194">
                  <c:v>268.69111993513462</c:v>
                </c:pt>
                <c:pt idx="195">
                  <c:v>269.43537008629039</c:v>
                </c:pt>
                <c:pt idx="196">
                  <c:v>270.18168174319158</c:v>
                </c:pt>
                <c:pt idx="197">
                  <c:v>270.91640658710452</c:v>
                </c:pt>
                <c:pt idx="198">
                  <c:v>271.66682058144011</c:v>
                </c:pt>
                <c:pt idx="199">
                  <c:v>272.41931315481042</c:v>
                </c:pt>
                <c:pt idx="200">
                  <c:v>273.16958893765081</c:v>
                </c:pt>
                <c:pt idx="201">
                  <c:v>273.87789292678741</c:v>
                </c:pt>
                <c:pt idx="202">
                  <c:v>274.57416575125495</c:v>
                </c:pt>
                <c:pt idx="203">
                  <c:v>275.27916115211457</c:v>
                </c:pt>
                <c:pt idx="204">
                  <c:v>276.02774794528665</c:v>
                </c:pt>
                <c:pt idx="205">
                  <c:v>276.73647555729133</c:v>
                </c:pt>
                <c:pt idx="206">
                  <c:v>277.44702289514515</c:v>
                </c:pt>
                <c:pt idx="207">
                  <c:v>278.19186055131775</c:v>
                </c:pt>
                <c:pt idx="208">
                  <c:v>278.9343014278403</c:v>
                </c:pt>
                <c:pt idx="209">
                  <c:v>279.66461173404485</c:v>
                </c:pt>
                <c:pt idx="210">
                  <c:v>280.38975672870521</c:v>
                </c:pt>
                <c:pt idx="211">
                  <c:v>281.10258449944263</c:v>
                </c:pt>
                <c:pt idx="212">
                  <c:v>281.83145802717274</c:v>
                </c:pt>
                <c:pt idx="213">
                  <c:v>282.57648399381151</c:v>
                </c:pt>
                <c:pt idx="214">
                  <c:v>283.32347944850829</c:v>
                </c:pt>
                <c:pt idx="215">
                  <c:v>284.13687246274134</c:v>
                </c:pt>
                <c:pt idx="216">
                  <c:v>285.0107899286715</c:v>
                </c:pt>
                <c:pt idx="217">
                  <c:v>286.03910885873415</c:v>
                </c:pt>
                <c:pt idx="218">
                  <c:v>286.97565431443979</c:v>
                </c:pt>
                <c:pt idx="219">
                  <c:v>288.01109851425065</c:v>
                </c:pt>
                <c:pt idx="220">
                  <c:v>289.03827740115355</c:v>
                </c:pt>
                <c:pt idx="221">
                  <c:v>290.08141689229251</c:v>
                </c:pt>
                <c:pt idx="222">
                  <c:v>291.08693495916089</c:v>
                </c:pt>
                <c:pt idx="223">
                  <c:v>292.11952905107245</c:v>
                </c:pt>
                <c:pt idx="224">
                  <c:v>293.13331243084872</c:v>
                </c:pt>
                <c:pt idx="225">
                  <c:v>294.12514997980048</c:v>
                </c:pt>
                <c:pt idx="226">
                  <c:v>295.15346890986314</c:v>
                </c:pt>
                <c:pt idx="227">
                  <c:v>296.11253021797313</c:v>
                </c:pt>
                <c:pt idx="228">
                  <c:v>297.10721787482419</c:v>
                </c:pt>
                <c:pt idx="229">
                  <c:v>297.92576886349934</c:v>
                </c:pt>
                <c:pt idx="230">
                  <c:v>298.62091018013535</c:v>
                </c:pt>
                <c:pt idx="231">
                  <c:v>299.41295516534717</c:v>
                </c:pt>
                <c:pt idx="232">
                  <c:v>300.13659756097604</c:v>
                </c:pt>
                <c:pt idx="233">
                  <c:v>300.79041231307241</c:v>
                </c:pt>
                <c:pt idx="234">
                  <c:v>301.42456132066371</c:v>
                </c:pt>
                <c:pt idx="235">
                  <c:v>302.09946687121482</c:v>
                </c:pt>
                <c:pt idx="236">
                  <c:v>302.77579747571554</c:v>
                </c:pt>
                <c:pt idx="237">
                  <c:v>303.42419702280324</c:v>
                </c:pt>
                <c:pt idx="238">
                  <c:v>304.08542205543779</c:v>
                </c:pt>
                <c:pt idx="239">
                  <c:v>304.7822734368134</c:v>
                </c:pt>
                <c:pt idx="240">
                  <c:v>305.6954480077448</c:v>
                </c:pt>
                <c:pt idx="241">
                  <c:v>306.50886880220128</c:v>
                </c:pt>
                <c:pt idx="242">
                  <c:v>307.31630437006919</c:v>
                </c:pt>
                <c:pt idx="243">
                  <c:v>308.21608343387402</c:v>
                </c:pt>
                <c:pt idx="244">
                  <c:v>309.1560490190588</c:v>
                </c:pt>
                <c:pt idx="245">
                  <c:v>310.19177822965952</c:v>
                </c:pt>
                <c:pt idx="246">
                  <c:v>311.27225413427919</c:v>
                </c:pt>
                <c:pt idx="247">
                  <c:v>312.44877867510468</c:v>
                </c:pt>
                <c:pt idx="248">
                  <c:v>313.62188308645113</c:v>
                </c:pt>
                <c:pt idx="249">
                  <c:v>314.83716909470701</c:v>
                </c:pt>
                <c:pt idx="250">
                  <c:v>316.12513285439468</c:v>
                </c:pt>
                <c:pt idx="251">
                  <c:v>317.41851181909095</c:v>
                </c:pt>
                <c:pt idx="252">
                  <c:v>318.75521242385639</c:v>
                </c:pt>
                <c:pt idx="253">
                  <c:v>320.08364771571394</c:v>
                </c:pt>
                <c:pt idx="254">
                  <c:v>321.26872258023735</c:v>
                </c:pt>
                <c:pt idx="255">
                  <c:v>322.59088763471647</c:v>
                </c:pt>
                <c:pt idx="256">
                  <c:v>323.82498435510763</c:v>
                </c:pt>
                <c:pt idx="257">
                  <c:v>325.14942949590619</c:v>
                </c:pt>
                <c:pt idx="258">
                  <c:v>326.376970968129</c:v>
                </c:pt>
                <c:pt idx="259">
                  <c:v>327.63301351934462</c:v>
                </c:pt>
                <c:pt idx="260">
                  <c:v>328.89133615687967</c:v>
                </c:pt>
                <c:pt idx="261">
                  <c:v>330.05902536321742</c:v>
                </c:pt>
                <c:pt idx="262">
                  <c:v>331.09931474645708</c:v>
                </c:pt>
                <c:pt idx="263">
                  <c:v>332.08146192855128</c:v>
                </c:pt>
                <c:pt idx="264">
                  <c:v>333.05676885168725</c:v>
                </c:pt>
                <c:pt idx="265">
                  <c:v>333.99160424265324</c:v>
                </c:pt>
                <c:pt idx="266">
                  <c:v>334.84891669875867</c:v>
                </c:pt>
                <c:pt idx="267">
                  <c:v>335.78603217604416</c:v>
                </c:pt>
                <c:pt idx="268">
                  <c:v>336.70376691961451</c:v>
                </c:pt>
                <c:pt idx="269">
                  <c:v>337.65484792560653</c:v>
                </c:pt>
                <c:pt idx="270">
                  <c:v>338.59452850000133</c:v>
                </c:pt>
                <c:pt idx="271">
                  <c:v>339.55957503469983</c:v>
                </c:pt>
                <c:pt idx="272">
                  <c:v>340.52747167729757</c:v>
                </c:pt>
                <c:pt idx="273">
                  <c:v>341.44976659350681</c:v>
                </c:pt>
                <c:pt idx="274">
                  <c:v>342.39372232975052</c:v>
                </c:pt>
                <c:pt idx="275">
                  <c:v>343.30946199779129</c:v>
                </c:pt>
                <c:pt idx="276">
                  <c:v>344.23489203268974</c:v>
                </c:pt>
                <c:pt idx="277">
                  <c:v>345.07082867955052</c:v>
                </c:pt>
                <c:pt idx="278">
                  <c:v>345.80872161467579</c:v>
                </c:pt>
                <c:pt idx="279">
                  <c:v>346.56229014324725</c:v>
                </c:pt>
                <c:pt idx="280">
                  <c:v>347.28707258203582</c:v>
                </c:pt>
                <c:pt idx="281">
                  <c:v>348.04064111060734</c:v>
                </c:pt>
                <c:pt idx="282">
                  <c:v>348.69616592744319</c:v>
                </c:pt>
                <c:pt idx="283">
                  <c:v>349.32974491345465</c:v>
                </c:pt>
                <c:pt idx="284">
                  <c:v>349.95249348944884</c:v>
                </c:pt>
                <c:pt idx="285">
                  <c:v>350.54731100802996</c:v>
                </c:pt>
                <c:pt idx="286">
                  <c:v>351.16920455165427</c:v>
                </c:pt>
                <c:pt idx="287">
                  <c:v>351.76601714576492</c:v>
                </c:pt>
                <c:pt idx="288">
                  <c:v>352.39304088360797</c:v>
                </c:pt>
                <c:pt idx="289">
                  <c:v>353.01521943802231</c:v>
                </c:pt>
                <c:pt idx="290">
                  <c:v>353.58125086682065</c:v>
                </c:pt>
                <c:pt idx="291">
                  <c:v>354.2082746046637</c:v>
                </c:pt>
                <c:pt idx="292">
                  <c:v>354.78086128163045</c:v>
                </c:pt>
                <c:pt idx="293">
                  <c:v>355.3919244152375</c:v>
                </c:pt>
                <c:pt idx="294">
                  <c:v>355.98731195539847</c:v>
                </c:pt>
                <c:pt idx="295">
                  <c:v>356.60350528322431</c:v>
                </c:pt>
                <c:pt idx="296">
                  <c:v>357.22995899948751</c:v>
                </c:pt>
                <c:pt idx="297">
                  <c:v>357.83133176623699</c:v>
                </c:pt>
                <c:pt idx="298">
                  <c:v>358.45664543934049</c:v>
                </c:pt>
                <c:pt idx="299">
                  <c:v>359.06001328161949</c:v>
                </c:pt>
                <c:pt idx="300">
                  <c:v>359.71553809845545</c:v>
                </c:pt>
                <c:pt idx="301">
                  <c:v>360.35681237579496</c:v>
                </c:pt>
                <c:pt idx="302">
                  <c:v>360.93139412829112</c:v>
                </c:pt>
                <c:pt idx="303">
                  <c:v>361.57152836247093</c:v>
                </c:pt>
                <c:pt idx="304">
                  <c:v>362.19769706794426</c:v>
                </c:pt>
                <c:pt idx="305">
                  <c:v>362.83697626975425</c:v>
                </c:pt>
                <c:pt idx="306">
                  <c:v>363.46000985653836</c:v>
                </c:pt>
                <c:pt idx="307">
                  <c:v>364.10156914466779</c:v>
                </c:pt>
                <c:pt idx="308">
                  <c:v>364.75053871333535</c:v>
                </c:pt>
                <c:pt idx="309">
                  <c:v>365.37670741880868</c:v>
                </c:pt>
                <c:pt idx="310">
                  <c:v>366.02795707379562</c:v>
                </c:pt>
                <c:pt idx="311">
                  <c:v>366.65954098427761</c:v>
                </c:pt>
                <c:pt idx="312">
                  <c:v>367.39201871439423</c:v>
                </c:pt>
                <c:pt idx="313">
                  <c:v>368.1196512610822</c:v>
                </c:pt>
                <c:pt idx="314">
                  <c:v>368.78372640161598</c:v>
                </c:pt>
                <c:pt idx="315">
                  <c:v>369.59372706659326</c:v>
                </c:pt>
                <c:pt idx="316">
                  <c:v>370.39745749419211</c:v>
                </c:pt>
                <c:pt idx="317">
                  <c:v>371.22370377419531</c:v>
                </c:pt>
                <c:pt idx="318">
                  <c:v>372.07417597134258</c:v>
                </c:pt>
                <c:pt idx="319">
                  <c:v>372.99390579044234</c:v>
                </c:pt>
                <c:pt idx="320">
                  <c:v>373.95410714171203</c:v>
                </c:pt>
                <c:pt idx="321">
                  <c:v>374.90148300743493</c:v>
                </c:pt>
                <c:pt idx="322">
                  <c:v>375.94747260647307</c:v>
                </c:pt>
                <c:pt idx="323">
                  <c:v>376.98149175233442</c:v>
                </c:pt>
                <c:pt idx="324">
                  <c:v>378.12410000915838</c:v>
                </c:pt>
                <c:pt idx="325">
                  <c:v>379.28637401048758</c:v>
                </c:pt>
                <c:pt idx="326">
                  <c:v>380.33663877137474</c:v>
                </c:pt>
                <c:pt idx="327">
                  <c:v>381.55505989831977</c:v>
                </c:pt>
                <c:pt idx="328">
                  <c:v>382.76635575551666</c:v>
                </c:pt>
                <c:pt idx="329">
                  <c:v>384.03208867358984</c:v>
                </c:pt>
                <c:pt idx="330">
                  <c:v>385.30580189378105</c:v>
                </c:pt>
                <c:pt idx="331">
                  <c:v>386.64620763881561</c:v>
                </c:pt>
                <c:pt idx="332">
                  <c:v>387.99459368596814</c:v>
                </c:pt>
                <c:pt idx="333">
                  <c:v>389.41736754929212</c:v>
                </c:pt>
                <c:pt idx="334">
                  <c:v>390.85923713554121</c:v>
                </c:pt>
                <c:pt idx="335">
                  <c:v>392.18824244897866</c:v>
                </c:pt>
                <c:pt idx="336">
                  <c:v>393.76862727913317</c:v>
                </c:pt>
                <c:pt idx="337">
                  <c:v>395.18598593744832</c:v>
                </c:pt>
                <c:pt idx="338">
                  <c:v>396.48478010715337</c:v>
                </c:pt>
                <c:pt idx="339">
                  <c:v>397.88817323676216</c:v>
                </c:pt>
                <c:pt idx="340">
                  <c:v>399.29726658216947</c:v>
                </c:pt>
                <c:pt idx="341">
                  <c:v>400.77932268979856</c:v>
                </c:pt>
                <c:pt idx="342">
                  <c:v>402.25539357083915</c:v>
                </c:pt>
                <c:pt idx="343">
                  <c:v>403.77621114589857</c:v>
                </c:pt>
                <c:pt idx="344">
                  <c:v>405.30586405544568</c:v>
                </c:pt>
                <c:pt idx="345">
                  <c:v>406.8124310910087</c:v>
                </c:pt>
                <c:pt idx="346">
                  <c:v>408.55327699589304</c:v>
                </c:pt>
                <c:pt idx="347">
                  <c:v>410.08207487307044</c:v>
                </c:pt>
                <c:pt idx="348">
                  <c:v>411.30733625897381</c:v>
                </c:pt>
                <c:pt idx="349">
                  <c:v>412.22820612123331</c:v>
                </c:pt>
                <c:pt idx="350">
                  <c:v>412.61297068763702</c:v>
                </c:pt>
                <c:pt idx="351">
                  <c:v>412.93987806368523</c:v>
                </c:pt>
                <c:pt idx="352">
                  <c:v>413.28046595764994</c:v>
                </c:pt>
                <c:pt idx="353">
                  <c:v>413.5902726863024</c:v>
                </c:pt>
                <c:pt idx="354">
                  <c:v>413.8313918145821</c:v>
                </c:pt>
                <c:pt idx="355">
                  <c:v>414.02747923805305</c:v>
                </c:pt>
                <c:pt idx="356">
                  <c:v>414.16998463301729</c:v>
                </c:pt>
                <c:pt idx="357">
                  <c:v>414.28398894898885</c:v>
                </c:pt>
                <c:pt idx="358">
                  <c:v>414.37319732623649</c:v>
                </c:pt>
                <c:pt idx="359">
                  <c:v>414.45271533662662</c:v>
                </c:pt>
                <c:pt idx="360">
                  <c:v>414.54192371387427</c:v>
                </c:pt>
                <c:pt idx="361">
                  <c:v>414.63825736087011</c:v>
                </c:pt>
                <c:pt idx="362">
                  <c:v>414.72205053310915</c:v>
                </c:pt>
                <c:pt idx="363">
                  <c:v>414.81125891035691</c:v>
                </c:pt>
                <c:pt idx="364">
                  <c:v>414.89761717970526</c:v>
                </c:pt>
                <c:pt idx="365">
                  <c:v>414.97998529799457</c:v>
                </c:pt>
                <c:pt idx="366">
                  <c:v>415.06976369682218</c:v>
                </c:pt>
                <c:pt idx="367">
                  <c:v>415.16980248408714</c:v>
                </c:pt>
                <c:pt idx="368">
                  <c:v>415.32000317037949</c:v>
                </c:pt>
                <c:pt idx="369">
                  <c:v>415.47219893220148</c:v>
                </c:pt>
                <c:pt idx="370">
                  <c:v>415.64776557879753</c:v>
                </c:pt>
                <c:pt idx="371">
                  <c:v>415.90399027894341</c:v>
                </c:pt>
                <c:pt idx="372">
                  <c:v>416.17247044305623</c:v>
                </c:pt>
                <c:pt idx="373">
                  <c:v>416.43781548847977</c:v>
                </c:pt>
                <c:pt idx="374">
                  <c:v>416.69033504835664</c:v>
                </c:pt>
                <c:pt idx="375">
                  <c:v>416.97392078433558</c:v>
                </c:pt>
                <c:pt idx="376">
                  <c:v>417.26577183322263</c:v>
                </c:pt>
                <c:pt idx="377">
                  <c:v>417.66450192833275</c:v>
                </c:pt>
                <c:pt idx="378">
                  <c:v>418.06123694791347</c:v>
                </c:pt>
                <c:pt idx="379">
                  <c:v>418.49701844571445</c:v>
                </c:pt>
                <c:pt idx="380">
                  <c:v>418.96557618435719</c:v>
                </c:pt>
                <c:pt idx="381">
                  <c:v>419.37399664632494</c:v>
                </c:pt>
                <c:pt idx="382">
                  <c:v>419.78925736725103</c:v>
                </c:pt>
                <c:pt idx="383">
                  <c:v>420.19511273210941</c:v>
                </c:pt>
                <c:pt idx="384">
                  <c:v>420.55679142452891</c:v>
                </c:pt>
                <c:pt idx="385">
                  <c:v>420.88626389768649</c:v>
                </c:pt>
                <c:pt idx="386">
                  <c:v>421.09660186065389</c:v>
                </c:pt>
                <c:pt idx="387">
                  <c:v>421.24167235272756</c:v>
                </c:pt>
                <c:pt idx="388">
                  <c:v>421.32603554654651</c:v>
                </c:pt>
                <c:pt idx="389">
                  <c:v>421.40213342745744</c:v>
                </c:pt>
                <c:pt idx="390">
                  <c:v>421.49704202050367</c:v>
                </c:pt>
                <c:pt idx="391">
                  <c:v>421.60591614225638</c:v>
                </c:pt>
                <c:pt idx="392">
                  <c:v>421.64211251257728</c:v>
                </c:pt>
                <c:pt idx="393">
                  <c:v>421.64553264205648</c:v>
                </c:pt>
                <c:pt idx="394">
                  <c:v>421.68913929291557</c:v>
                </c:pt>
                <c:pt idx="395">
                  <c:v>421.72790076034585</c:v>
                </c:pt>
                <c:pt idx="396">
                  <c:v>421.73160590061497</c:v>
                </c:pt>
                <c:pt idx="397">
                  <c:v>421.71336521005946</c:v>
                </c:pt>
                <c:pt idx="398">
                  <c:v>421.71992045822788</c:v>
                </c:pt>
                <c:pt idx="399">
                  <c:v>421.72362559849694</c:v>
                </c:pt>
                <c:pt idx="400">
                  <c:v>421.72704572797608</c:v>
                </c:pt>
                <c:pt idx="401">
                  <c:v>421.73075086824514</c:v>
                </c:pt>
                <c:pt idx="402">
                  <c:v>421.73417099772433</c:v>
                </c:pt>
                <c:pt idx="403">
                  <c:v>421.7378761379934</c:v>
                </c:pt>
                <c:pt idx="404">
                  <c:v>421.74129626747259</c:v>
                </c:pt>
                <c:pt idx="405">
                  <c:v>421.7450014077416</c:v>
                </c:pt>
                <c:pt idx="406">
                  <c:v>421.77036736804524</c:v>
                </c:pt>
                <c:pt idx="407">
                  <c:v>421.79858343624818</c:v>
                </c:pt>
                <c:pt idx="408">
                  <c:v>421.84219008710721</c:v>
                </c:pt>
                <c:pt idx="409">
                  <c:v>421.92569824855639</c:v>
                </c:pt>
                <c:pt idx="410">
                  <c:v>421.95847448939821</c:v>
                </c:pt>
                <c:pt idx="411">
                  <c:v>421.98754558997092</c:v>
                </c:pt>
                <c:pt idx="412">
                  <c:v>422.04027258610768</c:v>
                </c:pt>
                <c:pt idx="413">
                  <c:v>422.09100450671497</c:v>
                </c:pt>
                <c:pt idx="414">
                  <c:v>422.12976597414524</c:v>
                </c:pt>
                <c:pt idx="415">
                  <c:v>422.16966748473533</c:v>
                </c:pt>
                <c:pt idx="416">
                  <c:v>422.2024437255771</c:v>
                </c:pt>
                <c:pt idx="417">
                  <c:v>422.22353452403183</c:v>
                </c:pt>
                <c:pt idx="418">
                  <c:v>422.21640925428363</c:v>
                </c:pt>
                <c:pt idx="419">
                  <c:v>422.21982938376271</c:v>
                </c:pt>
                <c:pt idx="420">
                  <c:v>422.2272396643009</c:v>
                </c:pt>
                <c:pt idx="421">
                  <c:v>422.23065979377998</c:v>
                </c:pt>
                <c:pt idx="422">
                  <c:v>422.21754929744327</c:v>
                </c:pt>
                <c:pt idx="423">
                  <c:v>422.18847819687056</c:v>
                </c:pt>
                <c:pt idx="424">
                  <c:v>422.15000174023021</c:v>
                </c:pt>
                <c:pt idx="425">
                  <c:v>422.102689949102</c:v>
                </c:pt>
                <c:pt idx="426">
                  <c:v>422.04996295296519</c:v>
                </c:pt>
                <c:pt idx="427">
                  <c:v>421.99182075181983</c:v>
                </c:pt>
                <c:pt idx="428">
                  <c:v>421.93367855067436</c:v>
                </c:pt>
                <c:pt idx="429">
                  <c:v>421.86328088556201</c:v>
                </c:pt>
                <c:pt idx="430">
                  <c:v>421.77977272411295</c:v>
                </c:pt>
                <c:pt idx="431">
                  <c:v>421.71279518847967</c:v>
                </c:pt>
                <c:pt idx="432">
                  <c:v>421.61475147674412</c:v>
                </c:pt>
                <c:pt idx="433">
                  <c:v>421.50986750605034</c:v>
                </c:pt>
              </c:numCache>
            </c:numRef>
          </c:val>
          <c:smooth val="0"/>
          <c:extLst>
            <c:ext xmlns:c16="http://schemas.microsoft.com/office/drawing/2014/chart" uri="{C3380CC4-5D6E-409C-BE32-E72D297353CC}">
              <c16:uniqueId val="{00000000-4A88-4473-8493-56FEA09EAB7C}"/>
            </c:ext>
          </c:extLst>
        </c:ser>
        <c:ser>
          <c:idx val="1"/>
          <c:order val="1"/>
          <c:tx>
            <c:strRef>
              <c:f>Tabelle1!$D$2</c:f>
              <c:strCache>
                <c:ptCount val="1"/>
                <c:pt idx="0">
                  <c:v>Geldmarkt DM / EUR, in CHF unhedged</c:v>
                </c:pt>
              </c:strCache>
            </c:strRef>
          </c:tx>
          <c:marker>
            <c:symbol val="none"/>
          </c:marker>
          <c:cat>
            <c:numRef>
              <c:f>Tabelle1!$B$3:$B$436</c:f>
              <c:numCache>
                <c:formatCode>m/d/yyyy</c:formatCode>
                <c:ptCount val="434"/>
                <c:pt idx="0">
                  <c:v>29220</c:v>
                </c:pt>
                <c:pt idx="1">
                  <c:v>29251</c:v>
                </c:pt>
                <c:pt idx="2">
                  <c:v>29280</c:v>
                </c:pt>
                <c:pt idx="3">
                  <c:v>29311</c:v>
                </c:pt>
                <c:pt idx="4">
                  <c:v>29341</c:v>
                </c:pt>
                <c:pt idx="5">
                  <c:v>29371</c:v>
                </c:pt>
                <c:pt idx="6">
                  <c:v>29402</c:v>
                </c:pt>
                <c:pt idx="7">
                  <c:v>29433</c:v>
                </c:pt>
                <c:pt idx="8">
                  <c:v>29462</c:v>
                </c:pt>
                <c:pt idx="9">
                  <c:v>29494</c:v>
                </c:pt>
                <c:pt idx="10">
                  <c:v>29525</c:v>
                </c:pt>
                <c:pt idx="11">
                  <c:v>29553</c:v>
                </c:pt>
                <c:pt idx="12">
                  <c:v>29586</c:v>
                </c:pt>
                <c:pt idx="13">
                  <c:v>29616</c:v>
                </c:pt>
                <c:pt idx="14">
                  <c:v>29644</c:v>
                </c:pt>
                <c:pt idx="15">
                  <c:v>29676</c:v>
                </c:pt>
                <c:pt idx="16">
                  <c:v>29706</c:v>
                </c:pt>
                <c:pt idx="17">
                  <c:v>29735</c:v>
                </c:pt>
                <c:pt idx="18">
                  <c:v>29767</c:v>
                </c:pt>
                <c:pt idx="19">
                  <c:v>29798</c:v>
                </c:pt>
                <c:pt idx="20">
                  <c:v>29829</c:v>
                </c:pt>
                <c:pt idx="21">
                  <c:v>29859</c:v>
                </c:pt>
                <c:pt idx="22">
                  <c:v>29889</c:v>
                </c:pt>
                <c:pt idx="23">
                  <c:v>29920</c:v>
                </c:pt>
                <c:pt idx="24">
                  <c:v>29951</c:v>
                </c:pt>
                <c:pt idx="25">
                  <c:v>29980</c:v>
                </c:pt>
                <c:pt idx="26">
                  <c:v>30008</c:v>
                </c:pt>
                <c:pt idx="27">
                  <c:v>30041</c:v>
                </c:pt>
                <c:pt idx="28">
                  <c:v>30071</c:v>
                </c:pt>
                <c:pt idx="29">
                  <c:v>30102</c:v>
                </c:pt>
                <c:pt idx="30">
                  <c:v>30132</c:v>
                </c:pt>
                <c:pt idx="31">
                  <c:v>30162</c:v>
                </c:pt>
                <c:pt idx="32">
                  <c:v>30194</c:v>
                </c:pt>
                <c:pt idx="33">
                  <c:v>30224</c:v>
                </c:pt>
                <c:pt idx="34">
                  <c:v>30253</c:v>
                </c:pt>
                <c:pt idx="35">
                  <c:v>30285</c:v>
                </c:pt>
                <c:pt idx="36">
                  <c:v>30316</c:v>
                </c:pt>
                <c:pt idx="37">
                  <c:v>30347</c:v>
                </c:pt>
                <c:pt idx="38">
                  <c:v>30375</c:v>
                </c:pt>
                <c:pt idx="39">
                  <c:v>30406</c:v>
                </c:pt>
                <c:pt idx="40">
                  <c:v>30435</c:v>
                </c:pt>
                <c:pt idx="41">
                  <c:v>30467</c:v>
                </c:pt>
                <c:pt idx="42">
                  <c:v>30497</c:v>
                </c:pt>
                <c:pt idx="43">
                  <c:v>30526</c:v>
                </c:pt>
                <c:pt idx="44">
                  <c:v>30559</c:v>
                </c:pt>
                <c:pt idx="45">
                  <c:v>30589</c:v>
                </c:pt>
                <c:pt idx="46">
                  <c:v>30620</c:v>
                </c:pt>
                <c:pt idx="47">
                  <c:v>30650</c:v>
                </c:pt>
                <c:pt idx="48">
                  <c:v>30680</c:v>
                </c:pt>
                <c:pt idx="49">
                  <c:v>30712</c:v>
                </c:pt>
                <c:pt idx="50">
                  <c:v>30741</c:v>
                </c:pt>
                <c:pt idx="51">
                  <c:v>30771</c:v>
                </c:pt>
                <c:pt idx="52">
                  <c:v>30802</c:v>
                </c:pt>
                <c:pt idx="53">
                  <c:v>30833</c:v>
                </c:pt>
                <c:pt idx="54">
                  <c:v>30862</c:v>
                </c:pt>
                <c:pt idx="55">
                  <c:v>30894</c:v>
                </c:pt>
                <c:pt idx="56">
                  <c:v>30925</c:v>
                </c:pt>
                <c:pt idx="57">
                  <c:v>30953</c:v>
                </c:pt>
                <c:pt idx="58">
                  <c:v>30986</c:v>
                </c:pt>
                <c:pt idx="59">
                  <c:v>31016</c:v>
                </c:pt>
                <c:pt idx="60">
                  <c:v>31047</c:v>
                </c:pt>
                <c:pt idx="61">
                  <c:v>31078</c:v>
                </c:pt>
                <c:pt idx="62">
                  <c:v>31106</c:v>
                </c:pt>
                <c:pt idx="63">
                  <c:v>31135</c:v>
                </c:pt>
                <c:pt idx="64">
                  <c:v>31167</c:v>
                </c:pt>
                <c:pt idx="65">
                  <c:v>31198</c:v>
                </c:pt>
                <c:pt idx="66">
                  <c:v>31226</c:v>
                </c:pt>
                <c:pt idx="67">
                  <c:v>31259</c:v>
                </c:pt>
                <c:pt idx="68">
                  <c:v>31289</c:v>
                </c:pt>
                <c:pt idx="69">
                  <c:v>31320</c:v>
                </c:pt>
                <c:pt idx="70">
                  <c:v>31351</c:v>
                </c:pt>
                <c:pt idx="71">
                  <c:v>31380</c:v>
                </c:pt>
                <c:pt idx="72">
                  <c:v>31412</c:v>
                </c:pt>
                <c:pt idx="73">
                  <c:v>31443</c:v>
                </c:pt>
                <c:pt idx="74">
                  <c:v>31471</c:v>
                </c:pt>
                <c:pt idx="75">
                  <c:v>31502</c:v>
                </c:pt>
                <c:pt idx="76">
                  <c:v>31532</c:v>
                </c:pt>
                <c:pt idx="77">
                  <c:v>31562</c:v>
                </c:pt>
                <c:pt idx="78">
                  <c:v>31593</c:v>
                </c:pt>
                <c:pt idx="79">
                  <c:v>31624</c:v>
                </c:pt>
                <c:pt idx="80">
                  <c:v>31653</c:v>
                </c:pt>
                <c:pt idx="81">
                  <c:v>31685</c:v>
                </c:pt>
                <c:pt idx="82">
                  <c:v>31716</c:v>
                </c:pt>
                <c:pt idx="83">
                  <c:v>31744</c:v>
                </c:pt>
                <c:pt idx="84">
                  <c:v>31777</c:v>
                </c:pt>
                <c:pt idx="85">
                  <c:v>31807</c:v>
                </c:pt>
                <c:pt idx="86">
                  <c:v>31835</c:v>
                </c:pt>
                <c:pt idx="87">
                  <c:v>31867</c:v>
                </c:pt>
                <c:pt idx="88">
                  <c:v>31897</c:v>
                </c:pt>
                <c:pt idx="89">
                  <c:v>31926</c:v>
                </c:pt>
                <c:pt idx="90">
                  <c:v>31958</c:v>
                </c:pt>
                <c:pt idx="91">
                  <c:v>31989</c:v>
                </c:pt>
                <c:pt idx="92">
                  <c:v>32020</c:v>
                </c:pt>
                <c:pt idx="93">
                  <c:v>32050</c:v>
                </c:pt>
                <c:pt idx="94">
                  <c:v>32080</c:v>
                </c:pt>
                <c:pt idx="95">
                  <c:v>32111</c:v>
                </c:pt>
                <c:pt idx="96">
                  <c:v>32142</c:v>
                </c:pt>
                <c:pt idx="97">
                  <c:v>32171</c:v>
                </c:pt>
                <c:pt idx="98">
                  <c:v>32202</c:v>
                </c:pt>
                <c:pt idx="99">
                  <c:v>32233</c:v>
                </c:pt>
                <c:pt idx="100">
                  <c:v>32262</c:v>
                </c:pt>
                <c:pt idx="101">
                  <c:v>32294</c:v>
                </c:pt>
                <c:pt idx="102">
                  <c:v>32324</c:v>
                </c:pt>
                <c:pt idx="103">
                  <c:v>32353</c:v>
                </c:pt>
                <c:pt idx="104">
                  <c:v>32386</c:v>
                </c:pt>
                <c:pt idx="105">
                  <c:v>32416</c:v>
                </c:pt>
                <c:pt idx="106">
                  <c:v>32447</c:v>
                </c:pt>
                <c:pt idx="107">
                  <c:v>32477</c:v>
                </c:pt>
                <c:pt idx="108">
                  <c:v>32507</c:v>
                </c:pt>
                <c:pt idx="109">
                  <c:v>32539</c:v>
                </c:pt>
                <c:pt idx="110">
                  <c:v>32567</c:v>
                </c:pt>
                <c:pt idx="111">
                  <c:v>32598</c:v>
                </c:pt>
                <c:pt idx="112">
                  <c:v>32626</c:v>
                </c:pt>
                <c:pt idx="113">
                  <c:v>32659</c:v>
                </c:pt>
                <c:pt idx="114">
                  <c:v>32689</c:v>
                </c:pt>
                <c:pt idx="115">
                  <c:v>32720</c:v>
                </c:pt>
                <c:pt idx="116">
                  <c:v>32751</c:v>
                </c:pt>
                <c:pt idx="117">
                  <c:v>32780</c:v>
                </c:pt>
                <c:pt idx="118">
                  <c:v>32812</c:v>
                </c:pt>
                <c:pt idx="119">
                  <c:v>32842</c:v>
                </c:pt>
                <c:pt idx="120">
                  <c:v>32871</c:v>
                </c:pt>
                <c:pt idx="121">
                  <c:v>32904</c:v>
                </c:pt>
                <c:pt idx="122">
                  <c:v>32932</c:v>
                </c:pt>
                <c:pt idx="123">
                  <c:v>32962</c:v>
                </c:pt>
                <c:pt idx="124">
                  <c:v>32993</c:v>
                </c:pt>
                <c:pt idx="125">
                  <c:v>33024</c:v>
                </c:pt>
                <c:pt idx="126">
                  <c:v>33053</c:v>
                </c:pt>
                <c:pt idx="127">
                  <c:v>33085</c:v>
                </c:pt>
                <c:pt idx="128">
                  <c:v>33116</c:v>
                </c:pt>
                <c:pt idx="129">
                  <c:v>33144</c:v>
                </c:pt>
                <c:pt idx="130">
                  <c:v>33177</c:v>
                </c:pt>
                <c:pt idx="131">
                  <c:v>33207</c:v>
                </c:pt>
                <c:pt idx="132">
                  <c:v>33238</c:v>
                </c:pt>
                <c:pt idx="133">
                  <c:v>33269</c:v>
                </c:pt>
                <c:pt idx="134">
                  <c:v>33297</c:v>
                </c:pt>
                <c:pt idx="135">
                  <c:v>33326</c:v>
                </c:pt>
                <c:pt idx="136">
                  <c:v>33358</c:v>
                </c:pt>
                <c:pt idx="137">
                  <c:v>33389</c:v>
                </c:pt>
                <c:pt idx="138">
                  <c:v>33417</c:v>
                </c:pt>
                <c:pt idx="139">
                  <c:v>33450</c:v>
                </c:pt>
                <c:pt idx="140">
                  <c:v>33480</c:v>
                </c:pt>
                <c:pt idx="141">
                  <c:v>33511</c:v>
                </c:pt>
                <c:pt idx="142">
                  <c:v>33542</c:v>
                </c:pt>
                <c:pt idx="143">
                  <c:v>33571</c:v>
                </c:pt>
                <c:pt idx="144">
                  <c:v>33603</c:v>
                </c:pt>
                <c:pt idx="145">
                  <c:v>33634</c:v>
                </c:pt>
                <c:pt idx="146">
                  <c:v>33662</c:v>
                </c:pt>
                <c:pt idx="147">
                  <c:v>33694</c:v>
                </c:pt>
                <c:pt idx="148">
                  <c:v>33724</c:v>
                </c:pt>
                <c:pt idx="149">
                  <c:v>33753</c:v>
                </c:pt>
                <c:pt idx="150">
                  <c:v>33785</c:v>
                </c:pt>
                <c:pt idx="151">
                  <c:v>33816</c:v>
                </c:pt>
                <c:pt idx="152">
                  <c:v>33847</c:v>
                </c:pt>
                <c:pt idx="153">
                  <c:v>33877</c:v>
                </c:pt>
                <c:pt idx="154">
                  <c:v>33907</c:v>
                </c:pt>
                <c:pt idx="155">
                  <c:v>33938</c:v>
                </c:pt>
                <c:pt idx="156">
                  <c:v>33969</c:v>
                </c:pt>
                <c:pt idx="157">
                  <c:v>33998</c:v>
                </c:pt>
                <c:pt idx="158">
                  <c:v>34026</c:v>
                </c:pt>
                <c:pt idx="159">
                  <c:v>34059</c:v>
                </c:pt>
                <c:pt idx="160">
                  <c:v>34089</c:v>
                </c:pt>
                <c:pt idx="161">
                  <c:v>34120</c:v>
                </c:pt>
                <c:pt idx="162">
                  <c:v>34150</c:v>
                </c:pt>
                <c:pt idx="163">
                  <c:v>34180</c:v>
                </c:pt>
                <c:pt idx="164">
                  <c:v>34212</c:v>
                </c:pt>
                <c:pt idx="165">
                  <c:v>34242</c:v>
                </c:pt>
                <c:pt idx="166">
                  <c:v>34271</c:v>
                </c:pt>
                <c:pt idx="167">
                  <c:v>34303</c:v>
                </c:pt>
                <c:pt idx="168">
                  <c:v>34334</c:v>
                </c:pt>
                <c:pt idx="169">
                  <c:v>34365</c:v>
                </c:pt>
                <c:pt idx="170">
                  <c:v>34393</c:v>
                </c:pt>
                <c:pt idx="171">
                  <c:v>34424</c:v>
                </c:pt>
                <c:pt idx="172">
                  <c:v>34453</c:v>
                </c:pt>
                <c:pt idx="173">
                  <c:v>34485</c:v>
                </c:pt>
                <c:pt idx="174">
                  <c:v>34515</c:v>
                </c:pt>
                <c:pt idx="175">
                  <c:v>34544</c:v>
                </c:pt>
                <c:pt idx="176">
                  <c:v>34577</c:v>
                </c:pt>
                <c:pt idx="177">
                  <c:v>34607</c:v>
                </c:pt>
                <c:pt idx="178">
                  <c:v>34638</c:v>
                </c:pt>
                <c:pt idx="179">
                  <c:v>34668</c:v>
                </c:pt>
                <c:pt idx="180">
                  <c:v>34698</c:v>
                </c:pt>
                <c:pt idx="181">
                  <c:v>34730</c:v>
                </c:pt>
                <c:pt idx="182">
                  <c:v>34758</c:v>
                </c:pt>
                <c:pt idx="183">
                  <c:v>34789</c:v>
                </c:pt>
                <c:pt idx="184">
                  <c:v>34817</c:v>
                </c:pt>
                <c:pt idx="185">
                  <c:v>34850</c:v>
                </c:pt>
                <c:pt idx="186">
                  <c:v>34880</c:v>
                </c:pt>
                <c:pt idx="187">
                  <c:v>34911</c:v>
                </c:pt>
                <c:pt idx="188">
                  <c:v>34942</c:v>
                </c:pt>
                <c:pt idx="189">
                  <c:v>34971</c:v>
                </c:pt>
                <c:pt idx="190">
                  <c:v>35003</c:v>
                </c:pt>
                <c:pt idx="191">
                  <c:v>35033</c:v>
                </c:pt>
                <c:pt idx="192">
                  <c:v>35062</c:v>
                </c:pt>
                <c:pt idx="193">
                  <c:v>35095</c:v>
                </c:pt>
                <c:pt idx="194">
                  <c:v>35124</c:v>
                </c:pt>
                <c:pt idx="195">
                  <c:v>35153</c:v>
                </c:pt>
                <c:pt idx="196">
                  <c:v>35185</c:v>
                </c:pt>
                <c:pt idx="197">
                  <c:v>35216</c:v>
                </c:pt>
                <c:pt idx="198">
                  <c:v>35244</c:v>
                </c:pt>
                <c:pt idx="199">
                  <c:v>35277</c:v>
                </c:pt>
                <c:pt idx="200">
                  <c:v>35307</c:v>
                </c:pt>
                <c:pt idx="201">
                  <c:v>35338</c:v>
                </c:pt>
                <c:pt idx="202">
                  <c:v>35369</c:v>
                </c:pt>
                <c:pt idx="203">
                  <c:v>35398</c:v>
                </c:pt>
                <c:pt idx="204">
                  <c:v>35430</c:v>
                </c:pt>
                <c:pt idx="205">
                  <c:v>35461</c:v>
                </c:pt>
                <c:pt idx="206">
                  <c:v>35489</c:v>
                </c:pt>
                <c:pt idx="207">
                  <c:v>35520</c:v>
                </c:pt>
                <c:pt idx="208">
                  <c:v>35550</c:v>
                </c:pt>
                <c:pt idx="209">
                  <c:v>35580</c:v>
                </c:pt>
                <c:pt idx="210">
                  <c:v>35611</c:v>
                </c:pt>
                <c:pt idx="211">
                  <c:v>35642</c:v>
                </c:pt>
                <c:pt idx="212">
                  <c:v>35671</c:v>
                </c:pt>
                <c:pt idx="213">
                  <c:v>35703</c:v>
                </c:pt>
                <c:pt idx="214">
                  <c:v>35734</c:v>
                </c:pt>
                <c:pt idx="215">
                  <c:v>35762</c:v>
                </c:pt>
                <c:pt idx="216">
                  <c:v>35795</c:v>
                </c:pt>
                <c:pt idx="217">
                  <c:v>35825</c:v>
                </c:pt>
                <c:pt idx="218">
                  <c:v>35853</c:v>
                </c:pt>
                <c:pt idx="219">
                  <c:v>35885</c:v>
                </c:pt>
                <c:pt idx="220">
                  <c:v>35915</c:v>
                </c:pt>
                <c:pt idx="221">
                  <c:v>35944</c:v>
                </c:pt>
                <c:pt idx="222">
                  <c:v>35976</c:v>
                </c:pt>
                <c:pt idx="223">
                  <c:v>36007</c:v>
                </c:pt>
                <c:pt idx="224">
                  <c:v>36038</c:v>
                </c:pt>
                <c:pt idx="225">
                  <c:v>36068</c:v>
                </c:pt>
                <c:pt idx="226">
                  <c:v>36098</c:v>
                </c:pt>
                <c:pt idx="227">
                  <c:v>36129</c:v>
                </c:pt>
                <c:pt idx="228">
                  <c:v>36160</c:v>
                </c:pt>
                <c:pt idx="229">
                  <c:v>36189</c:v>
                </c:pt>
                <c:pt idx="230">
                  <c:v>36217</c:v>
                </c:pt>
                <c:pt idx="231">
                  <c:v>36250</c:v>
                </c:pt>
                <c:pt idx="232">
                  <c:v>36280</c:v>
                </c:pt>
                <c:pt idx="233">
                  <c:v>36311</c:v>
                </c:pt>
                <c:pt idx="234">
                  <c:v>36341</c:v>
                </c:pt>
                <c:pt idx="235">
                  <c:v>36371</c:v>
                </c:pt>
                <c:pt idx="236">
                  <c:v>36403</c:v>
                </c:pt>
                <c:pt idx="237">
                  <c:v>36433</c:v>
                </c:pt>
                <c:pt idx="238">
                  <c:v>36462</c:v>
                </c:pt>
                <c:pt idx="239">
                  <c:v>36494</c:v>
                </c:pt>
                <c:pt idx="240">
                  <c:v>36525</c:v>
                </c:pt>
                <c:pt idx="241">
                  <c:v>36556</c:v>
                </c:pt>
                <c:pt idx="242">
                  <c:v>36585</c:v>
                </c:pt>
                <c:pt idx="243">
                  <c:v>36616</c:v>
                </c:pt>
                <c:pt idx="244">
                  <c:v>36644</c:v>
                </c:pt>
                <c:pt idx="245">
                  <c:v>36677</c:v>
                </c:pt>
                <c:pt idx="246">
                  <c:v>36707</c:v>
                </c:pt>
                <c:pt idx="247">
                  <c:v>36738</c:v>
                </c:pt>
                <c:pt idx="248">
                  <c:v>36769</c:v>
                </c:pt>
                <c:pt idx="249">
                  <c:v>36798</c:v>
                </c:pt>
                <c:pt idx="250">
                  <c:v>36830</c:v>
                </c:pt>
                <c:pt idx="251">
                  <c:v>36860</c:v>
                </c:pt>
                <c:pt idx="252">
                  <c:v>36889</c:v>
                </c:pt>
                <c:pt idx="253">
                  <c:v>36922</c:v>
                </c:pt>
                <c:pt idx="254">
                  <c:v>36950</c:v>
                </c:pt>
                <c:pt idx="255">
                  <c:v>36980</c:v>
                </c:pt>
                <c:pt idx="256">
                  <c:v>37011</c:v>
                </c:pt>
                <c:pt idx="257">
                  <c:v>37042</c:v>
                </c:pt>
                <c:pt idx="258">
                  <c:v>37071</c:v>
                </c:pt>
                <c:pt idx="259">
                  <c:v>37103</c:v>
                </c:pt>
                <c:pt idx="260">
                  <c:v>37134</c:v>
                </c:pt>
                <c:pt idx="261">
                  <c:v>37162</c:v>
                </c:pt>
                <c:pt idx="262">
                  <c:v>37195</c:v>
                </c:pt>
                <c:pt idx="263">
                  <c:v>37225</c:v>
                </c:pt>
                <c:pt idx="264">
                  <c:v>37256</c:v>
                </c:pt>
                <c:pt idx="265">
                  <c:v>37287</c:v>
                </c:pt>
                <c:pt idx="266">
                  <c:v>37315</c:v>
                </c:pt>
                <c:pt idx="267">
                  <c:v>37344</c:v>
                </c:pt>
                <c:pt idx="268">
                  <c:v>37376</c:v>
                </c:pt>
                <c:pt idx="269">
                  <c:v>37407</c:v>
                </c:pt>
                <c:pt idx="270">
                  <c:v>37435</c:v>
                </c:pt>
                <c:pt idx="271">
                  <c:v>37468</c:v>
                </c:pt>
                <c:pt idx="272">
                  <c:v>37498</c:v>
                </c:pt>
                <c:pt idx="273">
                  <c:v>37529</c:v>
                </c:pt>
                <c:pt idx="274">
                  <c:v>37560</c:v>
                </c:pt>
                <c:pt idx="275">
                  <c:v>37589</c:v>
                </c:pt>
                <c:pt idx="276">
                  <c:v>37621</c:v>
                </c:pt>
                <c:pt idx="277">
                  <c:v>37652</c:v>
                </c:pt>
                <c:pt idx="278">
                  <c:v>37680</c:v>
                </c:pt>
                <c:pt idx="279">
                  <c:v>37711</c:v>
                </c:pt>
                <c:pt idx="280">
                  <c:v>37741</c:v>
                </c:pt>
                <c:pt idx="281">
                  <c:v>37771</c:v>
                </c:pt>
                <c:pt idx="282">
                  <c:v>37802</c:v>
                </c:pt>
                <c:pt idx="283">
                  <c:v>37833</c:v>
                </c:pt>
                <c:pt idx="284">
                  <c:v>37862</c:v>
                </c:pt>
                <c:pt idx="285">
                  <c:v>37894</c:v>
                </c:pt>
                <c:pt idx="286">
                  <c:v>37925</c:v>
                </c:pt>
                <c:pt idx="287">
                  <c:v>37953</c:v>
                </c:pt>
                <c:pt idx="288">
                  <c:v>37986</c:v>
                </c:pt>
                <c:pt idx="289">
                  <c:v>38016</c:v>
                </c:pt>
                <c:pt idx="290">
                  <c:v>38044</c:v>
                </c:pt>
                <c:pt idx="291">
                  <c:v>38077</c:v>
                </c:pt>
                <c:pt idx="292">
                  <c:v>38107</c:v>
                </c:pt>
                <c:pt idx="293">
                  <c:v>38138</c:v>
                </c:pt>
                <c:pt idx="294">
                  <c:v>38168</c:v>
                </c:pt>
                <c:pt idx="295">
                  <c:v>38198</c:v>
                </c:pt>
                <c:pt idx="296">
                  <c:v>38230</c:v>
                </c:pt>
                <c:pt idx="297">
                  <c:v>38260</c:v>
                </c:pt>
                <c:pt idx="298">
                  <c:v>38289</c:v>
                </c:pt>
                <c:pt idx="299">
                  <c:v>38321</c:v>
                </c:pt>
                <c:pt idx="300">
                  <c:v>38352</c:v>
                </c:pt>
                <c:pt idx="301">
                  <c:v>38383</c:v>
                </c:pt>
                <c:pt idx="302">
                  <c:v>38411</c:v>
                </c:pt>
                <c:pt idx="303">
                  <c:v>38442</c:v>
                </c:pt>
                <c:pt idx="304">
                  <c:v>38471</c:v>
                </c:pt>
                <c:pt idx="305">
                  <c:v>38503</c:v>
                </c:pt>
                <c:pt idx="306">
                  <c:v>38533</c:v>
                </c:pt>
                <c:pt idx="307">
                  <c:v>38562</c:v>
                </c:pt>
                <c:pt idx="308">
                  <c:v>38595</c:v>
                </c:pt>
                <c:pt idx="309">
                  <c:v>38625</c:v>
                </c:pt>
                <c:pt idx="310">
                  <c:v>38656</c:v>
                </c:pt>
                <c:pt idx="311">
                  <c:v>38686</c:v>
                </c:pt>
                <c:pt idx="312">
                  <c:v>38716</c:v>
                </c:pt>
                <c:pt idx="313">
                  <c:v>38748</c:v>
                </c:pt>
                <c:pt idx="314">
                  <c:v>38776</c:v>
                </c:pt>
                <c:pt idx="315">
                  <c:v>38807</c:v>
                </c:pt>
                <c:pt idx="316">
                  <c:v>38835</c:v>
                </c:pt>
                <c:pt idx="317">
                  <c:v>38868</c:v>
                </c:pt>
                <c:pt idx="318">
                  <c:v>38898</c:v>
                </c:pt>
                <c:pt idx="319">
                  <c:v>38929</c:v>
                </c:pt>
                <c:pt idx="320">
                  <c:v>38960</c:v>
                </c:pt>
                <c:pt idx="321">
                  <c:v>38989</c:v>
                </c:pt>
                <c:pt idx="322">
                  <c:v>39021</c:v>
                </c:pt>
                <c:pt idx="323">
                  <c:v>39051</c:v>
                </c:pt>
                <c:pt idx="324">
                  <c:v>39080</c:v>
                </c:pt>
                <c:pt idx="325">
                  <c:v>39113</c:v>
                </c:pt>
                <c:pt idx="326">
                  <c:v>39141</c:v>
                </c:pt>
                <c:pt idx="327">
                  <c:v>39171</c:v>
                </c:pt>
                <c:pt idx="328">
                  <c:v>39202</c:v>
                </c:pt>
                <c:pt idx="329">
                  <c:v>39233</c:v>
                </c:pt>
                <c:pt idx="330">
                  <c:v>39262</c:v>
                </c:pt>
                <c:pt idx="331">
                  <c:v>39294</c:v>
                </c:pt>
                <c:pt idx="332">
                  <c:v>39325</c:v>
                </c:pt>
                <c:pt idx="333">
                  <c:v>39353</c:v>
                </c:pt>
                <c:pt idx="334">
                  <c:v>39386</c:v>
                </c:pt>
                <c:pt idx="335">
                  <c:v>39416</c:v>
                </c:pt>
                <c:pt idx="336">
                  <c:v>39447</c:v>
                </c:pt>
                <c:pt idx="337">
                  <c:v>39478</c:v>
                </c:pt>
                <c:pt idx="338">
                  <c:v>39507</c:v>
                </c:pt>
                <c:pt idx="339">
                  <c:v>39538</c:v>
                </c:pt>
                <c:pt idx="340">
                  <c:v>39568</c:v>
                </c:pt>
                <c:pt idx="341">
                  <c:v>39598</c:v>
                </c:pt>
                <c:pt idx="342">
                  <c:v>39629</c:v>
                </c:pt>
                <c:pt idx="343">
                  <c:v>39660</c:v>
                </c:pt>
                <c:pt idx="344">
                  <c:v>39689</c:v>
                </c:pt>
                <c:pt idx="345">
                  <c:v>39721</c:v>
                </c:pt>
                <c:pt idx="346">
                  <c:v>39752</c:v>
                </c:pt>
                <c:pt idx="347">
                  <c:v>39780</c:v>
                </c:pt>
                <c:pt idx="348">
                  <c:v>39813</c:v>
                </c:pt>
                <c:pt idx="349">
                  <c:v>39843</c:v>
                </c:pt>
                <c:pt idx="350">
                  <c:v>39871</c:v>
                </c:pt>
                <c:pt idx="351">
                  <c:v>39903</c:v>
                </c:pt>
                <c:pt idx="352">
                  <c:v>39933</c:v>
                </c:pt>
                <c:pt idx="353">
                  <c:v>39962</c:v>
                </c:pt>
                <c:pt idx="354">
                  <c:v>39994</c:v>
                </c:pt>
                <c:pt idx="355">
                  <c:v>40025</c:v>
                </c:pt>
                <c:pt idx="356">
                  <c:v>40056</c:v>
                </c:pt>
                <c:pt idx="357">
                  <c:v>40086</c:v>
                </c:pt>
                <c:pt idx="358">
                  <c:v>40116</c:v>
                </c:pt>
                <c:pt idx="359">
                  <c:v>40147</c:v>
                </c:pt>
                <c:pt idx="360">
                  <c:v>40178</c:v>
                </c:pt>
                <c:pt idx="361">
                  <c:v>40207</c:v>
                </c:pt>
                <c:pt idx="362">
                  <c:v>40235</c:v>
                </c:pt>
                <c:pt idx="363">
                  <c:v>40268</c:v>
                </c:pt>
                <c:pt idx="364">
                  <c:v>40298</c:v>
                </c:pt>
                <c:pt idx="365">
                  <c:v>40329</c:v>
                </c:pt>
                <c:pt idx="366">
                  <c:v>40359</c:v>
                </c:pt>
                <c:pt idx="367">
                  <c:v>40389</c:v>
                </c:pt>
                <c:pt idx="368">
                  <c:v>40421</c:v>
                </c:pt>
                <c:pt idx="369">
                  <c:v>40451</c:v>
                </c:pt>
                <c:pt idx="370">
                  <c:v>40480</c:v>
                </c:pt>
                <c:pt idx="371">
                  <c:v>40512</c:v>
                </c:pt>
                <c:pt idx="372">
                  <c:v>40543</c:v>
                </c:pt>
                <c:pt idx="373">
                  <c:v>40574</c:v>
                </c:pt>
                <c:pt idx="374">
                  <c:v>40602</c:v>
                </c:pt>
                <c:pt idx="375">
                  <c:v>40633</c:v>
                </c:pt>
                <c:pt idx="376">
                  <c:v>40662</c:v>
                </c:pt>
                <c:pt idx="377">
                  <c:v>40694</c:v>
                </c:pt>
                <c:pt idx="378">
                  <c:v>40724</c:v>
                </c:pt>
                <c:pt idx="379">
                  <c:v>40753</c:v>
                </c:pt>
                <c:pt idx="380">
                  <c:v>40786</c:v>
                </c:pt>
                <c:pt idx="381">
                  <c:v>40816</c:v>
                </c:pt>
                <c:pt idx="382">
                  <c:v>40847</c:v>
                </c:pt>
                <c:pt idx="383">
                  <c:v>40877</c:v>
                </c:pt>
                <c:pt idx="384">
                  <c:v>40907</c:v>
                </c:pt>
                <c:pt idx="385">
                  <c:v>40939</c:v>
                </c:pt>
                <c:pt idx="386">
                  <c:v>40968</c:v>
                </c:pt>
                <c:pt idx="387">
                  <c:v>40998</c:v>
                </c:pt>
                <c:pt idx="388">
                  <c:v>41029</c:v>
                </c:pt>
                <c:pt idx="389">
                  <c:v>41060</c:v>
                </c:pt>
                <c:pt idx="390">
                  <c:v>41089</c:v>
                </c:pt>
                <c:pt idx="391">
                  <c:v>41121</c:v>
                </c:pt>
                <c:pt idx="392">
                  <c:v>41152</c:v>
                </c:pt>
                <c:pt idx="393">
                  <c:v>41180</c:v>
                </c:pt>
                <c:pt idx="394">
                  <c:v>41213</c:v>
                </c:pt>
                <c:pt idx="395">
                  <c:v>41243</c:v>
                </c:pt>
                <c:pt idx="396">
                  <c:v>41274</c:v>
                </c:pt>
                <c:pt idx="397">
                  <c:v>41305</c:v>
                </c:pt>
                <c:pt idx="398">
                  <c:v>41333</c:v>
                </c:pt>
                <c:pt idx="399">
                  <c:v>41362</c:v>
                </c:pt>
                <c:pt idx="400">
                  <c:v>41394</c:v>
                </c:pt>
                <c:pt idx="401">
                  <c:v>41425</c:v>
                </c:pt>
                <c:pt idx="402">
                  <c:v>41453</c:v>
                </c:pt>
                <c:pt idx="403">
                  <c:v>41486</c:v>
                </c:pt>
                <c:pt idx="404">
                  <c:v>41516</c:v>
                </c:pt>
                <c:pt idx="405">
                  <c:v>41547</c:v>
                </c:pt>
                <c:pt idx="406">
                  <c:v>41578</c:v>
                </c:pt>
                <c:pt idx="407">
                  <c:v>41607</c:v>
                </c:pt>
                <c:pt idx="408">
                  <c:v>41639</c:v>
                </c:pt>
                <c:pt idx="409">
                  <c:v>41670</c:v>
                </c:pt>
                <c:pt idx="410">
                  <c:v>41698</c:v>
                </c:pt>
                <c:pt idx="411">
                  <c:v>41729</c:v>
                </c:pt>
                <c:pt idx="412">
                  <c:v>41759</c:v>
                </c:pt>
                <c:pt idx="413">
                  <c:v>41789</c:v>
                </c:pt>
                <c:pt idx="414">
                  <c:v>41820</c:v>
                </c:pt>
                <c:pt idx="415">
                  <c:v>41851</c:v>
                </c:pt>
                <c:pt idx="416">
                  <c:v>41880</c:v>
                </c:pt>
                <c:pt idx="417">
                  <c:v>41912</c:v>
                </c:pt>
                <c:pt idx="418">
                  <c:v>41943</c:v>
                </c:pt>
                <c:pt idx="419">
                  <c:v>41971</c:v>
                </c:pt>
                <c:pt idx="420">
                  <c:v>42004</c:v>
                </c:pt>
                <c:pt idx="421">
                  <c:v>42034</c:v>
                </c:pt>
                <c:pt idx="422">
                  <c:v>42062</c:v>
                </c:pt>
                <c:pt idx="423">
                  <c:v>42094</c:v>
                </c:pt>
                <c:pt idx="424">
                  <c:v>42124</c:v>
                </c:pt>
                <c:pt idx="425">
                  <c:v>42153</c:v>
                </c:pt>
                <c:pt idx="426">
                  <c:v>42185</c:v>
                </c:pt>
                <c:pt idx="427">
                  <c:v>42216</c:v>
                </c:pt>
                <c:pt idx="428">
                  <c:v>42247</c:v>
                </c:pt>
                <c:pt idx="429">
                  <c:v>42277</c:v>
                </c:pt>
                <c:pt idx="430">
                  <c:v>42307</c:v>
                </c:pt>
                <c:pt idx="431">
                  <c:v>42338</c:v>
                </c:pt>
                <c:pt idx="432">
                  <c:v>42369</c:v>
                </c:pt>
                <c:pt idx="433">
                  <c:v>42398</c:v>
                </c:pt>
              </c:numCache>
            </c:numRef>
          </c:cat>
          <c:val>
            <c:numRef>
              <c:f>Tabelle1!$D$3:$D$436</c:f>
              <c:numCache>
                <c:formatCode>General</c:formatCode>
                <c:ptCount val="434"/>
                <c:pt idx="0">
                  <c:v>100</c:v>
                </c:pt>
                <c:pt idx="1">
                  <c:v>102.43488409743233</c:v>
                </c:pt>
                <c:pt idx="2">
                  <c:v>105.28849099050275</c:v>
                </c:pt>
                <c:pt idx="3">
                  <c:v>105.07198129930536</c:v>
                </c:pt>
                <c:pt idx="4">
                  <c:v>103.38931326699461</c:v>
                </c:pt>
                <c:pt idx="5">
                  <c:v>105.10176647559284</c:v>
                </c:pt>
                <c:pt idx="6">
                  <c:v>104.7115362476425</c:v>
                </c:pt>
                <c:pt idx="7">
                  <c:v>105.71806352853025</c:v>
                </c:pt>
                <c:pt idx="8">
                  <c:v>105.91736616712944</c:v>
                </c:pt>
                <c:pt idx="9">
                  <c:v>105.80674135815953</c:v>
                </c:pt>
                <c:pt idx="10">
                  <c:v>105.18950919423342</c:v>
                </c:pt>
                <c:pt idx="11">
                  <c:v>106.28003715077942</c:v>
                </c:pt>
                <c:pt idx="12">
                  <c:v>107.52158339376041</c:v>
                </c:pt>
                <c:pt idx="13">
                  <c:v>108.40696990626219</c:v>
                </c:pt>
                <c:pt idx="14">
                  <c:v>110.99499334345491</c:v>
                </c:pt>
                <c:pt idx="15">
                  <c:v>110.98392033553571</c:v>
                </c:pt>
                <c:pt idx="16">
                  <c:v>111.93469881251158</c:v>
                </c:pt>
                <c:pt idx="17">
                  <c:v>109.91806631262789</c:v>
                </c:pt>
                <c:pt idx="18">
                  <c:v>106.4421950356728</c:v>
                </c:pt>
                <c:pt idx="19">
                  <c:v>108.94397326649798</c:v>
                </c:pt>
                <c:pt idx="20">
                  <c:v>110.50652339940618</c:v>
                </c:pt>
                <c:pt idx="21">
                  <c:v>108.09008166862873</c:v>
                </c:pt>
                <c:pt idx="22">
                  <c:v>104.88231127305846</c:v>
                </c:pt>
                <c:pt idx="23">
                  <c:v>103.46433424783061</c:v>
                </c:pt>
                <c:pt idx="24">
                  <c:v>104.0401072944103</c:v>
                </c:pt>
                <c:pt idx="25">
                  <c:v>104.57871557925567</c:v>
                </c:pt>
                <c:pt idx="26">
                  <c:v>104.990964583717</c:v>
                </c:pt>
                <c:pt idx="27">
                  <c:v>106.50695734014523</c:v>
                </c:pt>
                <c:pt idx="28">
                  <c:v>112.18752825394955</c:v>
                </c:pt>
                <c:pt idx="29">
                  <c:v>114.39171906432351</c:v>
                </c:pt>
                <c:pt idx="30">
                  <c:v>115.4515648029323</c:v>
                </c:pt>
                <c:pt idx="31">
                  <c:v>115.87089620475443</c:v>
                </c:pt>
                <c:pt idx="32">
                  <c:v>116.60427234486572</c:v>
                </c:pt>
                <c:pt idx="33">
                  <c:v>118.22079668391304</c:v>
                </c:pt>
                <c:pt idx="34">
                  <c:v>119.47058948235063</c:v>
                </c:pt>
                <c:pt idx="35">
                  <c:v>119.73582944561574</c:v>
                </c:pt>
                <c:pt idx="36">
                  <c:v>118.38010131699461</c:v>
                </c:pt>
                <c:pt idx="37">
                  <c:v>115.32155838579834</c:v>
                </c:pt>
                <c:pt idx="38">
                  <c:v>119.99230593094801</c:v>
                </c:pt>
                <c:pt idx="39">
                  <c:v>121.9362660268819</c:v>
                </c:pt>
                <c:pt idx="40">
                  <c:v>119.9094688159546</c:v>
                </c:pt>
                <c:pt idx="41">
                  <c:v>118.89917479868402</c:v>
                </c:pt>
                <c:pt idx="42">
                  <c:v>118.93835209205272</c:v>
                </c:pt>
                <c:pt idx="43">
                  <c:v>116.2825105933361</c:v>
                </c:pt>
                <c:pt idx="44">
                  <c:v>117.43936515809084</c:v>
                </c:pt>
                <c:pt idx="45">
                  <c:v>117.11323707437271</c:v>
                </c:pt>
                <c:pt idx="46">
                  <c:v>118.8283141663058</c:v>
                </c:pt>
                <c:pt idx="47">
                  <c:v>117.29544163289692</c:v>
                </c:pt>
                <c:pt idx="48">
                  <c:v>117.5566342844337</c:v>
                </c:pt>
                <c:pt idx="49">
                  <c:v>118.04171112239339</c:v>
                </c:pt>
                <c:pt idx="50">
                  <c:v>123.61903112421358</c:v>
                </c:pt>
                <c:pt idx="51">
                  <c:v>123.42974448792512</c:v>
                </c:pt>
                <c:pt idx="52">
                  <c:v>123.27528536652093</c:v>
                </c:pt>
                <c:pt idx="53">
                  <c:v>124.04200040079597</c:v>
                </c:pt>
                <c:pt idx="54">
                  <c:v>126.15478357482233</c:v>
                </c:pt>
                <c:pt idx="55">
                  <c:v>128.57829504013674</c:v>
                </c:pt>
                <c:pt idx="56">
                  <c:v>126.53402611475855</c:v>
                </c:pt>
                <c:pt idx="57">
                  <c:v>125.61698460925932</c:v>
                </c:pt>
                <c:pt idx="58">
                  <c:v>125.87742121204644</c:v>
                </c:pt>
                <c:pt idx="59">
                  <c:v>126.16168550680229</c:v>
                </c:pt>
                <c:pt idx="60">
                  <c:v>127.10693496470232</c:v>
                </c:pt>
                <c:pt idx="61">
                  <c:v>130.91341224531337</c:v>
                </c:pt>
                <c:pt idx="62">
                  <c:v>132.7277996980892</c:v>
                </c:pt>
                <c:pt idx="63">
                  <c:v>131.48497297186159</c:v>
                </c:pt>
                <c:pt idx="64">
                  <c:v>131.31870994152303</c:v>
                </c:pt>
                <c:pt idx="65">
                  <c:v>132.18762640693046</c:v>
                </c:pt>
                <c:pt idx="66">
                  <c:v>132.20771967777085</c:v>
                </c:pt>
                <c:pt idx="67">
                  <c:v>129.60529337671787</c:v>
                </c:pt>
                <c:pt idx="68">
                  <c:v>130.44255803388947</c:v>
                </c:pt>
                <c:pt idx="69">
                  <c:v>130.52339408048695</c:v>
                </c:pt>
                <c:pt idx="70">
                  <c:v>131.30759119189202</c:v>
                </c:pt>
                <c:pt idx="71">
                  <c:v>132.89520367245197</c:v>
                </c:pt>
                <c:pt idx="72">
                  <c:v>135.56104973784426</c:v>
                </c:pt>
                <c:pt idx="73">
                  <c:v>137.7854942059418</c:v>
                </c:pt>
                <c:pt idx="74">
                  <c:v>137.18805458999489</c:v>
                </c:pt>
                <c:pt idx="75">
                  <c:v>135.6175340263309</c:v>
                </c:pt>
                <c:pt idx="76">
                  <c:v>136.56664476349022</c:v>
                </c:pt>
                <c:pt idx="77">
                  <c:v>136.03192746803904</c:v>
                </c:pt>
                <c:pt idx="78">
                  <c:v>133.91884896376806</c:v>
                </c:pt>
                <c:pt idx="79">
                  <c:v>131.90717414884168</c:v>
                </c:pt>
                <c:pt idx="80">
                  <c:v>133.07663049181656</c:v>
                </c:pt>
                <c:pt idx="81">
                  <c:v>134.51670467348404</c:v>
                </c:pt>
                <c:pt idx="82">
                  <c:v>137.86884336155984</c:v>
                </c:pt>
                <c:pt idx="83">
                  <c:v>138.71374242072156</c:v>
                </c:pt>
                <c:pt idx="84">
                  <c:v>140.1958786550033</c:v>
                </c:pt>
                <c:pt idx="85">
                  <c:v>141.34675029986892</c:v>
                </c:pt>
                <c:pt idx="86">
                  <c:v>141.4551922197725</c:v>
                </c:pt>
                <c:pt idx="87">
                  <c:v>140.74880823178512</c:v>
                </c:pt>
                <c:pt idx="88">
                  <c:v>138.71671032830409</c:v>
                </c:pt>
                <c:pt idx="89">
                  <c:v>140.43302532935834</c:v>
                </c:pt>
                <c:pt idx="90">
                  <c:v>140.91144860933275</c:v>
                </c:pt>
                <c:pt idx="91">
                  <c:v>140.89538331568738</c:v>
                </c:pt>
                <c:pt idx="92">
                  <c:v>140.7840219285093</c:v>
                </c:pt>
                <c:pt idx="93">
                  <c:v>142.42705617517262</c:v>
                </c:pt>
                <c:pt idx="94">
                  <c:v>141.87689499443491</c:v>
                </c:pt>
                <c:pt idx="95">
                  <c:v>141.10617470506006</c:v>
                </c:pt>
                <c:pt idx="96">
                  <c:v>139.62847601102112</c:v>
                </c:pt>
                <c:pt idx="97">
                  <c:v>140.88377139171681</c:v>
                </c:pt>
                <c:pt idx="98">
                  <c:v>143.03394299188903</c:v>
                </c:pt>
                <c:pt idx="99">
                  <c:v>143.08601449062925</c:v>
                </c:pt>
                <c:pt idx="100">
                  <c:v>145.09066369182807</c:v>
                </c:pt>
                <c:pt idx="101">
                  <c:v>145.99253582441503</c:v>
                </c:pt>
                <c:pt idx="102">
                  <c:v>145.29935261074104</c:v>
                </c:pt>
                <c:pt idx="103">
                  <c:v>146.43618938624417</c:v>
                </c:pt>
                <c:pt idx="104">
                  <c:v>148.70155823483245</c:v>
                </c:pt>
                <c:pt idx="105">
                  <c:v>149.41665356571389</c:v>
                </c:pt>
                <c:pt idx="106">
                  <c:v>149.31772992414446</c:v>
                </c:pt>
                <c:pt idx="107">
                  <c:v>148.77641310228282</c:v>
                </c:pt>
                <c:pt idx="108">
                  <c:v>150.89767049513139</c:v>
                </c:pt>
                <c:pt idx="109">
                  <c:v>152.14096538898264</c:v>
                </c:pt>
                <c:pt idx="110">
                  <c:v>153.06374047930476</c:v>
                </c:pt>
                <c:pt idx="111">
                  <c:v>158.01671868168916</c:v>
                </c:pt>
                <c:pt idx="112">
                  <c:v>161.15864436487246</c:v>
                </c:pt>
                <c:pt idx="113">
                  <c:v>157.02244255890176</c:v>
                </c:pt>
                <c:pt idx="114">
                  <c:v>156.9359239046527</c:v>
                </c:pt>
                <c:pt idx="115">
                  <c:v>158.00131200275959</c:v>
                </c:pt>
                <c:pt idx="116">
                  <c:v>158.89058101275305</c:v>
                </c:pt>
                <c:pt idx="117">
                  <c:v>160.45883499217373</c:v>
                </c:pt>
                <c:pt idx="118">
                  <c:v>163.06909583844492</c:v>
                </c:pt>
                <c:pt idx="119">
                  <c:v>167.0253969708254</c:v>
                </c:pt>
                <c:pt idx="120">
                  <c:v>171.15043983118468</c:v>
                </c:pt>
                <c:pt idx="121">
                  <c:v>168.30571089952863</c:v>
                </c:pt>
                <c:pt idx="122">
                  <c:v>167.13914079802356</c:v>
                </c:pt>
                <c:pt idx="123">
                  <c:v>169.74421191099572</c:v>
                </c:pt>
                <c:pt idx="124">
                  <c:v>166.37505091267374</c:v>
                </c:pt>
                <c:pt idx="125">
                  <c:v>163.47798982920912</c:v>
                </c:pt>
                <c:pt idx="126">
                  <c:v>165.75964434768557</c:v>
                </c:pt>
                <c:pt idx="127">
                  <c:v>166.6777140562902</c:v>
                </c:pt>
                <c:pt idx="128">
                  <c:v>164.07512043406379</c:v>
                </c:pt>
                <c:pt idx="129">
                  <c:v>165.02927212303373</c:v>
                </c:pt>
                <c:pt idx="130">
                  <c:v>170.05568499364136</c:v>
                </c:pt>
                <c:pt idx="131">
                  <c:v>171.5798082162203</c:v>
                </c:pt>
                <c:pt idx="132">
                  <c:v>173.39527735861108</c:v>
                </c:pt>
                <c:pt idx="133">
                  <c:v>174.38990719649149</c:v>
                </c:pt>
                <c:pt idx="134">
                  <c:v>179.5743898163584</c:v>
                </c:pt>
                <c:pt idx="135">
                  <c:v>177.13800769400618</c:v>
                </c:pt>
                <c:pt idx="136">
                  <c:v>176.72232454424113</c:v>
                </c:pt>
                <c:pt idx="137">
                  <c:v>179.85556776253145</c:v>
                </c:pt>
                <c:pt idx="138">
                  <c:v>182.65189877483451</c:v>
                </c:pt>
                <c:pt idx="139">
                  <c:v>187.09133754938111</c:v>
                </c:pt>
                <c:pt idx="140">
                  <c:v>188.54158917845268</c:v>
                </c:pt>
                <c:pt idx="141">
                  <c:v>189.35398227974571</c:v>
                </c:pt>
                <c:pt idx="142">
                  <c:v>192.22553450135325</c:v>
                </c:pt>
                <c:pt idx="143">
                  <c:v>194.59791058209018</c:v>
                </c:pt>
                <c:pt idx="144">
                  <c:v>198.98935925134577</c:v>
                </c:pt>
                <c:pt idx="145">
                  <c:v>199.00447550889686</c:v>
                </c:pt>
                <c:pt idx="146">
                  <c:v>204.54080680303545</c:v>
                </c:pt>
                <c:pt idx="147">
                  <c:v>207.3776853182743</c:v>
                </c:pt>
                <c:pt idx="148">
                  <c:v>210.31244958674651</c:v>
                </c:pt>
                <c:pt idx="149">
                  <c:v>209.28023295870727</c:v>
                </c:pt>
                <c:pt idx="150">
                  <c:v>209.88331884120237</c:v>
                </c:pt>
                <c:pt idx="151">
                  <c:v>209.18463312300958</c:v>
                </c:pt>
                <c:pt idx="152">
                  <c:v>210.62064752775527</c:v>
                </c:pt>
                <c:pt idx="153">
                  <c:v>208.60817391184997</c:v>
                </c:pt>
                <c:pt idx="154">
                  <c:v>214.03792793004089</c:v>
                </c:pt>
                <c:pt idx="155">
                  <c:v>217.89068591423009</c:v>
                </c:pt>
                <c:pt idx="156">
                  <c:v>220.3744844522206</c:v>
                </c:pt>
                <c:pt idx="157">
                  <c:v>226.47001552534999</c:v>
                </c:pt>
                <c:pt idx="158">
                  <c:v>229.23705338880319</c:v>
                </c:pt>
                <c:pt idx="159">
                  <c:v>230.66880493446121</c:v>
                </c:pt>
                <c:pt idx="160">
                  <c:v>225.96547380866679</c:v>
                </c:pt>
                <c:pt idx="161">
                  <c:v>224.98308637868112</c:v>
                </c:pt>
                <c:pt idx="162">
                  <c:v>224.62422220015949</c:v>
                </c:pt>
                <c:pt idx="163">
                  <c:v>223.15413415797994</c:v>
                </c:pt>
                <c:pt idx="164">
                  <c:v>226.25984548661614</c:v>
                </c:pt>
                <c:pt idx="165">
                  <c:v>225.01352812760558</c:v>
                </c:pt>
                <c:pt idx="166">
                  <c:v>229.36904393958952</c:v>
                </c:pt>
                <c:pt idx="167">
                  <c:v>227.75730692975014</c:v>
                </c:pt>
                <c:pt idx="168">
                  <c:v>224.46004489089191</c:v>
                </c:pt>
                <c:pt idx="169">
                  <c:v>221.3162343655784</c:v>
                </c:pt>
                <c:pt idx="170">
                  <c:v>221.64426181081757</c:v>
                </c:pt>
                <c:pt idx="171">
                  <c:v>224.70962362834692</c:v>
                </c:pt>
                <c:pt idx="172">
                  <c:v>226.89946585845965</c:v>
                </c:pt>
                <c:pt idx="173">
                  <c:v>228.78913777956504</c:v>
                </c:pt>
                <c:pt idx="174">
                  <c:v>226.48517797872211</c:v>
                </c:pt>
                <c:pt idx="175">
                  <c:v>229.1078697233888</c:v>
                </c:pt>
                <c:pt idx="176">
                  <c:v>229.01489501233982</c:v>
                </c:pt>
                <c:pt idx="177">
                  <c:v>226.74195028166019</c:v>
                </c:pt>
                <c:pt idx="178">
                  <c:v>229.11918127236225</c:v>
                </c:pt>
                <c:pt idx="179">
                  <c:v>232.64306931361898</c:v>
                </c:pt>
                <c:pt idx="180">
                  <c:v>233.44119710892664</c:v>
                </c:pt>
                <c:pt idx="181">
                  <c:v>234.23815532630181</c:v>
                </c:pt>
                <c:pt idx="182">
                  <c:v>236.82695623980095</c:v>
                </c:pt>
                <c:pt idx="183">
                  <c:v>230.18209485746823</c:v>
                </c:pt>
                <c:pt idx="184">
                  <c:v>231.36859831537654</c:v>
                </c:pt>
                <c:pt idx="185">
                  <c:v>233.11348730506094</c:v>
                </c:pt>
                <c:pt idx="186">
                  <c:v>235.33894449669421</c:v>
                </c:pt>
                <c:pt idx="187">
                  <c:v>236.43395950592466</c:v>
                </c:pt>
                <c:pt idx="188">
                  <c:v>233.54381171377378</c:v>
                </c:pt>
                <c:pt idx="189">
                  <c:v>231.37151211376604</c:v>
                </c:pt>
                <c:pt idx="190">
                  <c:v>231.63128383961651</c:v>
                </c:pt>
                <c:pt idx="191">
                  <c:v>233.8938983054388</c:v>
                </c:pt>
                <c:pt idx="192">
                  <c:v>232.03555976180601</c:v>
                </c:pt>
                <c:pt idx="193">
                  <c:v>236.11715067757186</c:v>
                </c:pt>
                <c:pt idx="194">
                  <c:v>237.73197712704314</c:v>
                </c:pt>
                <c:pt idx="195">
                  <c:v>234.86650335772975</c:v>
                </c:pt>
                <c:pt idx="196">
                  <c:v>237.45816312607604</c:v>
                </c:pt>
                <c:pt idx="197">
                  <c:v>240.31551493918133</c:v>
                </c:pt>
                <c:pt idx="198">
                  <c:v>242.56576663949721</c:v>
                </c:pt>
                <c:pt idx="199">
                  <c:v>240.28835039335107</c:v>
                </c:pt>
                <c:pt idx="200">
                  <c:v>239.97100766260976</c:v>
                </c:pt>
                <c:pt idx="201">
                  <c:v>243.65295776717545</c:v>
                </c:pt>
                <c:pt idx="202">
                  <c:v>248.52517976177913</c:v>
                </c:pt>
                <c:pt idx="203">
                  <c:v>252.72671063799172</c:v>
                </c:pt>
                <c:pt idx="204">
                  <c:v>260.41714258940937</c:v>
                </c:pt>
                <c:pt idx="205">
                  <c:v>260.01916145010244</c:v>
                </c:pt>
                <c:pt idx="206">
                  <c:v>263.24780258874307</c:v>
                </c:pt>
                <c:pt idx="207">
                  <c:v>261.47905941837462</c:v>
                </c:pt>
                <c:pt idx="208">
                  <c:v>256.89747711050859</c:v>
                </c:pt>
                <c:pt idx="209">
                  <c:v>250.44467501819562</c:v>
                </c:pt>
                <c:pt idx="210">
                  <c:v>254.42399940237749</c:v>
                </c:pt>
                <c:pt idx="211">
                  <c:v>249.93882294928073</c:v>
                </c:pt>
                <c:pt idx="212">
                  <c:v>251.59229234078015</c:v>
                </c:pt>
                <c:pt idx="213">
                  <c:v>251.23690802730098</c:v>
                </c:pt>
                <c:pt idx="214">
                  <c:v>248.79817575312043</c:v>
                </c:pt>
                <c:pt idx="215">
                  <c:v>248.47592769615284</c:v>
                </c:pt>
                <c:pt idx="216">
                  <c:v>250.76642266159442</c:v>
                </c:pt>
                <c:pt idx="217">
                  <c:v>249.7300667479368</c:v>
                </c:pt>
                <c:pt idx="218">
                  <c:v>250.50494664003975</c:v>
                </c:pt>
                <c:pt idx="219">
                  <c:v>256.52827414441037</c:v>
                </c:pt>
                <c:pt idx="220">
                  <c:v>261.51304172945896</c:v>
                </c:pt>
                <c:pt idx="221">
                  <c:v>260.85863853631776</c:v>
                </c:pt>
                <c:pt idx="222">
                  <c:v>265.38429975878125</c:v>
                </c:pt>
                <c:pt idx="223">
                  <c:v>264.97188081571881</c:v>
                </c:pt>
                <c:pt idx="224">
                  <c:v>260.01463200301959</c:v>
                </c:pt>
                <c:pt idx="225">
                  <c:v>262.64706743915559</c:v>
                </c:pt>
                <c:pt idx="226">
                  <c:v>260.58691569844251</c:v>
                </c:pt>
                <c:pt idx="227">
                  <c:v>263.34350050242233</c:v>
                </c:pt>
                <c:pt idx="228">
                  <c:v>263.71533535097103</c:v>
                </c:pt>
                <c:pt idx="229">
                  <c:v>265.04365342617871</c:v>
                </c:pt>
                <c:pt idx="230">
                  <c:v>263.21677799273903</c:v>
                </c:pt>
                <c:pt idx="231">
                  <c:v>265.40201310883629</c:v>
                </c:pt>
                <c:pt idx="232">
                  <c:v>268.04969108378009</c:v>
                </c:pt>
                <c:pt idx="233">
                  <c:v>265.45749346992403</c:v>
                </c:pt>
                <c:pt idx="234">
                  <c:v>266.44081423571259</c:v>
                </c:pt>
                <c:pt idx="235">
                  <c:v>266.60804822072322</c:v>
                </c:pt>
                <c:pt idx="236">
                  <c:v>268.75088382942448</c:v>
                </c:pt>
                <c:pt idx="237">
                  <c:v>267.74585790034718</c:v>
                </c:pt>
                <c:pt idx="238">
                  <c:v>269.3439848017814</c:v>
                </c:pt>
                <c:pt idx="239">
                  <c:v>269.45755134181616</c:v>
                </c:pt>
                <c:pt idx="240">
                  <c:v>270.87814864216085</c:v>
                </c:pt>
                <c:pt idx="241">
                  <c:v>273.25927450942896</c:v>
                </c:pt>
                <c:pt idx="242">
                  <c:v>273.75515450627006</c:v>
                </c:pt>
                <c:pt idx="243">
                  <c:v>271.90881964706642</c:v>
                </c:pt>
                <c:pt idx="244">
                  <c:v>267.26728895863067</c:v>
                </c:pt>
                <c:pt idx="245">
                  <c:v>269.62601888281324</c:v>
                </c:pt>
                <c:pt idx="246">
                  <c:v>268.83509635385167</c:v>
                </c:pt>
                <c:pt idx="247">
                  <c:v>267.84207050302354</c:v>
                </c:pt>
                <c:pt idx="248">
                  <c:v>267.91229031265328</c:v>
                </c:pt>
                <c:pt idx="249">
                  <c:v>265.32878634096517</c:v>
                </c:pt>
                <c:pt idx="250">
                  <c:v>266.82141521919704</c:v>
                </c:pt>
                <c:pt idx="251">
                  <c:v>264.5515732058272</c:v>
                </c:pt>
                <c:pt idx="252">
                  <c:v>266.89316678328402</c:v>
                </c:pt>
                <c:pt idx="253">
                  <c:v>269.49799276713657</c:v>
                </c:pt>
                <c:pt idx="254">
                  <c:v>273.76830468120932</c:v>
                </c:pt>
                <c:pt idx="255">
                  <c:v>273.5921011147218</c:v>
                </c:pt>
                <c:pt idx="256">
                  <c:v>275.21075773922325</c:v>
                </c:pt>
                <c:pt idx="257">
                  <c:v>273.4854488821216</c:v>
                </c:pt>
                <c:pt idx="258">
                  <c:v>274.24888096748361</c:v>
                </c:pt>
                <c:pt idx="259">
                  <c:v>273.43735453607854</c:v>
                </c:pt>
                <c:pt idx="260">
                  <c:v>274.98643074164647</c:v>
                </c:pt>
                <c:pt idx="261">
                  <c:v>269.35073660481459</c:v>
                </c:pt>
                <c:pt idx="262">
                  <c:v>269.99232396130122</c:v>
                </c:pt>
                <c:pt idx="263">
                  <c:v>270.31557646905105</c:v>
                </c:pt>
                <c:pt idx="264">
                  <c:v>272.54091786822767</c:v>
                </c:pt>
                <c:pt idx="265">
                  <c:v>273.03237141392094</c:v>
                </c:pt>
                <c:pt idx="266">
                  <c:v>272.50179639241162</c:v>
                </c:pt>
                <c:pt idx="267">
                  <c:v>272.11485674458118</c:v>
                </c:pt>
                <c:pt idx="268">
                  <c:v>271.55174508327929</c:v>
                </c:pt>
                <c:pt idx="269">
                  <c:v>272.48905535681371</c:v>
                </c:pt>
                <c:pt idx="270">
                  <c:v>274.54799705913587</c:v>
                </c:pt>
                <c:pt idx="271">
                  <c:v>273.18116722396633</c:v>
                </c:pt>
                <c:pt idx="272">
                  <c:v>276.89819681578678</c:v>
                </c:pt>
                <c:pt idx="273">
                  <c:v>275.30530000217146</c:v>
                </c:pt>
                <c:pt idx="274">
                  <c:v>276.82247906736609</c:v>
                </c:pt>
                <c:pt idx="275">
                  <c:v>280.08832222022039</c:v>
                </c:pt>
                <c:pt idx="276">
                  <c:v>276.75527213541261</c:v>
                </c:pt>
                <c:pt idx="277">
                  <c:v>279.44950404355285</c:v>
                </c:pt>
                <c:pt idx="278">
                  <c:v>279.02751260570165</c:v>
                </c:pt>
                <c:pt idx="279">
                  <c:v>282.45564992056268</c:v>
                </c:pt>
                <c:pt idx="280">
                  <c:v>290.65440930087442</c:v>
                </c:pt>
                <c:pt idx="281">
                  <c:v>294.08171231170809</c:v>
                </c:pt>
                <c:pt idx="282">
                  <c:v>299.28491633366031</c:v>
                </c:pt>
                <c:pt idx="283">
                  <c:v>297.76412522289826</c:v>
                </c:pt>
                <c:pt idx="284">
                  <c:v>297.39407215325571</c:v>
                </c:pt>
                <c:pt idx="285">
                  <c:v>298.40378264993086</c:v>
                </c:pt>
                <c:pt idx="286">
                  <c:v>301.75182650586271</c:v>
                </c:pt>
                <c:pt idx="287">
                  <c:v>301.23107370569079</c:v>
                </c:pt>
                <c:pt idx="288">
                  <c:v>303.30125473183381</c:v>
                </c:pt>
                <c:pt idx="289">
                  <c:v>306.21642140637192</c:v>
                </c:pt>
                <c:pt idx="290">
                  <c:v>308.51681705938609</c:v>
                </c:pt>
                <c:pt idx="291">
                  <c:v>305.55381340573405</c:v>
                </c:pt>
                <c:pt idx="292">
                  <c:v>304.63390340143246</c:v>
                </c:pt>
                <c:pt idx="293">
                  <c:v>300.53766733427921</c:v>
                </c:pt>
                <c:pt idx="294">
                  <c:v>300.10021460444898</c:v>
                </c:pt>
                <c:pt idx="295">
                  <c:v>303.87152868694915</c:v>
                </c:pt>
                <c:pt idx="296">
                  <c:v>304.86490025882563</c:v>
                </c:pt>
                <c:pt idx="297">
                  <c:v>306.80715111424303</c:v>
                </c:pt>
                <c:pt idx="298">
                  <c:v>303.00590477789393</c:v>
                </c:pt>
                <c:pt idx="299">
                  <c:v>301.07431137439909</c:v>
                </c:pt>
                <c:pt idx="300">
                  <c:v>307.63105815842039</c:v>
                </c:pt>
                <c:pt idx="301">
                  <c:v>309.07715685147906</c:v>
                </c:pt>
                <c:pt idx="302">
                  <c:v>307.13144402830841</c:v>
                </c:pt>
                <c:pt idx="303">
                  <c:v>310.32225935628918</c:v>
                </c:pt>
                <c:pt idx="304">
                  <c:v>308.28891761182075</c:v>
                </c:pt>
                <c:pt idx="305">
                  <c:v>308.39315510494612</c:v>
                </c:pt>
                <c:pt idx="306">
                  <c:v>311.97119415989516</c:v>
                </c:pt>
                <c:pt idx="307">
                  <c:v>314.90183157299714</c:v>
                </c:pt>
                <c:pt idx="308">
                  <c:v>312.22806654455161</c:v>
                </c:pt>
                <c:pt idx="309">
                  <c:v>314.5533458532156</c:v>
                </c:pt>
                <c:pt idx="310">
                  <c:v>312.99573354274867</c:v>
                </c:pt>
                <c:pt idx="311">
                  <c:v>314.51122890744369</c:v>
                </c:pt>
                <c:pt idx="312">
                  <c:v>316.30960011674466</c:v>
                </c:pt>
                <c:pt idx="313">
                  <c:v>316.40032750822098</c:v>
                </c:pt>
                <c:pt idx="314">
                  <c:v>319.08775332379003</c:v>
                </c:pt>
                <c:pt idx="315">
                  <c:v>323.12059853704579</c:v>
                </c:pt>
                <c:pt idx="316">
                  <c:v>320.75862361117498</c:v>
                </c:pt>
                <c:pt idx="317">
                  <c:v>320.73896275452597</c:v>
                </c:pt>
                <c:pt idx="318">
                  <c:v>322.10133001243042</c:v>
                </c:pt>
                <c:pt idx="319">
                  <c:v>324.42056903270986</c:v>
                </c:pt>
                <c:pt idx="320">
                  <c:v>326.24219110577815</c:v>
                </c:pt>
                <c:pt idx="321">
                  <c:v>328.72837340527076</c:v>
                </c:pt>
                <c:pt idx="322">
                  <c:v>330.31274203012083</c:v>
                </c:pt>
                <c:pt idx="323">
                  <c:v>330.85168506046534</c:v>
                </c:pt>
                <c:pt idx="324">
                  <c:v>336.89222748265712</c:v>
                </c:pt>
                <c:pt idx="325">
                  <c:v>340.2583191862725</c:v>
                </c:pt>
                <c:pt idx="326">
                  <c:v>339.48061628162685</c:v>
                </c:pt>
                <c:pt idx="327">
                  <c:v>342.71456681793768</c:v>
                </c:pt>
                <c:pt idx="328">
                  <c:v>348.96580406323596</c:v>
                </c:pt>
                <c:pt idx="329">
                  <c:v>350.27993577409967</c:v>
                </c:pt>
                <c:pt idx="330">
                  <c:v>352.6319937980719</c:v>
                </c:pt>
                <c:pt idx="331">
                  <c:v>351.57602209899233</c:v>
                </c:pt>
                <c:pt idx="332">
                  <c:v>353.53655879254478</c:v>
                </c:pt>
                <c:pt idx="333">
                  <c:v>357.73576320677392</c:v>
                </c:pt>
                <c:pt idx="334">
                  <c:v>362.83801065414269</c:v>
                </c:pt>
                <c:pt idx="335">
                  <c:v>359.39778828070763</c:v>
                </c:pt>
                <c:pt idx="336">
                  <c:v>360.28279647865946</c:v>
                </c:pt>
                <c:pt idx="337">
                  <c:v>351.35498367948094</c:v>
                </c:pt>
                <c:pt idx="338">
                  <c:v>346.70201138360557</c:v>
                </c:pt>
                <c:pt idx="339">
                  <c:v>345.16990231030815</c:v>
                </c:pt>
                <c:pt idx="340">
                  <c:v>357.05679039533538</c:v>
                </c:pt>
                <c:pt idx="341">
                  <c:v>359.47621065148167</c:v>
                </c:pt>
                <c:pt idx="342">
                  <c:v>357.98184181519571</c:v>
                </c:pt>
                <c:pt idx="343">
                  <c:v>364.98735939230795</c:v>
                </c:pt>
                <c:pt idx="344">
                  <c:v>362.32562043393335</c:v>
                </c:pt>
                <c:pt idx="345">
                  <c:v>355.94180506635445</c:v>
                </c:pt>
                <c:pt idx="346">
                  <c:v>333.272444619255</c:v>
                </c:pt>
                <c:pt idx="347">
                  <c:v>349.59463190607778</c:v>
                </c:pt>
                <c:pt idx="348">
                  <c:v>339.85873408913977</c:v>
                </c:pt>
                <c:pt idx="349">
                  <c:v>339.56131186081802</c:v>
                </c:pt>
                <c:pt idx="350">
                  <c:v>338.18160623517554</c:v>
                </c:pt>
                <c:pt idx="351">
                  <c:v>344.99725397776155</c:v>
                </c:pt>
                <c:pt idx="352">
                  <c:v>345.03066496954028</c:v>
                </c:pt>
                <c:pt idx="353">
                  <c:v>345.76454356571452</c:v>
                </c:pt>
                <c:pt idx="354">
                  <c:v>348.91855780440147</c:v>
                </c:pt>
                <c:pt idx="355">
                  <c:v>348.97394132079802</c:v>
                </c:pt>
                <c:pt idx="356">
                  <c:v>347.9177938368033</c:v>
                </c:pt>
                <c:pt idx="357">
                  <c:v>347.69006719226081</c:v>
                </c:pt>
                <c:pt idx="358">
                  <c:v>346.43137884303826</c:v>
                </c:pt>
                <c:pt idx="359">
                  <c:v>345.91791866287207</c:v>
                </c:pt>
                <c:pt idx="360">
                  <c:v>340.15475487591152</c:v>
                </c:pt>
                <c:pt idx="361">
                  <c:v>337.29108613456509</c:v>
                </c:pt>
                <c:pt idx="362">
                  <c:v>335.68107260741442</c:v>
                </c:pt>
                <c:pt idx="363">
                  <c:v>326.77699121121066</c:v>
                </c:pt>
                <c:pt idx="364">
                  <c:v>328.99103658154996</c:v>
                </c:pt>
                <c:pt idx="365">
                  <c:v>326.30101717990175</c:v>
                </c:pt>
                <c:pt idx="366">
                  <c:v>302.73702051802337</c:v>
                </c:pt>
                <c:pt idx="367">
                  <c:v>312.12267013687341</c:v>
                </c:pt>
                <c:pt idx="368">
                  <c:v>295.80323674335796</c:v>
                </c:pt>
                <c:pt idx="369">
                  <c:v>307.93147267164954</c:v>
                </c:pt>
                <c:pt idx="370">
                  <c:v>315.01346008039491</c:v>
                </c:pt>
                <c:pt idx="371">
                  <c:v>299.80288772443481</c:v>
                </c:pt>
                <c:pt idx="372">
                  <c:v>288.3741911131072</c:v>
                </c:pt>
                <c:pt idx="373">
                  <c:v>297.83986181668126</c:v>
                </c:pt>
                <c:pt idx="374">
                  <c:v>295.6545726459978</c:v>
                </c:pt>
                <c:pt idx="375">
                  <c:v>300.09538750944932</c:v>
                </c:pt>
                <c:pt idx="376">
                  <c:v>295.81657782494233</c:v>
                </c:pt>
                <c:pt idx="377">
                  <c:v>284.10176366339226</c:v>
                </c:pt>
                <c:pt idx="378">
                  <c:v>281.87625422274891</c:v>
                </c:pt>
                <c:pt idx="379">
                  <c:v>261.8731599176246</c:v>
                </c:pt>
                <c:pt idx="380">
                  <c:v>268.61289879812489</c:v>
                </c:pt>
                <c:pt idx="381">
                  <c:v>282.14498794826039</c:v>
                </c:pt>
                <c:pt idx="382">
                  <c:v>282.30752211387386</c:v>
                </c:pt>
                <c:pt idx="383">
                  <c:v>285.42611827863612</c:v>
                </c:pt>
                <c:pt idx="384">
                  <c:v>282.54617102046439</c:v>
                </c:pt>
                <c:pt idx="385">
                  <c:v>280.32178097635637</c:v>
                </c:pt>
                <c:pt idx="386">
                  <c:v>280.75398154295459</c:v>
                </c:pt>
                <c:pt idx="387">
                  <c:v>280.62391068992417</c:v>
                </c:pt>
                <c:pt idx="388">
                  <c:v>280.07628470229002</c:v>
                </c:pt>
                <c:pt idx="389">
                  <c:v>279.94250374519282</c:v>
                </c:pt>
                <c:pt idx="390">
                  <c:v>279.88960129019216</c:v>
                </c:pt>
                <c:pt idx="391">
                  <c:v>280.22017305201695</c:v>
                </c:pt>
                <c:pt idx="392">
                  <c:v>280.09926064323759</c:v>
                </c:pt>
                <c:pt idx="393">
                  <c:v>281.70290811637096</c:v>
                </c:pt>
                <c:pt idx="394">
                  <c:v>281.64923922900118</c:v>
                </c:pt>
                <c:pt idx="395">
                  <c:v>281.24333481736107</c:v>
                </c:pt>
                <c:pt idx="396">
                  <c:v>281.79446579308063</c:v>
                </c:pt>
                <c:pt idx="397">
                  <c:v>288.28735851289531</c:v>
                </c:pt>
                <c:pt idx="398">
                  <c:v>285.55050976573887</c:v>
                </c:pt>
                <c:pt idx="399">
                  <c:v>283.92041349297045</c:v>
                </c:pt>
                <c:pt idx="400">
                  <c:v>285.51180862378521</c:v>
                </c:pt>
                <c:pt idx="401">
                  <c:v>289.63869095802374</c:v>
                </c:pt>
                <c:pt idx="402">
                  <c:v>286.90223835514877</c:v>
                </c:pt>
                <c:pt idx="403">
                  <c:v>287.5087515601146</c:v>
                </c:pt>
                <c:pt idx="404">
                  <c:v>286.81430282710102</c:v>
                </c:pt>
                <c:pt idx="405">
                  <c:v>285.60272261679245</c:v>
                </c:pt>
                <c:pt idx="406">
                  <c:v>287.46385021193112</c:v>
                </c:pt>
                <c:pt idx="407">
                  <c:v>287.42087390082747</c:v>
                </c:pt>
                <c:pt idx="408">
                  <c:v>286.41616233123938</c:v>
                </c:pt>
                <c:pt idx="409">
                  <c:v>285.46038049882071</c:v>
                </c:pt>
                <c:pt idx="410">
                  <c:v>283.60816654146254</c:v>
                </c:pt>
                <c:pt idx="411">
                  <c:v>284.41112845498498</c:v>
                </c:pt>
                <c:pt idx="412">
                  <c:v>285.10348554300822</c:v>
                </c:pt>
                <c:pt idx="413">
                  <c:v>285.05981413551558</c:v>
                </c:pt>
                <c:pt idx="414">
                  <c:v>283.59719035003104</c:v>
                </c:pt>
                <c:pt idx="415">
                  <c:v>284.232948009545</c:v>
                </c:pt>
                <c:pt idx="416">
                  <c:v>281.67995689567891</c:v>
                </c:pt>
                <c:pt idx="417">
                  <c:v>281.81245049321922</c:v>
                </c:pt>
                <c:pt idx="418">
                  <c:v>281.56588885567788</c:v>
                </c:pt>
                <c:pt idx="419">
                  <c:v>280.81185795694807</c:v>
                </c:pt>
                <c:pt idx="420">
                  <c:v>281.00519775909396</c:v>
                </c:pt>
                <c:pt idx="421">
                  <c:v>242.75277944337455</c:v>
                </c:pt>
                <c:pt idx="422">
                  <c:v>249.63636643280202</c:v>
                </c:pt>
                <c:pt idx="423">
                  <c:v>243.82264088363817</c:v>
                </c:pt>
                <c:pt idx="424">
                  <c:v>244.38620889681806</c:v>
                </c:pt>
                <c:pt idx="425">
                  <c:v>241.40145867181221</c:v>
                </c:pt>
                <c:pt idx="426">
                  <c:v>243.25643284002589</c:v>
                </c:pt>
                <c:pt idx="427">
                  <c:v>247.83014949427809</c:v>
                </c:pt>
                <c:pt idx="428">
                  <c:v>253.14230055066128</c:v>
                </c:pt>
                <c:pt idx="429">
                  <c:v>253.92773629999937</c:v>
                </c:pt>
                <c:pt idx="430">
                  <c:v>253.74144577451159</c:v>
                </c:pt>
                <c:pt idx="431">
                  <c:v>253.65034406752724</c:v>
                </c:pt>
                <c:pt idx="432">
                  <c:v>253.77485630225684</c:v>
                </c:pt>
                <c:pt idx="433">
                  <c:v>258.69936952299042</c:v>
                </c:pt>
              </c:numCache>
            </c:numRef>
          </c:val>
          <c:smooth val="0"/>
          <c:extLst>
            <c:ext xmlns:c16="http://schemas.microsoft.com/office/drawing/2014/chart" uri="{C3380CC4-5D6E-409C-BE32-E72D297353CC}">
              <c16:uniqueId val="{00000001-4A88-4473-8493-56FEA09EAB7C}"/>
            </c:ext>
          </c:extLst>
        </c:ser>
        <c:ser>
          <c:idx val="2"/>
          <c:order val="2"/>
          <c:tx>
            <c:strRef>
              <c:f>Tabelle1!$E$2</c:f>
              <c:strCache>
                <c:ptCount val="1"/>
                <c:pt idx="0">
                  <c:v>Geldmarkt DM / EUR, in CHF hedged</c:v>
                </c:pt>
              </c:strCache>
            </c:strRef>
          </c:tx>
          <c:marker>
            <c:symbol val="none"/>
          </c:marker>
          <c:cat>
            <c:numRef>
              <c:f>Tabelle1!$B$3:$B$436</c:f>
              <c:numCache>
                <c:formatCode>m/d/yyyy</c:formatCode>
                <c:ptCount val="434"/>
                <c:pt idx="0">
                  <c:v>29220</c:v>
                </c:pt>
                <c:pt idx="1">
                  <c:v>29251</c:v>
                </c:pt>
                <c:pt idx="2">
                  <c:v>29280</c:v>
                </c:pt>
                <c:pt idx="3">
                  <c:v>29311</c:v>
                </c:pt>
                <c:pt idx="4">
                  <c:v>29341</c:v>
                </c:pt>
                <c:pt idx="5">
                  <c:v>29371</c:v>
                </c:pt>
                <c:pt idx="6">
                  <c:v>29402</c:v>
                </c:pt>
                <c:pt idx="7">
                  <c:v>29433</c:v>
                </c:pt>
                <c:pt idx="8">
                  <c:v>29462</c:v>
                </c:pt>
                <c:pt idx="9">
                  <c:v>29494</c:v>
                </c:pt>
                <c:pt idx="10">
                  <c:v>29525</c:v>
                </c:pt>
                <c:pt idx="11">
                  <c:v>29553</c:v>
                </c:pt>
                <c:pt idx="12">
                  <c:v>29586</c:v>
                </c:pt>
                <c:pt idx="13">
                  <c:v>29616</c:v>
                </c:pt>
                <c:pt idx="14">
                  <c:v>29644</c:v>
                </c:pt>
                <c:pt idx="15">
                  <c:v>29676</c:v>
                </c:pt>
                <c:pt idx="16">
                  <c:v>29706</c:v>
                </c:pt>
                <c:pt idx="17">
                  <c:v>29735</c:v>
                </c:pt>
                <c:pt idx="18">
                  <c:v>29767</c:v>
                </c:pt>
                <c:pt idx="19">
                  <c:v>29798</c:v>
                </c:pt>
                <c:pt idx="20">
                  <c:v>29829</c:v>
                </c:pt>
                <c:pt idx="21">
                  <c:v>29859</c:v>
                </c:pt>
                <c:pt idx="22">
                  <c:v>29889</c:v>
                </c:pt>
                <c:pt idx="23">
                  <c:v>29920</c:v>
                </c:pt>
                <c:pt idx="24">
                  <c:v>29951</c:v>
                </c:pt>
                <c:pt idx="25">
                  <c:v>29980</c:v>
                </c:pt>
                <c:pt idx="26">
                  <c:v>30008</c:v>
                </c:pt>
                <c:pt idx="27">
                  <c:v>30041</c:v>
                </c:pt>
                <c:pt idx="28">
                  <c:v>30071</c:v>
                </c:pt>
                <c:pt idx="29">
                  <c:v>30102</c:v>
                </c:pt>
                <c:pt idx="30">
                  <c:v>30132</c:v>
                </c:pt>
                <c:pt idx="31">
                  <c:v>30162</c:v>
                </c:pt>
                <c:pt idx="32">
                  <c:v>30194</c:v>
                </c:pt>
                <c:pt idx="33">
                  <c:v>30224</c:v>
                </c:pt>
                <c:pt idx="34">
                  <c:v>30253</c:v>
                </c:pt>
                <c:pt idx="35">
                  <c:v>30285</c:v>
                </c:pt>
                <c:pt idx="36">
                  <c:v>30316</c:v>
                </c:pt>
                <c:pt idx="37">
                  <c:v>30347</c:v>
                </c:pt>
                <c:pt idx="38">
                  <c:v>30375</c:v>
                </c:pt>
                <c:pt idx="39">
                  <c:v>30406</c:v>
                </c:pt>
                <c:pt idx="40">
                  <c:v>30435</c:v>
                </c:pt>
                <c:pt idx="41">
                  <c:v>30467</c:v>
                </c:pt>
                <c:pt idx="42">
                  <c:v>30497</c:v>
                </c:pt>
                <c:pt idx="43">
                  <c:v>30526</c:v>
                </c:pt>
                <c:pt idx="44">
                  <c:v>30559</c:v>
                </c:pt>
                <c:pt idx="45">
                  <c:v>30589</c:v>
                </c:pt>
                <c:pt idx="46">
                  <c:v>30620</c:v>
                </c:pt>
                <c:pt idx="47">
                  <c:v>30650</c:v>
                </c:pt>
                <c:pt idx="48">
                  <c:v>30680</c:v>
                </c:pt>
                <c:pt idx="49">
                  <c:v>30712</c:v>
                </c:pt>
                <c:pt idx="50">
                  <c:v>30741</c:v>
                </c:pt>
                <c:pt idx="51">
                  <c:v>30771</c:v>
                </c:pt>
                <c:pt idx="52">
                  <c:v>30802</c:v>
                </c:pt>
                <c:pt idx="53">
                  <c:v>30833</c:v>
                </c:pt>
                <c:pt idx="54">
                  <c:v>30862</c:v>
                </c:pt>
                <c:pt idx="55">
                  <c:v>30894</c:v>
                </c:pt>
                <c:pt idx="56">
                  <c:v>30925</c:v>
                </c:pt>
                <c:pt idx="57">
                  <c:v>30953</c:v>
                </c:pt>
                <c:pt idx="58">
                  <c:v>30986</c:v>
                </c:pt>
                <c:pt idx="59">
                  <c:v>31016</c:v>
                </c:pt>
                <c:pt idx="60">
                  <c:v>31047</c:v>
                </c:pt>
                <c:pt idx="61">
                  <c:v>31078</c:v>
                </c:pt>
                <c:pt idx="62">
                  <c:v>31106</c:v>
                </c:pt>
                <c:pt idx="63">
                  <c:v>31135</c:v>
                </c:pt>
                <c:pt idx="64">
                  <c:v>31167</c:v>
                </c:pt>
                <c:pt idx="65">
                  <c:v>31198</c:v>
                </c:pt>
                <c:pt idx="66">
                  <c:v>31226</c:v>
                </c:pt>
                <c:pt idx="67">
                  <c:v>31259</c:v>
                </c:pt>
                <c:pt idx="68">
                  <c:v>31289</c:v>
                </c:pt>
                <c:pt idx="69">
                  <c:v>31320</c:v>
                </c:pt>
                <c:pt idx="70">
                  <c:v>31351</c:v>
                </c:pt>
                <c:pt idx="71">
                  <c:v>31380</c:v>
                </c:pt>
                <c:pt idx="72">
                  <c:v>31412</c:v>
                </c:pt>
                <c:pt idx="73">
                  <c:v>31443</c:v>
                </c:pt>
                <c:pt idx="74">
                  <c:v>31471</c:v>
                </c:pt>
                <c:pt idx="75">
                  <c:v>31502</c:v>
                </c:pt>
                <c:pt idx="76">
                  <c:v>31532</c:v>
                </c:pt>
                <c:pt idx="77">
                  <c:v>31562</c:v>
                </c:pt>
                <c:pt idx="78">
                  <c:v>31593</c:v>
                </c:pt>
                <c:pt idx="79">
                  <c:v>31624</c:v>
                </c:pt>
                <c:pt idx="80">
                  <c:v>31653</c:v>
                </c:pt>
                <c:pt idx="81">
                  <c:v>31685</c:v>
                </c:pt>
                <c:pt idx="82">
                  <c:v>31716</c:v>
                </c:pt>
                <c:pt idx="83">
                  <c:v>31744</c:v>
                </c:pt>
                <c:pt idx="84">
                  <c:v>31777</c:v>
                </c:pt>
                <c:pt idx="85">
                  <c:v>31807</c:v>
                </c:pt>
                <c:pt idx="86">
                  <c:v>31835</c:v>
                </c:pt>
                <c:pt idx="87">
                  <c:v>31867</c:v>
                </c:pt>
                <c:pt idx="88">
                  <c:v>31897</c:v>
                </c:pt>
                <c:pt idx="89">
                  <c:v>31926</c:v>
                </c:pt>
                <c:pt idx="90">
                  <c:v>31958</c:v>
                </c:pt>
                <c:pt idx="91">
                  <c:v>31989</c:v>
                </c:pt>
                <c:pt idx="92">
                  <c:v>32020</c:v>
                </c:pt>
                <c:pt idx="93">
                  <c:v>32050</c:v>
                </c:pt>
                <c:pt idx="94">
                  <c:v>32080</c:v>
                </c:pt>
                <c:pt idx="95">
                  <c:v>32111</c:v>
                </c:pt>
                <c:pt idx="96">
                  <c:v>32142</c:v>
                </c:pt>
                <c:pt idx="97">
                  <c:v>32171</c:v>
                </c:pt>
                <c:pt idx="98">
                  <c:v>32202</c:v>
                </c:pt>
                <c:pt idx="99">
                  <c:v>32233</c:v>
                </c:pt>
                <c:pt idx="100">
                  <c:v>32262</c:v>
                </c:pt>
                <c:pt idx="101">
                  <c:v>32294</c:v>
                </c:pt>
                <c:pt idx="102">
                  <c:v>32324</c:v>
                </c:pt>
                <c:pt idx="103">
                  <c:v>32353</c:v>
                </c:pt>
                <c:pt idx="104">
                  <c:v>32386</c:v>
                </c:pt>
                <c:pt idx="105">
                  <c:v>32416</c:v>
                </c:pt>
                <c:pt idx="106">
                  <c:v>32447</c:v>
                </c:pt>
                <c:pt idx="107">
                  <c:v>32477</c:v>
                </c:pt>
                <c:pt idx="108">
                  <c:v>32507</c:v>
                </c:pt>
                <c:pt idx="109">
                  <c:v>32539</c:v>
                </c:pt>
                <c:pt idx="110">
                  <c:v>32567</c:v>
                </c:pt>
                <c:pt idx="111">
                  <c:v>32598</c:v>
                </c:pt>
                <c:pt idx="112">
                  <c:v>32626</c:v>
                </c:pt>
                <c:pt idx="113">
                  <c:v>32659</c:v>
                </c:pt>
                <c:pt idx="114">
                  <c:v>32689</c:v>
                </c:pt>
                <c:pt idx="115">
                  <c:v>32720</c:v>
                </c:pt>
                <c:pt idx="116">
                  <c:v>32751</c:v>
                </c:pt>
                <c:pt idx="117">
                  <c:v>32780</c:v>
                </c:pt>
                <c:pt idx="118">
                  <c:v>32812</c:v>
                </c:pt>
                <c:pt idx="119">
                  <c:v>32842</c:v>
                </c:pt>
                <c:pt idx="120">
                  <c:v>32871</c:v>
                </c:pt>
                <c:pt idx="121">
                  <c:v>32904</c:v>
                </c:pt>
                <c:pt idx="122">
                  <c:v>32932</c:v>
                </c:pt>
                <c:pt idx="123">
                  <c:v>32962</c:v>
                </c:pt>
                <c:pt idx="124">
                  <c:v>32993</c:v>
                </c:pt>
                <c:pt idx="125">
                  <c:v>33024</c:v>
                </c:pt>
                <c:pt idx="126">
                  <c:v>33053</c:v>
                </c:pt>
                <c:pt idx="127">
                  <c:v>33085</c:v>
                </c:pt>
                <c:pt idx="128">
                  <c:v>33116</c:v>
                </c:pt>
                <c:pt idx="129">
                  <c:v>33144</c:v>
                </c:pt>
                <c:pt idx="130">
                  <c:v>33177</c:v>
                </c:pt>
                <c:pt idx="131">
                  <c:v>33207</c:v>
                </c:pt>
                <c:pt idx="132">
                  <c:v>33238</c:v>
                </c:pt>
                <c:pt idx="133">
                  <c:v>33269</c:v>
                </c:pt>
                <c:pt idx="134">
                  <c:v>33297</c:v>
                </c:pt>
                <c:pt idx="135">
                  <c:v>33326</c:v>
                </c:pt>
                <c:pt idx="136">
                  <c:v>33358</c:v>
                </c:pt>
                <c:pt idx="137">
                  <c:v>33389</c:v>
                </c:pt>
                <c:pt idx="138">
                  <c:v>33417</c:v>
                </c:pt>
                <c:pt idx="139">
                  <c:v>33450</c:v>
                </c:pt>
                <c:pt idx="140">
                  <c:v>33480</c:v>
                </c:pt>
                <c:pt idx="141">
                  <c:v>33511</c:v>
                </c:pt>
                <c:pt idx="142">
                  <c:v>33542</c:v>
                </c:pt>
                <c:pt idx="143">
                  <c:v>33571</c:v>
                </c:pt>
                <c:pt idx="144">
                  <c:v>33603</c:v>
                </c:pt>
                <c:pt idx="145">
                  <c:v>33634</c:v>
                </c:pt>
                <c:pt idx="146">
                  <c:v>33662</c:v>
                </c:pt>
                <c:pt idx="147">
                  <c:v>33694</c:v>
                </c:pt>
                <c:pt idx="148">
                  <c:v>33724</c:v>
                </c:pt>
                <c:pt idx="149">
                  <c:v>33753</c:v>
                </c:pt>
                <c:pt idx="150">
                  <c:v>33785</c:v>
                </c:pt>
                <c:pt idx="151">
                  <c:v>33816</c:v>
                </c:pt>
                <c:pt idx="152">
                  <c:v>33847</c:v>
                </c:pt>
                <c:pt idx="153">
                  <c:v>33877</c:v>
                </c:pt>
                <c:pt idx="154">
                  <c:v>33907</c:v>
                </c:pt>
                <c:pt idx="155">
                  <c:v>33938</c:v>
                </c:pt>
                <c:pt idx="156">
                  <c:v>33969</c:v>
                </c:pt>
                <c:pt idx="157">
                  <c:v>33998</c:v>
                </c:pt>
                <c:pt idx="158">
                  <c:v>34026</c:v>
                </c:pt>
                <c:pt idx="159">
                  <c:v>34059</c:v>
                </c:pt>
                <c:pt idx="160">
                  <c:v>34089</c:v>
                </c:pt>
                <c:pt idx="161">
                  <c:v>34120</c:v>
                </c:pt>
                <c:pt idx="162">
                  <c:v>34150</c:v>
                </c:pt>
                <c:pt idx="163">
                  <c:v>34180</c:v>
                </c:pt>
                <c:pt idx="164">
                  <c:v>34212</c:v>
                </c:pt>
                <c:pt idx="165">
                  <c:v>34242</c:v>
                </c:pt>
                <c:pt idx="166">
                  <c:v>34271</c:v>
                </c:pt>
                <c:pt idx="167">
                  <c:v>34303</c:v>
                </c:pt>
                <c:pt idx="168">
                  <c:v>34334</c:v>
                </c:pt>
                <c:pt idx="169">
                  <c:v>34365</c:v>
                </c:pt>
                <c:pt idx="170">
                  <c:v>34393</c:v>
                </c:pt>
                <c:pt idx="171">
                  <c:v>34424</c:v>
                </c:pt>
                <c:pt idx="172">
                  <c:v>34453</c:v>
                </c:pt>
                <c:pt idx="173">
                  <c:v>34485</c:v>
                </c:pt>
                <c:pt idx="174">
                  <c:v>34515</c:v>
                </c:pt>
                <c:pt idx="175">
                  <c:v>34544</c:v>
                </c:pt>
                <c:pt idx="176">
                  <c:v>34577</c:v>
                </c:pt>
                <c:pt idx="177">
                  <c:v>34607</c:v>
                </c:pt>
                <c:pt idx="178">
                  <c:v>34638</c:v>
                </c:pt>
                <c:pt idx="179">
                  <c:v>34668</c:v>
                </c:pt>
                <c:pt idx="180">
                  <c:v>34698</c:v>
                </c:pt>
                <c:pt idx="181">
                  <c:v>34730</c:v>
                </c:pt>
                <c:pt idx="182">
                  <c:v>34758</c:v>
                </c:pt>
                <c:pt idx="183">
                  <c:v>34789</c:v>
                </c:pt>
                <c:pt idx="184">
                  <c:v>34817</c:v>
                </c:pt>
                <c:pt idx="185">
                  <c:v>34850</c:v>
                </c:pt>
                <c:pt idx="186">
                  <c:v>34880</c:v>
                </c:pt>
                <c:pt idx="187">
                  <c:v>34911</c:v>
                </c:pt>
                <c:pt idx="188">
                  <c:v>34942</c:v>
                </c:pt>
                <c:pt idx="189">
                  <c:v>34971</c:v>
                </c:pt>
                <c:pt idx="190">
                  <c:v>35003</c:v>
                </c:pt>
                <c:pt idx="191">
                  <c:v>35033</c:v>
                </c:pt>
                <c:pt idx="192">
                  <c:v>35062</c:v>
                </c:pt>
                <c:pt idx="193">
                  <c:v>35095</c:v>
                </c:pt>
                <c:pt idx="194">
                  <c:v>35124</c:v>
                </c:pt>
                <c:pt idx="195">
                  <c:v>35153</c:v>
                </c:pt>
                <c:pt idx="196">
                  <c:v>35185</c:v>
                </c:pt>
                <c:pt idx="197">
                  <c:v>35216</c:v>
                </c:pt>
                <c:pt idx="198">
                  <c:v>35244</c:v>
                </c:pt>
                <c:pt idx="199">
                  <c:v>35277</c:v>
                </c:pt>
                <c:pt idx="200">
                  <c:v>35307</c:v>
                </c:pt>
                <c:pt idx="201">
                  <c:v>35338</c:v>
                </c:pt>
                <c:pt idx="202">
                  <c:v>35369</c:v>
                </c:pt>
                <c:pt idx="203">
                  <c:v>35398</c:v>
                </c:pt>
                <c:pt idx="204">
                  <c:v>35430</c:v>
                </c:pt>
                <c:pt idx="205">
                  <c:v>35461</c:v>
                </c:pt>
                <c:pt idx="206">
                  <c:v>35489</c:v>
                </c:pt>
                <c:pt idx="207">
                  <c:v>35520</c:v>
                </c:pt>
                <c:pt idx="208">
                  <c:v>35550</c:v>
                </c:pt>
                <c:pt idx="209">
                  <c:v>35580</c:v>
                </c:pt>
                <c:pt idx="210">
                  <c:v>35611</c:v>
                </c:pt>
                <c:pt idx="211">
                  <c:v>35642</c:v>
                </c:pt>
                <c:pt idx="212">
                  <c:v>35671</c:v>
                </c:pt>
                <c:pt idx="213">
                  <c:v>35703</c:v>
                </c:pt>
                <c:pt idx="214">
                  <c:v>35734</c:v>
                </c:pt>
                <c:pt idx="215">
                  <c:v>35762</c:v>
                </c:pt>
                <c:pt idx="216">
                  <c:v>35795</c:v>
                </c:pt>
                <c:pt idx="217">
                  <c:v>35825</c:v>
                </c:pt>
                <c:pt idx="218">
                  <c:v>35853</c:v>
                </c:pt>
                <c:pt idx="219">
                  <c:v>35885</c:v>
                </c:pt>
                <c:pt idx="220">
                  <c:v>35915</c:v>
                </c:pt>
                <c:pt idx="221">
                  <c:v>35944</c:v>
                </c:pt>
                <c:pt idx="222">
                  <c:v>35976</c:v>
                </c:pt>
                <c:pt idx="223">
                  <c:v>36007</c:v>
                </c:pt>
                <c:pt idx="224">
                  <c:v>36038</c:v>
                </c:pt>
                <c:pt idx="225">
                  <c:v>36068</c:v>
                </c:pt>
                <c:pt idx="226">
                  <c:v>36098</c:v>
                </c:pt>
                <c:pt idx="227">
                  <c:v>36129</c:v>
                </c:pt>
                <c:pt idx="228">
                  <c:v>36160</c:v>
                </c:pt>
                <c:pt idx="229">
                  <c:v>36189</c:v>
                </c:pt>
                <c:pt idx="230">
                  <c:v>36217</c:v>
                </c:pt>
                <c:pt idx="231">
                  <c:v>36250</c:v>
                </c:pt>
                <c:pt idx="232">
                  <c:v>36280</c:v>
                </c:pt>
                <c:pt idx="233">
                  <c:v>36311</c:v>
                </c:pt>
                <c:pt idx="234">
                  <c:v>36341</c:v>
                </c:pt>
                <c:pt idx="235">
                  <c:v>36371</c:v>
                </c:pt>
                <c:pt idx="236">
                  <c:v>36403</c:v>
                </c:pt>
                <c:pt idx="237">
                  <c:v>36433</c:v>
                </c:pt>
                <c:pt idx="238">
                  <c:v>36462</c:v>
                </c:pt>
                <c:pt idx="239">
                  <c:v>36494</c:v>
                </c:pt>
                <c:pt idx="240">
                  <c:v>36525</c:v>
                </c:pt>
                <c:pt idx="241">
                  <c:v>36556</c:v>
                </c:pt>
                <c:pt idx="242">
                  <c:v>36585</c:v>
                </c:pt>
                <c:pt idx="243">
                  <c:v>36616</c:v>
                </c:pt>
                <c:pt idx="244">
                  <c:v>36644</c:v>
                </c:pt>
                <c:pt idx="245">
                  <c:v>36677</c:v>
                </c:pt>
                <c:pt idx="246">
                  <c:v>36707</c:v>
                </c:pt>
                <c:pt idx="247">
                  <c:v>36738</c:v>
                </c:pt>
                <c:pt idx="248">
                  <c:v>36769</c:v>
                </c:pt>
                <c:pt idx="249">
                  <c:v>36798</c:v>
                </c:pt>
                <c:pt idx="250">
                  <c:v>36830</c:v>
                </c:pt>
                <c:pt idx="251">
                  <c:v>36860</c:v>
                </c:pt>
                <c:pt idx="252">
                  <c:v>36889</c:v>
                </c:pt>
                <c:pt idx="253">
                  <c:v>36922</c:v>
                </c:pt>
                <c:pt idx="254">
                  <c:v>36950</c:v>
                </c:pt>
                <c:pt idx="255">
                  <c:v>36980</c:v>
                </c:pt>
                <c:pt idx="256">
                  <c:v>37011</c:v>
                </c:pt>
                <c:pt idx="257">
                  <c:v>37042</c:v>
                </c:pt>
                <c:pt idx="258">
                  <c:v>37071</c:v>
                </c:pt>
                <c:pt idx="259">
                  <c:v>37103</c:v>
                </c:pt>
                <c:pt idx="260">
                  <c:v>37134</c:v>
                </c:pt>
                <c:pt idx="261">
                  <c:v>37162</c:v>
                </c:pt>
                <c:pt idx="262">
                  <c:v>37195</c:v>
                </c:pt>
                <c:pt idx="263">
                  <c:v>37225</c:v>
                </c:pt>
                <c:pt idx="264">
                  <c:v>37256</c:v>
                </c:pt>
                <c:pt idx="265">
                  <c:v>37287</c:v>
                </c:pt>
                <c:pt idx="266">
                  <c:v>37315</c:v>
                </c:pt>
                <c:pt idx="267">
                  <c:v>37344</c:v>
                </c:pt>
                <c:pt idx="268">
                  <c:v>37376</c:v>
                </c:pt>
                <c:pt idx="269">
                  <c:v>37407</c:v>
                </c:pt>
                <c:pt idx="270">
                  <c:v>37435</c:v>
                </c:pt>
                <c:pt idx="271">
                  <c:v>37468</c:v>
                </c:pt>
                <c:pt idx="272">
                  <c:v>37498</c:v>
                </c:pt>
                <c:pt idx="273">
                  <c:v>37529</c:v>
                </c:pt>
                <c:pt idx="274">
                  <c:v>37560</c:v>
                </c:pt>
                <c:pt idx="275">
                  <c:v>37589</c:v>
                </c:pt>
                <c:pt idx="276">
                  <c:v>37621</c:v>
                </c:pt>
                <c:pt idx="277">
                  <c:v>37652</c:v>
                </c:pt>
                <c:pt idx="278">
                  <c:v>37680</c:v>
                </c:pt>
                <c:pt idx="279">
                  <c:v>37711</c:v>
                </c:pt>
                <c:pt idx="280">
                  <c:v>37741</c:v>
                </c:pt>
                <c:pt idx="281">
                  <c:v>37771</c:v>
                </c:pt>
                <c:pt idx="282">
                  <c:v>37802</c:v>
                </c:pt>
                <c:pt idx="283">
                  <c:v>37833</c:v>
                </c:pt>
                <c:pt idx="284">
                  <c:v>37862</c:v>
                </c:pt>
                <c:pt idx="285">
                  <c:v>37894</c:v>
                </c:pt>
                <c:pt idx="286">
                  <c:v>37925</c:v>
                </c:pt>
                <c:pt idx="287">
                  <c:v>37953</c:v>
                </c:pt>
                <c:pt idx="288">
                  <c:v>37986</c:v>
                </c:pt>
                <c:pt idx="289">
                  <c:v>38016</c:v>
                </c:pt>
                <c:pt idx="290">
                  <c:v>38044</c:v>
                </c:pt>
                <c:pt idx="291">
                  <c:v>38077</c:v>
                </c:pt>
                <c:pt idx="292">
                  <c:v>38107</c:v>
                </c:pt>
                <c:pt idx="293">
                  <c:v>38138</c:v>
                </c:pt>
                <c:pt idx="294">
                  <c:v>38168</c:v>
                </c:pt>
                <c:pt idx="295">
                  <c:v>38198</c:v>
                </c:pt>
                <c:pt idx="296">
                  <c:v>38230</c:v>
                </c:pt>
                <c:pt idx="297">
                  <c:v>38260</c:v>
                </c:pt>
                <c:pt idx="298">
                  <c:v>38289</c:v>
                </c:pt>
                <c:pt idx="299">
                  <c:v>38321</c:v>
                </c:pt>
                <c:pt idx="300">
                  <c:v>38352</c:v>
                </c:pt>
                <c:pt idx="301">
                  <c:v>38383</c:v>
                </c:pt>
                <c:pt idx="302">
                  <c:v>38411</c:v>
                </c:pt>
                <c:pt idx="303">
                  <c:v>38442</c:v>
                </c:pt>
                <c:pt idx="304">
                  <c:v>38471</c:v>
                </c:pt>
                <c:pt idx="305">
                  <c:v>38503</c:v>
                </c:pt>
                <c:pt idx="306">
                  <c:v>38533</c:v>
                </c:pt>
                <c:pt idx="307">
                  <c:v>38562</c:v>
                </c:pt>
                <c:pt idx="308">
                  <c:v>38595</c:v>
                </c:pt>
                <c:pt idx="309">
                  <c:v>38625</c:v>
                </c:pt>
                <c:pt idx="310">
                  <c:v>38656</c:v>
                </c:pt>
                <c:pt idx="311">
                  <c:v>38686</c:v>
                </c:pt>
                <c:pt idx="312">
                  <c:v>38716</c:v>
                </c:pt>
                <c:pt idx="313">
                  <c:v>38748</c:v>
                </c:pt>
                <c:pt idx="314">
                  <c:v>38776</c:v>
                </c:pt>
                <c:pt idx="315">
                  <c:v>38807</c:v>
                </c:pt>
                <c:pt idx="316">
                  <c:v>38835</c:v>
                </c:pt>
                <c:pt idx="317">
                  <c:v>38868</c:v>
                </c:pt>
                <c:pt idx="318">
                  <c:v>38898</c:v>
                </c:pt>
                <c:pt idx="319">
                  <c:v>38929</c:v>
                </c:pt>
                <c:pt idx="320">
                  <c:v>38960</c:v>
                </c:pt>
                <c:pt idx="321">
                  <c:v>38989</c:v>
                </c:pt>
                <c:pt idx="322">
                  <c:v>39021</c:v>
                </c:pt>
                <c:pt idx="323">
                  <c:v>39051</c:v>
                </c:pt>
                <c:pt idx="324">
                  <c:v>39080</c:v>
                </c:pt>
                <c:pt idx="325">
                  <c:v>39113</c:v>
                </c:pt>
                <c:pt idx="326">
                  <c:v>39141</c:v>
                </c:pt>
                <c:pt idx="327">
                  <c:v>39171</c:v>
                </c:pt>
                <c:pt idx="328">
                  <c:v>39202</c:v>
                </c:pt>
                <c:pt idx="329">
                  <c:v>39233</c:v>
                </c:pt>
                <c:pt idx="330">
                  <c:v>39262</c:v>
                </c:pt>
                <c:pt idx="331">
                  <c:v>39294</c:v>
                </c:pt>
                <c:pt idx="332">
                  <c:v>39325</c:v>
                </c:pt>
                <c:pt idx="333">
                  <c:v>39353</c:v>
                </c:pt>
                <c:pt idx="334">
                  <c:v>39386</c:v>
                </c:pt>
                <c:pt idx="335">
                  <c:v>39416</c:v>
                </c:pt>
                <c:pt idx="336">
                  <c:v>39447</c:v>
                </c:pt>
                <c:pt idx="337">
                  <c:v>39478</c:v>
                </c:pt>
                <c:pt idx="338">
                  <c:v>39507</c:v>
                </c:pt>
                <c:pt idx="339">
                  <c:v>39538</c:v>
                </c:pt>
                <c:pt idx="340">
                  <c:v>39568</c:v>
                </c:pt>
                <c:pt idx="341">
                  <c:v>39598</c:v>
                </c:pt>
                <c:pt idx="342">
                  <c:v>39629</c:v>
                </c:pt>
                <c:pt idx="343">
                  <c:v>39660</c:v>
                </c:pt>
                <c:pt idx="344">
                  <c:v>39689</c:v>
                </c:pt>
                <c:pt idx="345">
                  <c:v>39721</c:v>
                </c:pt>
                <c:pt idx="346">
                  <c:v>39752</c:v>
                </c:pt>
                <c:pt idx="347">
                  <c:v>39780</c:v>
                </c:pt>
                <c:pt idx="348">
                  <c:v>39813</c:v>
                </c:pt>
                <c:pt idx="349">
                  <c:v>39843</c:v>
                </c:pt>
                <c:pt idx="350">
                  <c:v>39871</c:v>
                </c:pt>
                <c:pt idx="351">
                  <c:v>39903</c:v>
                </c:pt>
                <c:pt idx="352">
                  <c:v>39933</c:v>
                </c:pt>
                <c:pt idx="353">
                  <c:v>39962</c:v>
                </c:pt>
                <c:pt idx="354">
                  <c:v>39994</c:v>
                </c:pt>
                <c:pt idx="355">
                  <c:v>40025</c:v>
                </c:pt>
                <c:pt idx="356">
                  <c:v>40056</c:v>
                </c:pt>
                <c:pt idx="357">
                  <c:v>40086</c:v>
                </c:pt>
                <c:pt idx="358">
                  <c:v>40116</c:v>
                </c:pt>
                <c:pt idx="359">
                  <c:v>40147</c:v>
                </c:pt>
                <c:pt idx="360">
                  <c:v>40178</c:v>
                </c:pt>
                <c:pt idx="361">
                  <c:v>40207</c:v>
                </c:pt>
                <c:pt idx="362">
                  <c:v>40235</c:v>
                </c:pt>
                <c:pt idx="363">
                  <c:v>40268</c:v>
                </c:pt>
                <c:pt idx="364">
                  <c:v>40298</c:v>
                </c:pt>
                <c:pt idx="365">
                  <c:v>40329</c:v>
                </c:pt>
                <c:pt idx="366">
                  <c:v>40359</c:v>
                </c:pt>
                <c:pt idx="367">
                  <c:v>40389</c:v>
                </c:pt>
                <c:pt idx="368">
                  <c:v>40421</c:v>
                </c:pt>
                <c:pt idx="369">
                  <c:v>40451</c:v>
                </c:pt>
                <c:pt idx="370">
                  <c:v>40480</c:v>
                </c:pt>
                <c:pt idx="371">
                  <c:v>40512</c:v>
                </c:pt>
                <c:pt idx="372">
                  <c:v>40543</c:v>
                </c:pt>
                <c:pt idx="373">
                  <c:v>40574</c:v>
                </c:pt>
                <c:pt idx="374">
                  <c:v>40602</c:v>
                </c:pt>
                <c:pt idx="375">
                  <c:v>40633</c:v>
                </c:pt>
                <c:pt idx="376">
                  <c:v>40662</c:v>
                </c:pt>
                <c:pt idx="377">
                  <c:v>40694</c:v>
                </c:pt>
                <c:pt idx="378">
                  <c:v>40724</c:v>
                </c:pt>
                <c:pt idx="379">
                  <c:v>40753</c:v>
                </c:pt>
                <c:pt idx="380">
                  <c:v>40786</c:v>
                </c:pt>
                <c:pt idx="381">
                  <c:v>40816</c:v>
                </c:pt>
                <c:pt idx="382">
                  <c:v>40847</c:v>
                </c:pt>
                <c:pt idx="383">
                  <c:v>40877</c:v>
                </c:pt>
                <c:pt idx="384">
                  <c:v>40907</c:v>
                </c:pt>
                <c:pt idx="385">
                  <c:v>40939</c:v>
                </c:pt>
                <c:pt idx="386">
                  <c:v>40968</c:v>
                </c:pt>
                <c:pt idx="387">
                  <c:v>40998</c:v>
                </c:pt>
                <c:pt idx="388">
                  <c:v>41029</c:v>
                </c:pt>
                <c:pt idx="389">
                  <c:v>41060</c:v>
                </c:pt>
                <c:pt idx="390">
                  <c:v>41089</c:v>
                </c:pt>
                <c:pt idx="391">
                  <c:v>41121</c:v>
                </c:pt>
                <c:pt idx="392">
                  <c:v>41152</c:v>
                </c:pt>
                <c:pt idx="393">
                  <c:v>41180</c:v>
                </c:pt>
                <c:pt idx="394">
                  <c:v>41213</c:v>
                </c:pt>
                <c:pt idx="395">
                  <c:v>41243</c:v>
                </c:pt>
                <c:pt idx="396">
                  <c:v>41274</c:v>
                </c:pt>
                <c:pt idx="397">
                  <c:v>41305</c:v>
                </c:pt>
                <c:pt idx="398">
                  <c:v>41333</c:v>
                </c:pt>
                <c:pt idx="399">
                  <c:v>41362</c:v>
                </c:pt>
                <c:pt idx="400">
                  <c:v>41394</c:v>
                </c:pt>
                <c:pt idx="401">
                  <c:v>41425</c:v>
                </c:pt>
                <c:pt idx="402">
                  <c:v>41453</c:v>
                </c:pt>
                <c:pt idx="403">
                  <c:v>41486</c:v>
                </c:pt>
                <c:pt idx="404">
                  <c:v>41516</c:v>
                </c:pt>
                <c:pt idx="405">
                  <c:v>41547</c:v>
                </c:pt>
                <c:pt idx="406">
                  <c:v>41578</c:v>
                </c:pt>
                <c:pt idx="407">
                  <c:v>41607</c:v>
                </c:pt>
                <c:pt idx="408">
                  <c:v>41639</c:v>
                </c:pt>
                <c:pt idx="409">
                  <c:v>41670</c:v>
                </c:pt>
                <c:pt idx="410">
                  <c:v>41698</c:v>
                </c:pt>
                <c:pt idx="411">
                  <c:v>41729</c:v>
                </c:pt>
                <c:pt idx="412">
                  <c:v>41759</c:v>
                </c:pt>
                <c:pt idx="413">
                  <c:v>41789</c:v>
                </c:pt>
                <c:pt idx="414">
                  <c:v>41820</c:v>
                </c:pt>
                <c:pt idx="415">
                  <c:v>41851</c:v>
                </c:pt>
                <c:pt idx="416">
                  <c:v>41880</c:v>
                </c:pt>
                <c:pt idx="417">
                  <c:v>41912</c:v>
                </c:pt>
                <c:pt idx="418">
                  <c:v>41943</c:v>
                </c:pt>
                <c:pt idx="419">
                  <c:v>41971</c:v>
                </c:pt>
                <c:pt idx="420">
                  <c:v>42004</c:v>
                </c:pt>
                <c:pt idx="421">
                  <c:v>42034</c:v>
                </c:pt>
                <c:pt idx="422">
                  <c:v>42062</c:v>
                </c:pt>
                <c:pt idx="423">
                  <c:v>42094</c:v>
                </c:pt>
                <c:pt idx="424">
                  <c:v>42124</c:v>
                </c:pt>
                <c:pt idx="425">
                  <c:v>42153</c:v>
                </c:pt>
                <c:pt idx="426">
                  <c:v>42185</c:v>
                </c:pt>
                <c:pt idx="427">
                  <c:v>42216</c:v>
                </c:pt>
                <c:pt idx="428">
                  <c:v>42247</c:v>
                </c:pt>
                <c:pt idx="429">
                  <c:v>42277</c:v>
                </c:pt>
                <c:pt idx="430">
                  <c:v>42307</c:v>
                </c:pt>
                <c:pt idx="431">
                  <c:v>42338</c:v>
                </c:pt>
                <c:pt idx="432">
                  <c:v>42369</c:v>
                </c:pt>
                <c:pt idx="433">
                  <c:v>42398</c:v>
                </c:pt>
              </c:numCache>
            </c:numRef>
          </c:cat>
          <c:val>
            <c:numRef>
              <c:f>Tabelle1!$E$3:$E$436</c:f>
              <c:numCache>
                <c:formatCode>General</c:formatCode>
                <c:ptCount val="434"/>
                <c:pt idx="0">
                  <c:v>100</c:v>
                </c:pt>
                <c:pt idx="1">
                  <c:v>100.69858242086512</c:v>
                </c:pt>
                <c:pt idx="2">
                  <c:v>101.40204501571768</c:v>
                </c:pt>
                <c:pt idx="3">
                  <c:v>102.11042187659521</c:v>
                </c:pt>
                <c:pt idx="4">
                  <c:v>102.82374733369635</c:v>
                </c:pt>
                <c:pt idx="5">
                  <c:v>103.54205595704433</c:v>
                </c:pt>
                <c:pt idx="6">
                  <c:v>104.26538255816257</c:v>
                </c:pt>
                <c:pt idx="7">
                  <c:v>104.99376219176168</c:v>
                </c:pt>
                <c:pt idx="8">
                  <c:v>105.72723015743827</c:v>
                </c:pt>
                <c:pt idx="9">
                  <c:v>106.46582200138576</c:v>
                </c:pt>
                <c:pt idx="10">
                  <c:v>107.20957351811701</c:v>
                </c:pt>
                <c:pt idx="11">
                  <c:v>107.95852075219906</c:v>
                </c:pt>
                <c:pt idx="12">
                  <c:v>108.71269999999997</c:v>
                </c:pt>
                <c:pt idx="13">
                  <c:v>109.47214781144781</c:v>
                </c:pt>
                <c:pt idx="14">
                  <c:v>110.23690099180207</c:v>
                </c:pt>
                <c:pt idx="15">
                  <c:v>111.00699660343732</c:v>
                </c:pt>
                <c:pt idx="16">
                  <c:v>111.78247196763928</c:v>
                </c:pt>
                <c:pt idx="17">
                  <c:v>112.5633646664137</c:v>
                </c:pt>
                <c:pt idx="18">
                  <c:v>113.34971254430759</c:v>
                </c:pt>
                <c:pt idx="19">
                  <c:v>114.14155371024329</c:v>
                </c:pt>
                <c:pt idx="20">
                  <c:v>114.93892653936538</c:v>
                </c:pt>
                <c:pt idx="21">
                  <c:v>115.74186967490047</c:v>
                </c:pt>
                <c:pt idx="22">
                  <c:v>116.55042203002995</c:v>
                </c:pt>
                <c:pt idx="23">
                  <c:v>117.36462278977586</c:v>
                </c:pt>
                <c:pt idx="24">
                  <c:v>118.18451141289991</c:v>
                </c:pt>
                <c:pt idx="25">
                  <c:v>119.01012763381577</c:v>
                </c:pt>
                <c:pt idx="26">
                  <c:v>119.41574921071813</c:v>
                </c:pt>
                <c:pt idx="27">
                  <c:v>119.82275326545597</c:v>
                </c:pt>
                <c:pt idx="28">
                  <c:v>120.23114450992102</c:v>
                </c:pt>
                <c:pt idx="29">
                  <c:v>120.64092767206456</c:v>
                </c:pt>
                <c:pt idx="30">
                  <c:v>121.05210749595213</c:v>
                </c:pt>
                <c:pt idx="31">
                  <c:v>121.46468874181842</c:v>
                </c:pt>
                <c:pt idx="32">
                  <c:v>121.87867618612239</c:v>
                </c:pt>
                <c:pt idx="33">
                  <c:v>122.2940746216026</c:v>
                </c:pt>
                <c:pt idx="34">
                  <c:v>122.71088885733269</c:v>
                </c:pt>
                <c:pt idx="35">
                  <c:v>123.12912371877704</c:v>
                </c:pt>
                <c:pt idx="36">
                  <c:v>123.5487840478466</c:v>
                </c:pt>
                <c:pt idx="37">
                  <c:v>123.96987470295501</c:v>
                </c:pt>
                <c:pt idx="38">
                  <c:v>124.29974337912209</c:v>
                </c:pt>
                <c:pt idx="39">
                  <c:v>124.63048979549644</c:v>
                </c:pt>
                <c:pt idx="40">
                  <c:v>124.96211628763741</c:v>
                </c:pt>
                <c:pt idx="41">
                  <c:v>125.29462519731896</c:v>
                </c:pt>
                <c:pt idx="42">
                  <c:v>125.62801887254629</c:v>
                </c:pt>
                <c:pt idx="43">
                  <c:v>125.96229966757231</c:v>
                </c:pt>
                <c:pt idx="44">
                  <c:v>126.29746994291432</c:v>
                </c:pt>
                <c:pt idx="45">
                  <c:v>126.63353206537066</c:v>
                </c:pt>
                <c:pt idx="46">
                  <c:v>126.97048840803743</c:v>
                </c:pt>
                <c:pt idx="47">
                  <c:v>127.30834135032524</c:v>
                </c:pt>
                <c:pt idx="48">
                  <c:v>127.64709327797607</c:v>
                </c:pt>
                <c:pt idx="49">
                  <c:v>127.98674658308003</c:v>
                </c:pt>
                <c:pt idx="50">
                  <c:v>128.37958903830238</c:v>
                </c:pt>
                <c:pt idx="51">
                  <c:v>128.7736372839581</c:v>
                </c:pt>
                <c:pt idx="52">
                  <c:v>129.1688950210997</c:v>
                </c:pt>
                <c:pt idx="53">
                  <c:v>129.56536596213977</c:v>
                </c:pt>
                <c:pt idx="54">
                  <c:v>129.96305383088571</c:v>
                </c:pt>
                <c:pt idx="55">
                  <c:v>130.36196236257481</c:v>
                </c:pt>
                <c:pt idx="56">
                  <c:v>130.76209530390929</c:v>
                </c:pt>
                <c:pt idx="57">
                  <c:v>131.16345641309152</c:v>
                </c:pt>
                <c:pt idx="58">
                  <c:v>131.56604945985927</c:v>
                </c:pt>
                <c:pt idx="59">
                  <c:v>131.96987822552109</c:v>
                </c:pt>
                <c:pt idx="60">
                  <c:v>132.37494650299195</c:v>
                </c:pt>
                <c:pt idx="61">
                  <c:v>132.78125809682882</c:v>
                </c:pt>
                <c:pt idx="62">
                  <c:v>133.25857172001386</c:v>
                </c:pt>
                <c:pt idx="63">
                  <c:v>133.73760115985968</c:v>
                </c:pt>
                <c:pt idx="64">
                  <c:v>134.21835258427487</c:v>
                </c:pt>
                <c:pt idx="65">
                  <c:v>134.70083218334003</c:v>
                </c:pt>
                <c:pt idx="66">
                  <c:v>135.18504616938756</c:v>
                </c:pt>
                <c:pt idx="67">
                  <c:v>135.67100077708147</c:v>
                </c:pt>
                <c:pt idx="68">
                  <c:v>136.15870226349779</c:v>
                </c:pt>
                <c:pt idx="69">
                  <c:v>136.64815690820504</c:v>
                </c:pt>
                <c:pt idx="70">
                  <c:v>137.13937101334517</c:v>
                </c:pt>
                <c:pt idx="71">
                  <c:v>137.63235090371467</c:v>
                </c:pt>
                <c:pt idx="72">
                  <c:v>138.12710292684599</c:v>
                </c:pt>
                <c:pt idx="73">
                  <c:v>138.62363345308933</c:v>
                </c:pt>
                <c:pt idx="74">
                  <c:v>139.02077952856209</c:v>
                </c:pt>
                <c:pt idx="75">
                  <c:v>139.41906339707441</c:v>
                </c:pt>
                <c:pt idx="76">
                  <c:v>139.8184883183161</c:v>
                </c:pt>
                <c:pt idx="77">
                  <c:v>140.21905756131565</c:v>
                </c:pt>
                <c:pt idx="78">
                  <c:v>140.62077440446714</c:v>
                </c:pt>
                <c:pt idx="79">
                  <c:v>141.02364213555697</c:v>
                </c:pt>
                <c:pt idx="80">
                  <c:v>141.42766405179077</c:v>
                </c:pt>
                <c:pt idx="81">
                  <c:v>141.83284345982045</c:v>
                </c:pt>
                <c:pt idx="82">
                  <c:v>142.23918367577124</c:v>
                </c:pt>
                <c:pt idx="83">
                  <c:v>142.64668802526873</c:v>
                </c:pt>
                <c:pt idx="84">
                  <c:v>143.05535984346628</c:v>
                </c:pt>
                <c:pt idx="85">
                  <c:v>143.46520247507209</c:v>
                </c:pt>
                <c:pt idx="86">
                  <c:v>143.83028501510091</c:v>
                </c:pt>
                <c:pt idx="87">
                  <c:v>144.19629659756467</c:v>
                </c:pt>
                <c:pt idx="88">
                  <c:v>144.56323958664061</c:v>
                </c:pt>
                <c:pt idx="89">
                  <c:v>144.93111635252228</c:v>
                </c:pt>
                <c:pt idx="90">
                  <c:v>145.29992927143468</c:v>
                </c:pt>
                <c:pt idx="91">
                  <c:v>145.66968072564981</c:v>
                </c:pt>
                <c:pt idx="92">
                  <c:v>146.04037310350188</c:v>
                </c:pt>
                <c:pt idx="93">
                  <c:v>146.41200879940277</c:v>
                </c:pt>
                <c:pt idx="94">
                  <c:v>146.78459021385763</c:v>
                </c:pt>
                <c:pt idx="95">
                  <c:v>147.15811975348018</c:v>
                </c:pt>
                <c:pt idx="96">
                  <c:v>147.53259983100841</c:v>
                </c:pt>
                <c:pt idx="97">
                  <c:v>147.90803286532017</c:v>
                </c:pt>
                <c:pt idx="98">
                  <c:v>148.45625382508032</c:v>
                </c:pt>
                <c:pt idx="99">
                  <c:v>149.00650676521977</c:v>
                </c:pt>
                <c:pt idx="100">
                  <c:v>149.55879921727151</c:v>
                </c:pt>
                <c:pt idx="101">
                  <c:v>150.11313874068424</c:v>
                </c:pt>
                <c:pt idx="102">
                  <c:v>150.66953292292561</c:v>
                </c:pt>
                <c:pt idx="103">
                  <c:v>151.22798937958632</c:v>
                </c:pt>
                <c:pt idx="104">
                  <c:v>151.78851575448425</c:v>
                </c:pt>
                <c:pt idx="105">
                  <c:v>152.35111971976897</c:v>
                </c:pt>
                <c:pt idx="106">
                  <c:v>152.91580897602702</c:v>
                </c:pt>
                <c:pt idx="107">
                  <c:v>153.48259125238707</c:v>
                </c:pt>
                <c:pt idx="108">
                  <c:v>154.05147430662575</c:v>
                </c:pt>
                <c:pt idx="109">
                  <c:v>154.62246592527399</c:v>
                </c:pt>
                <c:pt idx="110">
                  <c:v>155.646459725749</c:v>
                </c:pt>
                <c:pt idx="111">
                  <c:v>156.67723496834589</c:v>
                </c:pt>
                <c:pt idx="112">
                  <c:v>157.714836563451</c:v>
                </c:pt>
                <c:pt idx="113">
                  <c:v>158.75930971887169</c:v>
                </c:pt>
                <c:pt idx="114">
                  <c:v>159.81069994180592</c:v>
                </c:pt>
                <c:pt idx="115">
                  <c:v>160.86905304082498</c:v>
                </c:pt>
                <c:pt idx="116">
                  <c:v>161.9344151278693</c:v>
                </c:pt>
                <c:pt idx="117">
                  <c:v>163.00683262025765</c:v>
                </c:pt>
                <c:pt idx="118">
                  <c:v>164.08635224270941</c:v>
                </c:pt>
                <c:pt idx="119">
                  <c:v>165.17302102938038</c:v>
                </c:pt>
                <c:pt idx="120">
                  <c:v>165.80757211484084</c:v>
                </c:pt>
                <c:pt idx="121">
                  <c:v>166.99260781451616</c:v>
                </c:pt>
                <c:pt idx="122">
                  <c:v>168.14562232645559</c:v>
                </c:pt>
                <c:pt idx="123">
                  <c:v>169.53097324216762</c:v>
                </c:pt>
                <c:pt idx="124">
                  <c:v>170.74679889844995</c:v>
                </c:pt>
                <c:pt idx="125">
                  <c:v>172.02337712049206</c:v>
                </c:pt>
                <c:pt idx="126">
                  <c:v>173.32731971748336</c:v>
                </c:pt>
                <c:pt idx="127">
                  <c:v>174.55958204119355</c:v>
                </c:pt>
                <c:pt idx="128">
                  <c:v>175.82724275369759</c:v>
                </c:pt>
                <c:pt idx="129">
                  <c:v>177.11138068526455</c:v>
                </c:pt>
                <c:pt idx="130">
                  <c:v>178.30241597520245</c:v>
                </c:pt>
                <c:pt idx="131">
                  <c:v>179.45464845815195</c:v>
                </c:pt>
                <c:pt idx="132">
                  <c:v>180.88213313949268</c:v>
                </c:pt>
                <c:pt idx="133">
                  <c:v>182.22328141230986</c:v>
                </c:pt>
                <c:pt idx="134">
                  <c:v>183.40731317634118</c:v>
                </c:pt>
                <c:pt idx="135">
                  <c:v>184.44617458999628</c:v>
                </c:pt>
                <c:pt idx="136">
                  <c:v>185.63874981826859</c:v>
                </c:pt>
                <c:pt idx="137">
                  <c:v>186.90801153303201</c:v>
                </c:pt>
                <c:pt idx="138">
                  <c:v>188.18833893844985</c:v>
                </c:pt>
                <c:pt idx="139">
                  <c:v>189.39814179978035</c:v>
                </c:pt>
                <c:pt idx="140">
                  <c:v>190.6426559811276</c:v>
                </c:pt>
                <c:pt idx="141">
                  <c:v>191.84394294654777</c:v>
                </c:pt>
                <c:pt idx="142">
                  <c:v>193.10172135624498</c:v>
                </c:pt>
                <c:pt idx="143">
                  <c:v>194.35751755000979</c:v>
                </c:pt>
                <c:pt idx="144">
                  <c:v>195.62781848441998</c:v>
                </c:pt>
                <c:pt idx="145">
                  <c:v>196.90435901201363</c:v>
                </c:pt>
                <c:pt idx="146">
                  <c:v>198.16721533111391</c:v>
                </c:pt>
                <c:pt idx="147">
                  <c:v>199.3228724282429</c:v>
                </c:pt>
                <c:pt idx="148">
                  <c:v>200.55761373899213</c:v>
                </c:pt>
                <c:pt idx="149">
                  <c:v>202.00239750045947</c:v>
                </c:pt>
                <c:pt idx="150">
                  <c:v>203.43623671079192</c:v>
                </c:pt>
                <c:pt idx="151">
                  <c:v>205.00794596085115</c:v>
                </c:pt>
                <c:pt idx="152">
                  <c:v>206.48478917699293</c:v>
                </c:pt>
                <c:pt idx="153">
                  <c:v>207.88371606851373</c:v>
                </c:pt>
                <c:pt idx="154">
                  <c:v>209.06970108827795</c:v>
                </c:pt>
                <c:pt idx="155">
                  <c:v>210.17523432507897</c:v>
                </c:pt>
                <c:pt idx="156">
                  <c:v>211.20754535468089</c:v>
                </c:pt>
                <c:pt idx="157">
                  <c:v>212.30759215071745</c:v>
                </c:pt>
                <c:pt idx="158">
                  <c:v>213.31203038472697</c:v>
                </c:pt>
                <c:pt idx="159">
                  <c:v>214.20744638936583</c:v>
                </c:pt>
                <c:pt idx="160">
                  <c:v>215.07937388012311</c:v>
                </c:pt>
                <c:pt idx="161">
                  <c:v>215.91679094195743</c:v>
                </c:pt>
                <c:pt idx="162">
                  <c:v>216.83642624234147</c:v>
                </c:pt>
                <c:pt idx="163">
                  <c:v>217.68184089169975</c:v>
                </c:pt>
                <c:pt idx="164">
                  <c:v>218.43854367657954</c:v>
                </c:pt>
                <c:pt idx="165">
                  <c:v>219.23506842972387</c:v>
                </c:pt>
                <c:pt idx="166">
                  <c:v>220.10476264248356</c:v>
                </c:pt>
                <c:pt idx="167">
                  <c:v>220.87703148768438</c:v>
                </c:pt>
                <c:pt idx="168">
                  <c:v>221.67655482651159</c:v>
                </c:pt>
                <c:pt idx="169">
                  <c:v>222.44905398222193</c:v>
                </c:pt>
                <c:pt idx="170">
                  <c:v>223.22334608292007</c:v>
                </c:pt>
                <c:pt idx="171">
                  <c:v>223.96646872217923</c:v>
                </c:pt>
                <c:pt idx="172">
                  <c:v>224.65771620858118</c:v>
                </c:pt>
                <c:pt idx="173">
                  <c:v>225.37828190145919</c:v>
                </c:pt>
                <c:pt idx="174">
                  <c:v>226.03331595230028</c:v>
                </c:pt>
                <c:pt idx="175">
                  <c:v>226.78804881300653</c:v>
                </c:pt>
                <c:pt idx="176">
                  <c:v>227.56919980727659</c:v>
                </c:pt>
                <c:pt idx="177">
                  <c:v>228.35369048895603</c:v>
                </c:pt>
                <c:pt idx="178">
                  <c:v>229.12886500978033</c:v>
                </c:pt>
                <c:pt idx="179">
                  <c:v>229.85835598377139</c:v>
                </c:pt>
                <c:pt idx="180">
                  <c:v>230.62229005649078</c:v>
                </c:pt>
                <c:pt idx="181">
                  <c:v>231.30556961126229</c:v>
                </c:pt>
                <c:pt idx="182">
                  <c:v>232.01684798219324</c:v>
                </c:pt>
                <c:pt idx="183">
                  <c:v>232.74185459050744</c:v>
                </c:pt>
                <c:pt idx="184">
                  <c:v>233.34957658558849</c:v>
                </c:pt>
                <c:pt idx="185">
                  <c:v>233.98648301469348</c:v>
                </c:pt>
                <c:pt idx="186">
                  <c:v>234.62502682885619</c:v>
                </c:pt>
                <c:pt idx="187">
                  <c:v>235.26394936788171</c:v>
                </c:pt>
                <c:pt idx="188">
                  <c:v>235.84304075593346</c:v>
                </c:pt>
                <c:pt idx="189">
                  <c:v>236.28873026008466</c:v>
                </c:pt>
                <c:pt idx="190">
                  <c:v>236.80011136849427</c:v>
                </c:pt>
                <c:pt idx="191">
                  <c:v>237.26866346527214</c:v>
                </c:pt>
                <c:pt idx="192">
                  <c:v>237.63161508439913</c:v>
                </c:pt>
                <c:pt idx="193">
                  <c:v>238.03520107676798</c:v>
                </c:pt>
                <c:pt idx="194">
                  <c:v>238.29235270792125</c:v>
                </c:pt>
                <c:pt idx="195">
                  <c:v>238.61690793731464</c:v>
                </c:pt>
                <c:pt idx="196">
                  <c:v>238.91657746960942</c:v>
                </c:pt>
                <c:pt idx="197">
                  <c:v>239.24259390406075</c:v>
                </c:pt>
                <c:pt idx="198">
                  <c:v>239.61597673749824</c:v>
                </c:pt>
                <c:pt idx="199">
                  <c:v>240.1447447082349</c:v>
                </c:pt>
                <c:pt idx="200">
                  <c:v>240.62983647359599</c:v>
                </c:pt>
                <c:pt idx="201">
                  <c:v>241.08110197626829</c:v>
                </c:pt>
                <c:pt idx="202">
                  <c:v>241.48371421982142</c:v>
                </c:pt>
                <c:pt idx="203">
                  <c:v>241.75742518859329</c:v>
                </c:pt>
                <c:pt idx="204">
                  <c:v>242.12093119757387</c:v>
                </c:pt>
                <c:pt idx="205">
                  <c:v>242.50106836665648</c:v>
                </c:pt>
                <c:pt idx="206">
                  <c:v>242.85618326710076</c:v>
                </c:pt>
                <c:pt idx="207">
                  <c:v>243.21933527486715</c:v>
                </c:pt>
                <c:pt idx="208">
                  <c:v>243.55746487300121</c:v>
                </c:pt>
                <c:pt idx="209">
                  <c:v>243.91356501451159</c:v>
                </c:pt>
                <c:pt idx="210">
                  <c:v>244.24789110444067</c:v>
                </c:pt>
                <c:pt idx="211">
                  <c:v>244.42198839492767</c:v>
                </c:pt>
                <c:pt idx="212">
                  <c:v>244.7019654306784</c:v>
                </c:pt>
                <c:pt idx="213">
                  <c:v>245.01085306746614</c:v>
                </c:pt>
                <c:pt idx="214">
                  <c:v>245.25264161593898</c:v>
                </c:pt>
                <c:pt idx="215">
                  <c:v>245.57804660398151</c:v>
                </c:pt>
                <c:pt idx="216">
                  <c:v>245.97121883438842</c:v>
                </c:pt>
                <c:pt idx="217">
                  <c:v>246.4687928474093</c:v>
                </c:pt>
                <c:pt idx="218">
                  <c:v>246.80153116601011</c:v>
                </c:pt>
                <c:pt idx="219">
                  <c:v>247.18895931929191</c:v>
                </c:pt>
                <c:pt idx="220">
                  <c:v>247.52125307961353</c:v>
                </c:pt>
                <c:pt idx="221">
                  <c:v>247.97526157343631</c:v>
                </c:pt>
                <c:pt idx="222">
                  <c:v>248.39148154476533</c:v>
                </c:pt>
                <c:pt idx="223">
                  <c:v>248.89294895112417</c:v>
                </c:pt>
                <c:pt idx="224">
                  <c:v>249.47694988508729</c:v>
                </c:pt>
                <c:pt idx="225">
                  <c:v>249.97954535891918</c:v>
                </c:pt>
                <c:pt idx="226">
                  <c:v>250.45316839339677</c:v>
                </c:pt>
                <c:pt idx="227">
                  <c:v>250.8176367596663</c:v>
                </c:pt>
                <c:pt idx="228">
                  <c:v>251.12977460881109</c:v>
                </c:pt>
                <c:pt idx="229">
                  <c:v>251.41281308842059</c:v>
                </c:pt>
                <c:pt idx="230">
                  <c:v>251.61424096114294</c:v>
                </c:pt>
                <c:pt idx="231">
                  <c:v>251.87827391887282</c:v>
                </c:pt>
                <c:pt idx="232">
                  <c:v>252.17007865889627</c:v>
                </c:pt>
                <c:pt idx="233">
                  <c:v>252.37232182543158</c:v>
                </c:pt>
                <c:pt idx="234">
                  <c:v>252.57543926760815</c:v>
                </c:pt>
                <c:pt idx="235">
                  <c:v>252.81896899983164</c:v>
                </c:pt>
                <c:pt idx="236">
                  <c:v>253.03175860864982</c:v>
                </c:pt>
                <c:pt idx="237">
                  <c:v>253.18316380490586</c:v>
                </c:pt>
                <c:pt idx="238">
                  <c:v>253.42613817212654</c:v>
                </c:pt>
                <c:pt idx="239">
                  <c:v>253.64683383827006</c:v>
                </c:pt>
                <c:pt idx="240">
                  <c:v>254.05506600403712</c:v>
                </c:pt>
                <c:pt idx="241">
                  <c:v>254.37298513581479</c:v>
                </c:pt>
                <c:pt idx="242">
                  <c:v>254.80049066043838</c:v>
                </c:pt>
                <c:pt idx="243">
                  <c:v>255.25293462300138</c:v>
                </c:pt>
                <c:pt idx="244">
                  <c:v>255.81012095379805</c:v>
                </c:pt>
                <c:pt idx="245">
                  <c:v>256.45718292659581</c:v>
                </c:pt>
                <c:pt idx="246">
                  <c:v>257.03457503101231</c:v>
                </c:pt>
                <c:pt idx="247">
                  <c:v>257.73843579261268</c:v>
                </c:pt>
                <c:pt idx="248">
                  <c:v>258.40770724841133</c:v>
                </c:pt>
                <c:pt idx="249">
                  <c:v>259.09629506535094</c:v>
                </c:pt>
                <c:pt idx="250">
                  <c:v>259.81121019382226</c:v>
                </c:pt>
                <c:pt idx="251">
                  <c:v>260.46499815535367</c:v>
                </c:pt>
                <c:pt idx="252">
                  <c:v>261.20047969873139</c:v>
                </c:pt>
                <c:pt idx="253">
                  <c:v>261.91322970857289</c:v>
                </c:pt>
                <c:pt idx="254">
                  <c:v>262.61682433331049</c:v>
                </c:pt>
                <c:pt idx="255">
                  <c:v>263.39280725151542</c:v>
                </c:pt>
                <c:pt idx="256">
                  <c:v>264.08992722353361</c:v>
                </c:pt>
                <c:pt idx="257">
                  <c:v>264.75931991683234</c:v>
                </c:pt>
                <c:pt idx="258">
                  <c:v>265.47245129572815</c:v>
                </c:pt>
                <c:pt idx="259">
                  <c:v>266.20890818003312</c:v>
                </c:pt>
                <c:pt idx="260">
                  <c:v>266.93359390386365</c:v>
                </c:pt>
                <c:pt idx="261">
                  <c:v>267.65500565862789</c:v>
                </c:pt>
                <c:pt idx="262">
                  <c:v>268.15945214853178</c:v>
                </c:pt>
                <c:pt idx="263">
                  <c:v>268.6166948610317</c:v>
                </c:pt>
                <c:pt idx="264">
                  <c:v>269.10064213795687</c:v>
                </c:pt>
                <c:pt idx="265">
                  <c:v>269.50223040635103</c:v>
                </c:pt>
                <c:pt idx="266">
                  <c:v>269.82477521395572</c:v>
                </c:pt>
                <c:pt idx="267">
                  <c:v>270.20470611952896</c:v>
                </c:pt>
                <c:pt idx="268">
                  <c:v>270.5216598197473</c:v>
                </c:pt>
                <c:pt idx="269">
                  <c:v>270.8506443526914</c:v>
                </c:pt>
                <c:pt idx="270">
                  <c:v>271.08418168132965</c:v>
                </c:pt>
                <c:pt idx="271">
                  <c:v>271.33760698730651</c:v>
                </c:pt>
                <c:pt idx="272">
                  <c:v>271.49345828364721</c:v>
                </c:pt>
                <c:pt idx="273">
                  <c:v>271.63147013034944</c:v>
                </c:pt>
                <c:pt idx="274">
                  <c:v>271.74611135044097</c:v>
                </c:pt>
                <c:pt idx="275">
                  <c:v>271.88326325474156</c:v>
                </c:pt>
                <c:pt idx="276">
                  <c:v>272.04638043495851</c:v>
                </c:pt>
                <c:pt idx="277">
                  <c:v>272.16419409048325</c:v>
                </c:pt>
                <c:pt idx="278">
                  <c:v>272.26532692516338</c:v>
                </c:pt>
                <c:pt idx="279">
                  <c:v>272.37937686849818</c:v>
                </c:pt>
                <c:pt idx="280">
                  <c:v>272.5566973187461</c:v>
                </c:pt>
                <c:pt idx="281">
                  <c:v>272.60543809585585</c:v>
                </c:pt>
                <c:pt idx="282">
                  <c:v>272.63306050088948</c:v>
                </c:pt>
                <c:pt idx="283">
                  <c:v>272.65600816849707</c:v>
                </c:pt>
                <c:pt idx="284">
                  <c:v>272.69322082998752</c:v>
                </c:pt>
                <c:pt idx="285">
                  <c:v>272.72327893058861</c:v>
                </c:pt>
                <c:pt idx="286">
                  <c:v>272.74104216606656</c:v>
                </c:pt>
                <c:pt idx="287">
                  <c:v>272.77349131424995</c:v>
                </c:pt>
                <c:pt idx="288">
                  <c:v>272.77880607366581</c:v>
                </c:pt>
                <c:pt idx="289">
                  <c:v>272.81422258504574</c:v>
                </c:pt>
                <c:pt idx="290">
                  <c:v>272.81503421089548</c:v>
                </c:pt>
                <c:pt idx="291">
                  <c:v>272.81782375159185</c:v>
                </c:pt>
                <c:pt idx="292">
                  <c:v>272.83468085908544</c:v>
                </c:pt>
                <c:pt idx="293">
                  <c:v>272.87181739926342</c:v>
                </c:pt>
                <c:pt idx="294">
                  <c:v>272.90488966331344</c:v>
                </c:pt>
                <c:pt idx="295">
                  <c:v>272.98204087747973</c:v>
                </c:pt>
                <c:pt idx="296">
                  <c:v>273.06872899175988</c:v>
                </c:pt>
                <c:pt idx="297">
                  <c:v>273.13339921644098</c:v>
                </c:pt>
                <c:pt idx="298">
                  <c:v>273.2614272123547</c:v>
                </c:pt>
                <c:pt idx="299">
                  <c:v>273.37610541028027</c:v>
                </c:pt>
                <c:pt idx="300">
                  <c:v>273.5111895557597</c:v>
                </c:pt>
                <c:pt idx="301">
                  <c:v>273.65034937878232</c:v>
                </c:pt>
                <c:pt idx="302">
                  <c:v>273.78733498765172</c:v>
                </c:pt>
                <c:pt idx="303">
                  <c:v>273.93008382316685</c:v>
                </c:pt>
                <c:pt idx="304">
                  <c:v>274.09346821440141</c:v>
                </c:pt>
                <c:pt idx="305">
                  <c:v>274.25491893423464</c:v>
                </c:pt>
                <c:pt idx="306">
                  <c:v>274.38006926789319</c:v>
                </c:pt>
                <c:pt idx="307">
                  <c:v>274.53182736716491</c:v>
                </c:pt>
                <c:pt idx="308">
                  <c:v>274.66906316470971</c:v>
                </c:pt>
                <c:pt idx="309">
                  <c:v>274.8079796166154</c:v>
                </c:pt>
                <c:pt idx="310">
                  <c:v>274.97140089988227</c:v>
                </c:pt>
                <c:pt idx="311">
                  <c:v>275.12803019295683</c:v>
                </c:pt>
                <c:pt idx="312">
                  <c:v>275.31114223718055</c:v>
                </c:pt>
                <c:pt idx="313">
                  <c:v>275.42830196382278</c:v>
                </c:pt>
                <c:pt idx="314">
                  <c:v>275.60012935129612</c:v>
                </c:pt>
                <c:pt idx="315">
                  <c:v>275.81401047917888</c:v>
                </c:pt>
                <c:pt idx="316">
                  <c:v>276.04961419508811</c:v>
                </c:pt>
                <c:pt idx="317">
                  <c:v>276.27275097726312</c:v>
                </c:pt>
                <c:pt idx="318">
                  <c:v>276.54751234987862</c:v>
                </c:pt>
                <c:pt idx="319">
                  <c:v>276.85252795304336</c:v>
                </c:pt>
                <c:pt idx="320">
                  <c:v>277.1504730124006</c:v>
                </c:pt>
                <c:pt idx="321">
                  <c:v>277.49541140329245</c:v>
                </c:pt>
                <c:pt idx="322">
                  <c:v>277.89777709491796</c:v>
                </c:pt>
                <c:pt idx="323">
                  <c:v>278.25142147767207</c:v>
                </c:pt>
                <c:pt idx="324">
                  <c:v>278.68576129486109</c:v>
                </c:pt>
                <c:pt idx="325">
                  <c:v>279.15630855975746</c:v>
                </c:pt>
                <c:pt idx="326">
                  <c:v>279.60369606454157</c:v>
                </c:pt>
                <c:pt idx="327">
                  <c:v>280.10561959656496</c:v>
                </c:pt>
                <c:pt idx="328">
                  <c:v>280.60798227639935</c:v>
                </c:pt>
                <c:pt idx="329">
                  <c:v>281.12291447627149</c:v>
                </c:pt>
                <c:pt idx="330">
                  <c:v>281.65047993219616</c:v>
                </c:pt>
                <c:pt idx="331">
                  <c:v>282.27233397724297</c:v>
                </c:pt>
                <c:pt idx="332">
                  <c:v>282.88275382714914</c:v>
                </c:pt>
                <c:pt idx="333">
                  <c:v>283.5349724131753</c:v>
                </c:pt>
                <c:pt idx="334">
                  <c:v>284.16211202226833</c:v>
                </c:pt>
                <c:pt idx="335">
                  <c:v>284.66727214686875</c:v>
                </c:pt>
                <c:pt idx="336">
                  <c:v>285.32282929908882</c:v>
                </c:pt>
                <c:pt idx="337">
                  <c:v>285.92994728890011</c:v>
                </c:pt>
                <c:pt idx="338">
                  <c:v>286.47999857495284</c:v>
                </c:pt>
                <c:pt idx="339">
                  <c:v>287.1070805369734</c:v>
                </c:pt>
                <c:pt idx="340">
                  <c:v>287.76621103253979</c:v>
                </c:pt>
                <c:pt idx="341">
                  <c:v>288.33736514532796</c:v>
                </c:pt>
                <c:pt idx="342">
                  <c:v>288.92371928199367</c:v>
                </c:pt>
                <c:pt idx="343">
                  <c:v>289.43427991749434</c:v>
                </c:pt>
                <c:pt idx="344">
                  <c:v>289.97662635639244</c:v>
                </c:pt>
                <c:pt idx="345">
                  <c:v>290.50419355723841</c:v>
                </c:pt>
                <c:pt idx="346">
                  <c:v>291.58718459033474</c:v>
                </c:pt>
                <c:pt idx="347">
                  <c:v>292.23338047122155</c:v>
                </c:pt>
                <c:pt idx="348">
                  <c:v>292.3874585544267</c:v>
                </c:pt>
                <c:pt idx="349">
                  <c:v>292.54666317640346</c:v>
                </c:pt>
                <c:pt idx="350">
                  <c:v>292.58121416331625</c:v>
                </c:pt>
                <c:pt idx="351">
                  <c:v>292.59394322853097</c:v>
                </c:pt>
                <c:pt idx="352">
                  <c:v>292.63086156211142</c:v>
                </c:pt>
                <c:pt idx="353">
                  <c:v>292.68932881433176</c:v>
                </c:pt>
                <c:pt idx="354">
                  <c:v>292.68889128209543</c:v>
                </c:pt>
                <c:pt idx="355">
                  <c:v>292.7125169291761</c:v>
                </c:pt>
                <c:pt idx="356">
                  <c:v>292.74290185602513</c:v>
                </c:pt>
                <c:pt idx="357">
                  <c:v>292.75326165330068</c:v>
                </c:pt>
                <c:pt idx="358">
                  <c:v>292.74236054362308</c:v>
                </c:pt>
                <c:pt idx="359">
                  <c:v>292.72295373749017</c:v>
                </c:pt>
                <c:pt idx="360">
                  <c:v>292.69066069567469</c:v>
                </c:pt>
                <c:pt idx="361">
                  <c:v>292.69099595871859</c:v>
                </c:pt>
                <c:pt idx="362">
                  <c:v>292.68166229866443</c:v>
                </c:pt>
                <c:pt idx="363">
                  <c:v>292.66438075625962</c:v>
                </c:pt>
                <c:pt idx="364">
                  <c:v>292.65746873449297</c:v>
                </c:pt>
                <c:pt idx="365">
                  <c:v>292.62914262692794</c:v>
                </c:pt>
                <c:pt idx="366">
                  <c:v>292.55445475143688</c:v>
                </c:pt>
                <c:pt idx="367">
                  <c:v>292.53085796123895</c:v>
                </c:pt>
                <c:pt idx="368">
                  <c:v>292.53266932328052</c:v>
                </c:pt>
                <c:pt idx="369">
                  <c:v>292.54983240983665</c:v>
                </c:pt>
                <c:pt idx="370">
                  <c:v>292.51702633154628</c:v>
                </c:pt>
                <c:pt idx="371">
                  <c:v>292.52516755512511</c:v>
                </c:pt>
                <c:pt idx="372">
                  <c:v>292.52439236857538</c:v>
                </c:pt>
                <c:pt idx="373">
                  <c:v>292.58288273706654</c:v>
                </c:pt>
                <c:pt idx="374">
                  <c:v>292.57640249174932</c:v>
                </c:pt>
                <c:pt idx="375">
                  <c:v>292.57300472304757</c:v>
                </c:pt>
                <c:pt idx="376">
                  <c:v>292.55952513084623</c:v>
                </c:pt>
                <c:pt idx="377">
                  <c:v>292.53535491256849</c:v>
                </c:pt>
                <c:pt idx="378">
                  <c:v>292.55244565651128</c:v>
                </c:pt>
                <c:pt idx="379">
                  <c:v>292.55631348032119</c:v>
                </c:pt>
                <c:pt idx="380">
                  <c:v>292.50583051336076</c:v>
                </c:pt>
                <c:pt idx="381">
                  <c:v>292.4283181987629</c:v>
                </c:pt>
                <c:pt idx="382">
                  <c:v>292.47347522646612</c:v>
                </c:pt>
                <c:pt idx="383">
                  <c:v>292.54785359993031</c:v>
                </c:pt>
                <c:pt idx="384">
                  <c:v>292.63512012444374</c:v>
                </c:pt>
                <c:pt idx="385">
                  <c:v>292.77532240319306</c:v>
                </c:pt>
                <c:pt idx="386">
                  <c:v>292.81774759366681</c:v>
                </c:pt>
                <c:pt idx="387">
                  <c:v>292.86102815252212</c:v>
                </c:pt>
                <c:pt idx="388">
                  <c:v>292.85983564791883</c:v>
                </c:pt>
                <c:pt idx="389">
                  <c:v>292.84665710821878</c:v>
                </c:pt>
                <c:pt idx="390">
                  <c:v>292.80726473113907</c:v>
                </c:pt>
                <c:pt idx="391">
                  <c:v>292.74269598832063</c:v>
                </c:pt>
                <c:pt idx="392">
                  <c:v>292.65498882713393</c:v>
                </c:pt>
                <c:pt idx="393">
                  <c:v>292.60789521175047</c:v>
                </c:pt>
                <c:pt idx="394">
                  <c:v>292.56405828555563</c:v>
                </c:pt>
                <c:pt idx="395">
                  <c:v>292.536180107436</c:v>
                </c:pt>
                <c:pt idx="396">
                  <c:v>292.49482037938435</c:v>
                </c:pt>
                <c:pt idx="397">
                  <c:v>292.37585454257834</c:v>
                </c:pt>
                <c:pt idx="398">
                  <c:v>292.34419401185266</c:v>
                </c:pt>
                <c:pt idx="399">
                  <c:v>292.31042681466982</c:v>
                </c:pt>
                <c:pt idx="400">
                  <c:v>292.2625920760658</c:v>
                </c:pt>
                <c:pt idx="401">
                  <c:v>292.23722313440339</c:v>
                </c:pt>
                <c:pt idx="402">
                  <c:v>292.19557119030378</c:v>
                </c:pt>
                <c:pt idx="403">
                  <c:v>292.155586067088</c:v>
                </c:pt>
                <c:pt idx="404">
                  <c:v>292.11384957807064</c:v>
                </c:pt>
                <c:pt idx="405">
                  <c:v>292.07768721713899</c:v>
                </c:pt>
                <c:pt idx="406">
                  <c:v>292.04465892193156</c:v>
                </c:pt>
                <c:pt idx="407">
                  <c:v>292.01393375809312</c:v>
                </c:pt>
                <c:pt idx="408">
                  <c:v>291.94879990969781</c:v>
                </c:pt>
                <c:pt idx="409">
                  <c:v>291.92927400513963</c:v>
                </c:pt>
                <c:pt idx="410">
                  <c:v>291.88698654297434</c:v>
                </c:pt>
                <c:pt idx="411">
                  <c:v>291.83140794585631</c:v>
                </c:pt>
                <c:pt idx="412">
                  <c:v>291.78040896591421</c:v>
                </c:pt>
                <c:pt idx="413">
                  <c:v>291.72393418072721</c:v>
                </c:pt>
                <c:pt idx="414">
                  <c:v>291.64674563225907</c:v>
                </c:pt>
                <c:pt idx="415">
                  <c:v>291.6265132257405</c:v>
                </c:pt>
                <c:pt idx="416">
                  <c:v>291.61584115461784</c:v>
                </c:pt>
                <c:pt idx="417">
                  <c:v>291.60139546010765</c:v>
                </c:pt>
                <c:pt idx="418">
                  <c:v>291.58076167517089</c:v>
                </c:pt>
                <c:pt idx="419">
                  <c:v>291.57514303954872</c:v>
                </c:pt>
                <c:pt idx="420">
                  <c:v>291.49949159456696</c:v>
                </c:pt>
                <c:pt idx="421">
                  <c:v>291.51614982935121</c:v>
                </c:pt>
                <c:pt idx="422">
                  <c:v>291.11885957020456</c:v>
                </c:pt>
                <c:pt idx="423">
                  <c:v>290.80308818357491</c:v>
                </c:pt>
                <c:pt idx="424">
                  <c:v>290.52335367710214</c:v>
                </c:pt>
                <c:pt idx="425">
                  <c:v>290.28979470391107</c:v>
                </c:pt>
                <c:pt idx="426">
                  <c:v>290.05504085812385</c:v>
                </c:pt>
                <c:pt idx="427">
                  <c:v>289.78542873361584</c:v>
                </c:pt>
                <c:pt idx="428">
                  <c:v>289.56896931038142</c:v>
                </c:pt>
                <c:pt idx="429">
                  <c:v>289.38102318844739</c:v>
                </c:pt>
                <c:pt idx="430">
                  <c:v>289.16231461517833</c:v>
                </c:pt>
                <c:pt idx="431">
                  <c:v>288.96110614538054</c:v>
                </c:pt>
                <c:pt idx="432">
                  <c:v>288.43363022896818</c:v>
                </c:pt>
                <c:pt idx="433">
                  <c:v>288.18407249478133</c:v>
                </c:pt>
              </c:numCache>
            </c:numRef>
          </c:val>
          <c:smooth val="0"/>
          <c:extLst>
            <c:ext xmlns:c16="http://schemas.microsoft.com/office/drawing/2014/chart" uri="{C3380CC4-5D6E-409C-BE32-E72D297353CC}">
              <c16:uniqueId val="{00000002-4A88-4473-8493-56FEA09EAB7C}"/>
            </c:ext>
          </c:extLst>
        </c:ser>
        <c:ser>
          <c:idx val="3"/>
          <c:order val="3"/>
          <c:tx>
            <c:strRef>
              <c:f>Tabelle1!$F$2</c:f>
              <c:strCache>
                <c:ptCount val="1"/>
                <c:pt idx="0">
                  <c:v>Geldmarkt CHF</c:v>
                </c:pt>
              </c:strCache>
            </c:strRef>
          </c:tx>
          <c:marker>
            <c:symbol val="none"/>
          </c:marker>
          <c:cat>
            <c:numRef>
              <c:f>Tabelle1!$B$3:$B$436</c:f>
              <c:numCache>
                <c:formatCode>m/d/yyyy</c:formatCode>
                <c:ptCount val="434"/>
                <c:pt idx="0">
                  <c:v>29220</c:v>
                </c:pt>
                <c:pt idx="1">
                  <c:v>29251</c:v>
                </c:pt>
                <c:pt idx="2">
                  <c:v>29280</c:v>
                </c:pt>
                <c:pt idx="3">
                  <c:v>29311</c:v>
                </c:pt>
                <c:pt idx="4">
                  <c:v>29341</c:v>
                </c:pt>
                <c:pt idx="5">
                  <c:v>29371</c:v>
                </c:pt>
                <c:pt idx="6">
                  <c:v>29402</c:v>
                </c:pt>
                <c:pt idx="7">
                  <c:v>29433</c:v>
                </c:pt>
                <c:pt idx="8">
                  <c:v>29462</c:v>
                </c:pt>
                <c:pt idx="9">
                  <c:v>29494</c:v>
                </c:pt>
                <c:pt idx="10">
                  <c:v>29525</c:v>
                </c:pt>
                <c:pt idx="11">
                  <c:v>29553</c:v>
                </c:pt>
                <c:pt idx="12">
                  <c:v>29586</c:v>
                </c:pt>
                <c:pt idx="13">
                  <c:v>29616</c:v>
                </c:pt>
                <c:pt idx="14">
                  <c:v>29644</c:v>
                </c:pt>
                <c:pt idx="15">
                  <c:v>29676</c:v>
                </c:pt>
                <c:pt idx="16">
                  <c:v>29706</c:v>
                </c:pt>
                <c:pt idx="17">
                  <c:v>29735</c:v>
                </c:pt>
                <c:pt idx="18">
                  <c:v>29767</c:v>
                </c:pt>
                <c:pt idx="19">
                  <c:v>29798</c:v>
                </c:pt>
                <c:pt idx="20">
                  <c:v>29829</c:v>
                </c:pt>
                <c:pt idx="21">
                  <c:v>29859</c:v>
                </c:pt>
                <c:pt idx="22">
                  <c:v>29889</c:v>
                </c:pt>
                <c:pt idx="23">
                  <c:v>29920</c:v>
                </c:pt>
                <c:pt idx="24">
                  <c:v>29951</c:v>
                </c:pt>
                <c:pt idx="25">
                  <c:v>29980</c:v>
                </c:pt>
                <c:pt idx="26">
                  <c:v>30008</c:v>
                </c:pt>
                <c:pt idx="27">
                  <c:v>30041</c:v>
                </c:pt>
                <c:pt idx="28">
                  <c:v>30071</c:v>
                </c:pt>
                <c:pt idx="29">
                  <c:v>30102</c:v>
                </c:pt>
                <c:pt idx="30">
                  <c:v>30132</c:v>
                </c:pt>
                <c:pt idx="31">
                  <c:v>30162</c:v>
                </c:pt>
                <c:pt idx="32">
                  <c:v>30194</c:v>
                </c:pt>
                <c:pt idx="33">
                  <c:v>30224</c:v>
                </c:pt>
                <c:pt idx="34">
                  <c:v>30253</c:v>
                </c:pt>
                <c:pt idx="35">
                  <c:v>30285</c:v>
                </c:pt>
                <c:pt idx="36">
                  <c:v>30316</c:v>
                </c:pt>
                <c:pt idx="37">
                  <c:v>30347</c:v>
                </c:pt>
                <c:pt idx="38">
                  <c:v>30375</c:v>
                </c:pt>
                <c:pt idx="39">
                  <c:v>30406</c:v>
                </c:pt>
                <c:pt idx="40">
                  <c:v>30435</c:v>
                </c:pt>
                <c:pt idx="41">
                  <c:v>30467</c:v>
                </c:pt>
                <c:pt idx="42">
                  <c:v>30497</c:v>
                </c:pt>
                <c:pt idx="43">
                  <c:v>30526</c:v>
                </c:pt>
                <c:pt idx="44">
                  <c:v>30559</c:v>
                </c:pt>
                <c:pt idx="45">
                  <c:v>30589</c:v>
                </c:pt>
                <c:pt idx="46">
                  <c:v>30620</c:v>
                </c:pt>
                <c:pt idx="47">
                  <c:v>30650</c:v>
                </c:pt>
                <c:pt idx="48">
                  <c:v>30680</c:v>
                </c:pt>
                <c:pt idx="49">
                  <c:v>30712</c:v>
                </c:pt>
                <c:pt idx="50">
                  <c:v>30741</c:v>
                </c:pt>
                <c:pt idx="51">
                  <c:v>30771</c:v>
                </c:pt>
                <c:pt idx="52">
                  <c:v>30802</c:v>
                </c:pt>
                <c:pt idx="53">
                  <c:v>30833</c:v>
                </c:pt>
                <c:pt idx="54">
                  <c:v>30862</c:v>
                </c:pt>
                <c:pt idx="55">
                  <c:v>30894</c:v>
                </c:pt>
                <c:pt idx="56">
                  <c:v>30925</c:v>
                </c:pt>
                <c:pt idx="57">
                  <c:v>30953</c:v>
                </c:pt>
                <c:pt idx="58">
                  <c:v>30986</c:v>
                </c:pt>
                <c:pt idx="59">
                  <c:v>31016</c:v>
                </c:pt>
                <c:pt idx="60">
                  <c:v>31047</c:v>
                </c:pt>
                <c:pt idx="61">
                  <c:v>31078</c:v>
                </c:pt>
                <c:pt idx="62">
                  <c:v>31106</c:v>
                </c:pt>
                <c:pt idx="63">
                  <c:v>31135</c:v>
                </c:pt>
                <c:pt idx="64">
                  <c:v>31167</c:v>
                </c:pt>
                <c:pt idx="65">
                  <c:v>31198</c:v>
                </c:pt>
                <c:pt idx="66">
                  <c:v>31226</c:v>
                </c:pt>
                <c:pt idx="67">
                  <c:v>31259</c:v>
                </c:pt>
                <c:pt idx="68">
                  <c:v>31289</c:v>
                </c:pt>
                <c:pt idx="69">
                  <c:v>31320</c:v>
                </c:pt>
                <c:pt idx="70">
                  <c:v>31351</c:v>
                </c:pt>
                <c:pt idx="71">
                  <c:v>31380</c:v>
                </c:pt>
                <c:pt idx="72">
                  <c:v>31412</c:v>
                </c:pt>
                <c:pt idx="73">
                  <c:v>31443</c:v>
                </c:pt>
                <c:pt idx="74">
                  <c:v>31471</c:v>
                </c:pt>
                <c:pt idx="75">
                  <c:v>31502</c:v>
                </c:pt>
                <c:pt idx="76">
                  <c:v>31532</c:v>
                </c:pt>
                <c:pt idx="77">
                  <c:v>31562</c:v>
                </c:pt>
                <c:pt idx="78">
                  <c:v>31593</c:v>
                </c:pt>
                <c:pt idx="79">
                  <c:v>31624</c:v>
                </c:pt>
                <c:pt idx="80">
                  <c:v>31653</c:v>
                </c:pt>
                <c:pt idx="81">
                  <c:v>31685</c:v>
                </c:pt>
                <c:pt idx="82">
                  <c:v>31716</c:v>
                </c:pt>
                <c:pt idx="83">
                  <c:v>31744</c:v>
                </c:pt>
                <c:pt idx="84">
                  <c:v>31777</c:v>
                </c:pt>
                <c:pt idx="85">
                  <c:v>31807</c:v>
                </c:pt>
                <c:pt idx="86">
                  <c:v>31835</c:v>
                </c:pt>
                <c:pt idx="87">
                  <c:v>31867</c:v>
                </c:pt>
                <c:pt idx="88">
                  <c:v>31897</c:v>
                </c:pt>
                <c:pt idx="89">
                  <c:v>31926</c:v>
                </c:pt>
                <c:pt idx="90">
                  <c:v>31958</c:v>
                </c:pt>
                <c:pt idx="91">
                  <c:v>31989</c:v>
                </c:pt>
                <c:pt idx="92">
                  <c:v>32020</c:v>
                </c:pt>
                <c:pt idx="93">
                  <c:v>32050</c:v>
                </c:pt>
                <c:pt idx="94">
                  <c:v>32080</c:v>
                </c:pt>
                <c:pt idx="95">
                  <c:v>32111</c:v>
                </c:pt>
                <c:pt idx="96">
                  <c:v>32142</c:v>
                </c:pt>
                <c:pt idx="97">
                  <c:v>32171</c:v>
                </c:pt>
                <c:pt idx="98">
                  <c:v>32202</c:v>
                </c:pt>
                <c:pt idx="99">
                  <c:v>32233</c:v>
                </c:pt>
                <c:pt idx="100">
                  <c:v>32262</c:v>
                </c:pt>
                <c:pt idx="101">
                  <c:v>32294</c:v>
                </c:pt>
                <c:pt idx="102">
                  <c:v>32324</c:v>
                </c:pt>
                <c:pt idx="103">
                  <c:v>32353</c:v>
                </c:pt>
                <c:pt idx="104">
                  <c:v>32386</c:v>
                </c:pt>
                <c:pt idx="105">
                  <c:v>32416</c:v>
                </c:pt>
                <c:pt idx="106">
                  <c:v>32447</c:v>
                </c:pt>
                <c:pt idx="107">
                  <c:v>32477</c:v>
                </c:pt>
                <c:pt idx="108">
                  <c:v>32507</c:v>
                </c:pt>
                <c:pt idx="109">
                  <c:v>32539</c:v>
                </c:pt>
                <c:pt idx="110">
                  <c:v>32567</c:v>
                </c:pt>
                <c:pt idx="111">
                  <c:v>32598</c:v>
                </c:pt>
                <c:pt idx="112">
                  <c:v>32626</c:v>
                </c:pt>
                <c:pt idx="113">
                  <c:v>32659</c:v>
                </c:pt>
                <c:pt idx="114">
                  <c:v>32689</c:v>
                </c:pt>
                <c:pt idx="115">
                  <c:v>32720</c:v>
                </c:pt>
                <c:pt idx="116">
                  <c:v>32751</c:v>
                </c:pt>
                <c:pt idx="117">
                  <c:v>32780</c:v>
                </c:pt>
                <c:pt idx="118">
                  <c:v>32812</c:v>
                </c:pt>
                <c:pt idx="119">
                  <c:v>32842</c:v>
                </c:pt>
                <c:pt idx="120">
                  <c:v>32871</c:v>
                </c:pt>
                <c:pt idx="121">
                  <c:v>32904</c:v>
                </c:pt>
                <c:pt idx="122">
                  <c:v>32932</c:v>
                </c:pt>
                <c:pt idx="123">
                  <c:v>32962</c:v>
                </c:pt>
                <c:pt idx="124">
                  <c:v>32993</c:v>
                </c:pt>
                <c:pt idx="125">
                  <c:v>33024</c:v>
                </c:pt>
                <c:pt idx="126">
                  <c:v>33053</c:v>
                </c:pt>
                <c:pt idx="127">
                  <c:v>33085</c:v>
                </c:pt>
                <c:pt idx="128">
                  <c:v>33116</c:v>
                </c:pt>
                <c:pt idx="129">
                  <c:v>33144</c:v>
                </c:pt>
                <c:pt idx="130">
                  <c:v>33177</c:v>
                </c:pt>
                <c:pt idx="131">
                  <c:v>33207</c:v>
                </c:pt>
                <c:pt idx="132">
                  <c:v>33238</c:v>
                </c:pt>
                <c:pt idx="133">
                  <c:v>33269</c:v>
                </c:pt>
                <c:pt idx="134">
                  <c:v>33297</c:v>
                </c:pt>
                <c:pt idx="135">
                  <c:v>33326</c:v>
                </c:pt>
                <c:pt idx="136">
                  <c:v>33358</c:v>
                </c:pt>
                <c:pt idx="137">
                  <c:v>33389</c:v>
                </c:pt>
                <c:pt idx="138">
                  <c:v>33417</c:v>
                </c:pt>
                <c:pt idx="139">
                  <c:v>33450</c:v>
                </c:pt>
                <c:pt idx="140">
                  <c:v>33480</c:v>
                </c:pt>
                <c:pt idx="141">
                  <c:v>33511</c:v>
                </c:pt>
                <c:pt idx="142">
                  <c:v>33542</c:v>
                </c:pt>
                <c:pt idx="143">
                  <c:v>33571</c:v>
                </c:pt>
                <c:pt idx="144">
                  <c:v>33603</c:v>
                </c:pt>
                <c:pt idx="145">
                  <c:v>33634</c:v>
                </c:pt>
                <c:pt idx="146">
                  <c:v>33662</c:v>
                </c:pt>
                <c:pt idx="147">
                  <c:v>33694</c:v>
                </c:pt>
                <c:pt idx="148">
                  <c:v>33724</c:v>
                </c:pt>
                <c:pt idx="149">
                  <c:v>33753</c:v>
                </c:pt>
                <c:pt idx="150">
                  <c:v>33785</c:v>
                </c:pt>
                <c:pt idx="151">
                  <c:v>33816</c:v>
                </c:pt>
                <c:pt idx="152">
                  <c:v>33847</c:v>
                </c:pt>
                <c:pt idx="153">
                  <c:v>33877</c:v>
                </c:pt>
                <c:pt idx="154">
                  <c:v>33907</c:v>
                </c:pt>
                <c:pt idx="155">
                  <c:v>33938</c:v>
                </c:pt>
                <c:pt idx="156">
                  <c:v>33969</c:v>
                </c:pt>
                <c:pt idx="157">
                  <c:v>33998</c:v>
                </c:pt>
                <c:pt idx="158">
                  <c:v>34026</c:v>
                </c:pt>
                <c:pt idx="159">
                  <c:v>34059</c:v>
                </c:pt>
                <c:pt idx="160">
                  <c:v>34089</c:v>
                </c:pt>
                <c:pt idx="161">
                  <c:v>34120</c:v>
                </c:pt>
                <c:pt idx="162">
                  <c:v>34150</c:v>
                </c:pt>
                <c:pt idx="163">
                  <c:v>34180</c:v>
                </c:pt>
                <c:pt idx="164">
                  <c:v>34212</c:v>
                </c:pt>
                <c:pt idx="165">
                  <c:v>34242</c:v>
                </c:pt>
                <c:pt idx="166">
                  <c:v>34271</c:v>
                </c:pt>
                <c:pt idx="167">
                  <c:v>34303</c:v>
                </c:pt>
                <c:pt idx="168">
                  <c:v>34334</c:v>
                </c:pt>
                <c:pt idx="169">
                  <c:v>34365</c:v>
                </c:pt>
                <c:pt idx="170">
                  <c:v>34393</c:v>
                </c:pt>
                <c:pt idx="171">
                  <c:v>34424</c:v>
                </c:pt>
                <c:pt idx="172">
                  <c:v>34453</c:v>
                </c:pt>
                <c:pt idx="173">
                  <c:v>34485</c:v>
                </c:pt>
                <c:pt idx="174">
                  <c:v>34515</c:v>
                </c:pt>
                <c:pt idx="175">
                  <c:v>34544</c:v>
                </c:pt>
                <c:pt idx="176">
                  <c:v>34577</c:v>
                </c:pt>
                <c:pt idx="177">
                  <c:v>34607</c:v>
                </c:pt>
                <c:pt idx="178">
                  <c:v>34638</c:v>
                </c:pt>
                <c:pt idx="179">
                  <c:v>34668</c:v>
                </c:pt>
                <c:pt idx="180">
                  <c:v>34698</c:v>
                </c:pt>
                <c:pt idx="181">
                  <c:v>34730</c:v>
                </c:pt>
                <c:pt idx="182">
                  <c:v>34758</c:v>
                </c:pt>
                <c:pt idx="183">
                  <c:v>34789</c:v>
                </c:pt>
                <c:pt idx="184">
                  <c:v>34817</c:v>
                </c:pt>
                <c:pt idx="185">
                  <c:v>34850</c:v>
                </c:pt>
                <c:pt idx="186">
                  <c:v>34880</c:v>
                </c:pt>
                <c:pt idx="187">
                  <c:v>34911</c:v>
                </c:pt>
                <c:pt idx="188">
                  <c:v>34942</c:v>
                </c:pt>
                <c:pt idx="189">
                  <c:v>34971</c:v>
                </c:pt>
                <c:pt idx="190">
                  <c:v>35003</c:v>
                </c:pt>
                <c:pt idx="191">
                  <c:v>35033</c:v>
                </c:pt>
                <c:pt idx="192">
                  <c:v>35062</c:v>
                </c:pt>
                <c:pt idx="193">
                  <c:v>35095</c:v>
                </c:pt>
                <c:pt idx="194">
                  <c:v>35124</c:v>
                </c:pt>
                <c:pt idx="195">
                  <c:v>35153</c:v>
                </c:pt>
                <c:pt idx="196">
                  <c:v>35185</c:v>
                </c:pt>
                <c:pt idx="197">
                  <c:v>35216</c:v>
                </c:pt>
                <c:pt idx="198">
                  <c:v>35244</c:v>
                </c:pt>
                <c:pt idx="199">
                  <c:v>35277</c:v>
                </c:pt>
                <c:pt idx="200">
                  <c:v>35307</c:v>
                </c:pt>
                <c:pt idx="201">
                  <c:v>35338</c:v>
                </c:pt>
                <c:pt idx="202">
                  <c:v>35369</c:v>
                </c:pt>
                <c:pt idx="203">
                  <c:v>35398</c:v>
                </c:pt>
                <c:pt idx="204">
                  <c:v>35430</c:v>
                </c:pt>
                <c:pt idx="205">
                  <c:v>35461</c:v>
                </c:pt>
                <c:pt idx="206">
                  <c:v>35489</c:v>
                </c:pt>
                <c:pt idx="207">
                  <c:v>35520</c:v>
                </c:pt>
                <c:pt idx="208">
                  <c:v>35550</c:v>
                </c:pt>
                <c:pt idx="209">
                  <c:v>35580</c:v>
                </c:pt>
                <c:pt idx="210">
                  <c:v>35611</c:v>
                </c:pt>
                <c:pt idx="211">
                  <c:v>35642</c:v>
                </c:pt>
                <c:pt idx="212">
                  <c:v>35671</c:v>
                </c:pt>
                <c:pt idx="213">
                  <c:v>35703</c:v>
                </c:pt>
                <c:pt idx="214">
                  <c:v>35734</c:v>
                </c:pt>
                <c:pt idx="215">
                  <c:v>35762</c:v>
                </c:pt>
                <c:pt idx="216">
                  <c:v>35795</c:v>
                </c:pt>
                <c:pt idx="217">
                  <c:v>35825</c:v>
                </c:pt>
                <c:pt idx="218">
                  <c:v>35853</c:v>
                </c:pt>
                <c:pt idx="219">
                  <c:v>35885</c:v>
                </c:pt>
                <c:pt idx="220">
                  <c:v>35915</c:v>
                </c:pt>
                <c:pt idx="221">
                  <c:v>35944</c:v>
                </c:pt>
                <c:pt idx="222">
                  <c:v>35976</c:v>
                </c:pt>
                <c:pt idx="223">
                  <c:v>36007</c:v>
                </c:pt>
                <c:pt idx="224">
                  <c:v>36038</c:v>
                </c:pt>
                <c:pt idx="225">
                  <c:v>36068</c:v>
                </c:pt>
                <c:pt idx="226">
                  <c:v>36098</c:v>
                </c:pt>
                <c:pt idx="227">
                  <c:v>36129</c:v>
                </c:pt>
                <c:pt idx="228">
                  <c:v>36160</c:v>
                </c:pt>
                <c:pt idx="229">
                  <c:v>36189</c:v>
                </c:pt>
                <c:pt idx="230">
                  <c:v>36217</c:v>
                </c:pt>
                <c:pt idx="231">
                  <c:v>36250</c:v>
                </c:pt>
                <c:pt idx="232">
                  <c:v>36280</c:v>
                </c:pt>
                <c:pt idx="233">
                  <c:v>36311</c:v>
                </c:pt>
                <c:pt idx="234">
                  <c:v>36341</c:v>
                </c:pt>
                <c:pt idx="235">
                  <c:v>36371</c:v>
                </c:pt>
                <c:pt idx="236">
                  <c:v>36403</c:v>
                </c:pt>
                <c:pt idx="237">
                  <c:v>36433</c:v>
                </c:pt>
                <c:pt idx="238">
                  <c:v>36462</c:v>
                </c:pt>
                <c:pt idx="239">
                  <c:v>36494</c:v>
                </c:pt>
                <c:pt idx="240">
                  <c:v>36525</c:v>
                </c:pt>
                <c:pt idx="241">
                  <c:v>36556</c:v>
                </c:pt>
                <c:pt idx="242">
                  <c:v>36585</c:v>
                </c:pt>
                <c:pt idx="243">
                  <c:v>36616</c:v>
                </c:pt>
                <c:pt idx="244">
                  <c:v>36644</c:v>
                </c:pt>
                <c:pt idx="245">
                  <c:v>36677</c:v>
                </c:pt>
                <c:pt idx="246">
                  <c:v>36707</c:v>
                </c:pt>
                <c:pt idx="247">
                  <c:v>36738</c:v>
                </c:pt>
                <c:pt idx="248">
                  <c:v>36769</c:v>
                </c:pt>
                <c:pt idx="249">
                  <c:v>36798</c:v>
                </c:pt>
                <c:pt idx="250">
                  <c:v>36830</c:v>
                </c:pt>
                <c:pt idx="251">
                  <c:v>36860</c:v>
                </c:pt>
                <c:pt idx="252">
                  <c:v>36889</c:v>
                </c:pt>
                <c:pt idx="253">
                  <c:v>36922</c:v>
                </c:pt>
                <c:pt idx="254">
                  <c:v>36950</c:v>
                </c:pt>
                <c:pt idx="255">
                  <c:v>36980</c:v>
                </c:pt>
                <c:pt idx="256">
                  <c:v>37011</c:v>
                </c:pt>
                <c:pt idx="257">
                  <c:v>37042</c:v>
                </c:pt>
                <c:pt idx="258">
                  <c:v>37071</c:v>
                </c:pt>
                <c:pt idx="259">
                  <c:v>37103</c:v>
                </c:pt>
                <c:pt idx="260">
                  <c:v>37134</c:v>
                </c:pt>
                <c:pt idx="261">
                  <c:v>37162</c:v>
                </c:pt>
                <c:pt idx="262">
                  <c:v>37195</c:v>
                </c:pt>
                <c:pt idx="263">
                  <c:v>37225</c:v>
                </c:pt>
                <c:pt idx="264">
                  <c:v>37256</c:v>
                </c:pt>
                <c:pt idx="265">
                  <c:v>37287</c:v>
                </c:pt>
                <c:pt idx="266">
                  <c:v>37315</c:v>
                </c:pt>
                <c:pt idx="267">
                  <c:v>37344</c:v>
                </c:pt>
                <c:pt idx="268">
                  <c:v>37376</c:v>
                </c:pt>
                <c:pt idx="269">
                  <c:v>37407</c:v>
                </c:pt>
                <c:pt idx="270">
                  <c:v>37435</c:v>
                </c:pt>
                <c:pt idx="271">
                  <c:v>37468</c:v>
                </c:pt>
                <c:pt idx="272">
                  <c:v>37498</c:v>
                </c:pt>
                <c:pt idx="273">
                  <c:v>37529</c:v>
                </c:pt>
                <c:pt idx="274">
                  <c:v>37560</c:v>
                </c:pt>
                <c:pt idx="275">
                  <c:v>37589</c:v>
                </c:pt>
                <c:pt idx="276">
                  <c:v>37621</c:v>
                </c:pt>
                <c:pt idx="277">
                  <c:v>37652</c:v>
                </c:pt>
                <c:pt idx="278">
                  <c:v>37680</c:v>
                </c:pt>
                <c:pt idx="279">
                  <c:v>37711</c:v>
                </c:pt>
                <c:pt idx="280">
                  <c:v>37741</c:v>
                </c:pt>
                <c:pt idx="281">
                  <c:v>37771</c:v>
                </c:pt>
                <c:pt idx="282">
                  <c:v>37802</c:v>
                </c:pt>
                <c:pt idx="283">
                  <c:v>37833</c:v>
                </c:pt>
                <c:pt idx="284">
                  <c:v>37862</c:v>
                </c:pt>
                <c:pt idx="285">
                  <c:v>37894</c:v>
                </c:pt>
                <c:pt idx="286">
                  <c:v>37925</c:v>
                </c:pt>
                <c:pt idx="287">
                  <c:v>37953</c:v>
                </c:pt>
                <c:pt idx="288">
                  <c:v>37986</c:v>
                </c:pt>
                <c:pt idx="289">
                  <c:v>38016</c:v>
                </c:pt>
                <c:pt idx="290">
                  <c:v>38044</c:v>
                </c:pt>
                <c:pt idx="291">
                  <c:v>38077</c:v>
                </c:pt>
                <c:pt idx="292">
                  <c:v>38107</c:v>
                </c:pt>
                <c:pt idx="293">
                  <c:v>38138</c:v>
                </c:pt>
                <c:pt idx="294">
                  <c:v>38168</c:v>
                </c:pt>
                <c:pt idx="295">
                  <c:v>38198</c:v>
                </c:pt>
                <c:pt idx="296">
                  <c:v>38230</c:v>
                </c:pt>
                <c:pt idx="297">
                  <c:v>38260</c:v>
                </c:pt>
                <c:pt idx="298">
                  <c:v>38289</c:v>
                </c:pt>
                <c:pt idx="299">
                  <c:v>38321</c:v>
                </c:pt>
                <c:pt idx="300">
                  <c:v>38352</c:v>
                </c:pt>
                <c:pt idx="301">
                  <c:v>38383</c:v>
                </c:pt>
                <c:pt idx="302">
                  <c:v>38411</c:v>
                </c:pt>
                <c:pt idx="303">
                  <c:v>38442</c:v>
                </c:pt>
                <c:pt idx="304">
                  <c:v>38471</c:v>
                </c:pt>
                <c:pt idx="305">
                  <c:v>38503</c:v>
                </c:pt>
                <c:pt idx="306">
                  <c:v>38533</c:v>
                </c:pt>
                <c:pt idx="307">
                  <c:v>38562</c:v>
                </c:pt>
                <c:pt idx="308">
                  <c:v>38595</c:v>
                </c:pt>
                <c:pt idx="309">
                  <c:v>38625</c:v>
                </c:pt>
                <c:pt idx="310">
                  <c:v>38656</c:v>
                </c:pt>
                <c:pt idx="311">
                  <c:v>38686</c:v>
                </c:pt>
                <c:pt idx="312">
                  <c:v>38716</c:v>
                </c:pt>
                <c:pt idx="313">
                  <c:v>38748</c:v>
                </c:pt>
                <c:pt idx="314">
                  <c:v>38776</c:v>
                </c:pt>
                <c:pt idx="315">
                  <c:v>38807</c:v>
                </c:pt>
                <c:pt idx="316">
                  <c:v>38835</c:v>
                </c:pt>
                <c:pt idx="317">
                  <c:v>38868</c:v>
                </c:pt>
                <c:pt idx="318">
                  <c:v>38898</c:v>
                </c:pt>
                <c:pt idx="319">
                  <c:v>38929</c:v>
                </c:pt>
                <c:pt idx="320">
                  <c:v>38960</c:v>
                </c:pt>
                <c:pt idx="321">
                  <c:v>38989</c:v>
                </c:pt>
                <c:pt idx="322">
                  <c:v>39021</c:v>
                </c:pt>
                <c:pt idx="323">
                  <c:v>39051</c:v>
                </c:pt>
                <c:pt idx="324">
                  <c:v>39080</c:v>
                </c:pt>
                <c:pt idx="325">
                  <c:v>39113</c:v>
                </c:pt>
                <c:pt idx="326">
                  <c:v>39141</c:v>
                </c:pt>
                <c:pt idx="327">
                  <c:v>39171</c:v>
                </c:pt>
                <c:pt idx="328">
                  <c:v>39202</c:v>
                </c:pt>
                <c:pt idx="329">
                  <c:v>39233</c:v>
                </c:pt>
                <c:pt idx="330">
                  <c:v>39262</c:v>
                </c:pt>
                <c:pt idx="331">
                  <c:v>39294</c:v>
                </c:pt>
                <c:pt idx="332">
                  <c:v>39325</c:v>
                </c:pt>
                <c:pt idx="333">
                  <c:v>39353</c:v>
                </c:pt>
                <c:pt idx="334">
                  <c:v>39386</c:v>
                </c:pt>
                <c:pt idx="335">
                  <c:v>39416</c:v>
                </c:pt>
                <c:pt idx="336">
                  <c:v>39447</c:v>
                </c:pt>
                <c:pt idx="337">
                  <c:v>39478</c:v>
                </c:pt>
                <c:pt idx="338">
                  <c:v>39507</c:v>
                </c:pt>
                <c:pt idx="339">
                  <c:v>39538</c:v>
                </c:pt>
                <c:pt idx="340">
                  <c:v>39568</c:v>
                </c:pt>
                <c:pt idx="341">
                  <c:v>39598</c:v>
                </c:pt>
                <c:pt idx="342">
                  <c:v>39629</c:v>
                </c:pt>
                <c:pt idx="343">
                  <c:v>39660</c:v>
                </c:pt>
                <c:pt idx="344">
                  <c:v>39689</c:v>
                </c:pt>
                <c:pt idx="345">
                  <c:v>39721</c:v>
                </c:pt>
                <c:pt idx="346">
                  <c:v>39752</c:v>
                </c:pt>
                <c:pt idx="347">
                  <c:v>39780</c:v>
                </c:pt>
                <c:pt idx="348">
                  <c:v>39813</c:v>
                </c:pt>
                <c:pt idx="349">
                  <c:v>39843</c:v>
                </c:pt>
                <c:pt idx="350">
                  <c:v>39871</c:v>
                </c:pt>
                <c:pt idx="351">
                  <c:v>39903</c:v>
                </c:pt>
                <c:pt idx="352">
                  <c:v>39933</c:v>
                </c:pt>
                <c:pt idx="353">
                  <c:v>39962</c:v>
                </c:pt>
                <c:pt idx="354">
                  <c:v>39994</c:v>
                </c:pt>
                <c:pt idx="355">
                  <c:v>40025</c:v>
                </c:pt>
                <c:pt idx="356">
                  <c:v>40056</c:v>
                </c:pt>
                <c:pt idx="357">
                  <c:v>40086</c:v>
                </c:pt>
                <c:pt idx="358">
                  <c:v>40116</c:v>
                </c:pt>
                <c:pt idx="359">
                  <c:v>40147</c:v>
                </c:pt>
                <c:pt idx="360">
                  <c:v>40178</c:v>
                </c:pt>
                <c:pt idx="361">
                  <c:v>40207</c:v>
                </c:pt>
                <c:pt idx="362">
                  <c:v>40235</c:v>
                </c:pt>
                <c:pt idx="363">
                  <c:v>40268</c:v>
                </c:pt>
                <c:pt idx="364">
                  <c:v>40298</c:v>
                </c:pt>
                <c:pt idx="365">
                  <c:v>40329</c:v>
                </c:pt>
                <c:pt idx="366">
                  <c:v>40359</c:v>
                </c:pt>
                <c:pt idx="367">
                  <c:v>40389</c:v>
                </c:pt>
                <c:pt idx="368">
                  <c:v>40421</c:v>
                </c:pt>
                <c:pt idx="369">
                  <c:v>40451</c:v>
                </c:pt>
                <c:pt idx="370">
                  <c:v>40480</c:v>
                </c:pt>
                <c:pt idx="371">
                  <c:v>40512</c:v>
                </c:pt>
                <c:pt idx="372">
                  <c:v>40543</c:v>
                </c:pt>
                <c:pt idx="373">
                  <c:v>40574</c:v>
                </c:pt>
                <c:pt idx="374">
                  <c:v>40602</c:v>
                </c:pt>
                <c:pt idx="375">
                  <c:v>40633</c:v>
                </c:pt>
                <c:pt idx="376">
                  <c:v>40662</c:v>
                </c:pt>
                <c:pt idx="377">
                  <c:v>40694</c:v>
                </c:pt>
                <c:pt idx="378">
                  <c:v>40724</c:v>
                </c:pt>
                <c:pt idx="379">
                  <c:v>40753</c:v>
                </c:pt>
                <c:pt idx="380">
                  <c:v>40786</c:v>
                </c:pt>
                <c:pt idx="381">
                  <c:v>40816</c:v>
                </c:pt>
                <c:pt idx="382">
                  <c:v>40847</c:v>
                </c:pt>
                <c:pt idx="383">
                  <c:v>40877</c:v>
                </c:pt>
                <c:pt idx="384">
                  <c:v>40907</c:v>
                </c:pt>
                <c:pt idx="385">
                  <c:v>40939</c:v>
                </c:pt>
                <c:pt idx="386">
                  <c:v>40968</c:v>
                </c:pt>
                <c:pt idx="387">
                  <c:v>40998</c:v>
                </c:pt>
                <c:pt idx="388">
                  <c:v>41029</c:v>
                </c:pt>
                <c:pt idx="389">
                  <c:v>41060</c:v>
                </c:pt>
                <c:pt idx="390">
                  <c:v>41089</c:v>
                </c:pt>
                <c:pt idx="391">
                  <c:v>41121</c:v>
                </c:pt>
                <c:pt idx="392">
                  <c:v>41152</c:v>
                </c:pt>
                <c:pt idx="393">
                  <c:v>41180</c:v>
                </c:pt>
                <c:pt idx="394">
                  <c:v>41213</c:v>
                </c:pt>
                <c:pt idx="395">
                  <c:v>41243</c:v>
                </c:pt>
                <c:pt idx="396">
                  <c:v>41274</c:v>
                </c:pt>
                <c:pt idx="397">
                  <c:v>41305</c:v>
                </c:pt>
                <c:pt idx="398">
                  <c:v>41333</c:v>
                </c:pt>
                <c:pt idx="399">
                  <c:v>41362</c:v>
                </c:pt>
                <c:pt idx="400">
                  <c:v>41394</c:v>
                </c:pt>
                <c:pt idx="401">
                  <c:v>41425</c:v>
                </c:pt>
                <c:pt idx="402">
                  <c:v>41453</c:v>
                </c:pt>
                <c:pt idx="403">
                  <c:v>41486</c:v>
                </c:pt>
                <c:pt idx="404">
                  <c:v>41516</c:v>
                </c:pt>
                <c:pt idx="405">
                  <c:v>41547</c:v>
                </c:pt>
                <c:pt idx="406">
                  <c:v>41578</c:v>
                </c:pt>
                <c:pt idx="407">
                  <c:v>41607</c:v>
                </c:pt>
                <c:pt idx="408">
                  <c:v>41639</c:v>
                </c:pt>
                <c:pt idx="409">
                  <c:v>41670</c:v>
                </c:pt>
                <c:pt idx="410">
                  <c:v>41698</c:v>
                </c:pt>
                <c:pt idx="411">
                  <c:v>41729</c:v>
                </c:pt>
                <c:pt idx="412">
                  <c:v>41759</c:v>
                </c:pt>
                <c:pt idx="413">
                  <c:v>41789</c:v>
                </c:pt>
                <c:pt idx="414">
                  <c:v>41820</c:v>
                </c:pt>
                <c:pt idx="415">
                  <c:v>41851</c:v>
                </c:pt>
                <c:pt idx="416">
                  <c:v>41880</c:v>
                </c:pt>
                <c:pt idx="417">
                  <c:v>41912</c:v>
                </c:pt>
                <c:pt idx="418">
                  <c:v>41943</c:v>
                </c:pt>
                <c:pt idx="419">
                  <c:v>41971</c:v>
                </c:pt>
                <c:pt idx="420">
                  <c:v>42004</c:v>
                </c:pt>
                <c:pt idx="421">
                  <c:v>42034</c:v>
                </c:pt>
                <c:pt idx="422">
                  <c:v>42062</c:v>
                </c:pt>
                <c:pt idx="423">
                  <c:v>42094</c:v>
                </c:pt>
                <c:pt idx="424">
                  <c:v>42124</c:v>
                </c:pt>
                <c:pt idx="425">
                  <c:v>42153</c:v>
                </c:pt>
                <c:pt idx="426">
                  <c:v>42185</c:v>
                </c:pt>
                <c:pt idx="427">
                  <c:v>42216</c:v>
                </c:pt>
                <c:pt idx="428">
                  <c:v>42247</c:v>
                </c:pt>
                <c:pt idx="429">
                  <c:v>42277</c:v>
                </c:pt>
                <c:pt idx="430">
                  <c:v>42307</c:v>
                </c:pt>
                <c:pt idx="431">
                  <c:v>42338</c:v>
                </c:pt>
                <c:pt idx="432">
                  <c:v>42369</c:v>
                </c:pt>
                <c:pt idx="433">
                  <c:v>42398</c:v>
                </c:pt>
              </c:numCache>
            </c:numRef>
          </c:cat>
          <c:val>
            <c:numRef>
              <c:f>Tabelle1!$F$3:$F$436</c:f>
              <c:numCache>
                <c:formatCode>General</c:formatCode>
                <c:ptCount val="434"/>
                <c:pt idx="0">
                  <c:v>100</c:v>
                </c:pt>
                <c:pt idx="1">
                  <c:v>100.70531864113346</c:v>
                </c:pt>
                <c:pt idx="2">
                  <c:v>101.41561202612222</c:v>
                </c:pt>
                <c:pt idx="3">
                  <c:v>102.13091524276204</c:v>
                </c:pt>
                <c:pt idx="4">
                  <c:v>102.85126362632946</c:v>
                </c:pt>
                <c:pt idx="5">
                  <c:v>103.57669276132727</c:v>
                </c:pt>
                <c:pt idx="6">
                  <c:v>104.30723848324243</c:v>
                </c:pt>
                <c:pt idx="7">
                  <c:v>105.04293688031626</c:v>
                </c:pt>
                <c:pt idx="8">
                  <c:v>105.78382429532718</c:v>
                </c:pt>
                <c:pt idx="9">
                  <c:v>106.52993732738598</c:v>
                </c:pt>
                <c:pt idx="10">
                  <c:v>107.28131283374383</c:v>
                </c:pt>
                <c:pt idx="11">
                  <c:v>108.03798793161292</c:v>
                </c:pt>
                <c:pt idx="12">
                  <c:v>108.8000000000001</c:v>
                </c:pt>
                <c:pt idx="13">
                  <c:v>109.5673866815533</c:v>
                </c:pt>
                <c:pt idx="14">
                  <c:v>110.34018588442108</c:v>
                </c:pt>
                <c:pt idx="15">
                  <c:v>111.11843578412521</c:v>
                </c:pt>
                <c:pt idx="16">
                  <c:v>111.90217482544655</c:v>
                </c:pt>
                <c:pt idx="17">
                  <c:v>112.69144172432418</c:v>
                </c:pt>
                <c:pt idx="18">
                  <c:v>113.48627546976789</c:v>
                </c:pt>
                <c:pt idx="19">
                  <c:v>114.28671532578423</c:v>
                </c:pt>
                <c:pt idx="20">
                  <c:v>115.09280083331612</c:v>
                </c:pt>
                <c:pt idx="21">
                  <c:v>115.9045718121961</c:v>
                </c:pt>
                <c:pt idx="22">
                  <c:v>116.72206836311342</c:v>
                </c:pt>
                <c:pt idx="23">
                  <c:v>117.54533086959499</c:v>
                </c:pt>
                <c:pt idx="24">
                  <c:v>118.37440000000025</c:v>
                </c:pt>
                <c:pt idx="25">
                  <c:v>119.20931670953013</c:v>
                </c:pt>
                <c:pt idx="26">
                  <c:v>119.63784278084168</c:v>
                </c:pt>
                <c:pt idx="27">
                  <c:v>120.06790929042486</c:v>
                </c:pt>
                <c:pt idx="28">
                  <c:v>120.49952177574922</c:v>
                </c:pt>
                <c:pt idx="29">
                  <c:v>120.93268579419002</c:v>
                </c:pt>
                <c:pt idx="30">
                  <c:v>121.36740692309988</c:v>
                </c:pt>
                <c:pt idx="31">
                  <c:v>121.80369075988048</c:v>
                </c:pt>
                <c:pt idx="32">
                  <c:v>122.24154292205471</c:v>
                </c:pt>
                <c:pt idx="33">
                  <c:v>122.68096904733895</c:v>
                </c:pt>
                <c:pt idx="34">
                  <c:v>123.12197479371572</c:v>
                </c:pt>
                <c:pt idx="35">
                  <c:v>123.56456583950647</c:v>
                </c:pt>
                <c:pt idx="36">
                  <c:v>124.00874788344473</c:v>
                </c:pt>
                <c:pt idx="37">
                  <c:v>124.45452664474946</c:v>
                </c:pt>
                <c:pt idx="38">
                  <c:v>124.79170664102656</c:v>
                </c:pt>
                <c:pt idx="39">
                  <c:v>125.12980014646203</c:v>
                </c:pt>
                <c:pt idx="40">
                  <c:v>125.46880963599206</c:v>
                </c:pt>
                <c:pt idx="41">
                  <c:v>125.80873759125812</c:v>
                </c:pt>
                <c:pt idx="42">
                  <c:v>126.14958650062511</c:v>
                </c:pt>
                <c:pt idx="43">
                  <c:v>126.49135885919952</c:v>
                </c:pt>
                <c:pt idx="44">
                  <c:v>126.83405716884779</c:v>
                </c:pt>
                <c:pt idx="45">
                  <c:v>127.17768393821453</c:v>
                </c:pt>
                <c:pt idx="46">
                  <c:v>127.52224168274094</c:v>
                </c:pt>
                <c:pt idx="47">
                  <c:v>127.86773292468322</c:v>
                </c:pt>
                <c:pt idx="48">
                  <c:v>128.21416019313105</c:v>
                </c:pt>
                <c:pt idx="49">
                  <c:v>128.56152602402599</c:v>
                </c:pt>
                <c:pt idx="50">
                  <c:v>128.96171450794674</c:v>
                </c:pt>
                <c:pt idx="51">
                  <c:v>129.36314870532169</c:v>
                </c:pt>
                <c:pt idx="52">
                  <c:v>129.7658324938287</c:v>
                </c:pt>
                <c:pt idx="53">
                  <c:v>130.16976976321607</c:v>
                </c:pt>
                <c:pt idx="54">
                  <c:v>130.57496441534019</c:v>
                </c:pt>
                <c:pt idx="55">
                  <c:v>130.98142036420325</c:v>
                </c:pt>
                <c:pt idx="56">
                  <c:v>131.38914153599097</c:v>
                </c:pt>
                <c:pt idx="57">
                  <c:v>131.79813186911062</c:v>
                </c:pt>
                <c:pt idx="58">
                  <c:v>132.20839531422894</c:v>
                </c:pt>
                <c:pt idx="59">
                  <c:v>132.61993583431041</c:v>
                </c:pt>
                <c:pt idx="60">
                  <c:v>133.03275740465548</c:v>
                </c:pt>
                <c:pt idx="61">
                  <c:v>133.44686401293902</c:v>
                </c:pt>
                <c:pt idx="62">
                  <c:v>133.92657031394612</c:v>
                </c:pt>
                <c:pt idx="63">
                  <c:v>134.40800103266005</c:v>
                </c:pt>
                <c:pt idx="64">
                  <c:v>134.89116236790795</c:v>
                </c:pt>
                <c:pt idx="65">
                  <c:v>135.37606054080007</c:v>
                </c:pt>
                <c:pt idx="66">
                  <c:v>135.86270179480994</c:v>
                </c:pt>
                <c:pt idx="67">
                  <c:v>136.35109239585469</c:v>
                </c:pt>
                <c:pt idx="68">
                  <c:v>136.84123863237585</c:v>
                </c:pt>
                <c:pt idx="69">
                  <c:v>137.33314681542018</c:v>
                </c:pt>
                <c:pt idx="70">
                  <c:v>137.82682327872098</c:v>
                </c:pt>
                <c:pt idx="71">
                  <c:v>138.32227437877967</c:v>
                </c:pt>
                <c:pt idx="72">
                  <c:v>138.81950649494763</c:v>
                </c:pt>
                <c:pt idx="73">
                  <c:v>139.31852602950835</c:v>
                </c:pt>
                <c:pt idx="74">
                  <c:v>139.71849540743011</c:v>
                </c:pt>
                <c:pt idx="75">
                  <c:v>140.11961305692662</c:v>
                </c:pt>
                <c:pt idx="76">
                  <c:v>140.52188227456926</c:v>
                </c:pt>
                <c:pt idx="77">
                  <c:v>140.92530636639356</c:v>
                </c:pt>
                <c:pt idx="78">
                  <c:v>141.32988864792631</c:v>
                </c:pt>
                <c:pt idx="79">
                  <c:v>141.73563244421288</c:v>
                </c:pt>
                <c:pt idx="80">
                  <c:v>142.14254108984449</c:v>
                </c:pt>
                <c:pt idx="81">
                  <c:v>142.55061792898562</c:v>
                </c:pt>
                <c:pt idx="82">
                  <c:v>142.95986631540151</c:v>
                </c:pt>
                <c:pt idx="83">
                  <c:v>143.37028961248578</c:v>
                </c:pt>
                <c:pt idx="84">
                  <c:v>143.78189119328792</c:v>
                </c:pt>
                <c:pt idx="85">
                  <c:v>144.19467444054115</c:v>
                </c:pt>
                <c:pt idx="86">
                  <c:v>144.56198721445833</c:v>
                </c:pt>
                <c:pt idx="87">
                  <c:v>144.93023565867267</c:v>
                </c:pt>
                <c:pt idx="88">
                  <c:v>145.29942215665397</c:v>
                </c:pt>
                <c:pt idx="89">
                  <c:v>145.66954909794353</c:v>
                </c:pt>
                <c:pt idx="90">
                  <c:v>146.04061887816965</c:v>
                </c:pt>
                <c:pt idx="91">
                  <c:v>146.41263389906308</c:v>
                </c:pt>
                <c:pt idx="92">
                  <c:v>146.78559656847261</c:v>
                </c:pt>
                <c:pt idx="93">
                  <c:v>147.15950930038065</c:v>
                </c:pt>
                <c:pt idx="94">
                  <c:v>147.5343745149188</c:v>
                </c:pt>
                <c:pt idx="95">
                  <c:v>147.91019463838359</c:v>
                </c:pt>
                <c:pt idx="96">
                  <c:v>148.28697210325214</c:v>
                </c:pt>
                <c:pt idx="97">
                  <c:v>148.66470934819793</c:v>
                </c:pt>
                <c:pt idx="98">
                  <c:v>149.2110238196239</c:v>
                </c:pt>
                <c:pt idx="99">
                  <c:v>149.75934589260507</c:v>
                </c:pt>
                <c:pt idx="100">
                  <c:v>150.30968294469449</c:v>
                </c:pt>
                <c:pt idx="101">
                  <c:v>150.86204238055635</c:v>
                </c:pt>
                <c:pt idx="102">
                  <c:v>151.41643163206552</c:v>
                </c:pt>
                <c:pt idx="103">
                  <c:v>151.97285815840763</c:v>
                </c:pt>
                <c:pt idx="104">
                  <c:v>152.5313294461794</c:v>
                </c:pt>
                <c:pt idx="105">
                  <c:v>153.09185300948934</c:v>
                </c:pt>
                <c:pt idx="106">
                  <c:v>153.65443639005892</c:v>
                </c:pt>
                <c:pt idx="107">
                  <c:v>154.21908715732394</c:v>
                </c:pt>
                <c:pt idx="108">
                  <c:v>154.78581290853646</c:v>
                </c:pt>
                <c:pt idx="109">
                  <c:v>155.35462126886699</c:v>
                </c:pt>
                <c:pt idx="110">
                  <c:v>156.36623682851157</c:v>
                </c:pt>
                <c:pt idx="111">
                  <c:v>157.38443967878294</c:v>
                </c:pt>
                <c:pt idx="112">
                  <c:v>158.40927271383927</c:v>
                </c:pt>
                <c:pt idx="113">
                  <c:v>159.44077910715063</c:v>
                </c:pt>
                <c:pt idx="114">
                  <c:v>160.47900231331778</c:v>
                </c:pt>
                <c:pt idx="115">
                  <c:v>161.52398606990283</c:v>
                </c:pt>
                <c:pt idx="116">
                  <c:v>162.57577439927178</c:v>
                </c:pt>
                <c:pt idx="117">
                  <c:v>163.63441161044901</c:v>
                </c:pt>
                <c:pt idx="118">
                  <c:v>164.69994230098399</c:v>
                </c:pt>
                <c:pt idx="119">
                  <c:v>165.77241135882997</c:v>
                </c:pt>
                <c:pt idx="120">
                  <c:v>166.85186396423501</c:v>
                </c:pt>
                <c:pt idx="121">
                  <c:v>168.03835059959101</c:v>
                </c:pt>
                <c:pt idx="122">
                  <c:v>169.37029010902421</c:v>
                </c:pt>
                <c:pt idx="123">
                  <c:v>170.62356763746288</c:v>
                </c:pt>
                <c:pt idx="124">
                  <c:v>171.86972151885419</c:v>
                </c:pt>
                <c:pt idx="125">
                  <c:v>173.15799379773816</c:v>
                </c:pt>
                <c:pt idx="126">
                  <c:v>174.37262987038139</c:v>
                </c:pt>
                <c:pt idx="127">
                  <c:v>175.62099550793576</c:v>
                </c:pt>
                <c:pt idx="128">
                  <c:v>176.86983959698199</c:v>
                </c:pt>
                <c:pt idx="129">
                  <c:v>178.0506910635998</c:v>
                </c:pt>
                <c:pt idx="130">
                  <c:v>179.20491407536275</c:v>
                </c:pt>
                <c:pt idx="131">
                  <c:v>180.37531030028572</c:v>
                </c:pt>
                <c:pt idx="132">
                  <c:v>181.70170256727653</c:v>
                </c:pt>
                <c:pt idx="133">
                  <c:v>182.97626943859694</c:v>
                </c:pt>
                <c:pt idx="134">
                  <c:v>184.15354426558099</c:v>
                </c:pt>
                <c:pt idx="135">
                  <c:v>185.37410784387998</c:v>
                </c:pt>
                <c:pt idx="136">
                  <c:v>186.64723477039291</c:v>
                </c:pt>
                <c:pt idx="137">
                  <c:v>187.93920052647522</c:v>
                </c:pt>
                <c:pt idx="138">
                  <c:v>189.16736976191487</c:v>
                </c:pt>
                <c:pt idx="139">
                  <c:v>190.39365723066658</c:v>
                </c:pt>
                <c:pt idx="140">
                  <c:v>191.6001642049934</c:v>
                </c:pt>
                <c:pt idx="141">
                  <c:v>192.85151442625931</c:v>
                </c:pt>
                <c:pt idx="142">
                  <c:v>194.12038504455842</c:v>
                </c:pt>
                <c:pt idx="143">
                  <c:v>195.36936144690057</c:v>
                </c:pt>
                <c:pt idx="144">
                  <c:v>196.64532848320016</c:v>
                </c:pt>
                <c:pt idx="145">
                  <c:v>197.92009221444522</c:v>
                </c:pt>
                <c:pt idx="146">
                  <c:v>199.11650314516189</c:v>
                </c:pt>
                <c:pt idx="147">
                  <c:v>200.3589266984728</c:v>
                </c:pt>
                <c:pt idx="148">
                  <c:v>201.81261845563409</c:v>
                </c:pt>
                <c:pt idx="149">
                  <c:v>203.25743200402275</c:v>
                </c:pt>
                <c:pt idx="150">
                  <c:v>204.81994012352797</c:v>
                </c:pt>
                <c:pt idx="151">
                  <c:v>206.31584814435655</c:v>
                </c:pt>
                <c:pt idx="152">
                  <c:v>207.72323033376617</c:v>
                </c:pt>
                <c:pt idx="153">
                  <c:v>209.02945784864878</c:v>
                </c:pt>
                <c:pt idx="154">
                  <c:v>210.19086532826978</c:v>
                </c:pt>
                <c:pt idx="155">
                  <c:v>211.26580023737364</c:v>
                </c:pt>
                <c:pt idx="156">
                  <c:v>212.44998329604002</c:v>
                </c:pt>
                <c:pt idx="157">
                  <c:v>213.50506217783135</c:v>
                </c:pt>
                <c:pt idx="158">
                  <c:v>214.45979253315517</c:v>
                </c:pt>
                <c:pt idx="159">
                  <c:v>215.4400502414386</c:v>
                </c:pt>
                <c:pt idx="160">
                  <c:v>216.39274695504247</c:v>
                </c:pt>
                <c:pt idx="161">
                  <c:v>217.32817191378064</c:v>
                </c:pt>
                <c:pt idx="162">
                  <c:v>218.24603950209394</c:v>
                </c:pt>
                <c:pt idx="163">
                  <c:v>219.16778362837402</c:v>
                </c:pt>
                <c:pt idx="164">
                  <c:v>220.01698975035711</c:v>
                </c:pt>
                <c:pt idx="165">
                  <c:v>220.91336620110576</c:v>
                </c:pt>
                <c:pt idx="166">
                  <c:v>221.76933590568592</c:v>
                </c:pt>
                <c:pt idx="167">
                  <c:v>222.60647122094684</c:v>
                </c:pt>
                <c:pt idx="168">
                  <c:v>223.46900117413747</c:v>
                </c:pt>
                <c:pt idx="169">
                  <c:v>224.25664333439238</c:v>
                </c:pt>
                <c:pt idx="170">
                  <c:v>225.04706162990252</c:v>
                </c:pt>
                <c:pt idx="171">
                  <c:v>225.82898652108742</c:v>
                </c:pt>
                <c:pt idx="172">
                  <c:v>226.61362820639985</c:v>
                </c:pt>
                <c:pt idx="173">
                  <c:v>227.34411312617593</c:v>
                </c:pt>
                <c:pt idx="174">
                  <c:v>228.14541356356591</c:v>
                </c:pt>
                <c:pt idx="175">
                  <c:v>228.9381036630634</c:v>
                </c:pt>
                <c:pt idx="176">
                  <c:v>229.74502230317188</c:v>
                </c:pt>
                <c:pt idx="177">
                  <c:v>230.53174911997337</c:v>
                </c:pt>
                <c:pt idx="178">
                  <c:v>231.27486403144007</c:v>
                </c:pt>
                <c:pt idx="179">
                  <c:v>231.98546569609144</c:v>
                </c:pt>
                <c:pt idx="180">
                  <c:v>232.72160110068941</c:v>
                </c:pt>
                <c:pt idx="181">
                  <c:v>233.47177496029227</c:v>
                </c:pt>
                <c:pt idx="182">
                  <c:v>234.20087996288828</c:v>
                </c:pt>
                <c:pt idx="183">
                  <c:v>234.89687250610007</c:v>
                </c:pt>
                <c:pt idx="184">
                  <c:v>235.57123763649295</c:v>
                </c:pt>
                <c:pt idx="185">
                  <c:v>236.2356470461151</c:v>
                </c:pt>
                <c:pt idx="186">
                  <c:v>236.86611481217844</c:v>
                </c:pt>
                <c:pt idx="187">
                  <c:v>237.47429118997118</c:v>
                </c:pt>
                <c:pt idx="188">
                  <c:v>237.98761911893877</c:v>
                </c:pt>
                <c:pt idx="189">
                  <c:v>238.55041967303799</c:v>
                </c:pt>
                <c:pt idx="190">
                  <c:v>239.03572041453268</c:v>
                </c:pt>
                <c:pt idx="191">
                  <c:v>239.43050734086034</c:v>
                </c:pt>
                <c:pt idx="192">
                  <c:v>239.88709055015786</c:v>
                </c:pt>
                <c:pt idx="193">
                  <c:v>240.24644443424617</c:v>
                </c:pt>
                <c:pt idx="194">
                  <c:v>240.5971043050013</c:v>
                </c:pt>
                <c:pt idx="195">
                  <c:v>240.91124974175088</c:v>
                </c:pt>
                <c:pt idx="196">
                  <c:v>241.26287995170813</c:v>
                </c:pt>
                <c:pt idx="197">
                  <c:v>241.63665187273912</c:v>
                </c:pt>
                <c:pt idx="198">
                  <c:v>242.17433514500041</c:v>
                </c:pt>
                <c:pt idx="199">
                  <c:v>242.67317462415713</c:v>
                </c:pt>
                <c:pt idx="200">
                  <c:v>243.17304163096586</c:v>
                </c:pt>
                <c:pt idx="201">
                  <c:v>243.59797009011012</c:v>
                </c:pt>
                <c:pt idx="202">
                  <c:v>243.8784821802181</c:v>
                </c:pt>
                <c:pt idx="203">
                  <c:v>244.21724887492212</c:v>
                </c:pt>
                <c:pt idx="204">
                  <c:v>244.64556117422205</c:v>
                </c:pt>
                <c:pt idx="205">
                  <c:v>245.01204330725929</c:v>
                </c:pt>
                <c:pt idx="206">
                  <c:v>245.3586675599899</c:v>
                </c:pt>
                <c:pt idx="207">
                  <c:v>245.71364399521644</c:v>
                </c:pt>
                <c:pt idx="208">
                  <c:v>246.09431117766079</c:v>
                </c:pt>
                <c:pt idx="209">
                  <c:v>246.44719890649449</c:v>
                </c:pt>
                <c:pt idx="210">
                  <c:v>246.64925101111785</c:v>
                </c:pt>
                <c:pt idx="211">
                  <c:v>246.9301043476616</c:v>
                </c:pt>
                <c:pt idx="212">
                  <c:v>247.23983748267855</c:v>
                </c:pt>
                <c:pt idx="213">
                  <c:v>247.49671161326515</c:v>
                </c:pt>
                <c:pt idx="214">
                  <c:v>247.7809169525685</c:v>
                </c:pt>
                <c:pt idx="215">
                  <c:v>248.13939781444995</c:v>
                </c:pt>
                <c:pt idx="216">
                  <c:v>248.52382304979136</c:v>
                </c:pt>
                <c:pt idx="217">
                  <c:v>248.73556534702976</c:v>
                </c:pt>
                <c:pt idx="218">
                  <c:v>248.90978054698769</c:v>
                </c:pt>
                <c:pt idx="219">
                  <c:v>249.04274079231931</c:v>
                </c:pt>
                <c:pt idx="220">
                  <c:v>249.34991623760888</c:v>
                </c:pt>
                <c:pt idx="221">
                  <c:v>249.62478358590192</c:v>
                </c:pt>
                <c:pt idx="222">
                  <c:v>249.95333207997373</c:v>
                </c:pt>
                <c:pt idx="223">
                  <c:v>250.39247367530277</c:v>
                </c:pt>
                <c:pt idx="224">
                  <c:v>250.77619445809162</c:v>
                </c:pt>
                <c:pt idx="225">
                  <c:v>251.07914499838932</c:v>
                </c:pt>
                <c:pt idx="226">
                  <c:v>251.36022544225864</c:v>
                </c:pt>
                <c:pt idx="227">
                  <c:v>251.50909121226545</c:v>
                </c:pt>
                <c:pt idx="228">
                  <c:v>251.84037346839082</c:v>
                </c:pt>
                <c:pt idx="229">
                  <c:v>252.07895633851862</c:v>
                </c:pt>
                <c:pt idx="230">
                  <c:v>252.28672225458823</c:v>
                </c:pt>
                <c:pt idx="231">
                  <c:v>252.54096212556817</c:v>
                </c:pt>
                <c:pt idx="232">
                  <c:v>252.7492250892839</c:v>
                </c:pt>
                <c:pt idx="233">
                  <c:v>252.92766519423367</c:v>
                </c:pt>
                <c:pt idx="234">
                  <c:v>253.09840106066886</c:v>
                </c:pt>
                <c:pt idx="235">
                  <c:v>253.31859316789098</c:v>
                </c:pt>
                <c:pt idx="236">
                  <c:v>253.50846536870102</c:v>
                </c:pt>
                <c:pt idx="237">
                  <c:v>253.69013628335043</c:v>
                </c:pt>
                <c:pt idx="238">
                  <c:v>253.92374867701722</c:v>
                </c:pt>
                <c:pt idx="239">
                  <c:v>254.14592897482376</c:v>
                </c:pt>
                <c:pt idx="240">
                  <c:v>254.57065618841582</c:v>
                </c:pt>
                <c:pt idx="241">
                  <c:v>254.89945320631071</c:v>
                </c:pt>
                <c:pt idx="242">
                  <c:v>255.31225127639641</c:v>
                </c:pt>
                <c:pt idx="243">
                  <c:v>255.76506168199313</c:v>
                </c:pt>
                <c:pt idx="244">
                  <c:v>256.30858328300303</c:v>
                </c:pt>
                <c:pt idx="245">
                  <c:v>256.94405869854131</c:v>
                </c:pt>
                <c:pt idx="246">
                  <c:v>257.52237363477821</c:v>
                </c:pt>
                <c:pt idx="247">
                  <c:v>258.22296229195558</c:v>
                </c:pt>
                <c:pt idx="248">
                  <c:v>258.92355094913296</c:v>
                </c:pt>
                <c:pt idx="249">
                  <c:v>259.59680198577479</c:v>
                </c:pt>
                <c:pt idx="250">
                  <c:v>260.31652697732699</c:v>
                </c:pt>
                <c:pt idx="251">
                  <c:v>260.98257082310045</c:v>
                </c:pt>
                <c:pt idx="252">
                  <c:v>261.71969248226617</c:v>
                </c:pt>
                <c:pt idx="253">
                  <c:v>262.4655124752386</c:v>
                </c:pt>
                <c:pt idx="254">
                  <c:v>263.15342641744041</c:v>
                </c:pt>
                <c:pt idx="255">
                  <c:v>263.91490341126496</c:v>
                </c:pt>
                <c:pt idx="256">
                  <c:v>264.63413135517106</c:v>
                </c:pt>
                <c:pt idx="257">
                  <c:v>265.32900396441823</c:v>
                </c:pt>
                <c:pt idx="258">
                  <c:v>266.03232638364915</c:v>
                </c:pt>
                <c:pt idx="259">
                  <c:v>266.74931761314781</c:v>
                </c:pt>
                <c:pt idx="260">
                  <c:v>267.47500717645323</c:v>
                </c:pt>
                <c:pt idx="261">
                  <c:v>268.18603383419867</c:v>
                </c:pt>
                <c:pt idx="262">
                  <c:v>268.68506967088263</c:v>
                </c:pt>
                <c:pt idx="263">
                  <c:v>269.14856660087048</c:v>
                </c:pt>
                <c:pt idx="264">
                  <c:v>269.61653695967323</c:v>
                </c:pt>
                <c:pt idx="265">
                  <c:v>269.99280202777061</c:v>
                </c:pt>
                <c:pt idx="266">
                  <c:v>270.30768171157467</c:v>
                </c:pt>
                <c:pt idx="267">
                  <c:v>270.68245563673378</c:v>
                </c:pt>
                <c:pt idx="268">
                  <c:v>271.00280284464498</c:v>
                </c:pt>
                <c:pt idx="269">
                  <c:v>271.33184838636294</c:v>
                </c:pt>
                <c:pt idx="270">
                  <c:v>271.58062073323578</c:v>
                </c:pt>
                <c:pt idx="271">
                  <c:v>271.83535765186178</c:v>
                </c:pt>
                <c:pt idx="272">
                  <c:v>272.00162008948212</c:v>
                </c:pt>
                <c:pt idx="273">
                  <c:v>272.14004785892087</c:v>
                </c:pt>
                <c:pt idx="274">
                  <c:v>272.2921444386273</c:v>
                </c:pt>
                <c:pt idx="275">
                  <c:v>272.42833549365861</c:v>
                </c:pt>
                <c:pt idx="276">
                  <c:v>272.5856510736491</c:v>
                </c:pt>
                <c:pt idx="277">
                  <c:v>272.70767627076651</c:v>
                </c:pt>
                <c:pt idx="278">
                  <c:v>272.81802084820066</c:v>
                </c:pt>
                <c:pt idx="279">
                  <c:v>272.93532409268016</c:v>
                </c:pt>
                <c:pt idx="280">
                  <c:v>272.97185709466851</c:v>
                </c:pt>
                <c:pt idx="281">
                  <c:v>273.01634285899439</c:v>
                </c:pt>
                <c:pt idx="282">
                  <c:v>273.05734928979763</c:v>
                </c:pt>
                <c:pt idx="283">
                  <c:v>273.10208357794659</c:v>
                </c:pt>
                <c:pt idx="284">
                  <c:v>273.13961067522706</c:v>
                </c:pt>
                <c:pt idx="285">
                  <c:v>273.17838039162285</c:v>
                </c:pt>
                <c:pt idx="286">
                  <c:v>273.21143406008849</c:v>
                </c:pt>
                <c:pt idx="287">
                  <c:v>273.23852315680091</c:v>
                </c:pt>
                <c:pt idx="288">
                  <c:v>273.28102073054242</c:v>
                </c:pt>
                <c:pt idx="289">
                  <c:v>273.32103306605347</c:v>
                </c:pt>
                <c:pt idx="290">
                  <c:v>273.34961330570417</c:v>
                </c:pt>
                <c:pt idx="291">
                  <c:v>273.37322306889388</c:v>
                </c:pt>
                <c:pt idx="292">
                  <c:v>273.40503411824432</c:v>
                </c:pt>
                <c:pt idx="293">
                  <c:v>273.44032450111735</c:v>
                </c:pt>
                <c:pt idx="294">
                  <c:v>273.46766212165284</c:v>
                </c:pt>
                <c:pt idx="295">
                  <c:v>273.54768679267488</c:v>
                </c:pt>
                <c:pt idx="296">
                  <c:v>273.61603084401355</c:v>
                </c:pt>
                <c:pt idx="297">
                  <c:v>273.69357027680508</c:v>
                </c:pt>
                <c:pt idx="298">
                  <c:v>273.8066486162927</c:v>
                </c:pt>
                <c:pt idx="299">
                  <c:v>273.94582195720062</c:v>
                </c:pt>
                <c:pt idx="300">
                  <c:v>274.08971725074645</c:v>
                </c:pt>
                <c:pt idx="301">
                  <c:v>274.22913911547738</c:v>
                </c:pt>
                <c:pt idx="302">
                  <c:v>274.36781540873915</c:v>
                </c:pt>
                <c:pt idx="303">
                  <c:v>274.52140313138398</c:v>
                </c:pt>
                <c:pt idx="304">
                  <c:v>274.68368918783545</c:v>
                </c:pt>
                <c:pt idx="305">
                  <c:v>274.84224738694121</c:v>
                </c:pt>
                <c:pt idx="306">
                  <c:v>274.99334987135552</c:v>
                </c:pt>
                <c:pt idx="307">
                  <c:v>275.15439330869174</c:v>
                </c:pt>
                <c:pt idx="308">
                  <c:v>275.31543674602801</c:v>
                </c:pt>
                <c:pt idx="309">
                  <c:v>275.46703627808841</c:v>
                </c:pt>
                <c:pt idx="310">
                  <c:v>275.63056495365515</c:v>
                </c:pt>
                <c:pt idx="311">
                  <c:v>275.79135986716835</c:v>
                </c:pt>
                <c:pt idx="312">
                  <c:v>275.99564644971531</c:v>
                </c:pt>
                <c:pt idx="313">
                  <c:v>276.19297436521686</c:v>
                </c:pt>
                <c:pt idx="314">
                  <c:v>276.36470432694421</c:v>
                </c:pt>
                <c:pt idx="315">
                  <c:v>276.59309772032697</c:v>
                </c:pt>
                <c:pt idx="316">
                  <c:v>276.84907725806829</c:v>
                </c:pt>
                <c:pt idx="317">
                  <c:v>277.12792098753016</c:v>
                </c:pt>
                <c:pt idx="318">
                  <c:v>277.41670566991399</c:v>
                </c:pt>
                <c:pt idx="319">
                  <c:v>277.74152630664008</c:v>
                </c:pt>
                <c:pt idx="320">
                  <c:v>278.07405118188069</c:v>
                </c:pt>
                <c:pt idx="321">
                  <c:v>278.41229210505145</c:v>
                </c:pt>
                <c:pt idx="322">
                  <c:v>278.81514922221521</c:v>
                </c:pt>
                <c:pt idx="323">
                  <c:v>279.1961362429505</c:v>
                </c:pt>
                <c:pt idx="324">
                  <c:v>279.63130145711074</c:v>
                </c:pt>
                <c:pt idx="325">
                  <c:v>280.10324819708222</c:v>
                </c:pt>
                <c:pt idx="326">
                  <c:v>280.54338388770344</c:v>
                </c:pt>
                <c:pt idx="327">
                  <c:v>281.04092858144912</c:v>
                </c:pt>
                <c:pt idx="328">
                  <c:v>281.53971589431006</c:v>
                </c:pt>
                <c:pt idx="329">
                  <c:v>282.05863363683801</c:v>
                </c:pt>
                <c:pt idx="330">
                  <c:v>282.5991729519713</c:v>
                </c:pt>
                <c:pt idx="331">
                  <c:v>283.20755927079722</c:v>
                </c:pt>
                <c:pt idx="332">
                  <c:v>283.81718820873834</c:v>
                </c:pt>
                <c:pt idx="333">
                  <c:v>284.44645052870038</c:v>
                </c:pt>
                <c:pt idx="334">
                  <c:v>285.05384275223412</c:v>
                </c:pt>
                <c:pt idx="335">
                  <c:v>285.58121030474575</c:v>
                </c:pt>
                <c:pt idx="336">
                  <c:v>286.2328397687823</c:v>
                </c:pt>
                <c:pt idx="337">
                  <c:v>286.79972260915889</c:v>
                </c:pt>
                <c:pt idx="338">
                  <c:v>287.3427471625227</c:v>
                </c:pt>
                <c:pt idx="339">
                  <c:v>287.96629343455459</c:v>
                </c:pt>
                <c:pt idx="340">
                  <c:v>288.60698785037698</c:v>
                </c:pt>
                <c:pt idx="341">
                  <c:v>289.18604835808299</c:v>
                </c:pt>
                <c:pt idx="342">
                  <c:v>289.73553453084605</c:v>
                </c:pt>
                <c:pt idx="343">
                  <c:v>290.29694984711551</c:v>
                </c:pt>
                <c:pt idx="344">
                  <c:v>290.84171406724067</c:v>
                </c:pt>
                <c:pt idx="345">
                  <c:v>291.38225338237396</c:v>
                </c:pt>
                <c:pt idx="346">
                  <c:v>292.03711365611019</c:v>
                </c:pt>
                <c:pt idx="347">
                  <c:v>292.39722467570931</c:v>
                </c:pt>
                <c:pt idx="348">
                  <c:v>292.49042110935301</c:v>
                </c:pt>
                <c:pt idx="349">
                  <c:v>292.54087144543212</c:v>
                </c:pt>
                <c:pt idx="350">
                  <c:v>292.60002011531799</c:v>
                </c:pt>
                <c:pt idx="351">
                  <c:v>292.66811564283364</c:v>
                </c:pt>
                <c:pt idx="352">
                  <c:v>292.68750050103148</c:v>
                </c:pt>
                <c:pt idx="353">
                  <c:v>292.7128499309826</c:v>
                </c:pt>
                <c:pt idx="354">
                  <c:v>292.71757188362051</c:v>
                </c:pt>
                <c:pt idx="355">
                  <c:v>292.72527612213509</c:v>
                </c:pt>
                <c:pt idx="356">
                  <c:v>292.73273183682659</c:v>
                </c:pt>
                <c:pt idx="357">
                  <c:v>292.74242426592554</c:v>
                </c:pt>
                <c:pt idx="358">
                  <c:v>292.76006945736202</c:v>
                </c:pt>
                <c:pt idx="359">
                  <c:v>292.76255469559254</c:v>
                </c:pt>
                <c:pt idx="360">
                  <c:v>292.76777369587654</c:v>
                </c:pt>
                <c:pt idx="361">
                  <c:v>292.78268512525955</c:v>
                </c:pt>
                <c:pt idx="362">
                  <c:v>292.78740707789746</c:v>
                </c:pt>
                <c:pt idx="363">
                  <c:v>292.79734803081948</c:v>
                </c:pt>
                <c:pt idx="364">
                  <c:v>292.79983326905</c:v>
                </c:pt>
                <c:pt idx="365">
                  <c:v>292.81002274579504</c:v>
                </c:pt>
                <c:pt idx="366">
                  <c:v>292.81250798402556</c:v>
                </c:pt>
                <c:pt idx="367">
                  <c:v>292.82493417517804</c:v>
                </c:pt>
                <c:pt idx="368">
                  <c:v>292.84009412838407</c:v>
                </c:pt>
                <c:pt idx="369">
                  <c:v>292.90346770326175</c:v>
                </c:pt>
                <c:pt idx="370">
                  <c:v>292.91117194177627</c:v>
                </c:pt>
                <c:pt idx="371">
                  <c:v>292.92086437087522</c:v>
                </c:pt>
                <c:pt idx="372">
                  <c:v>292.96137375403237</c:v>
                </c:pt>
                <c:pt idx="373">
                  <c:v>292.98647466016041</c:v>
                </c:pt>
                <c:pt idx="374">
                  <c:v>293.01604899510335</c:v>
                </c:pt>
                <c:pt idx="375">
                  <c:v>293.04388366328487</c:v>
                </c:pt>
                <c:pt idx="376">
                  <c:v>293.06351704530584</c:v>
                </c:pt>
                <c:pt idx="377">
                  <c:v>293.07594323645827</c:v>
                </c:pt>
                <c:pt idx="378">
                  <c:v>293.08836942761081</c:v>
                </c:pt>
                <c:pt idx="379">
                  <c:v>293.0933399040718</c:v>
                </c:pt>
                <c:pt idx="380">
                  <c:v>293.13608600163639</c:v>
                </c:pt>
                <c:pt idx="381">
                  <c:v>293.13857123986685</c:v>
                </c:pt>
                <c:pt idx="382">
                  <c:v>293.18405109948498</c:v>
                </c:pt>
                <c:pt idx="383">
                  <c:v>293.21089167237437</c:v>
                </c:pt>
                <c:pt idx="384">
                  <c:v>293.26134200845348</c:v>
                </c:pt>
                <c:pt idx="385">
                  <c:v>293.29936615338005</c:v>
                </c:pt>
                <c:pt idx="386">
                  <c:v>293.31104677306337</c:v>
                </c:pt>
                <c:pt idx="387">
                  <c:v>293.28594586693538</c:v>
                </c:pt>
                <c:pt idx="388">
                  <c:v>293.31527167805524</c:v>
                </c:pt>
                <c:pt idx="389">
                  <c:v>293.32521263097726</c:v>
                </c:pt>
                <c:pt idx="390">
                  <c:v>293.32769786920778</c:v>
                </c:pt>
                <c:pt idx="391">
                  <c:v>293.33018310743824</c:v>
                </c:pt>
                <c:pt idx="392">
                  <c:v>293.27724753312867</c:v>
                </c:pt>
                <c:pt idx="393">
                  <c:v>293.22828833998778</c:v>
                </c:pt>
                <c:pt idx="394">
                  <c:v>293.17038228921717</c:v>
                </c:pt>
                <c:pt idx="395">
                  <c:v>293.11421590520797</c:v>
                </c:pt>
                <c:pt idx="396">
                  <c:v>293.05109085415336</c:v>
                </c:pt>
                <c:pt idx="397">
                  <c:v>292.94994165817207</c:v>
                </c:pt>
                <c:pt idx="398">
                  <c:v>292.91589389441424</c:v>
                </c:pt>
                <c:pt idx="399">
                  <c:v>292.88557398800219</c:v>
                </c:pt>
                <c:pt idx="400">
                  <c:v>292.86121865334326</c:v>
                </c:pt>
                <c:pt idx="401">
                  <c:v>292.81822403195565</c:v>
                </c:pt>
                <c:pt idx="402">
                  <c:v>292.78169102996736</c:v>
                </c:pt>
                <c:pt idx="403">
                  <c:v>292.78939526848194</c:v>
                </c:pt>
                <c:pt idx="404">
                  <c:v>292.75137112355526</c:v>
                </c:pt>
                <c:pt idx="405">
                  <c:v>292.71483812156697</c:v>
                </c:pt>
                <c:pt idx="406">
                  <c:v>292.68973721543892</c:v>
                </c:pt>
                <c:pt idx="407">
                  <c:v>292.65320421345064</c:v>
                </c:pt>
                <c:pt idx="408">
                  <c:v>292.62288430703853</c:v>
                </c:pt>
                <c:pt idx="409">
                  <c:v>292.57243397095942</c:v>
                </c:pt>
                <c:pt idx="410">
                  <c:v>292.54509635042393</c:v>
                </c:pt>
                <c:pt idx="411">
                  <c:v>292.50732072932038</c:v>
                </c:pt>
                <c:pt idx="412">
                  <c:v>292.46581725087105</c:v>
                </c:pt>
                <c:pt idx="413">
                  <c:v>292.42804162976751</c:v>
                </c:pt>
                <c:pt idx="414">
                  <c:v>292.38181619868027</c:v>
                </c:pt>
                <c:pt idx="415">
                  <c:v>292.33658486288516</c:v>
                </c:pt>
                <c:pt idx="416">
                  <c:v>292.29880924178161</c:v>
                </c:pt>
                <c:pt idx="417">
                  <c:v>292.26948343066169</c:v>
                </c:pt>
                <c:pt idx="418">
                  <c:v>292.2317078095582</c:v>
                </c:pt>
                <c:pt idx="419">
                  <c:v>292.20735247489932</c:v>
                </c:pt>
                <c:pt idx="420">
                  <c:v>292.16957685379572</c:v>
                </c:pt>
                <c:pt idx="421">
                  <c:v>292.08159942043608</c:v>
                </c:pt>
                <c:pt idx="422">
                  <c:v>291.77492102279268</c:v>
                </c:pt>
                <c:pt idx="423">
                  <c:v>291.49856253156128</c:v>
                </c:pt>
                <c:pt idx="424">
                  <c:v>291.22170699268378</c:v>
                </c:pt>
                <c:pt idx="425">
                  <c:v>290.97840216991807</c:v>
                </c:pt>
                <c:pt idx="426">
                  <c:v>290.73584291862147</c:v>
                </c:pt>
                <c:pt idx="427">
                  <c:v>290.46793423737381</c:v>
                </c:pt>
                <c:pt idx="428">
                  <c:v>290.2303454625382</c:v>
                </c:pt>
                <c:pt idx="429">
                  <c:v>290.02009430823807</c:v>
                </c:pt>
                <c:pt idx="430">
                  <c:v>289.79766548660854</c:v>
                </c:pt>
                <c:pt idx="431">
                  <c:v>289.59487004699986</c:v>
                </c:pt>
                <c:pt idx="432">
                  <c:v>289.13112459318899</c:v>
                </c:pt>
                <c:pt idx="433">
                  <c:v>288.91068396214376</c:v>
                </c:pt>
              </c:numCache>
            </c:numRef>
          </c:val>
          <c:smooth val="0"/>
          <c:extLst>
            <c:ext xmlns:c16="http://schemas.microsoft.com/office/drawing/2014/chart" uri="{C3380CC4-5D6E-409C-BE32-E72D297353CC}">
              <c16:uniqueId val="{00000003-4A88-4473-8493-56FEA09EAB7C}"/>
            </c:ext>
          </c:extLst>
        </c:ser>
        <c:dLbls>
          <c:showLegendKey val="0"/>
          <c:showVal val="0"/>
          <c:showCatName val="0"/>
          <c:showSerName val="0"/>
          <c:showPercent val="0"/>
          <c:showBubbleSize val="0"/>
        </c:dLbls>
        <c:smooth val="0"/>
        <c:axId val="63386752"/>
        <c:axId val="63388288"/>
      </c:lineChart>
      <c:dateAx>
        <c:axId val="63386752"/>
        <c:scaling>
          <c:orientation val="minMax"/>
        </c:scaling>
        <c:delete val="0"/>
        <c:axPos val="b"/>
        <c:numFmt formatCode="yyyy" sourceLinked="0"/>
        <c:majorTickMark val="out"/>
        <c:minorTickMark val="none"/>
        <c:tickLblPos val="nextTo"/>
        <c:txPr>
          <a:bodyPr/>
          <a:lstStyle/>
          <a:p>
            <a:pPr>
              <a:defRPr sz="1200"/>
            </a:pPr>
            <a:endParaRPr lang="de-DE"/>
          </a:p>
        </c:txPr>
        <c:crossAx val="63388288"/>
        <c:crosses val="autoZero"/>
        <c:auto val="1"/>
        <c:lblOffset val="100"/>
        <c:baseTimeUnit val="months"/>
        <c:majorUnit val="12"/>
        <c:majorTimeUnit val="months"/>
      </c:dateAx>
      <c:valAx>
        <c:axId val="63388288"/>
        <c:scaling>
          <c:orientation val="minMax"/>
          <c:min val="100"/>
        </c:scaling>
        <c:delete val="0"/>
        <c:axPos val="l"/>
        <c:numFmt formatCode="General" sourceLinked="1"/>
        <c:majorTickMark val="out"/>
        <c:minorTickMark val="none"/>
        <c:tickLblPos val="nextTo"/>
        <c:txPr>
          <a:bodyPr/>
          <a:lstStyle/>
          <a:p>
            <a:pPr>
              <a:defRPr sz="1200"/>
            </a:pPr>
            <a:endParaRPr lang="de-DE"/>
          </a:p>
        </c:txPr>
        <c:crossAx val="63386752"/>
        <c:crosses val="autoZero"/>
        <c:crossBetween val="between"/>
      </c:valAx>
      <c:spPr>
        <a:ln w="3175"/>
      </c:spPr>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4304136447431109E-2"/>
          <c:y val="2.8304697148051138E-2"/>
          <c:w val="0.90474802261893139"/>
          <c:h val="0.86127450309544296"/>
        </c:manualLayout>
      </c:layout>
      <c:scatterChart>
        <c:scatterStyle val="smoothMarker"/>
        <c:varyColors val="0"/>
        <c:ser>
          <c:idx val="0"/>
          <c:order val="0"/>
          <c:tx>
            <c:strRef>
              <c:f>mlagd2q3!$D$2</c:f>
              <c:strCache>
                <c:ptCount val="1"/>
                <c:pt idx="0">
                  <c:v> TRR Index Val NOK H</c:v>
                </c:pt>
              </c:strCache>
            </c:strRef>
          </c:tx>
          <c:xVal>
            <c:numRef>
              <c:f>'[world gov.xlsx]mlagd2q3'!$B$3:$C$308</c:f>
              <c:numCache>
                <c:formatCode>m/d/yyyy</c:formatCode>
                <c:ptCount val="282"/>
                <c:pt idx="0">
                  <c:v>33966</c:v>
                </c:pt>
                <c:pt idx="1">
                  <c:v>33997</c:v>
                </c:pt>
                <c:pt idx="2">
                  <c:v>34028</c:v>
                </c:pt>
                <c:pt idx="3">
                  <c:v>34056</c:v>
                </c:pt>
                <c:pt idx="4">
                  <c:v>34087</c:v>
                </c:pt>
                <c:pt idx="5">
                  <c:v>34117</c:v>
                </c:pt>
                <c:pt idx="6">
                  <c:v>34148</c:v>
                </c:pt>
                <c:pt idx="7">
                  <c:v>34178</c:v>
                </c:pt>
                <c:pt idx="8">
                  <c:v>34209</c:v>
                </c:pt>
                <c:pt idx="9">
                  <c:v>34240</c:v>
                </c:pt>
                <c:pt idx="10">
                  <c:v>34270</c:v>
                </c:pt>
                <c:pt idx="11">
                  <c:v>34301</c:v>
                </c:pt>
                <c:pt idx="12">
                  <c:v>34331</c:v>
                </c:pt>
                <c:pt idx="13">
                  <c:v>34362</c:v>
                </c:pt>
                <c:pt idx="14">
                  <c:v>34393</c:v>
                </c:pt>
                <c:pt idx="15">
                  <c:v>34421</c:v>
                </c:pt>
                <c:pt idx="16">
                  <c:v>34452</c:v>
                </c:pt>
                <c:pt idx="17">
                  <c:v>34482</c:v>
                </c:pt>
                <c:pt idx="18">
                  <c:v>34513</c:v>
                </c:pt>
                <c:pt idx="19">
                  <c:v>34543</c:v>
                </c:pt>
                <c:pt idx="20">
                  <c:v>34574</c:v>
                </c:pt>
                <c:pt idx="21">
                  <c:v>34605</c:v>
                </c:pt>
                <c:pt idx="22">
                  <c:v>34635</c:v>
                </c:pt>
                <c:pt idx="23">
                  <c:v>34666</c:v>
                </c:pt>
                <c:pt idx="24">
                  <c:v>34696</c:v>
                </c:pt>
                <c:pt idx="25">
                  <c:v>34727</c:v>
                </c:pt>
                <c:pt idx="26">
                  <c:v>34758</c:v>
                </c:pt>
                <c:pt idx="27">
                  <c:v>34786</c:v>
                </c:pt>
                <c:pt idx="28">
                  <c:v>34817</c:v>
                </c:pt>
                <c:pt idx="29">
                  <c:v>34847</c:v>
                </c:pt>
                <c:pt idx="30">
                  <c:v>34878</c:v>
                </c:pt>
                <c:pt idx="31">
                  <c:v>34908</c:v>
                </c:pt>
                <c:pt idx="32">
                  <c:v>34939</c:v>
                </c:pt>
                <c:pt idx="33">
                  <c:v>34970</c:v>
                </c:pt>
                <c:pt idx="34">
                  <c:v>35000</c:v>
                </c:pt>
                <c:pt idx="35">
                  <c:v>35031</c:v>
                </c:pt>
                <c:pt idx="36">
                  <c:v>35061</c:v>
                </c:pt>
                <c:pt idx="37">
                  <c:v>35092</c:v>
                </c:pt>
                <c:pt idx="38">
                  <c:v>35123</c:v>
                </c:pt>
                <c:pt idx="39">
                  <c:v>35152</c:v>
                </c:pt>
                <c:pt idx="40">
                  <c:v>35183</c:v>
                </c:pt>
                <c:pt idx="41">
                  <c:v>35213</c:v>
                </c:pt>
                <c:pt idx="42">
                  <c:v>35244</c:v>
                </c:pt>
                <c:pt idx="43">
                  <c:v>35274</c:v>
                </c:pt>
                <c:pt idx="44">
                  <c:v>35305</c:v>
                </c:pt>
                <c:pt idx="45">
                  <c:v>35336</c:v>
                </c:pt>
                <c:pt idx="46">
                  <c:v>35366</c:v>
                </c:pt>
                <c:pt idx="47">
                  <c:v>35397</c:v>
                </c:pt>
                <c:pt idx="48">
                  <c:v>35427</c:v>
                </c:pt>
                <c:pt idx="49">
                  <c:v>35458</c:v>
                </c:pt>
                <c:pt idx="50">
                  <c:v>35489</c:v>
                </c:pt>
                <c:pt idx="51">
                  <c:v>35517</c:v>
                </c:pt>
                <c:pt idx="52">
                  <c:v>35548</c:v>
                </c:pt>
                <c:pt idx="53">
                  <c:v>35578</c:v>
                </c:pt>
                <c:pt idx="54">
                  <c:v>35609</c:v>
                </c:pt>
                <c:pt idx="55">
                  <c:v>35639</c:v>
                </c:pt>
                <c:pt idx="56">
                  <c:v>35670</c:v>
                </c:pt>
                <c:pt idx="57">
                  <c:v>35701</c:v>
                </c:pt>
                <c:pt idx="58">
                  <c:v>35731</c:v>
                </c:pt>
                <c:pt idx="59">
                  <c:v>35762</c:v>
                </c:pt>
                <c:pt idx="60">
                  <c:v>35792</c:v>
                </c:pt>
                <c:pt idx="61">
                  <c:v>35823</c:v>
                </c:pt>
                <c:pt idx="62">
                  <c:v>35854</c:v>
                </c:pt>
                <c:pt idx="63">
                  <c:v>35882</c:v>
                </c:pt>
                <c:pt idx="64">
                  <c:v>35913</c:v>
                </c:pt>
                <c:pt idx="65">
                  <c:v>35943</c:v>
                </c:pt>
                <c:pt idx="66">
                  <c:v>35974</c:v>
                </c:pt>
                <c:pt idx="67">
                  <c:v>36004</c:v>
                </c:pt>
                <c:pt idx="68">
                  <c:v>36035</c:v>
                </c:pt>
                <c:pt idx="69">
                  <c:v>36066</c:v>
                </c:pt>
                <c:pt idx="70">
                  <c:v>36096</c:v>
                </c:pt>
                <c:pt idx="71">
                  <c:v>36127</c:v>
                </c:pt>
                <c:pt idx="72">
                  <c:v>36157</c:v>
                </c:pt>
                <c:pt idx="73">
                  <c:v>36188</c:v>
                </c:pt>
                <c:pt idx="74">
                  <c:v>36219</c:v>
                </c:pt>
                <c:pt idx="75">
                  <c:v>36247</c:v>
                </c:pt>
                <c:pt idx="76">
                  <c:v>36278</c:v>
                </c:pt>
                <c:pt idx="77">
                  <c:v>36308</c:v>
                </c:pt>
                <c:pt idx="78">
                  <c:v>36339</c:v>
                </c:pt>
                <c:pt idx="79">
                  <c:v>36369</c:v>
                </c:pt>
                <c:pt idx="80">
                  <c:v>36400</c:v>
                </c:pt>
                <c:pt idx="81">
                  <c:v>36431</c:v>
                </c:pt>
                <c:pt idx="82">
                  <c:v>36461</c:v>
                </c:pt>
                <c:pt idx="83">
                  <c:v>36492</c:v>
                </c:pt>
                <c:pt idx="84">
                  <c:v>36522</c:v>
                </c:pt>
                <c:pt idx="85">
                  <c:v>36553</c:v>
                </c:pt>
                <c:pt idx="86">
                  <c:v>36584</c:v>
                </c:pt>
                <c:pt idx="87">
                  <c:v>36613</c:v>
                </c:pt>
                <c:pt idx="88">
                  <c:v>36644</c:v>
                </c:pt>
                <c:pt idx="89">
                  <c:v>36674</c:v>
                </c:pt>
                <c:pt idx="90">
                  <c:v>36705</c:v>
                </c:pt>
                <c:pt idx="91">
                  <c:v>36735</c:v>
                </c:pt>
                <c:pt idx="92">
                  <c:v>36766</c:v>
                </c:pt>
                <c:pt idx="93">
                  <c:v>36797</c:v>
                </c:pt>
                <c:pt idx="94">
                  <c:v>36827</c:v>
                </c:pt>
                <c:pt idx="95">
                  <c:v>36858</c:v>
                </c:pt>
                <c:pt idx="96">
                  <c:v>36888</c:v>
                </c:pt>
                <c:pt idx="97">
                  <c:v>36919</c:v>
                </c:pt>
                <c:pt idx="98">
                  <c:v>36950</c:v>
                </c:pt>
                <c:pt idx="99">
                  <c:v>36978</c:v>
                </c:pt>
                <c:pt idx="100">
                  <c:v>37009</c:v>
                </c:pt>
                <c:pt idx="101">
                  <c:v>37039</c:v>
                </c:pt>
                <c:pt idx="102">
                  <c:v>37070</c:v>
                </c:pt>
                <c:pt idx="103">
                  <c:v>37100</c:v>
                </c:pt>
                <c:pt idx="104">
                  <c:v>37131</c:v>
                </c:pt>
                <c:pt idx="105">
                  <c:v>37162</c:v>
                </c:pt>
                <c:pt idx="106">
                  <c:v>37192</c:v>
                </c:pt>
                <c:pt idx="107">
                  <c:v>37223</c:v>
                </c:pt>
                <c:pt idx="108">
                  <c:v>37253</c:v>
                </c:pt>
                <c:pt idx="109">
                  <c:v>37284</c:v>
                </c:pt>
                <c:pt idx="110">
                  <c:v>37315</c:v>
                </c:pt>
                <c:pt idx="111">
                  <c:v>37343</c:v>
                </c:pt>
                <c:pt idx="112">
                  <c:v>37374</c:v>
                </c:pt>
                <c:pt idx="113">
                  <c:v>37404</c:v>
                </c:pt>
                <c:pt idx="114">
                  <c:v>37435</c:v>
                </c:pt>
                <c:pt idx="115">
                  <c:v>37465</c:v>
                </c:pt>
                <c:pt idx="116">
                  <c:v>37496</c:v>
                </c:pt>
                <c:pt idx="117">
                  <c:v>37527</c:v>
                </c:pt>
                <c:pt idx="118">
                  <c:v>37557</c:v>
                </c:pt>
                <c:pt idx="119">
                  <c:v>37588</c:v>
                </c:pt>
                <c:pt idx="120">
                  <c:v>37618</c:v>
                </c:pt>
                <c:pt idx="121">
                  <c:v>37649</c:v>
                </c:pt>
                <c:pt idx="122">
                  <c:v>37680</c:v>
                </c:pt>
                <c:pt idx="123">
                  <c:v>37708</c:v>
                </c:pt>
                <c:pt idx="124">
                  <c:v>37739</c:v>
                </c:pt>
                <c:pt idx="125">
                  <c:v>37769</c:v>
                </c:pt>
                <c:pt idx="126">
                  <c:v>37800</c:v>
                </c:pt>
                <c:pt idx="127">
                  <c:v>37830</c:v>
                </c:pt>
                <c:pt idx="128">
                  <c:v>37861</c:v>
                </c:pt>
                <c:pt idx="129">
                  <c:v>37892</c:v>
                </c:pt>
                <c:pt idx="130">
                  <c:v>37922</c:v>
                </c:pt>
                <c:pt idx="131">
                  <c:v>37953</c:v>
                </c:pt>
                <c:pt idx="132">
                  <c:v>37983</c:v>
                </c:pt>
                <c:pt idx="133">
                  <c:v>38014</c:v>
                </c:pt>
                <c:pt idx="134">
                  <c:v>38045</c:v>
                </c:pt>
                <c:pt idx="135">
                  <c:v>38074</c:v>
                </c:pt>
                <c:pt idx="136">
                  <c:v>38105</c:v>
                </c:pt>
                <c:pt idx="137">
                  <c:v>38135</c:v>
                </c:pt>
                <c:pt idx="138">
                  <c:v>38166</c:v>
                </c:pt>
                <c:pt idx="139">
                  <c:v>38196</c:v>
                </c:pt>
                <c:pt idx="140">
                  <c:v>38227</c:v>
                </c:pt>
                <c:pt idx="141">
                  <c:v>38258</c:v>
                </c:pt>
                <c:pt idx="142">
                  <c:v>38288</c:v>
                </c:pt>
                <c:pt idx="143">
                  <c:v>38319</c:v>
                </c:pt>
                <c:pt idx="144">
                  <c:v>38349</c:v>
                </c:pt>
                <c:pt idx="145">
                  <c:v>38380</c:v>
                </c:pt>
                <c:pt idx="146">
                  <c:v>38411</c:v>
                </c:pt>
                <c:pt idx="147">
                  <c:v>38439</c:v>
                </c:pt>
                <c:pt idx="148">
                  <c:v>38470</c:v>
                </c:pt>
                <c:pt idx="149">
                  <c:v>38500</c:v>
                </c:pt>
                <c:pt idx="150">
                  <c:v>38531</c:v>
                </c:pt>
                <c:pt idx="151">
                  <c:v>38561</c:v>
                </c:pt>
                <c:pt idx="152">
                  <c:v>38592</c:v>
                </c:pt>
                <c:pt idx="153">
                  <c:v>38623</c:v>
                </c:pt>
                <c:pt idx="154">
                  <c:v>38653</c:v>
                </c:pt>
                <c:pt idx="155">
                  <c:v>38684</c:v>
                </c:pt>
                <c:pt idx="156">
                  <c:v>38714</c:v>
                </c:pt>
                <c:pt idx="157">
                  <c:v>38745</c:v>
                </c:pt>
                <c:pt idx="158">
                  <c:v>38776</c:v>
                </c:pt>
                <c:pt idx="159">
                  <c:v>38804</c:v>
                </c:pt>
                <c:pt idx="160">
                  <c:v>38835</c:v>
                </c:pt>
                <c:pt idx="161">
                  <c:v>38865</c:v>
                </c:pt>
                <c:pt idx="162">
                  <c:v>38896</c:v>
                </c:pt>
                <c:pt idx="163">
                  <c:v>38926</c:v>
                </c:pt>
                <c:pt idx="164">
                  <c:v>38957</c:v>
                </c:pt>
                <c:pt idx="165">
                  <c:v>38988</c:v>
                </c:pt>
                <c:pt idx="166">
                  <c:v>39018</c:v>
                </c:pt>
                <c:pt idx="167">
                  <c:v>39049</c:v>
                </c:pt>
                <c:pt idx="168">
                  <c:v>39079</c:v>
                </c:pt>
                <c:pt idx="169">
                  <c:v>39110</c:v>
                </c:pt>
                <c:pt idx="170">
                  <c:v>39141</c:v>
                </c:pt>
                <c:pt idx="171">
                  <c:v>39169</c:v>
                </c:pt>
                <c:pt idx="172">
                  <c:v>39200</c:v>
                </c:pt>
                <c:pt idx="173">
                  <c:v>39230</c:v>
                </c:pt>
                <c:pt idx="174">
                  <c:v>39261</c:v>
                </c:pt>
                <c:pt idx="175">
                  <c:v>39291</c:v>
                </c:pt>
                <c:pt idx="176">
                  <c:v>39322</c:v>
                </c:pt>
                <c:pt idx="177">
                  <c:v>39353</c:v>
                </c:pt>
                <c:pt idx="178">
                  <c:v>39383</c:v>
                </c:pt>
                <c:pt idx="179">
                  <c:v>39414</c:v>
                </c:pt>
                <c:pt idx="180">
                  <c:v>39444</c:v>
                </c:pt>
                <c:pt idx="181">
                  <c:v>39475</c:v>
                </c:pt>
                <c:pt idx="182">
                  <c:v>39506</c:v>
                </c:pt>
                <c:pt idx="183">
                  <c:v>39535</c:v>
                </c:pt>
                <c:pt idx="184">
                  <c:v>39566</c:v>
                </c:pt>
                <c:pt idx="185">
                  <c:v>39596</c:v>
                </c:pt>
                <c:pt idx="186">
                  <c:v>39627</c:v>
                </c:pt>
                <c:pt idx="187">
                  <c:v>39657</c:v>
                </c:pt>
                <c:pt idx="188">
                  <c:v>39688</c:v>
                </c:pt>
                <c:pt idx="189">
                  <c:v>39719</c:v>
                </c:pt>
                <c:pt idx="190">
                  <c:v>39749</c:v>
                </c:pt>
                <c:pt idx="191">
                  <c:v>39780</c:v>
                </c:pt>
                <c:pt idx="192">
                  <c:v>39810</c:v>
                </c:pt>
                <c:pt idx="193">
                  <c:v>39841</c:v>
                </c:pt>
                <c:pt idx="194">
                  <c:v>39872</c:v>
                </c:pt>
                <c:pt idx="195">
                  <c:v>39900</c:v>
                </c:pt>
                <c:pt idx="196">
                  <c:v>39931</c:v>
                </c:pt>
                <c:pt idx="197">
                  <c:v>39961</c:v>
                </c:pt>
                <c:pt idx="198">
                  <c:v>39992</c:v>
                </c:pt>
                <c:pt idx="199">
                  <c:v>40022</c:v>
                </c:pt>
                <c:pt idx="200">
                  <c:v>40053</c:v>
                </c:pt>
                <c:pt idx="201">
                  <c:v>40084</c:v>
                </c:pt>
                <c:pt idx="202">
                  <c:v>40114</c:v>
                </c:pt>
                <c:pt idx="203">
                  <c:v>40145</c:v>
                </c:pt>
                <c:pt idx="204">
                  <c:v>40175</c:v>
                </c:pt>
                <c:pt idx="205">
                  <c:v>40206</c:v>
                </c:pt>
                <c:pt idx="206">
                  <c:v>40237</c:v>
                </c:pt>
                <c:pt idx="207">
                  <c:v>40265</c:v>
                </c:pt>
                <c:pt idx="208">
                  <c:v>40296</c:v>
                </c:pt>
                <c:pt idx="209">
                  <c:v>40326</c:v>
                </c:pt>
                <c:pt idx="210">
                  <c:v>40357</c:v>
                </c:pt>
                <c:pt idx="211">
                  <c:v>40387</c:v>
                </c:pt>
                <c:pt idx="212">
                  <c:v>40418</c:v>
                </c:pt>
                <c:pt idx="213">
                  <c:v>40449</c:v>
                </c:pt>
                <c:pt idx="214">
                  <c:v>40479</c:v>
                </c:pt>
                <c:pt idx="215">
                  <c:v>40510</c:v>
                </c:pt>
                <c:pt idx="216">
                  <c:v>40540</c:v>
                </c:pt>
                <c:pt idx="217">
                  <c:v>40571</c:v>
                </c:pt>
                <c:pt idx="218">
                  <c:v>40602</c:v>
                </c:pt>
                <c:pt idx="219">
                  <c:v>40630</c:v>
                </c:pt>
                <c:pt idx="220">
                  <c:v>40661</c:v>
                </c:pt>
                <c:pt idx="221">
                  <c:v>40691</c:v>
                </c:pt>
                <c:pt idx="222">
                  <c:v>40722</c:v>
                </c:pt>
                <c:pt idx="223">
                  <c:v>40752</c:v>
                </c:pt>
                <c:pt idx="224">
                  <c:v>40783</c:v>
                </c:pt>
                <c:pt idx="225">
                  <c:v>40814</c:v>
                </c:pt>
                <c:pt idx="226">
                  <c:v>40844</c:v>
                </c:pt>
                <c:pt idx="227">
                  <c:v>40875</c:v>
                </c:pt>
                <c:pt idx="228">
                  <c:v>40905</c:v>
                </c:pt>
                <c:pt idx="229">
                  <c:v>40936</c:v>
                </c:pt>
                <c:pt idx="230">
                  <c:v>40967</c:v>
                </c:pt>
                <c:pt idx="231">
                  <c:v>40996</c:v>
                </c:pt>
                <c:pt idx="232">
                  <c:v>41027</c:v>
                </c:pt>
                <c:pt idx="233">
                  <c:v>41057</c:v>
                </c:pt>
                <c:pt idx="234">
                  <c:v>41088</c:v>
                </c:pt>
                <c:pt idx="235">
                  <c:v>41118</c:v>
                </c:pt>
                <c:pt idx="236">
                  <c:v>41149</c:v>
                </c:pt>
                <c:pt idx="237">
                  <c:v>41180</c:v>
                </c:pt>
                <c:pt idx="238">
                  <c:v>41210</c:v>
                </c:pt>
                <c:pt idx="239">
                  <c:v>41241</c:v>
                </c:pt>
                <c:pt idx="240">
                  <c:v>41271</c:v>
                </c:pt>
                <c:pt idx="241">
                  <c:v>41302</c:v>
                </c:pt>
                <c:pt idx="242">
                  <c:v>41333</c:v>
                </c:pt>
                <c:pt idx="243">
                  <c:v>41361</c:v>
                </c:pt>
                <c:pt idx="244">
                  <c:v>41392</c:v>
                </c:pt>
                <c:pt idx="245">
                  <c:v>41422</c:v>
                </c:pt>
                <c:pt idx="246">
                  <c:v>41453</c:v>
                </c:pt>
                <c:pt idx="247">
                  <c:v>41483</c:v>
                </c:pt>
                <c:pt idx="248">
                  <c:v>41514</c:v>
                </c:pt>
                <c:pt idx="249">
                  <c:v>41545</c:v>
                </c:pt>
                <c:pt idx="250">
                  <c:v>41575</c:v>
                </c:pt>
                <c:pt idx="251">
                  <c:v>41606</c:v>
                </c:pt>
                <c:pt idx="252">
                  <c:v>41636</c:v>
                </c:pt>
                <c:pt idx="253">
                  <c:v>41667</c:v>
                </c:pt>
                <c:pt idx="254">
                  <c:v>41698</c:v>
                </c:pt>
                <c:pt idx="255">
                  <c:v>41726</c:v>
                </c:pt>
                <c:pt idx="256">
                  <c:v>41757</c:v>
                </c:pt>
                <c:pt idx="257">
                  <c:v>41787</c:v>
                </c:pt>
                <c:pt idx="258">
                  <c:v>41818</c:v>
                </c:pt>
                <c:pt idx="259">
                  <c:v>41848</c:v>
                </c:pt>
                <c:pt idx="260">
                  <c:v>41879</c:v>
                </c:pt>
                <c:pt idx="261">
                  <c:v>41910</c:v>
                </c:pt>
                <c:pt idx="262">
                  <c:v>41940</c:v>
                </c:pt>
                <c:pt idx="263">
                  <c:v>41971</c:v>
                </c:pt>
                <c:pt idx="264">
                  <c:v>42001</c:v>
                </c:pt>
                <c:pt idx="265">
                  <c:v>42032</c:v>
                </c:pt>
                <c:pt idx="266">
                  <c:v>42063</c:v>
                </c:pt>
                <c:pt idx="267">
                  <c:v>42091</c:v>
                </c:pt>
                <c:pt idx="268">
                  <c:v>42122</c:v>
                </c:pt>
                <c:pt idx="269">
                  <c:v>42152</c:v>
                </c:pt>
                <c:pt idx="270">
                  <c:v>42183</c:v>
                </c:pt>
                <c:pt idx="271">
                  <c:v>42213</c:v>
                </c:pt>
                <c:pt idx="272">
                  <c:v>42244</c:v>
                </c:pt>
                <c:pt idx="273">
                  <c:v>42275</c:v>
                </c:pt>
                <c:pt idx="274">
                  <c:v>42305</c:v>
                </c:pt>
                <c:pt idx="275">
                  <c:v>42336</c:v>
                </c:pt>
                <c:pt idx="276">
                  <c:v>42366</c:v>
                </c:pt>
                <c:pt idx="277">
                  <c:v>42397</c:v>
                </c:pt>
                <c:pt idx="278">
                  <c:v>42428</c:v>
                </c:pt>
                <c:pt idx="279">
                  <c:v>42457</c:v>
                </c:pt>
                <c:pt idx="280">
                  <c:v>42488</c:v>
                </c:pt>
                <c:pt idx="281">
                  <c:v>42518</c:v>
                </c:pt>
              </c:numCache>
            </c:numRef>
          </c:xVal>
          <c:yVal>
            <c:numRef>
              <c:f>mlagd2q3!$D$3:$D$308</c:f>
            </c:numRef>
          </c:yVal>
          <c:smooth val="1"/>
          <c:extLst>
            <c:ext xmlns:c16="http://schemas.microsoft.com/office/drawing/2014/chart" uri="{C3380CC4-5D6E-409C-BE32-E72D297353CC}">
              <c16:uniqueId val="{00000000-3C29-4CEC-95F3-E120C78587B9}"/>
            </c:ext>
          </c:extLst>
        </c:ser>
        <c:ser>
          <c:idx val="1"/>
          <c:order val="1"/>
          <c:tx>
            <c:strRef>
              <c:f>mlagd2q3!$E$2</c:f>
              <c:strCache>
                <c:ptCount val="1"/>
                <c:pt idx="0">
                  <c:v> </c:v>
                </c:pt>
              </c:strCache>
            </c:strRef>
          </c:tx>
          <c:xVal>
            <c:numRef>
              <c:f>'[world gov.xlsx]mlagd2q3'!$B$3:$C$308</c:f>
              <c:numCache>
                <c:formatCode>m/d/yyyy</c:formatCode>
                <c:ptCount val="282"/>
                <c:pt idx="0">
                  <c:v>33966</c:v>
                </c:pt>
                <c:pt idx="1">
                  <c:v>33997</c:v>
                </c:pt>
                <c:pt idx="2">
                  <c:v>34028</c:v>
                </c:pt>
                <c:pt idx="3">
                  <c:v>34056</c:v>
                </c:pt>
                <c:pt idx="4">
                  <c:v>34087</c:v>
                </c:pt>
                <c:pt idx="5">
                  <c:v>34117</c:v>
                </c:pt>
                <c:pt idx="6">
                  <c:v>34148</c:v>
                </c:pt>
                <c:pt idx="7">
                  <c:v>34178</c:v>
                </c:pt>
                <c:pt idx="8">
                  <c:v>34209</c:v>
                </c:pt>
                <c:pt idx="9">
                  <c:v>34240</c:v>
                </c:pt>
                <c:pt idx="10">
                  <c:v>34270</c:v>
                </c:pt>
                <c:pt idx="11">
                  <c:v>34301</c:v>
                </c:pt>
                <c:pt idx="12">
                  <c:v>34331</c:v>
                </c:pt>
                <c:pt idx="13">
                  <c:v>34362</c:v>
                </c:pt>
                <c:pt idx="14">
                  <c:v>34393</c:v>
                </c:pt>
                <c:pt idx="15">
                  <c:v>34421</c:v>
                </c:pt>
                <c:pt idx="16">
                  <c:v>34452</c:v>
                </c:pt>
                <c:pt idx="17">
                  <c:v>34482</c:v>
                </c:pt>
                <c:pt idx="18">
                  <c:v>34513</c:v>
                </c:pt>
                <c:pt idx="19">
                  <c:v>34543</c:v>
                </c:pt>
                <c:pt idx="20">
                  <c:v>34574</c:v>
                </c:pt>
                <c:pt idx="21">
                  <c:v>34605</c:v>
                </c:pt>
                <c:pt idx="22">
                  <c:v>34635</c:v>
                </c:pt>
                <c:pt idx="23">
                  <c:v>34666</c:v>
                </c:pt>
                <c:pt idx="24">
                  <c:v>34696</c:v>
                </c:pt>
                <c:pt idx="25">
                  <c:v>34727</c:v>
                </c:pt>
                <c:pt idx="26">
                  <c:v>34758</c:v>
                </c:pt>
                <c:pt idx="27">
                  <c:v>34786</c:v>
                </c:pt>
                <c:pt idx="28">
                  <c:v>34817</c:v>
                </c:pt>
                <c:pt idx="29">
                  <c:v>34847</c:v>
                </c:pt>
                <c:pt idx="30">
                  <c:v>34878</c:v>
                </c:pt>
                <c:pt idx="31">
                  <c:v>34908</c:v>
                </c:pt>
                <c:pt idx="32">
                  <c:v>34939</c:v>
                </c:pt>
                <c:pt idx="33">
                  <c:v>34970</c:v>
                </c:pt>
                <c:pt idx="34">
                  <c:v>35000</c:v>
                </c:pt>
                <c:pt idx="35">
                  <c:v>35031</c:v>
                </c:pt>
                <c:pt idx="36">
                  <c:v>35061</c:v>
                </c:pt>
                <c:pt idx="37">
                  <c:v>35092</c:v>
                </c:pt>
                <c:pt idx="38">
                  <c:v>35123</c:v>
                </c:pt>
                <c:pt idx="39">
                  <c:v>35152</c:v>
                </c:pt>
                <c:pt idx="40">
                  <c:v>35183</c:v>
                </c:pt>
                <c:pt idx="41">
                  <c:v>35213</c:v>
                </c:pt>
                <c:pt idx="42">
                  <c:v>35244</c:v>
                </c:pt>
                <c:pt idx="43">
                  <c:v>35274</c:v>
                </c:pt>
                <c:pt idx="44">
                  <c:v>35305</c:v>
                </c:pt>
                <c:pt idx="45">
                  <c:v>35336</c:v>
                </c:pt>
                <c:pt idx="46">
                  <c:v>35366</c:v>
                </c:pt>
                <c:pt idx="47">
                  <c:v>35397</c:v>
                </c:pt>
                <c:pt idx="48">
                  <c:v>35427</c:v>
                </c:pt>
                <c:pt idx="49">
                  <c:v>35458</c:v>
                </c:pt>
                <c:pt idx="50">
                  <c:v>35489</c:v>
                </c:pt>
                <c:pt idx="51">
                  <c:v>35517</c:v>
                </c:pt>
                <c:pt idx="52">
                  <c:v>35548</c:v>
                </c:pt>
                <c:pt idx="53">
                  <c:v>35578</c:v>
                </c:pt>
                <c:pt idx="54">
                  <c:v>35609</c:v>
                </c:pt>
                <c:pt idx="55">
                  <c:v>35639</c:v>
                </c:pt>
                <c:pt idx="56">
                  <c:v>35670</c:v>
                </c:pt>
                <c:pt idx="57">
                  <c:v>35701</c:v>
                </c:pt>
                <c:pt idx="58">
                  <c:v>35731</c:v>
                </c:pt>
                <c:pt idx="59">
                  <c:v>35762</c:v>
                </c:pt>
                <c:pt idx="60">
                  <c:v>35792</c:v>
                </c:pt>
                <c:pt idx="61">
                  <c:v>35823</c:v>
                </c:pt>
                <c:pt idx="62">
                  <c:v>35854</c:v>
                </c:pt>
                <c:pt idx="63">
                  <c:v>35882</c:v>
                </c:pt>
                <c:pt idx="64">
                  <c:v>35913</c:v>
                </c:pt>
                <c:pt idx="65">
                  <c:v>35943</c:v>
                </c:pt>
                <c:pt idx="66">
                  <c:v>35974</c:v>
                </c:pt>
                <c:pt idx="67">
                  <c:v>36004</c:v>
                </c:pt>
                <c:pt idx="68">
                  <c:v>36035</c:v>
                </c:pt>
                <c:pt idx="69">
                  <c:v>36066</c:v>
                </c:pt>
                <c:pt idx="70">
                  <c:v>36096</c:v>
                </c:pt>
                <c:pt idx="71">
                  <c:v>36127</c:v>
                </c:pt>
                <c:pt idx="72">
                  <c:v>36157</c:v>
                </c:pt>
                <c:pt idx="73">
                  <c:v>36188</c:v>
                </c:pt>
                <c:pt idx="74">
                  <c:v>36219</c:v>
                </c:pt>
                <c:pt idx="75">
                  <c:v>36247</c:v>
                </c:pt>
                <c:pt idx="76">
                  <c:v>36278</c:v>
                </c:pt>
                <c:pt idx="77">
                  <c:v>36308</c:v>
                </c:pt>
                <c:pt idx="78">
                  <c:v>36339</c:v>
                </c:pt>
                <c:pt idx="79">
                  <c:v>36369</c:v>
                </c:pt>
                <c:pt idx="80">
                  <c:v>36400</c:v>
                </c:pt>
                <c:pt idx="81">
                  <c:v>36431</c:v>
                </c:pt>
                <c:pt idx="82">
                  <c:v>36461</c:v>
                </c:pt>
                <c:pt idx="83">
                  <c:v>36492</c:v>
                </c:pt>
                <c:pt idx="84">
                  <c:v>36522</c:v>
                </c:pt>
                <c:pt idx="85">
                  <c:v>36553</c:v>
                </c:pt>
                <c:pt idx="86">
                  <c:v>36584</c:v>
                </c:pt>
                <c:pt idx="87">
                  <c:v>36613</c:v>
                </c:pt>
                <c:pt idx="88">
                  <c:v>36644</c:v>
                </c:pt>
                <c:pt idx="89">
                  <c:v>36674</c:v>
                </c:pt>
                <c:pt idx="90">
                  <c:v>36705</c:v>
                </c:pt>
                <c:pt idx="91">
                  <c:v>36735</c:v>
                </c:pt>
                <c:pt idx="92">
                  <c:v>36766</c:v>
                </c:pt>
                <c:pt idx="93">
                  <c:v>36797</c:v>
                </c:pt>
                <c:pt idx="94">
                  <c:v>36827</c:v>
                </c:pt>
                <c:pt idx="95">
                  <c:v>36858</c:v>
                </c:pt>
                <c:pt idx="96">
                  <c:v>36888</c:v>
                </c:pt>
                <c:pt idx="97">
                  <c:v>36919</c:v>
                </c:pt>
                <c:pt idx="98">
                  <c:v>36950</c:v>
                </c:pt>
                <c:pt idx="99">
                  <c:v>36978</c:v>
                </c:pt>
                <c:pt idx="100">
                  <c:v>37009</c:v>
                </c:pt>
                <c:pt idx="101">
                  <c:v>37039</c:v>
                </c:pt>
                <c:pt idx="102">
                  <c:v>37070</c:v>
                </c:pt>
                <c:pt idx="103">
                  <c:v>37100</c:v>
                </c:pt>
                <c:pt idx="104">
                  <c:v>37131</c:v>
                </c:pt>
                <c:pt idx="105">
                  <c:v>37162</c:v>
                </c:pt>
                <c:pt idx="106">
                  <c:v>37192</c:v>
                </c:pt>
                <c:pt idx="107">
                  <c:v>37223</c:v>
                </c:pt>
                <c:pt idx="108">
                  <c:v>37253</c:v>
                </c:pt>
                <c:pt idx="109">
                  <c:v>37284</c:v>
                </c:pt>
                <c:pt idx="110">
                  <c:v>37315</c:v>
                </c:pt>
                <c:pt idx="111">
                  <c:v>37343</c:v>
                </c:pt>
                <c:pt idx="112">
                  <c:v>37374</c:v>
                </c:pt>
                <c:pt idx="113">
                  <c:v>37404</c:v>
                </c:pt>
                <c:pt idx="114">
                  <c:v>37435</c:v>
                </c:pt>
                <c:pt idx="115">
                  <c:v>37465</c:v>
                </c:pt>
                <c:pt idx="116">
                  <c:v>37496</c:v>
                </c:pt>
                <c:pt idx="117">
                  <c:v>37527</c:v>
                </c:pt>
                <c:pt idx="118">
                  <c:v>37557</c:v>
                </c:pt>
                <c:pt idx="119">
                  <c:v>37588</c:v>
                </c:pt>
                <c:pt idx="120">
                  <c:v>37618</c:v>
                </c:pt>
                <c:pt idx="121">
                  <c:v>37649</c:v>
                </c:pt>
                <c:pt idx="122">
                  <c:v>37680</c:v>
                </c:pt>
                <c:pt idx="123">
                  <c:v>37708</c:v>
                </c:pt>
                <c:pt idx="124">
                  <c:v>37739</c:v>
                </c:pt>
                <c:pt idx="125">
                  <c:v>37769</c:v>
                </c:pt>
                <c:pt idx="126">
                  <c:v>37800</c:v>
                </c:pt>
                <c:pt idx="127">
                  <c:v>37830</c:v>
                </c:pt>
                <c:pt idx="128">
                  <c:v>37861</c:v>
                </c:pt>
                <c:pt idx="129">
                  <c:v>37892</c:v>
                </c:pt>
                <c:pt idx="130">
                  <c:v>37922</c:v>
                </c:pt>
                <c:pt idx="131">
                  <c:v>37953</c:v>
                </c:pt>
                <c:pt idx="132">
                  <c:v>37983</c:v>
                </c:pt>
                <c:pt idx="133">
                  <c:v>38014</c:v>
                </c:pt>
                <c:pt idx="134">
                  <c:v>38045</c:v>
                </c:pt>
                <c:pt idx="135">
                  <c:v>38074</c:v>
                </c:pt>
                <c:pt idx="136">
                  <c:v>38105</c:v>
                </c:pt>
                <c:pt idx="137">
                  <c:v>38135</c:v>
                </c:pt>
                <c:pt idx="138">
                  <c:v>38166</c:v>
                </c:pt>
                <c:pt idx="139">
                  <c:v>38196</c:v>
                </c:pt>
                <c:pt idx="140">
                  <c:v>38227</c:v>
                </c:pt>
                <c:pt idx="141">
                  <c:v>38258</c:v>
                </c:pt>
                <c:pt idx="142">
                  <c:v>38288</c:v>
                </c:pt>
                <c:pt idx="143">
                  <c:v>38319</c:v>
                </c:pt>
                <c:pt idx="144">
                  <c:v>38349</c:v>
                </c:pt>
                <c:pt idx="145">
                  <c:v>38380</c:v>
                </c:pt>
                <c:pt idx="146">
                  <c:v>38411</c:v>
                </c:pt>
                <c:pt idx="147">
                  <c:v>38439</c:v>
                </c:pt>
                <c:pt idx="148">
                  <c:v>38470</c:v>
                </c:pt>
                <c:pt idx="149">
                  <c:v>38500</c:v>
                </c:pt>
                <c:pt idx="150">
                  <c:v>38531</c:v>
                </c:pt>
                <c:pt idx="151">
                  <c:v>38561</c:v>
                </c:pt>
                <c:pt idx="152">
                  <c:v>38592</c:v>
                </c:pt>
                <c:pt idx="153">
                  <c:v>38623</c:v>
                </c:pt>
                <c:pt idx="154">
                  <c:v>38653</c:v>
                </c:pt>
                <c:pt idx="155">
                  <c:v>38684</c:v>
                </c:pt>
                <c:pt idx="156">
                  <c:v>38714</c:v>
                </c:pt>
                <c:pt idx="157">
                  <c:v>38745</c:v>
                </c:pt>
                <c:pt idx="158">
                  <c:v>38776</c:v>
                </c:pt>
                <c:pt idx="159">
                  <c:v>38804</c:v>
                </c:pt>
                <c:pt idx="160">
                  <c:v>38835</c:v>
                </c:pt>
                <c:pt idx="161">
                  <c:v>38865</c:v>
                </c:pt>
                <c:pt idx="162">
                  <c:v>38896</c:v>
                </c:pt>
                <c:pt idx="163">
                  <c:v>38926</c:v>
                </c:pt>
                <c:pt idx="164">
                  <c:v>38957</c:v>
                </c:pt>
                <c:pt idx="165">
                  <c:v>38988</c:v>
                </c:pt>
                <c:pt idx="166">
                  <c:v>39018</c:v>
                </c:pt>
                <c:pt idx="167">
                  <c:v>39049</c:v>
                </c:pt>
                <c:pt idx="168">
                  <c:v>39079</c:v>
                </c:pt>
                <c:pt idx="169">
                  <c:v>39110</c:v>
                </c:pt>
                <c:pt idx="170">
                  <c:v>39141</c:v>
                </c:pt>
                <c:pt idx="171">
                  <c:v>39169</c:v>
                </c:pt>
                <c:pt idx="172">
                  <c:v>39200</c:v>
                </c:pt>
                <c:pt idx="173">
                  <c:v>39230</c:v>
                </c:pt>
                <c:pt idx="174">
                  <c:v>39261</c:v>
                </c:pt>
                <c:pt idx="175">
                  <c:v>39291</c:v>
                </c:pt>
                <c:pt idx="176">
                  <c:v>39322</c:v>
                </c:pt>
                <c:pt idx="177">
                  <c:v>39353</c:v>
                </c:pt>
                <c:pt idx="178">
                  <c:v>39383</c:v>
                </c:pt>
                <c:pt idx="179">
                  <c:v>39414</c:v>
                </c:pt>
                <c:pt idx="180">
                  <c:v>39444</c:v>
                </c:pt>
                <c:pt idx="181">
                  <c:v>39475</c:v>
                </c:pt>
                <c:pt idx="182">
                  <c:v>39506</c:v>
                </c:pt>
                <c:pt idx="183">
                  <c:v>39535</c:v>
                </c:pt>
                <c:pt idx="184">
                  <c:v>39566</c:v>
                </c:pt>
                <c:pt idx="185">
                  <c:v>39596</c:v>
                </c:pt>
                <c:pt idx="186">
                  <c:v>39627</c:v>
                </c:pt>
                <c:pt idx="187">
                  <c:v>39657</c:v>
                </c:pt>
                <c:pt idx="188">
                  <c:v>39688</c:v>
                </c:pt>
                <c:pt idx="189">
                  <c:v>39719</c:v>
                </c:pt>
                <c:pt idx="190">
                  <c:v>39749</c:v>
                </c:pt>
                <c:pt idx="191">
                  <c:v>39780</c:v>
                </c:pt>
                <c:pt idx="192">
                  <c:v>39810</c:v>
                </c:pt>
                <c:pt idx="193">
                  <c:v>39841</c:v>
                </c:pt>
                <c:pt idx="194">
                  <c:v>39872</c:v>
                </c:pt>
                <c:pt idx="195">
                  <c:v>39900</c:v>
                </c:pt>
                <c:pt idx="196">
                  <c:v>39931</c:v>
                </c:pt>
                <c:pt idx="197">
                  <c:v>39961</c:v>
                </c:pt>
                <c:pt idx="198">
                  <c:v>39992</c:v>
                </c:pt>
                <c:pt idx="199">
                  <c:v>40022</c:v>
                </c:pt>
                <c:pt idx="200">
                  <c:v>40053</c:v>
                </c:pt>
                <c:pt idx="201">
                  <c:v>40084</c:v>
                </c:pt>
                <c:pt idx="202">
                  <c:v>40114</c:v>
                </c:pt>
                <c:pt idx="203">
                  <c:v>40145</c:v>
                </c:pt>
                <c:pt idx="204">
                  <c:v>40175</c:v>
                </c:pt>
                <c:pt idx="205">
                  <c:v>40206</c:v>
                </c:pt>
                <c:pt idx="206">
                  <c:v>40237</c:v>
                </c:pt>
                <c:pt idx="207">
                  <c:v>40265</c:v>
                </c:pt>
                <c:pt idx="208">
                  <c:v>40296</c:v>
                </c:pt>
                <c:pt idx="209">
                  <c:v>40326</c:v>
                </c:pt>
                <c:pt idx="210">
                  <c:v>40357</c:v>
                </c:pt>
                <c:pt idx="211">
                  <c:v>40387</c:v>
                </c:pt>
                <c:pt idx="212">
                  <c:v>40418</c:v>
                </c:pt>
                <c:pt idx="213">
                  <c:v>40449</c:v>
                </c:pt>
                <c:pt idx="214">
                  <c:v>40479</c:v>
                </c:pt>
                <c:pt idx="215">
                  <c:v>40510</c:v>
                </c:pt>
                <c:pt idx="216">
                  <c:v>40540</c:v>
                </c:pt>
                <c:pt idx="217">
                  <c:v>40571</c:v>
                </c:pt>
                <c:pt idx="218">
                  <c:v>40602</c:v>
                </c:pt>
                <c:pt idx="219">
                  <c:v>40630</c:v>
                </c:pt>
                <c:pt idx="220">
                  <c:v>40661</c:v>
                </c:pt>
                <c:pt idx="221">
                  <c:v>40691</c:v>
                </c:pt>
                <c:pt idx="222">
                  <c:v>40722</c:v>
                </c:pt>
                <c:pt idx="223">
                  <c:v>40752</c:v>
                </c:pt>
                <c:pt idx="224">
                  <c:v>40783</c:v>
                </c:pt>
                <c:pt idx="225">
                  <c:v>40814</c:v>
                </c:pt>
                <c:pt idx="226">
                  <c:v>40844</c:v>
                </c:pt>
                <c:pt idx="227">
                  <c:v>40875</c:v>
                </c:pt>
                <c:pt idx="228">
                  <c:v>40905</c:v>
                </c:pt>
                <c:pt idx="229">
                  <c:v>40936</c:v>
                </c:pt>
                <c:pt idx="230">
                  <c:v>40967</c:v>
                </c:pt>
                <c:pt idx="231">
                  <c:v>40996</c:v>
                </c:pt>
                <c:pt idx="232">
                  <c:v>41027</c:v>
                </c:pt>
                <c:pt idx="233">
                  <c:v>41057</c:v>
                </c:pt>
                <c:pt idx="234">
                  <c:v>41088</c:v>
                </c:pt>
                <c:pt idx="235">
                  <c:v>41118</c:v>
                </c:pt>
                <c:pt idx="236">
                  <c:v>41149</c:v>
                </c:pt>
                <c:pt idx="237">
                  <c:v>41180</c:v>
                </c:pt>
                <c:pt idx="238">
                  <c:v>41210</c:v>
                </c:pt>
                <c:pt idx="239">
                  <c:v>41241</c:v>
                </c:pt>
                <c:pt idx="240">
                  <c:v>41271</c:v>
                </c:pt>
                <c:pt idx="241">
                  <c:v>41302</c:v>
                </c:pt>
                <c:pt idx="242">
                  <c:v>41333</c:v>
                </c:pt>
                <c:pt idx="243">
                  <c:v>41361</c:v>
                </c:pt>
                <c:pt idx="244">
                  <c:v>41392</c:v>
                </c:pt>
                <c:pt idx="245">
                  <c:v>41422</c:v>
                </c:pt>
                <c:pt idx="246">
                  <c:v>41453</c:v>
                </c:pt>
                <c:pt idx="247">
                  <c:v>41483</c:v>
                </c:pt>
                <c:pt idx="248">
                  <c:v>41514</c:v>
                </c:pt>
                <c:pt idx="249">
                  <c:v>41545</c:v>
                </c:pt>
                <c:pt idx="250">
                  <c:v>41575</c:v>
                </c:pt>
                <c:pt idx="251">
                  <c:v>41606</c:v>
                </c:pt>
                <c:pt idx="252">
                  <c:v>41636</c:v>
                </c:pt>
                <c:pt idx="253">
                  <c:v>41667</c:v>
                </c:pt>
                <c:pt idx="254">
                  <c:v>41698</c:v>
                </c:pt>
                <c:pt idx="255">
                  <c:v>41726</c:v>
                </c:pt>
                <c:pt idx="256">
                  <c:v>41757</c:v>
                </c:pt>
                <c:pt idx="257">
                  <c:v>41787</c:v>
                </c:pt>
                <c:pt idx="258">
                  <c:v>41818</c:v>
                </c:pt>
                <c:pt idx="259">
                  <c:v>41848</c:v>
                </c:pt>
                <c:pt idx="260">
                  <c:v>41879</c:v>
                </c:pt>
                <c:pt idx="261">
                  <c:v>41910</c:v>
                </c:pt>
                <c:pt idx="262">
                  <c:v>41940</c:v>
                </c:pt>
                <c:pt idx="263">
                  <c:v>41971</c:v>
                </c:pt>
                <c:pt idx="264">
                  <c:v>42001</c:v>
                </c:pt>
                <c:pt idx="265">
                  <c:v>42032</c:v>
                </c:pt>
                <c:pt idx="266">
                  <c:v>42063</c:v>
                </c:pt>
                <c:pt idx="267">
                  <c:v>42091</c:v>
                </c:pt>
                <c:pt idx="268">
                  <c:v>42122</c:v>
                </c:pt>
                <c:pt idx="269">
                  <c:v>42152</c:v>
                </c:pt>
                <c:pt idx="270">
                  <c:v>42183</c:v>
                </c:pt>
                <c:pt idx="271">
                  <c:v>42213</c:v>
                </c:pt>
                <c:pt idx="272">
                  <c:v>42244</c:v>
                </c:pt>
                <c:pt idx="273">
                  <c:v>42275</c:v>
                </c:pt>
                <c:pt idx="274">
                  <c:v>42305</c:v>
                </c:pt>
                <c:pt idx="275">
                  <c:v>42336</c:v>
                </c:pt>
                <c:pt idx="276">
                  <c:v>42366</c:v>
                </c:pt>
                <c:pt idx="277">
                  <c:v>42397</c:v>
                </c:pt>
                <c:pt idx="278">
                  <c:v>42428</c:v>
                </c:pt>
                <c:pt idx="279">
                  <c:v>42457</c:v>
                </c:pt>
                <c:pt idx="280">
                  <c:v>42488</c:v>
                </c:pt>
                <c:pt idx="281">
                  <c:v>42518</c:v>
                </c:pt>
              </c:numCache>
            </c:numRef>
          </c:xVal>
          <c:yVal>
            <c:numRef>
              <c:f>mlagd2q3!$E$3:$E$308</c:f>
            </c:numRef>
          </c:yVal>
          <c:smooth val="1"/>
          <c:extLst>
            <c:ext xmlns:c16="http://schemas.microsoft.com/office/drawing/2014/chart" uri="{C3380CC4-5D6E-409C-BE32-E72D297353CC}">
              <c16:uniqueId val="{00000001-3C29-4CEC-95F3-E120C78587B9}"/>
            </c:ext>
          </c:extLst>
        </c:ser>
        <c:ser>
          <c:idx val="2"/>
          <c:order val="2"/>
          <c:tx>
            <c:strRef>
              <c:f>mlagd2q3!$F$2</c:f>
              <c:strCache>
                <c:ptCount val="1"/>
                <c:pt idx="0">
                  <c:v>Global in NOK</c:v>
                </c:pt>
              </c:strCache>
            </c:strRef>
          </c:tx>
          <c:spPr>
            <a:ln w="57150">
              <a:solidFill>
                <a:schemeClr val="tx1">
                  <a:lumMod val="50000"/>
                  <a:lumOff val="50000"/>
                </a:schemeClr>
              </a:solidFill>
            </a:ln>
          </c:spPr>
          <c:marker>
            <c:symbol val="none"/>
          </c:marker>
          <c:xVal>
            <c:numRef>
              <c:f>'[world gov.xlsx]mlagd2q3'!$B$3:$C$308</c:f>
              <c:numCache>
                <c:formatCode>m/d/yyyy</c:formatCode>
                <c:ptCount val="282"/>
                <c:pt idx="0">
                  <c:v>33966</c:v>
                </c:pt>
                <c:pt idx="1">
                  <c:v>33997</c:v>
                </c:pt>
                <c:pt idx="2">
                  <c:v>34028</c:v>
                </c:pt>
                <c:pt idx="3">
                  <c:v>34056</c:v>
                </c:pt>
                <c:pt idx="4">
                  <c:v>34087</c:v>
                </c:pt>
                <c:pt idx="5">
                  <c:v>34117</c:v>
                </c:pt>
                <c:pt idx="6">
                  <c:v>34148</c:v>
                </c:pt>
                <c:pt idx="7">
                  <c:v>34178</c:v>
                </c:pt>
                <c:pt idx="8">
                  <c:v>34209</c:v>
                </c:pt>
                <c:pt idx="9">
                  <c:v>34240</c:v>
                </c:pt>
                <c:pt idx="10">
                  <c:v>34270</c:v>
                </c:pt>
                <c:pt idx="11">
                  <c:v>34301</c:v>
                </c:pt>
                <c:pt idx="12">
                  <c:v>34331</c:v>
                </c:pt>
                <c:pt idx="13">
                  <c:v>34362</c:v>
                </c:pt>
                <c:pt idx="14">
                  <c:v>34393</c:v>
                </c:pt>
                <c:pt idx="15">
                  <c:v>34421</c:v>
                </c:pt>
                <c:pt idx="16">
                  <c:v>34452</c:v>
                </c:pt>
                <c:pt idx="17">
                  <c:v>34482</c:v>
                </c:pt>
                <c:pt idx="18">
                  <c:v>34513</c:v>
                </c:pt>
                <c:pt idx="19">
                  <c:v>34543</c:v>
                </c:pt>
                <c:pt idx="20">
                  <c:v>34574</c:v>
                </c:pt>
                <c:pt idx="21">
                  <c:v>34605</c:v>
                </c:pt>
                <c:pt idx="22">
                  <c:v>34635</c:v>
                </c:pt>
                <c:pt idx="23">
                  <c:v>34666</c:v>
                </c:pt>
                <c:pt idx="24">
                  <c:v>34696</c:v>
                </c:pt>
                <c:pt idx="25">
                  <c:v>34727</c:v>
                </c:pt>
                <c:pt idx="26">
                  <c:v>34758</c:v>
                </c:pt>
                <c:pt idx="27">
                  <c:v>34786</c:v>
                </c:pt>
                <c:pt idx="28">
                  <c:v>34817</c:v>
                </c:pt>
                <c:pt idx="29">
                  <c:v>34847</c:v>
                </c:pt>
                <c:pt idx="30">
                  <c:v>34878</c:v>
                </c:pt>
                <c:pt idx="31">
                  <c:v>34908</c:v>
                </c:pt>
                <c:pt idx="32">
                  <c:v>34939</c:v>
                </c:pt>
                <c:pt idx="33">
                  <c:v>34970</c:v>
                </c:pt>
                <c:pt idx="34">
                  <c:v>35000</c:v>
                </c:pt>
                <c:pt idx="35">
                  <c:v>35031</c:v>
                </c:pt>
                <c:pt idx="36">
                  <c:v>35061</c:v>
                </c:pt>
                <c:pt idx="37">
                  <c:v>35092</c:v>
                </c:pt>
                <c:pt idx="38">
                  <c:v>35123</c:v>
                </c:pt>
                <c:pt idx="39">
                  <c:v>35152</c:v>
                </c:pt>
                <c:pt idx="40">
                  <c:v>35183</c:v>
                </c:pt>
                <c:pt idx="41">
                  <c:v>35213</c:v>
                </c:pt>
                <c:pt idx="42">
                  <c:v>35244</c:v>
                </c:pt>
                <c:pt idx="43">
                  <c:v>35274</c:v>
                </c:pt>
                <c:pt idx="44">
                  <c:v>35305</c:v>
                </c:pt>
                <c:pt idx="45">
                  <c:v>35336</c:v>
                </c:pt>
                <c:pt idx="46">
                  <c:v>35366</c:v>
                </c:pt>
                <c:pt idx="47">
                  <c:v>35397</c:v>
                </c:pt>
                <c:pt idx="48">
                  <c:v>35427</c:v>
                </c:pt>
                <c:pt idx="49">
                  <c:v>35458</c:v>
                </c:pt>
                <c:pt idx="50">
                  <c:v>35489</c:v>
                </c:pt>
                <c:pt idx="51">
                  <c:v>35517</c:v>
                </c:pt>
                <c:pt idx="52">
                  <c:v>35548</c:v>
                </c:pt>
                <c:pt idx="53">
                  <c:v>35578</c:v>
                </c:pt>
                <c:pt idx="54">
                  <c:v>35609</c:v>
                </c:pt>
                <c:pt idx="55">
                  <c:v>35639</c:v>
                </c:pt>
                <c:pt idx="56">
                  <c:v>35670</c:v>
                </c:pt>
                <c:pt idx="57">
                  <c:v>35701</c:v>
                </c:pt>
                <c:pt idx="58">
                  <c:v>35731</c:v>
                </c:pt>
                <c:pt idx="59">
                  <c:v>35762</c:v>
                </c:pt>
                <c:pt idx="60">
                  <c:v>35792</c:v>
                </c:pt>
                <c:pt idx="61">
                  <c:v>35823</c:v>
                </c:pt>
                <c:pt idx="62">
                  <c:v>35854</c:v>
                </c:pt>
                <c:pt idx="63">
                  <c:v>35882</c:v>
                </c:pt>
                <c:pt idx="64">
                  <c:v>35913</c:v>
                </c:pt>
                <c:pt idx="65">
                  <c:v>35943</c:v>
                </c:pt>
                <c:pt idx="66">
                  <c:v>35974</c:v>
                </c:pt>
                <c:pt idx="67">
                  <c:v>36004</c:v>
                </c:pt>
                <c:pt idx="68">
                  <c:v>36035</c:v>
                </c:pt>
                <c:pt idx="69">
                  <c:v>36066</c:v>
                </c:pt>
                <c:pt idx="70">
                  <c:v>36096</c:v>
                </c:pt>
                <c:pt idx="71">
                  <c:v>36127</c:v>
                </c:pt>
                <c:pt idx="72">
                  <c:v>36157</c:v>
                </c:pt>
                <c:pt idx="73">
                  <c:v>36188</c:v>
                </c:pt>
                <c:pt idx="74">
                  <c:v>36219</c:v>
                </c:pt>
                <c:pt idx="75">
                  <c:v>36247</c:v>
                </c:pt>
                <c:pt idx="76">
                  <c:v>36278</c:v>
                </c:pt>
                <c:pt idx="77">
                  <c:v>36308</c:v>
                </c:pt>
                <c:pt idx="78">
                  <c:v>36339</c:v>
                </c:pt>
                <c:pt idx="79">
                  <c:v>36369</c:v>
                </c:pt>
                <c:pt idx="80">
                  <c:v>36400</c:v>
                </c:pt>
                <c:pt idx="81">
                  <c:v>36431</c:v>
                </c:pt>
                <c:pt idx="82">
                  <c:v>36461</c:v>
                </c:pt>
                <c:pt idx="83">
                  <c:v>36492</c:v>
                </c:pt>
                <c:pt idx="84">
                  <c:v>36522</c:v>
                </c:pt>
                <c:pt idx="85">
                  <c:v>36553</c:v>
                </c:pt>
                <c:pt idx="86">
                  <c:v>36584</c:v>
                </c:pt>
                <c:pt idx="87">
                  <c:v>36613</c:v>
                </c:pt>
                <c:pt idx="88">
                  <c:v>36644</c:v>
                </c:pt>
                <c:pt idx="89">
                  <c:v>36674</c:v>
                </c:pt>
                <c:pt idx="90">
                  <c:v>36705</c:v>
                </c:pt>
                <c:pt idx="91">
                  <c:v>36735</c:v>
                </c:pt>
                <c:pt idx="92">
                  <c:v>36766</c:v>
                </c:pt>
                <c:pt idx="93">
                  <c:v>36797</c:v>
                </c:pt>
                <c:pt idx="94">
                  <c:v>36827</c:v>
                </c:pt>
                <c:pt idx="95">
                  <c:v>36858</c:v>
                </c:pt>
                <c:pt idx="96">
                  <c:v>36888</c:v>
                </c:pt>
                <c:pt idx="97">
                  <c:v>36919</c:v>
                </c:pt>
                <c:pt idx="98">
                  <c:v>36950</c:v>
                </c:pt>
                <c:pt idx="99">
                  <c:v>36978</c:v>
                </c:pt>
                <c:pt idx="100">
                  <c:v>37009</c:v>
                </c:pt>
                <c:pt idx="101">
                  <c:v>37039</c:v>
                </c:pt>
                <c:pt idx="102">
                  <c:v>37070</c:v>
                </c:pt>
                <c:pt idx="103">
                  <c:v>37100</c:v>
                </c:pt>
                <c:pt idx="104">
                  <c:v>37131</c:v>
                </c:pt>
                <c:pt idx="105">
                  <c:v>37162</c:v>
                </c:pt>
                <c:pt idx="106">
                  <c:v>37192</c:v>
                </c:pt>
                <c:pt idx="107">
                  <c:v>37223</c:v>
                </c:pt>
                <c:pt idx="108">
                  <c:v>37253</c:v>
                </c:pt>
                <c:pt idx="109">
                  <c:v>37284</c:v>
                </c:pt>
                <c:pt idx="110">
                  <c:v>37315</c:v>
                </c:pt>
                <c:pt idx="111">
                  <c:v>37343</c:v>
                </c:pt>
                <c:pt idx="112">
                  <c:v>37374</c:v>
                </c:pt>
                <c:pt idx="113">
                  <c:v>37404</c:v>
                </c:pt>
                <c:pt idx="114">
                  <c:v>37435</c:v>
                </c:pt>
                <c:pt idx="115">
                  <c:v>37465</c:v>
                </c:pt>
                <c:pt idx="116">
                  <c:v>37496</c:v>
                </c:pt>
                <c:pt idx="117">
                  <c:v>37527</c:v>
                </c:pt>
                <c:pt idx="118">
                  <c:v>37557</c:v>
                </c:pt>
                <c:pt idx="119">
                  <c:v>37588</c:v>
                </c:pt>
                <c:pt idx="120">
                  <c:v>37618</c:v>
                </c:pt>
                <c:pt idx="121">
                  <c:v>37649</c:v>
                </c:pt>
                <c:pt idx="122">
                  <c:v>37680</c:v>
                </c:pt>
                <c:pt idx="123">
                  <c:v>37708</c:v>
                </c:pt>
                <c:pt idx="124">
                  <c:v>37739</c:v>
                </c:pt>
                <c:pt idx="125">
                  <c:v>37769</c:v>
                </c:pt>
                <c:pt idx="126">
                  <c:v>37800</c:v>
                </c:pt>
                <c:pt idx="127">
                  <c:v>37830</c:v>
                </c:pt>
                <c:pt idx="128">
                  <c:v>37861</c:v>
                </c:pt>
                <c:pt idx="129">
                  <c:v>37892</c:v>
                </c:pt>
                <c:pt idx="130">
                  <c:v>37922</c:v>
                </c:pt>
                <c:pt idx="131">
                  <c:v>37953</c:v>
                </c:pt>
                <c:pt idx="132">
                  <c:v>37983</c:v>
                </c:pt>
                <c:pt idx="133">
                  <c:v>38014</c:v>
                </c:pt>
                <c:pt idx="134">
                  <c:v>38045</c:v>
                </c:pt>
                <c:pt idx="135">
                  <c:v>38074</c:v>
                </c:pt>
                <c:pt idx="136">
                  <c:v>38105</c:v>
                </c:pt>
                <c:pt idx="137">
                  <c:v>38135</c:v>
                </c:pt>
                <c:pt idx="138">
                  <c:v>38166</c:v>
                </c:pt>
                <c:pt idx="139">
                  <c:v>38196</c:v>
                </c:pt>
                <c:pt idx="140">
                  <c:v>38227</c:v>
                </c:pt>
                <c:pt idx="141">
                  <c:v>38258</c:v>
                </c:pt>
                <c:pt idx="142">
                  <c:v>38288</c:v>
                </c:pt>
                <c:pt idx="143">
                  <c:v>38319</c:v>
                </c:pt>
                <c:pt idx="144">
                  <c:v>38349</c:v>
                </c:pt>
                <c:pt idx="145">
                  <c:v>38380</c:v>
                </c:pt>
                <c:pt idx="146">
                  <c:v>38411</c:v>
                </c:pt>
                <c:pt idx="147">
                  <c:v>38439</c:v>
                </c:pt>
                <c:pt idx="148">
                  <c:v>38470</c:v>
                </c:pt>
                <c:pt idx="149">
                  <c:v>38500</c:v>
                </c:pt>
                <c:pt idx="150">
                  <c:v>38531</c:v>
                </c:pt>
                <c:pt idx="151">
                  <c:v>38561</c:v>
                </c:pt>
                <c:pt idx="152">
                  <c:v>38592</c:v>
                </c:pt>
                <c:pt idx="153">
                  <c:v>38623</c:v>
                </c:pt>
                <c:pt idx="154">
                  <c:v>38653</c:v>
                </c:pt>
                <c:pt idx="155">
                  <c:v>38684</c:v>
                </c:pt>
                <c:pt idx="156">
                  <c:v>38714</c:v>
                </c:pt>
                <c:pt idx="157">
                  <c:v>38745</c:v>
                </c:pt>
                <c:pt idx="158">
                  <c:v>38776</c:v>
                </c:pt>
                <c:pt idx="159">
                  <c:v>38804</c:v>
                </c:pt>
                <c:pt idx="160">
                  <c:v>38835</c:v>
                </c:pt>
                <c:pt idx="161">
                  <c:v>38865</c:v>
                </c:pt>
                <c:pt idx="162">
                  <c:v>38896</c:v>
                </c:pt>
                <c:pt idx="163">
                  <c:v>38926</c:v>
                </c:pt>
                <c:pt idx="164">
                  <c:v>38957</c:v>
                </c:pt>
                <c:pt idx="165">
                  <c:v>38988</c:v>
                </c:pt>
                <c:pt idx="166">
                  <c:v>39018</c:v>
                </c:pt>
                <c:pt idx="167">
                  <c:v>39049</c:v>
                </c:pt>
                <c:pt idx="168">
                  <c:v>39079</c:v>
                </c:pt>
                <c:pt idx="169">
                  <c:v>39110</c:v>
                </c:pt>
                <c:pt idx="170">
                  <c:v>39141</c:v>
                </c:pt>
                <c:pt idx="171">
                  <c:v>39169</c:v>
                </c:pt>
                <c:pt idx="172">
                  <c:v>39200</c:v>
                </c:pt>
                <c:pt idx="173">
                  <c:v>39230</c:v>
                </c:pt>
                <c:pt idx="174">
                  <c:v>39261</c:v>
                </c:pt>
                <c:pt idx="175">
                  <c:v>39291</c:v>
                </c:pt>
                <c:pt idx="176">
                  <c:v>39322</c:v>
                </c:pt>
                <c:pt idx="177">
                  <c:v>39353</c:v>
                </c:pt>
                <c:pt idx="178">
                  <c:v>39383</c:v>
                </c:pt>
                <c:pt idx="179">
                  <c:v>39414</c:v>
                </c:pt>
                <c:pt idx="180">
                  <c:v>39444</c:v>
                </c:pt>
                <c:pt idx="181">
                  <c:v>39475</c:v>
                </c:pt>
                <c:pt idx="182">
                  <c:v>39506</c:v>
                </c:pt>
                <c:pt idx="183">
                  <c:v>39535</c:v>
                </c:pt>
                <c:pt idx="184">
                  <c:v>39566</c:v>
                </c:pt>
                <c:pt idx="185">
                  <c:v>39596</c:v>
                </c:pt>
                <c:pt idx="186">
                  <c:v>39627</c:v>
                </c:pt>
                <c:pt idx="187">
                  <c:v>39657</c:v>
                </c:pt>
                <c:pt idx="188">
                  <c:v>39688</c:v>
                </c:pt>
                <c:pt idx="189">
                  <c:v>39719</c:v>
                </c:pt>
                <c:pt idx="190">
                  <c:v>39749</c:v>
                </c:pt>
                <c:pt idx="191">
                  <c:v>39780</c:v>
                </c:pt>
                <c:pt idx="192">
                  <c:v>39810</c:v>
                </c:pt>
                <c:pt idx="193">
                  <c:v>39841</c:v>
                </c:pt>
                <c:pt idx="194">
                  <c:v>39872</c:v>
                </c:pt>
                <c:pt idx="195">
                  <c:v>39900</c:v>
                </c:pt>
                <c:pt idx="196">
                  <c:v>39931</c:v>
                </c:pt>
                <c:pt idx="197">
                  <c:v>39961</c:v>
                </c:pt>
                <c:pt idx="198">
                  <c:v>39992</c:v>
                </c:pt>
                <c:pt idx="199">
                  <c:v>40022</c:v>
                </c:pt>
                <c:pt idx="200">
                  <c:v>40053</c:v>
                </c:pt>
                <c:pt idx="201">
                  <c:v>40084</c:v>
                </c:pt>
                <c:pt idx="202">
                  <c:v>40114</c:v>
                </c:pt>
                <c:pt idx="203">
                  <c:v>40145</c:v>
                </c:pt>
                <c:pt idx="204">
                  <c:v>40175</c:v>
                </c:pt>
                <c:pt idx="205">
                  <c:v>40206</c:v>
                </c:pt>
                <c:pt idx="206">
                  <c:v>40237</c:v>
                </c:pt>
                <c:pt idx="207">
                  <c:v>40265</c:v>
                </c:pt>
                <c:pt idx="208">
                  <c:v>40296</c:v>
                </c:pt>
                <c:pt idx="209">
                  <c:v>40326</c:v>
                </c:pt>
                <c:pt idx="210">
                  <c:v>40357</c:v>
                </c:pt>
                <c:pt idx="211">
                  <c:v>40387</c:v>
                </c:pt>
                <c:pt idx="212">
                  <c:v>40418</c:v>
                </c:pt>
                <c:pt idx="213">
                  <c:v>40449</c:v>
                </c:pt>
                <c:pt idx="214">
                  <c:v>40479</c:v>
                </c:pt>
                <c:pt idx="215">
                  <c:v>40510</c:v>
                </c:pt>
                <c:pt idx="216">
                  <c:v>40540</c:v>
                </c:pt>
                <c:pt idx="217">
                  <c:v>40571</c:v>
                </c:pt>
                <c:pt idx="218">
                  <c:v>40602</c:v>
                </c:pt>
                <c:pt idx="219">
                  <c:v>40630</c:v>
                </c:pt>
                <c:pt idx="220">
                  <c:v>40661</c:v>
                </c:pt>
                <c:pt idx="221">
                  <c:v>40691</c:v>
                </c:pt>
                <c:pt idx="222">
                  <c:v>40722</c:v>
                </c:pt>
                <c:pt idx="223">
                  <c:v>40752</c:v>
                </c:pt>
                <c:pt idx="224">
                  <c:v>40783</c:v>
                </c:pt>
                <c:pt idx="225">
                  <c:v>40814</c:v>
                </c:pt>
                <c:pt idx="226">
                  <c:v>40844</c:v>
                </c:pt>
                <c:pt idx="227">
                  <c:v>40875</c:v>
                </c:pt>
                <c:pt idx="228">
                  <c:v>40905</c:v>
                </c:pt>
                <c:pt idx="229">
                  <c:v>40936</c:v>
                </c:pt>
                <c:pt idx="230">
                  <c:v>40967</c:v>
                </c:pt>
                <c:pt idx="231">
                  <c:v>40996</c:v>
                </c:pt>
                <c:pt idx="232">
                  <c:v>41027</c:v>
                </c:pt>
                <c:pt idx="233">
                  <c:v>41057</c:v>
                </c:pt>
                <c:pt idx="234">
                  <c:v>41088</c:v>
                </c:pt>
                <c:pt idx="235">
                  <c:v>41118</c:v>
                </c:pt>
                <c:pt idx="236">
                  <c:v>41149</c:v>
                </c:pt>
                <c:pt idx="237">
                  <c:v>41180</c:v>
                </c:pt>
                <c:pt idx="238">
                  <c:v>41210</c:v>
                </c:pt>
                <c:pt idx="239">
                  <c:v>41241</c:v>
                </c:pt>
                <c:pt idx="240">
                  <c:v>41271</c:v>
                </c:pt>
                <c:pt idx="241">
                  <c:v>41302</c:v>
                </c:pt>
                <c:pt idx="242">
                  <c:v>41333</c:v>
                </c:pt>
                <c:pt idx="243">
                  <c:v>41361</c:v>
                </c:pt>
                <c:pt idx="244">
                  <c:v>41392</c:v>
                </c:pt>
                <c:pt idx="245">
                  <c:v>41422</c:v>
                </c:pt>
                <c:pt idx="246">
                  <c:v>41453</c:v>
                </c:pt>
                <c:pt idx="247">
                  <c:v>41483</c:v>
                </c:pt>
                <c:pt idx="248">
                  <c:v>41514</c:v>
                </c:pt>
                <c:pt idx="249">
                  <c:v>41545</c:v>
                </c:pt>
                <c:pt idx="250">
                  <c:v>41575</c:v>
                </c:pt>
                <c:pt idx="251">
                  <c:v>41606</c:v>
                </c:pt>
                <c:pt idx="252">
                  <c:v>41636</c:v>
                </c:pt>
                <c:pt idx="253">
                  <c:v>41667</c:v>
                </c:pt>
                <c:pt idx="254">
                  <c:v>41698</c:v>
                </c:pt>
                <c:pt idx="255">
                  <c:v>41726</c:v>
                </c:pt>
                <c:pt idx="256">
                  <c:v>41757</c:v>
                </c:pt>
                <c:pt idx="257">
                  <c:v>41787</c:v>
                </c:pt>
                <c:pt idx="258">
                  <c:v>41818</c:v>
                </c:pt>
                <c:pt idx="259">
                  <c:v>41848</c:v>
                </c:pt>
                <c:pt idx="260">
                  <c:v>41879</c:v>
                </c:pt>
                <c:pt idx="261">
                  <c:v>41910</c:v>
                </c:pt>
                <c:pt idx="262">
                  <c:v>41940</c:v>
                </c:pt>
                <c:pt idx="263">
                  <c:v>41971</c:v>
                </c:pt>
                <c:pt idx="264">
                  <c:v>42001</c:v>
                </c:pt>
                <c:pt idx="265">
                  <c:v>42032</c:v>
                </c:pt>
                <c:pt idx="266">
                  <c:v>42063</c:v>
                </c:pt>
                <c:pt idx="267">
                  <c:v>42091</c:v>
                </c:pt>
                <c:pt idx="268">
                  <c:v>42122</c:v>
                </c:pt>
                <c:pt idx="269">
                  <c:v>42152</c:v>
                </c:pt>
                <c:pt idx="270">
                  <c:v>42183</c:v>
                </c:pt>
                <c:pt idx="271">
                  <c:v>42213</c:v>
                </c:pt>
                <c:pt idx="272">
                  <c:v>42244</c:v>
                </c:pt>
                <c:pt idx="273">
                  <c:v>42275</c:v>
                </c:pt>
                <c:pt idx="274">
                  <c:v>42305</c:v>
                </c:pt>
                <c:pt idx="275">
                  <c:v>42336</c:v>
                </c:pt>
                <c:pt idx="276">
                  <c:v>42366</c:v>
                </c:pt>
                <c:pt idx="277">
                  <c:v>42397</c:v>
                </c:pt>
                <c:pt idx="278">
                  <c:v>42428</c:v>
                </c:pt>
                <c:pt idx="279">
                  <c:v>42457</c:v>
                </c:pt>
                <c:pt idx="280">
                  <c:v>42488</c:v>
                </c:pt>
                <c:pt idx="281">
                  <c:v>42518</c:v>
                </c:pt>
              </c:numCache>
            </c:numRef>
          </c:xVal>
          <c:yVal>
            <c:numRef>
              <c:f>mlagd2q3!$F$3:$F$308</c:f>
              <c:numCache>
                <c:formatCode>General</c:formatCode>
                <c:ptCount val="282"/>
                <c:pt idx="0">
                  <c:v>0.47874374279417986</c:v>
                </c:pt>
                <c:pt idx="1">
                  <c:v>0.47716820568531615</c:v>
                </c:pt>
                <c:pt idx="2">
                  <c:v>0.51219649320074501</c:v>
                </c:pt>
                <c:pt idx="3">
                  <c:v>0.38070268796968088</c:v>
                </c:pt>
                <c:pt idx="4">
                  <c:v>0.35179632177204101</c:v>
                </c:pt>
                <c:pt idx="5">
                  <c:v>0.34799073610415632</c:v>
                </c:pt>
                <c:pt idx="6">
                  <c:v>0.40942548281306945</c:v>
                </c:pt>
                <c:pt idx="7">
                  <c:v>0.48627593469598906</c:v>
                </c:pt>
                <c:pt idx="8">
                  <c:v>0.45834841792773862</c:v>
                </c:pt>
                <c:pt idx="9">
                  <c:v>0.45790053365949235</c:v>
                </c:pt>
                <c:pt idx="10">
                  <c:v>0.47249458271977396</c:v>
                </c:pt>
                <c:pt idx="11">
                  <c:v>0.5059551794389594</c:v>
                </c:pt>
                <c:pt idx="12">
                  <c:v>0.54922508953087656</c:v>
                </c:pt>
                <c:pt idx="13">
                  <c:v>0.4947227828564642</c:v>
                </c:pt>
                <c:pt idx="14">
                  <c:v>0.45004071255762734</c:v>
                </c:pt>
                <c:pt idx="15">
                  <c:v>0.42503572247605259</c:v>
                </c:pt>
                <c:pt idx="16">
                  <c:v>0.39621736408894415</c:v>
                </c:pt>
                <c:pt idx="17">
                  <c:v>0.38078358427216052</c:v>
                </c:pt>
                <c:pt idx="18">
                  <c:v>0.38854443813338935</c:v>
                </c:pt>
                <c:pt idx="19">
                  <c:v>0.40171739143461505</c:v>
                </c:pt>
                <c:pt idx="20">
                  <c:v>0.43195309682034111</c:v>
                </c:pt>
                <c:pt idx="21">
                  <c:v>0.3412437622202118</c:v>
                </c:pt>
                <c:pt idx="22">
                  <c:v>0.22380991352265611</c:v>
                </c:pt>
                <c:pt idx="23">
                  <c:v>0.21791221951424511</c:v>
                </c:pt>
                <c:pt idx="24">
                  <c:v>0.13780903034789049</c:v>
                </c:pt>
                <c:pt idx="25">
                  <c:v>0.13310943322220048</c:v>
                </c:pt>
                <c:pt idx="26">
                  <c:v>7.6694643504447546E-2</c:v>
                </c:pt>
                <c:pt idx="27">
                  <c:v>9.78811607554122E-2</c:v>
                </c:pt>
                <c:pt idx="28">
                  <c:v>0.12980288982371224</c:v>
                </c:pt>
                <c:pt idx="29">
                  <c:v>0.16133361194307083</c:v>
                </c:pt>
                <c:pt idx="30">
                  <c:v>6.4026439614609076E-2</c:v>
                </c:pt>
                <c:pt idx="31">
                  <c:v>9.4886881577855853E-3</c:v>
                </c:pt>
                <c:pt idx="32">
                  <c:v>1.9177061999627654E-2</c:v>
                </c:pt>
                <c:pt idx="33">
                  <c:v>2.171653720777833E-2</c:v>
                </c:pt>
                <c:pt idx="34">
                  <c:v>-6.4351686233699024E-3</c:v>
                </c:pt>
                <c:pt idx="35">
                  <c:v>1.1430995769410757E-2</c:v>
                </c:pt>
                <c:pt idx="36">
                  <c:v>1.2410637462678675E-3</c:v>
                </c:pt>
                <c:pt idx="37">
                  <c:v>2.0389116802554508E-2</c:v>
                </c:pt>
                <c:pt idx="38">
                  <c:v>1.0535883814410063E-2</c:v>
                </c:pt>
                <c:pt idx="39">
                  <c:v>3.2639688375566855E-2</c:v>
                </c:pt>
                <c:pt idx="40">
                  <c:v>7.0332009318383681E-2</c:v>
                </c:pt>
                <c:pt idx="41">
                  <c:v>7.1584708713186673E-2</c:v>
                </c:pt>
                <c:pt idx="42">
                  <c:v>8.9519077165530536E-2</c:v>
                </c:pt>
                <c:pt idx="43">
                  <c:v>7.9133891928864664E-2</c:v>
                </c:pt>
                <c:pt idx="44">
                  <c:v>8.5981061026529915E-2</c:v>
                </c:pt>
                <c:pt idx="45">
                  <c:v>0.12750976927964075</c:v>
                </c:pt>
                <c:pt idx="46">
                  <c:v>0.15385678492773258</c:v>
                </c:pt>
                <c:pt idx="47">
                  <c:v>0.13855548990602529</c:v>
                </c:pt>
                <c:pt idx="48">
                  <c:v>0.12607935743807941</c:v>
                </c:pt>
                <c:pt idx="49">
                  <c:v>0.11830348450298334</c:v>
                </c:pt>
                <c:pt idx="50">
                  <c:v>0.15872687013609221</c:v>
                </c:pt>
                <c:pt idx="51">
                  <c:v>0.1148242808766049</c:v>
                </c:pt>
                <c:pt idx="52">
                  <c:v>0.15969930554690781</c:v>
                </c:pt>
                <c:pt idx="53">
                  <c:v>0.14756556403664156</c:v>
                </c:pt>
                <c:pt idx="54">
                  <c:v>0.2126511025168567</c:v>
                </c:pt>
                <c:pt idx="55">
                  <c:v>0.28047038542051483</c:v>
                </c:pt>
                <c:pt idx="56">
                  <c:v>0.23278122843340232</c:v>
                </c:pt>
                <c:pt idx="57">
                  <c:v>0.20066179173985876</c:v>
                </c:pt>
                <c:pt idx="58">
                  <c:v>0.21153476344979127</c:v>
                </c:pt>
                <c:pt idx="59">
                  <c:v>0.1859376422123995</c:v>
                </c:pt>
                <c:pt idx="60">
                  <c:v>0.21528536805588572</c:v>
                </c:pt>
                <c:pt idx="61">
                  <c:v>0.2436413878996635</c:v>
                </c:pt>
                <c:pt idx="62">
                  <c:v>0.28362176834850472</c:v>
                </c:pt>
                <c:pt idx="63">
                  <c:v>0.28027236436726044</c:v>
                </c:pt>
                <c:pt idx="64">
                  <c:v>0.24211012550204747</c:v>
                </c:pt>
                <c:pt idx="65">
                  <c:v>0.26677182412612566</c:v>
                </c:pt>
                <c:pt idx="66">
                  <c:v>0.294236674557663</c:v>
                </c:pt>
                <c:pt idx="67">
                  <c:v>0.27352425019114124</c:v>
                </c:pt>
                <c:pt idx="68">
                  <c:v>0.35392447860358156</c:v>
                </c:pt>
                <c:pt idx="69">
                  <c:v>0.31241509200938644</c:v>
                </c:pt>
                <c:pt idx="70">
                  <c:v>0.35052566098826565</c:v>
                </c:pt>
                <c:pt idx="71">
                  <c:v>0.32075621785013531</c:v>
                </c:pt>
                <c:pt idx="72">
                  <c:v>0.39365602662065569</c:v>
                </c:pt>
                <c:pt idx="73">
                  <c:v>0.37438189204875227</c:v>
                </c:pt>
                <c:pt idx="74">
                  <c:v>0.35015924456612835</c:v>
                </c:pt>
                <c:pt idx="75">
                  <c:v>0.3668492035452604</c:v>
                </c:pt>
                <c:pt idx="76">
                  <c:v>0.28689393017445664</c:v>
                </c:pt>
                <c:pt idx="77">
                  <c:v>0.25121165136495871</c:v>
                </c:pt>
                <c:pt idx="78">
                  <c:v>0.17766141474589747</c:v>
                </c:pt>
                <c:pt idx="79">
                  <c:v>0.14280310679860619</c:v>
                </c:pt>
                <c:pt idx="80">
                  <c:v>0.19201701841795882</c:v>
                </c:pt>
                <c:pt idx="81">
                  <c:v>0.23758973835527875</c:v>
                </c:pt>
                <c:pt idx="82">
                  <c:v>0.24536152105636422</c:v>
                </c:pt>
                <c:pt idx="83">
                  <c:v>0.25802996429643965</c:v>
                </c:pt>
                <c:pt idx="84">
                  <c:v>0.2231335477500902</c:v>
                </c:pt>
                <c:pt idx="85">
                  <c:v>0.18731281393274579</c:v>
                </c:pt>
                <c:pt idx="86">
                  <c:v>0.19231116606299192</c:v>
                </c:pt>
                <c:pt idx="87">
                  <c:v>0.24295550450697889</c:v>
                </c:pt>
                <c:pt idx="88">
                  <c:v>0.29433158316052221</c:v>
                </c:pt>
                <c:pt idx="89">
                  <c:v>0.2905955966108571</c:v>
                </c:pt>
                <c:pt idx="90">
                  <c:v>0.23067222015255795</c:v>
                </c:pt>
                <c:pt idx="91">
                  <c:v>0.28299691735334109</c:v>
                </c:pt>
                <c:pt idx="92">
                  <c:v>0.22679164089653892</c:v>
                </c:pt>
                <c:pt idx="93">
                  <c:v>0.24065437050803995</c:v>
                </c:pt>
                <c:pt idx="94">
                  <c:v>0.22758833778205001</c:v>
                </c:pt>
                <c:pt idx="95">
                  <c:v>0.24782821924015619</c:v>
                </c:pt>
                <c:pt idx="96">
                  <c:v>0.17014314928425356</c:v>
                </c:pt>
                <c:pt idx="97">
                  <c:v>0.19471916533646394</c:v>
                </c:pt>
                <c:pt idx="98">
                  <c:v>0.18731877160601118</c:v>
                </c:pt>
                <c:pt idx="99">
                  <c:v>0.19970612446724512</c:v>
                </c:pt>
                <c:pt idx="100">
                  <c:v>0.18479424812605161</c:v>
                </c:pt>
                <c:pt idx="101">
                  <c:v>0.22528292639458214</c:v>
                </c:pt>
                <c:pt idx="102">
                  <c:v>0.23010044066854585</c:v>
                </c:pt>
                <c:pt idx="103">
                  <c:v>0.21559844043645349</c:v>
                </c:pt>
                <c:pt idx="104">
                  <c:v>0.19952428442376813</c:v>
                </c:pt>
                <c:pt idx="105">
                  <c:v>0.20405509429812496</c:v>
                </c:pt>
                <c:pt idx="106">
                  <c:v>0.19895651419335936</c:v>
                </c:pt>
                <c:pt idx="107">
                  <c:v>0.16128895360711248</c:v>
                </c:pt>
                <c:pt idx="108">
                  <c:v>0.13908736819109424</c:v>
                </c:pt>
                <c:pt idx="109">
                  <c:v>0.12830400539816766</c:v>
                </c:pt>
                <c:pt idx="110">
                  <c:v>0.10055428144541545</c:v>
                </c:pt>
                <c:pt idx="111">
                  <c:v>4.4097299821963531E-2</c:v>
                </c:pt>
                <c:pt idx="112">
                  <c:v>-4.6944927366847633E-3</c:v>
                </c:pt>
                <c:pt idx="113">
                  <c:v>-3.4701802917166402E-2</c:v>
                </c:pt>
                <c:pt idx="114">
                  <c:v>-3.5459514717522289E-2</c:v>
                </c:pt>
                <c:pt idx="115">
                  <c:v>-3.1639891963709865E-2</c:v>
                </c:pt>
                <c:pt idx="116">
                  <c:v>-4.8270279481935963E-2</c:v>
                </c:pt>
                <c:pt idx="117">
                  <c:v>-5.402394480038486E-2</c:v>
                </c:pt>
                <c:pt idx="118">
                  <c:v>-7.0514344310051436E-2</c:v>
                </c:pt>
                <c:pt idx="119">
                  <c:v>-9.9041805239847402E-2</c:v>
                </c:pt>
                <c:pt idx="120">
                  <c:v>-8.7176568389430997E-2</c:v>
                </c:pt>
                <c:pt idx="121">
                  <c:v>-7.8536671575846873E-2</c:v>
                </c:pt>
                <c:pt idx="122">
                  <c:v>-5.01333791872699E-2</c:v>
                </c:pt>
                <c:pt idx="123">
                  <c:v>-2.8907649614182129E-2</c:v>
                </c:pt>
                <c:pt idx="124">
                  <c:v>-5.2758964727977142E-2</c:v>
                </c:pt>
                <c:pt idx="125">
                  <c:v>-9.3703693602785521E-2</c:v>
                </c:pt>
                <c:pt idx="126">
                  <c:v>-2.1722492450263919E-2</c:v>
                </c:pt>
                <c:pt idx="127">
                  <c:v>-4.5893491288105159E-2</c:v>
                </c:pt>
                <c:pt idx="128">
                  <c:v>-1.6510634377770783E-2</c:v>
                </c:pt>
                <c:pt idx="129">
                  <c:v>-3.6174288695620449E-2</c:v>
                </c:pt>
                <c:pt idx="130">
                  <c:v>-4.5961387097066098E-2</c:v>
                </c:pt>
                <c:pt idx="131">
                  <c:v>-5.807988525174268E-2</c:v>
                </c:pt>
                <c:pt idx="132">
                  <c:v>-2.9740785525340097E-2</c:v>
                </c:pt>
                <c:pt idx="133">
                  <c:v>2.780652471003231E-2</c:v>
                </c:pt>
                <c:pt idx="134">
                  <c:v>4.7795810449666964E-2</c:v>
                </c:pt>
                <c:pt idx="135">
                  <c:v>5.3622707398375047E-2</c:v>
                </c:pt>
                <c:pt idx="136">
                  <c:v>2.3370339020368558E-2</c:v>
                </c:pt>
                <c:pt idx="137">
                  <c:v>3.0733890947167053E-2</c:v>
                </c:pt>
                <c:pt idx="138">
                  <c:v>9.5219842976652203E-2</c:v>
                </c:pt>
                <c:pt idx="139">
                  <c:v>7.0980761334388243E-2</c:v>
                </c:pt>
                <c:pt idx="140">
                  <c:v>7.4918801697081872E-2</c:v>
                </c:pt>
                <c:pt idx="141">
                  <c:v>6.608451621794309E-2</c:v>
                </c:pt>
                <c:pt idx="142">
                  <c:v>4.0500660677526668E-2</c:v>
                </c:pt>
                <c:pt idx="143">
                  <c:v>4.1944198552539946E-2</c:v>
                </c:pt>
                <c:pt idx="144">
                  <c:v>5.9516448262033839E-2</c:v>
                </c:pt>
                <c:pt idx="145">
                  <c:v>8.8662203423638175E-2</c:v>
                </c:pt>
                <c:pt idx="146">
                  <c:v>1.2419974705034864E-2</c:v>
                </c:pt>
                <c:pt idx="147">
                  <c:v>5.9878795478824909E-3</c:v>
                </c:pt>
                <c:pt idx="148">
                  <c:v>4.8351800862947103E-2</c:v>
                </c:pt>
                <c:pt idx="149">
                  <c:v>6.3105919643708042E-2</c:v>
                </c:pt>
                <c:pt idx="150">
                  <c:v>1.1442925580924079E-2</c:v>
                </c:pt>
                <c:pt idx="151">
                  <c:v>1.5628174246161919E-2</c:v>
                </c:pt>
                <c:pt idx="152">
                  <c:v>-1.4076096628855672E-2</c:v>
                </c:pt>
                <c:pt idx="153">
                  <c:v>-8.4573107173324669E-4</c:v>
                </c:pt>
                <c:pt idx="154">
                  <c:v>-2.1068677677917313E-2</c:v>
                </c:pt>
                <c:pt idx="155">
                  <c:v>2.6450112633638723E-2</c:v>
                </c:pt>
                <c:pt idx="156">
                  <c:v>3.7387457966228332E-2</c:v>
                </c:pt>
                <c:pt idx="157">
                  <c:v>-2.8686177176521999E-2</c:v>
                </c:pt>
                <c:pt idx="158">
                  <c:v>-2.0637775442157169E-2</c:v>
                </c:pt>
                <c:pt idx="159">
                  <c:v>-5.4169234632153174E-2</c:v>
                </c:pt>
                <c:pt idx="160">
                  <c:v>-4.9660665664241876E-2</c:v>
                </c:pt>
                <c:pt idx="161">
                  <c:v>-3.3980606119522805E-2</c:v>
                </c:pt>
                <c:pt idx="162">
                  <c:v>-5.3419049341510316E-2</c:v>
                </c:pt>
                <c:pt idx="163">
                  <c:v>-5.9101726693379875E-2</c:v>
                </c:pt>
                <c:pt idx="164">
                  <c:v>-3.9682851834799693E-2</c:v>
                </c:pt>
                <c:pt idx="165">
                  <c:v>6.9006202567050146E-3</c:v>
                </c:pt>
                <c:pt idx="166">
                  <c:v>4.4726810061062494E-2</c:v>
                </c:pt>
                <c:pt idx="167">
                  <c:v>2.1765796116433478E-2</c:v>
                </c:pt>
                <c:pt idx="168">
                  <c:v>1.0812685125720645E-2</c:v>
                </c:pt>
                <c:pt idx="169">
                  <c:v>-3.3169922742103286E-2</c:v>
                </c:pt>
                <c:pt idx="170">
                  <c:v>-2.7111010163003435E-3</c:v>
                </c:pt>
                <c:pt idx="171">
                  <c:v>-1.5157471820958168E-2</c:v>
                </c:pt>
                <c:pt idx="172">
                  <c:v>-4.81169520414364E-2</c:v>
                </c:pt>
                <c:pt idx="173">
                  <c:v>-5.3960593387256228E-2</c:v>
                </c:pt>
                <c:pt idx="174">
                  <c:v>-9.2171202381978623E-2</c:v>
                </c:pt>
                <c:pt idx="175">
                  <c:v>-5.7576450305515503E-2</c:v>
                </c:pt>
                <c:pt idx="176">
                  <c:v>-4.0712546760881096E-2</c:v>
                </c:pt>
                <c:pt idx="177">
                  <c:v>-9.2649189236609142E-2</c:v>
                </c:pt>
                <c:pt idx="178">
                  <c:v>-6.6830700080402261E-2</c:v>
                </c:pt>
                <c:pt idx="179">
                  <c:v>-3.4589553208427937E-2</c:v>
                </c:pt>
                <c:pt idx="180">
                  <c:v>-7.4010990926095865E-2</c:v>
                </c:pt>
                <c:pt idx="181">
                  <c:v>-3.0743166560195712E-2</c:v>
                </c:pt>
                <c:pt idx="182">
                  <c:v>-6.0724718464431282E-2</c:v>
                </c:pt>
                <c:pt idx="183">
                  <c:v>-1.5870296047630128E-2</c:v>
                </c:pt>
                <c:pt idx="184">
                  <c:v>-6.4747387088254227E-3</c:v>
                </c:pt>
                <c:pt idx="185">
                  <c:v>-2.2378034053858187E-2</c:v>
                </c:pt>
                <c:pt idx="186">
                  <c:v>-3.1803654554297234E-2</c:v>
                </c:pt>
                <c:pt idx="187">
                  <c:v>-2.3964340465074785E-2</c:v>
                </c:pt>
                <c:pt idx="188">
                  <c:v>-1.3308438234054143E-2</c:v>
                </c:pt>
                <c:pt idx="189">
                  <c:v>4.3832354897818782E-2</c:v>
                </c:pt>
                <c:pt idx="190">
                  <c:v>0.17977059003983409</c:v>
                </c:pt>
                <c:pt idx="191">
                  <c:v>0.32499299114128166</c:v>
                </c:pt>
                <c:pt idx="192">
                  <c:v>0.41964551017400775</c:v>
                </c:pt>
                <c:pt idx="193">
                  <c:v>0.36662649782796741</c:v>
                </c:pt>
                <c:pt idx="194">
                  <c:v>0.34098882567864863</c:v>
                </c:pt>
                <c:pt idx="195">
                  <c:v>0.30984516747762458</c:v>
                </c:pt>
                <c:pt idx="196">
                  <c:v>0.29708660224459016</c:v>
                </c:pt>
                <c:pt idx="197">
                  <c:v>0.27827797627804096</c:v>
                </c:pt>
                <c:pt idx="198">
                  <c:v>0.34703755315517859</c:v>
                </c:pt>
                <c:pt idx="199">
                  <c:v>0.28397769394618555</c:v>
                </c:pt>
                <c:pt idx="200">
                  <c:v>0.25190896395994877</c:v>
                </c:pt>
                <c:pt idx="201">
                  <c:v>0.30443417205183354</c:v>
                </c:pt>
                <c:pt idx="202">
                  <c:v>0.26993107171033515</c:v>
                </c:pt>
                <c:pt idx="203">
                  <c:v>0.23368039837030308</c:v>
                </c:pt>
                <c:pt idx="204">
                  <c:v>0.22199526228093069</c:v>
                </c:pt>
                <c:pt idx="205">
                  <c:v>0.2131194638455467</c:v>
                </c:pt>
                <c:pt idx="206">
                  <c:v>0.2452635518805435</c:v>
                </c:pt>
                <c:pt idx="207">
                  <c:v>0.21831219055232798</c:v>
                </c:pt>
                <c:pt idx="208">
                  <c:v>0.25706950636882198</c:v>
                </c:pt>
                <c:pt idx="209">
                  <c:v>0.41113195554217397</c:v>
                </c:pt>
                <c:pt idx="210">
                  <c:v>0.44540950877399821</c:v>
                </c:pt>
                <c:pt idx="211">
                  <c:v>0.3761722687792115</c:v>
                </c:pt>
                <c:pt idx="212">
                  <c:v>0.40329775778840737</c:v>
                </c:pt>
                <c:pt idx="213">
                  <c:v>0.21357922819069608</c:v>
                </c:pt>
                <c:pt idx="214">
                  <c:v>8.0885889349854967E-2</c:v>
                </c:pt>
                <c:pt idx="215">
                  <c:v>1.6795127297190904E-2</c:v>
                </c:pt>
                <c:pt idx="216">
                  <c:v>-9.3249815368802946E-2</c:v>
                </c:pt>
                <c:pt idx="217">
                  <c:v>-6.3070446472698771E-2</c:v>
                </c:pt>
                <c:pt idx="218">
                  <c:v>-7.3794557599432098E-2</c:v>
                </c:pt>
                <c:pt idx="219">
                  <c:v>-6.0688501742160339E-2</c:v>
                </c:pt>
                <c:pt idx="220">
                  <c:v>-5.7465234232147E-2</c:v>
                </c:pt>
                <c:pt idx="221">
                  <c:v>-7.1722550568591448E-3</c:v>
                </c:pt>
                <c:pt idx="222">
                  <c:v>-3.4420676410967688E-2</c:v>
                </c:pt>
                <c:pt idx="223">
                  <c:v>3.6844984611025033E-2</c:v>
                </c:pt>
                <c:pt idx="224">
                  <c:v>5.2841428249338573E-2</c:v>
                </c:pt>
                <c:pt idx="225">
                  <c:v>0.16248923255674197</c:v>
                </c:pt>
                <c:pt idx="226">
                  <c:v>0.11520006539420447</c:v>
                </c:pt>
                <c:pt idx="227">
                  <c:v>0.12935723041403357</c:v>
                </c:pt>
                <c:pt idx="228">
                  <c:v>0.21951044212169113</c:v>
                </c:pt>
                <c:pt idx="229">
                  <c:v>0.17089266346259091</c:v>
                </c:pt>
                <c:pt idx="230">
                  <c:v>8.260877302954861E-2</c:v>
                </c:pt>
                <c:pt idx="231">
                  <c:v>0.11814648344326883</c:v>
                </c:pt>
                <c:pt idx="232">
                  <c:v>0.146942836541754</c:v>
                </c:pt>
                <c:pt idx="233">
                  <c:v>0.11784132935538238</c:v>
                </c:pt>
                <c:pt idx="234">
                  <c:v>5.0652505407993154E-2</c:v>
                </c:pt>
                <c:pt idx="235">
                  <c:v>0.12635058518421216</c:v>
                </c:pt>
                <c:pt idx="236">
                  <c:v>2.2539593055425078E-2</c:v>
                </c:pt>
                <c:pt idx="237">
                  <c:v>7.6223714372056328E-2</c:v>
                </c:pt>
                <c:pt idx="238">
                  <c:v>4.2470218392426373E-2</c:v>
                </c:pt>
                <c:pt idx="239">
                  <c:v>1.1372266538608677E-2</c:v>
                </c:pt>
                <c:pt idx="240">
                  <c:v>3.2532058199260749E-2</c:v>
                </c:pt>
                <c:pt idx="241">
                  <c:v>3.5539380783689012E-3</c:v>
                </c:pt>
                <c:pt idx="242">
                  <c:v>7.1551189366126478E-2</c:v>
                </c:pt>
                <c:pt idx="243">
                  <c:v>0.10618695186827232</c:v>
                </c:pt>
                <c:pt idx="244">
                  <c:v>0.12242924585794723</c:v>
                </c:pt>
                <c:pt idx="245">
                  <c:v>7.1389979822905403E-2</c:v>
                </c:pt>
                <c:pt idx="246">
                  <c:v>0.11093462978053381</c:v>
                </c:pt>
                <c:pt idx="247">
                  <c:v>4.3991125097033734E-2</c:v>
                </c:pt>
                <c:pt idx="248">
                  <c:v>6.7939152127195701E-2</c:v>
                </c:pt>
                <c:pt idx="249">
                  <c:v>-2.3120680058521192E-2</c:v>
                </c:pt>
                <c:pt idx="250">
                  <c:v>3.3633125164922228E-2</c:v>
                </c:pt>
                <c:pt idx="251">
                  <c:v>4.0921776180715685E-3</c:v>
                </c:pt>
                <c:pt idx="252">
                  <c:v>-5.86278026150725E-2</c:v>
                </c:pt>
                <c:pt idx="253">
                  <c:v>3.6831442188063335E-3</c:v>
                </c:pt>
                <c:pt idx="254">
                  <c:v>3.5882261614473387E-2</c:v>
                </c:pt>
                <c:pt idx="255">
                  <c:v>1.5978311548272339E-2</c:v>
                </c:pt>
                <c:pt idx="256">
                  <c:v>-4.3725327676552572E-3</c:v>
                </c:pt>
                <c:pt idx="257">
                  <c:v>-6.6195195562624987E-2</c:v>
                </c:pt>
                <c:pt idx="258">
                  <c:v>-2.214170352731526E-3</c:v>
                </c:pt>
                <c:pt idx="259">
                  <c:v>-1.1262859169918316E-2</c:v>
                </c:pt>
                <c:pt idx="260">
                  <c:v>1.0352643293243036E-2</c:v>
                </c:pt>
                <c:pt idx="261">
                  <c:v>2.5000941687298051E-2</c:v>
                </c:pt>
                <c:pt idx="262">
                  <c:v>9.1140962421357052E-2</c:v>
                </c:pt>
                <c:pt idx="263">
                  <c:v>0.13742462265162958</c:v>
                </c:pt>
                <c:pt idx="264">
                  <c:v>0.25680759877425063</c:v>
                </c:pt>
                <c:pt idx="265">
                  <c:v>0.36703195725419446</c:v>
                </c:pt>
                <c:pt idx="266">
                  <c:v>0.27423198405257576</c:v>
                </c:pt>
                <c:pt idx="267">
                  <c:v>0.31632092799490663</c:v>
                </c:pt>
                <c:pt idx="268">
                  <c:v>0.25197453197619701</c:v>
                </c:pt>
                <c:pt idx="269">
                  <c:v>0.28781655144591323</c:v>
                </c:pt>
                <c:pt idx="270">
                  <c:v>0.25723876421955616</c:v>
                </c:pt>
                <c:pt idx="271">
                  <c:v>0.3330891162188645</c:v>
                </c:pt>
                <c:pt idx="272">
                  <c:v>0.33825730724647363</c:v>
                </c:pt>
                <c:pt idx="273">
                  <c:v>0.37797546596670228</c:v>
                </c:pt>
                <c:pt idx="274">
                  <c:v>0.37122251651402505</c:v>
                </c:pt>
                <c:pt idx="275">
                  <c:v>0.36578748978938602</c:v>
                </c:pt>
                <c:pt idx="276">
                  <c:v>0.43531324680528316</c:v>
                </c:pt>
                <c:pt idx="277">
                  <c:v>0.35912911097450895</c:v>
                </c:pt>
                <c:pt idx="278">
                  <c:v>0.46444201505827598</c:v>
                </c:pt>
                <c:pt idx="279">
                  <c:v>0.41864598080367976</c:v>
                </c:pt>
                <c:pt idx="280">
                  <c:v>0.40058274277127337</c:v>
                </c:pt>
                <c:pt idx="281">
                  <c:v>0.4223452521754929</c:v>
                </c:pt>
              </c:numCache>
            </c:numRef>
          </c:yVal>
          <c:smooth val="1"/>
          <c:extLst>
            <c:ext xmlns:c16="http://schemas.microsoft.com/office/drawing/2014/chart" uri="{C3380CC4-5D6E-409C-BE32-E72D297353CC}">
              <c16:uniqueId val="{00000002-3C29-4CEC-95F3-E120C78587B9}"/>
            </c:ext>
          </c:extLst>
        </c:ser>
        <c:ser>
          <c:idx val="3"/>
          <c:order val="3"/>
          <c:tx>
            <c:strRef>
              <c:f>mlagd2q3!$G$2</c:f>
              <c:strCache>
                <c:ptCount val="1"/>
                <c:pt idx="0">
                  <c:v>Global hedged in NOK</c:v>
                </c:pt>
              </c:strCache>
            </c:strRef>
          </c:tx>
          <c:spPr>
            <a:ln w="57150"/>
          </c:spPr>
          <c:marker>
            <c:symbol val="none"/>
          </c:marker>
          <c:xVal>
            <c:numRef>
              <c:f>'[world gov.xlsx]mlagd2q3'!$B$3:$C$308</c:f>
              <c:numCache>
                <c:formatCode>m/d/yyyy</c:formatCode>
                <c:ptCount val="282"/>
                <c:pt idx="0">
                  <c:v>33966</c:v>
                </c:pt>
                <c:pt idx="1">
                  <c:v>33997</c:v>
                </c:pt>
                <c:pt idx="2">
                  <c:v>34028</c:v>
                </c:pt>
                <c:pt idx="3">
                  <c:v>34056</c:v>
                </c:pt>
                <c:pt idx="4">
                  <c:v>34087</c:v>
                </c:pt>
                <c:pt idx="5">
                  <c:v>34117</c:v>
                </c:pt>
                <c:pt idx="6">
                  <c:v>34148</c:v>
                </c:pt>
                <c:pt idx="7">
                  <c:v>34178</c:v>
                </c:pt>
                <c:pt idx="8">
                  <c:v>34209</c:v>
                </c:pt>
                <c:pt idx="9">
                  <c:v>34240</c:v>
                </c:pt>
                <c:pt idx="10">
                  <c:v>34270</c:v>
                </c:pt>
                <c:pt idx="11">
                  <c:v>34301</c:v>
                </c:pt>
                <c:pt idx="12">
                  <c:v>34331</c:v>
                </c:pt>
                <c:pt idx="13">
                  <c:v>34362</c:v>
                </c:pt>
                <c:pt idx="14">
                  <c:v>34393</c:v>
                </c:pt>
                <c:pt idx="15">
                  <c:v>34421</c:v>
                </c:pt>
                <c:pt idx="16">
                  <c:v>34452</c:v>
                </c:pt>
                <c:pt idx="17">
                  <c:v>34482</c:v>
                </c:pt>
                <c:pt idx="18">
                  <c:v>34513</c:v>
                </c:pt>
                <c:pt idx="19">
                  <c:v>34543</c:v>
                </c:pt>
                <c:pt idx="20">
                  <c:v>34574</c:v>
                </c:pt>
                <c:pt idx="21">
                  <c:v>34605</c:v>
                </c:pt>
                <c:pt idx="22">
                  <c:v>34635</c:v>
                </c:pt>
                <c:pt idx="23">
                  <c:v>34666</c:v>
                </c:pt>
                <c:pt idx="24">
                  <c:v>34696</c:v>
                </c:pt>
                <c:pt idx="25">
                  <c:v>34727</c:v>
                </c:pt>
                <c:pt idx="26">
                  <c:v>34758</c:v>
                </c:pt>
                <c:pt idx="27">
                  <c:v>34786</c:v>
                </c:pt>
                <c:pt idx="28">
                  <c:v>34817</c:v>
                </c:pt>
                <c:pt idx="29">
                  <c:v>34847</c:v>
                </c:pt>
                <c:pt idx="30">
                  <c:v>34878</c:v>
                </c:pt>
                <c:pt idx="31">
                  <c:v>34908</c:v>
                </c:pt>
                <c:pt idx="32">
                  <c:v>34939</c:v>
                </c:pt>
                <c:pt idx="33">
                  <c:v>34970</c:v>
                </c:pt>
                <c:pt idx="34">
                  <c:v>35000</c:v>
                </c:pt>
                <c:pt idx="35">
                  <c:v>35031</c:v>
                </c:pt>
                <c:pt idx="36">
                  <c:v>35061</c:v>
                </c:pt>
                <c:pt idx="37">
                  <c:v>35092</c:v>
                </c:pt>
                <c:pt idx="38">
                  <c:v>35123</c:v>
                </c:pt>
                <c:pt idx="39">
                  <c:v>35152</c:v>
                </c:pt>
                <c:pt idx="40">
                  <c:v>35183</c:v>
                </c:pt>
                <c:pt idx="41">
                  <c:v>35213</c:v>
                </c:pt>
                <c:pt idx="42">
                  <c:v>35244</c:v>
                </c:pt>
                <c:pt idx="43">
                  <c:v>35274</c:v>
                </c:pt>
                <c:pt idx="44">
                  <c:v>35305</c:v>
                </c:pt>
                <c:pt idx="45">
                  <c:v>35336</c:v>
                </c:pt>
                <c:pt idx="46">
                  <c:v>35366</c:v>
                </c:pt>
                <c:pt idx="47">
                  <c:v>35397</c:v>
                </c:pt>
                <c:pt idx="48">
                  <c:v>35427</c:v>
                </c:pt>
                <c:pt idx="49">
                  <c:v>35458</c:v>
                </c:pt>
                <c:pt idx="50">
                  <c:v>35489</c:v>
                </c:pt>
                <c:pt idx="51">
                  <c:v>35517</c:v>
                </c:pt>
                <c:pt idx="52">
                  <c:v>35548</c:v>
                </c:pt>
                <c:pt idx="53">
                  <c:v>35578</c:v>
                </c:pt>
                <c:pt idx="54">
                  <c:v>35609</c:v>
                </c:pt>
                <c:pt idx="55">
                  <c:v>35639</c:v>
                </c:pt>
                <c:pt idx="56">
                  <c:v>35670</c:v>
                </c:pt>
                <c:pt idx="57">
                  <c:v>35701</c:v>
                </c:pt>
                <c:pt idx="58">
                  <c:v>35731</c:v>
                </c:pt>
                <c:pt idx="59">
                  <c:v>35762</c:v>
                </c:pt>
                <c:pt idx="60">
                  <c:v>35792</c:v>
                </c:pt>
                <c:pt idx="61">
                  <c:v>35823</c:v>
                </c:pt>
                <c:pt idx="62">
                  <c:v>35854</c:v>
                </c:pt>
                <c:pt idx="63">
                  <c:v>35882</c:v>
                </c:pt>
                <c:pt idx="64">
                  <c:v>35913</c:v>
                </c:pt>
                <c:pt idx="65">
                  <c:v>35943</c:v>
                </c:pt>
                <c:pt idx="66">
                  <c:v>35974</c:v>
                </c:pt>
                <c:pt idx="67">
                  <c:v>36004</c:v>
                </c:pt>
                <c:pt idx="68">
                  <c:v>36035</c:v>
                </c:pt>
                <c:pt idx="69">
                  <c:v>36066</c:v>
                </c:pt>
                <c:pt idx="70">
                  <c:v>36096</c:v>
                </c:pt>
                <c:pt idx="71">
                  <c:v>36127</c:v>
                </c:pt>
                <c:pt idx="72">
                  <c:v>36157</c:v>
                </c:pt>
                <c:pt idx="73">
                  <c:v>36188</c:v>
                </c:pt>
                <c:pt idx="74">
                  <c:v>36219</c:v>
                </c:pt>
                <c:pt idx="75">
                  <c:v>36247</c:v>
                </c:pt>
                <c:pt idx="76">
                  <c:v>36278</c:v>
                </c:pt>
                <c:pt idx="77">
                  <c:v>36308</c:v>
                </c:pt>
                <c:pt idx="78">
                  <c:v>36339</c:v>
                </c:pt>
                <c:pt idx="79">
                  <c:v>36369</c:v>
                </c:pt>
                <c:pt idx="80">
                  <c:v>36400</c:v>
                </c:pt>
                <c:pt idx="81">
                  <c:v>36431</c:v>
                </c:pt>
                <c:pt idx="82">
                  <c:v>36461</c:v>
                </c:pt>
                <c:pt idx="83">
                  <c:v>36492</c:v>
                </c:pt>
                <c:pt idx="84">
                  <c:v>36522</c:v>
                </c:pt>
                <c:pt idx="85">
                  <c:v>36553</c:v>
                </c:pt>
                <c:pt idx="86">
                  <c:v>36584</c:v>
                </c:pt>
                <c:pt idx="87">
                  <c:v>36613</c:v>
                </c:pt>
                <c:pt idx="88">
                  <c:v>36644</c:v>
                </c:pt>
                <c:pt idx="89">
                  <c:v>36674</c:v>
                </c:pt>
                <c:pt idx="90">
                  <c:v>36705</c:v>
                </c:pt>
                <c:pt idx="91">
                  <c:v>36735</c:v>
                </c:pt>
                <c:pt idx="92">
                  <c:v>36766</c:v>
                </c:pt>
                <c:pt idx="93">
                  <c:v>36797</c:v>
                </c:pt>
                <c:pt idx="94">
                  <c:v>36827</c:v>
                </c:pt>
                <c:pt idx="95">
                  <c:v>36858</c:v>
                </c:pt>
                <c:pt idx="96">
                  <c:v>36888</c:v>
                </c:pt>
                <c:pt idx="97">
                  <c:v>36919</c:v>
                </c:pt>
                <c:pt idx="98">
                  <c:v>36950</c:v>
                </c:pt>
                <c:pt idx="99">
                  <c:v>36978</c:v>
                </c:pt>
                <c:pt idx="100">
                  <c:v>37009</c:v>
                </c:pt>
                <c:pt idx="101">
                  <c:v>37039</c:v>
                </c:pt>
                <c:pt idx="102">
                  <c:v>37070</c:v>
                </c:pt>
                <c:pt idx="103">
                  <c:v>37100</c:v>
                </c:pt>
                <c:pt idx="104">
                  <c:v>37131</c:v>
                </c:pt>
                <c:pt idx="105">
                  <c:v>37162</c:v>
                </c:pt>
                <c:pt idx="106">
                  <c:v>37192</c:v>
                </c:pt>
                <c:pt idx="107">
                  <c:v>37223</c:v>
                </c:pt>
                <c:pt idx="108">
                  <c:v>37253</c:v>
                </c:pt>
                <c:pt idx="109">
                  <c:v>37284</c:v>
                </c:pt>
                <c:pt idx="110">
                  <c:v>37315</c:v>
                </c:pt>
                <c:pt idx="111">
                  <c:v>37343</c:v>
                </c:pt>
                <c:pt idx="112">
                  <c:v>37374</c:v>
                </c:pt>
                <c:pt idx="113">
                  <c:v>37404</c:v>
                </c:pt>
                <c:pt idx="114">
                  <c:v>37435</c:v>
                </c:pt>
                <c:pt idx="115">
                  <c:v>37465</c:v>
                </c:pt>
                <c:pt idx="116">
                  <c:v>37496</c:v>
                </c:pt>
                <c:pt idx="117">
                  <c:v>37527</c:v>
                </c:pt>
                <c:pt idx="118">
                  <c:v>37557</c:v>
                </c:pt>
                <c:pt idx="119">
                  <c:v>37588</c:v>
                </c:pt>
                <c:pt idx="120">
                  <c:v>37618</c:v>
                </c:pt>
                <c:pt idx="121">
                  <c:v>37649</c:v>
                </c:pt>
                <c:pt idx="122">
                  <c:v>37680</c:v>
                </c:pt>
                <c:pt idx="123">
                  <c:v>37708</c:v>
                </c:pt>
                <c:pt idx="124">
                  <c:v>37739</c:v>
                </c:pt>
                <c:pt idx="125">
                  <c:v>37769</c:v>
                </c:pt>
                <c:pt idx="126">
                  <c:v>37800</c:v>
                </c:pt>
                <c:pt idx="127">
                  <c:v>37830</c:v>
                </c:pt>
                <c:pt idx="128">
                  <c:v>37861</c:v>
                </c:pt>
                <c:pt idx="129">
                  <c:v>37892</c:v>
                </c:pt>
                <c:pt idx="130">
                  <c:v>37922</c:v>
                </c:pt>
                <c:pt idx="131">
                  <c:v>37953</c:v>
                </c:pt>
                <c:pt idx="132">
                  <c:v>37983</c:v>
                </c:pt>
                <c:pt idx="133">
                  <c:v>38014</c:v>
                </c:pt>
                <c:pt idx="134">
                  <c:v>38045</c:v>
                </c:pt>
                <c:pt idx="135">
                  <c:v>38074</c:v>
                </c:pt>
                <c:pt idx="136">
                  <c:v>38105</c:v>
                </c:pt>
                <c:pt idx="137">
                  <c:v>38135</c:v>
                </c:pt>
                <c:pt idx="138">
                  <c:v>38166</c:v>
                </c:pt>
                <c:pt idx="139">
                  <c:v>38196</c:v>
                </c:pt>
                <c:pt idx="140">
                  <c:v>38227</c:v>
                </c:pt>
                <c:pt idx="141">
                  <c:v>38258</c:v>
                </c:pt>
                <c:pt idx="142">
                  <c:v>38288</c:v>
                </c:pt>
                <c:pt idx="143">
                  <c:v>38319</c:v>
                </c:pt>
                <c:pt idx="144">
                  <c:v>38349</c:v>
                </c:pt>
                <c:pt idx="145">
                  <c:v>38380</c:v>
                </c:pt>
                <c:pt idx="146">
                  <c:v>38411</c:v>
                </c:pt>
                <c:pt idx="147">
                  <c:v>38439</c:v>
                </c:pt>
                <c:pt idx="148">
                  <c:v>38470</c:v>
                </c:pt>
                <c:pt idx="149">
                  <c:v>38500</c:v>
                </c:pt>
                <c:pt idx="150">
                  <c:v>38531</c:v>
                </c:pt>
                <c:pt idx="151">
                  <c:v>38561</c:v>
                </c:pt>
                <c:pt idx="152">
                  <c:v>38592</c:v>
                </c:pt>
                <c:pt idx="153">
                  <c:v>38623</c:v>
                </c:pt>
                <c:pt idx="154">
                  <c:v>38653</c:v>
                </c:pt>
                <c:pt idx="155">
                  <c:v>38684</c:v>
                </c:pt>
                <c:pt idx="156">
                  <c:v>38714</c:v>
                </c:pt>
                <c:pt idx="157">
                  <c:v>38745</c:v>
                </c:pt>
                <c:pt idx="158">
                  <c:v>38776</c:v>
                </c:pt>
                <c:pt idx="159">
                  <c:v>38804</c:v>
                </c:pt>
                <c:pt idx="160">
                  <c:v>38835</c:v>
                </c:pt>
                <c:pt idx="161">
                  <c:v>38865</c:v>
                </c:pt>
                <c:pt idx="162">
                  <c:v>38896</c:v>
                </c:pt>
                <c:pt idx="163">
                  <c:v>38926</c:v>
                </c:pt>
                <c:pt idx="164">
                  <c:v>38957</c:v>
                </c:pt>
                <c:pt idx="165">
                  <c:v>38988</c:v>
                </c:pt>
                <c:pt idx="166">
                  <c:v>39018</c:v>
                </c:pt>
                <c:pt idx="167">
                  <c:v>39049</c:v>
                </c:pt>
                <c:pt idx="168">
                  <c:v>39079</c:v>
                </c:pt>
                <c:pt idx="169">
                  <c:v>39110</c:v>
                </c:pt>
                <c:pt idx="170">
                  <c:v>39141</c:v>
                </c:pt>
                <c:pt idx="171">
                  <c:v>39169</c:v>
                </c:pt>
                <c:pt idx="172">
                  <c:v>39200</c:v>
                </c:pt>
                <c:pt idx="173">
                  <c:v>39230</c:v>
                </c:pt>
                <c:pt idx="174">
                  <c:v>39261</c:v>
                </c:pt>
                <c:pt idx="175">
                  <c:v>39291</c:v>
                </c:pt>
                <c:pt idx="176">
                  <c:v>39322</c:v>
                </c:pt>
                <c:pt idx="177">
                  <c:v>39353</c:v>
                </c:pt>
                <c:pt idx="178">
                  <c:v>39383</c:v>
                </c:pt>
                <c:pt idx="179">
                  <c:v>39414</c:v>
                </c:pt>
                <c:pt idx="180">
                  <c:v>39444</c:v>
                </c:pt>
                <c:pt idx="181">
                  <c:v>39475</c:v>
                </c:pt>
                <c:pt idx="182">
                  <c:v>39506</c:v>
                </c:pt>
                <c:pt idx="183">
                  <c:v>39535</c:v>
                </c:pt>
                <c:pt idx="184">
                  <c:v>39566</c:v>
                </c:pt>
                <c:pt idx="185">
                  <c:v>39596</c:v>
                </c:pt>
                <c:pt idx="186">
                  <c:v>39627</c:v>
                </c:pt>
                <c:pt idx="187">
                  <c:v>39657</c:v>
                </c:pt>
                <c:pt idx="188">
                  <c:v>39688</c:v>
                </c:pt>
                <c:pt idx="189">
                  <c:v>39719</c:v>
                </c:pt>
                <c:pt idx="190">
                  <c:v>39749</c:v>
                </c:pt>
                <c:pt idx="191">
                  <c:v>39780</c:v>
                </c:pt>
                <c:pt idx="192">
                  <c:v>39810</c:v>
                </c:pt>
                <c:pt idx="193">
                  <c:v>39841</c:v>
                </c:pt>
                <c:pt idx="194">
                  <c:v>39872</c:v>
                </c:pt>
                <c:pt idx="195">
                  <c:v>39900</c:v>
                </c:pt>
                <c:pt idx="196">
                  <c:v>39931</c:v>
                </c:pt>
                <c:pt idx="197">
                  <c:v>39961</c:v>
                </c:pt>
                <c:pt idx="198">
                  <c:v>39992</c:v>
                </c:pt>
                <c:pt idx="199">
                  <c:v>40022</c:v>
                </c:pt>
                <c:pt idx="200">
                  <c:v>40053</c:v>
                </c:pt>
                <c:pt idx="201">
                  <c:v>40084</c:v>
                </c:pt>
                <c:pt idx="202">
                  <c:v>40114</c:v>
                </c:pt>
                <c:pt idx="203">
                  <c:v>40145</c:v>
                </c:pt>
                <c:pt idx="204">
                  <c:v>40175</c:v>
                </c:pt>
                <c:pt idx="205">
                  <c:v>40206</c:v>
                </c:pt>
                <c:pt idx="206">
                  <c:v>40237</c:v>
                </c:pt>
                <c:pt idx="207">
                  <c:v>40265</c:v>
                </c:pt>
                <c:pt idx="208">
                  <c:v>40296</c:v>
                </c:pt>
                <c:pt idx="209">
                  <c:v>40326</c:v>
                </c:pt>
                <c:pt idx="210">
                  <c:v>40357</c:v>
                </c:pt>
                <c:pt idx="211">
                  <c:v>40387</c:v>
                </c:pt>
                <c:pt idx="212">
                  <c:v>40418</c:v>
                </c:pt>
                <c:pt idx="213">
                  <c:v>40449</c:v>
                </c:pt>
                <c:pt idx="214">
                  <c:v>40479</c:v>
                </c:pt>
                <c:pt idx="215">
                  <c:v>40510</c:v>
                </c:pt>
                <c:pt idx="216">
                  <c:v>40540</c:v>
                </c:pt>
                <c:pt idx="217">
                  <c:v>40571</c:v>
                </c:pt>
                <c:pt idx="218">
                  <c:v>40602</c:v>
                </c:pt>
                <c:pt idx="219">
                  <c:v>40630</c:v>
                </c:pt>
                <c:pt idx="220">
                  <c:v>40661</c:v>
                </c:pt>
                <c:pt idx="221">
                  <c:v>40691</c:v>
                </c:pt>
                <c:pt idx="222">
                  <c:v>40722</c:v>
                </c:pt>
                <c:pt idx="223">
                  <c:v>40752</c:v>
                </c:pt>
                <c:pt idx="224">
                  <c:v>40783</c:v>
                </c:pt>
                <c:pt idx="225">
                  <c:v>40814</c:v>
                </c:pt>
                <c:pt idx="226">
                  <c:v>40844</c:v>
                </c:pt>
                <c:pt idx="227">
                  <c:v>40875</c:v>
                </c:pt>
                <c:pt idx="228">
                  <c:v>40905</c:v>
                </c:pt>
                <c:pt idx="229">
                  <c:v>40936</c:v>
                </c:pt>
                <c:pt idx="230">
                  <c:v>40967</c:v>
                </c:pt>
                <c:pt idx="231">
                  <c:v>40996</c:v>
                </c:pt>
                <c:pt idx="232">
                  <c:v>41027</c:v>
                </c:pt>
                <c:pt idx="233">
                  <c:v>41057</c:v>
                </c:pt>
                <c:pt idx="234">
                  <c:v>41088</c:v>
                </c:pt>
                <c:pt idx="235">
                  <c:v>41118</c:v>
                </c:pt>
                <c:pt idx="236">
                  <c:v>41149</c:v>
                </c:pt>
                <c:pt idx="237">
                  <c:v>41180</c:v>
                </c:pt>
                <c:pt idx="238">
                  <c:v>41210</c:v>
                </c:pt>
                <c:pt idx="239">
                  <c:v>41241</c:v>
                </c:pt>
                <c:pt idx="240">
                  <c:v>41271</c:v>
                </c:pt>
                <c:pt idx="241">
                  <c:v>41302</c:v>
                </c:pt>
                <c:pt idx="242">
                  <c:v>41333</c:v>
                </c:pt>
                <c:pt idx="243">
                  <c:v>41361</c:v>
                </c:pt>
                <c:pt idx="244">
                  <c:v>41392</c:v>
                </c:pt>
                <c:pt idx="245">
                  <c:v>41422</c:v>
                </c:pt>
                <c:pt idx="246">
                  <c:v>41453</c:v>
                </c:pt>
                <c:pt idx="247">
                  <c:v>41483</c:v>
                </c:pt>
                <c:pt idx="248">
                  <c:v>41514</c:v>
                </c:pt>
                <c:pt idx="249">
                  <c:v>41545</c:v>
                </c:pt>
                <c:pt idx="250">
                  <c:v>41575</c:v>
                </c:pt>
                <c:pt idx="251">
                  <c:v>41606</c:v>
                </c:pt>
                <c:pt idx="252">
                  <c:v>41636</c:v>
                </c:pt>
                <c:pt idx="253">
                  <c:v>41667</c:v>
                </c:pt>
                <c:pt idx="254">
                  <c:v>41698</c:v>
                </c:pt>
                <c:pt idx="255">
                  <c:v>41726</c:v>
                </c:pt>
                <c:pt idx="256">
                  <c:v>41757</c:v>
                </c:pt>
                <c:pt idx="257">
                  <c:v>41787</c:v>
                </c:pt>
                <c:pt idx="258">
                  <c:v>41818</c:v>
                </c:pt>
                <c:pt idx="259">
                  <c:v>41848</c:v>
                </c:pt>
                <c:pt idx="260">
                  <c:v>41879</c:v>
                </c:pt>
                <c:pt idx="261">
                  <c:v>41910</c:v>
                </c:pt>
                <c:pt idx="262">
                  <c:v>41940</c:v>
                </c:pt>
                <c:pt idx="263">
                  <c:v>41971</c:v>
                </c:pt>
                <c:pt idx="264">
                  <c:v>42001</c:v>
                </c:pt>
                <c:pt idx="265">
                  <c:v>42032</c:v>
                </c:pt>
                <c:pt idx="266">
                  <c:v>42063</c:v>
                </c:pt>
                <c:pt idx="267">
                  <c:v>42091</c:v>
                </c:pt>
                <c:pt idx="268">
                  <c:v>42122</c:v>
                </c:pt>
                <c:pt idx="269">
                  <c:v>42152</c:v>
                </c:pt>
                <c:pt idx="270">
                  <c:v>42183</c:v>
                </c:pt>
                <c:pt idx="271">
                  <c:v>42213</c:v>
                </c:pt>
                <c:pt idx="272">
                  <c:v>42244</c:v>
                </c:pt>
                <c:pt idx="273">
                  <c:v>42275</c:v>
                </c:pt>
                <c:pt idx="274">
                  <c:v>42305</c:v>
                </c:pt>
                <c:pt idx="275">
                  <c:v>42336</c:v>
                </c:pt>
                <c:pt idx="276">
                  <c:v>42366</c:v>
                </c:pt>
                <c:pt idx="277">
                  <c:v>42397</c:v>
                </c:pt>
                <c:pt idx="278">
                  <c:v>42428</c:v>
                </c:pt>
                <c:pt idx="279">
                  <c:v>42457</c:v>
                </c:pt>
                <c:pt idx="280">
                  <c:v>42488</c:v>
                </c:pt>
                <c:pt idx="281">
                  <c:v>42518</c:v>
                </c:pt>
              </c:numCache>
            </c:numRef>
          </c:xVal>
          <c:yVal>
            <c:numRef>
              <c:f>mlagd2q3!$G$3:$G$308</c:f>
              <c:numCache>
                <c:formatCode>General</c:formatCode>
                <c:ptCount val="282"/>
                <c:pt idx="0">
                  <c:v>0.35754365549112865</c:v>
                </c:pt>
                <c:pt idx="1">
                  <c:v>0.36459347774590056</c:v>
                </c:pt>
                <c:pt idx="2">
                  <c:v>0.38319439119953724</c:v>
                </c:pt>
                <c:pt idx="3">
                  <c:v>0.38184004810583283</c:v>
                </c:pt>
                <c:pt idx="4">
                  <c:v>0.37681113065728455</c:v>
                </c:pt>
                <c:pt idx="5">
                  <c:v>0.37032643584831448</c:v>
                </c:pt>
                <c:pt idx="6">
                  <c:v>0.40445900307254767</c:v>
                </c:pt>
                <c:pt idx="7">
                  <c:v>0.39935487097419498</c:v>
                </c:pt>
                <c:pt idx="8">
                  <c:v>0.40015291455134872</c:v>
                </c:pt>
                <c:pt idx="9">
                  <c:v>0.38012643767531706</c:v>
                </c:pt>
                <c:pt idx="10">
                  <c:v>0.37863000112169165</c:v>
                </c:pt>
                <c:pt idx="11">
                  <c:v>0.36715497661600627</c:v>
                </c:pt>
                <c:pt idx="12">
                  <c:v>0.34515485934012258</c:v>
                </c:pt>
                <c:pt idx="13">
                  <c:v>0.34849893956062639</c:v>
                </c:pt>
                <c:pt idx="14">
                  <c:v>0.31198471351898172</c:v>
                </c:pt>
                <c:pt idx="15">
                  <c:v>0.29388701967634856</c:v>
                </c:pt>
                <c:pt idx="16">
                  <c:v>0.27359775796971708</c:v>
                </c:pt>
                <c:pt idx="17">
                  <c:v>0.24890986983927732</c:v>
                </c:pt>
                <c:pt idx="18">
                  <c:v>0.22348808353610394</c:v>
                </c:pt>
                <c:pt idx="19">
                  <c:v>0.20972430656857699</c:v>
                </c:pt>
                <c:pt idx="20">
                  <c:v>0.19189323607427045</c:v>
                </c:pt>
                <c:pt idx="21">
                  <c:v>0.16107668650944684</c:v>
                </c:pt>
                <c:pt idx="22">
                  <c:v>0.15532688322754029</c:v>
                </c:pt>
                <c:pt idx="23">
                  <c:v>0.15651667862356833</c:v>
                </c:pt>
                <c:pt idx="24">
                  <c:v>0.14109486461987153</c:v>
                </c:pt>
                <c:pt idx="25">
                  <c:v>0.13114090076188645</c:v>
                </c:pt>
                <c:pt idx="26">
                  <c:v>0.12099588960657659</c:v>
                </c:pt>
                <c:pt idx="27">
                  <c:v>0.13788521107648544</c:v>
                </c:pt>
                <c:pt idx="28">
                  <c:v>0.14561167123542251</c:v>
                </c:pt>
                <c:pt idx="29">
                  <c:v>0.18307479365432067</c:v>
                </c:pt>
                <c:pt idx="30">
                  <c:v>0.15897503118841416</c:v>
                </c:pt>
                <c:pt idx="31">
                  <c:v>0.14820953129746428</c:v>
                </c:pt>
                <c:pt idx="32">
                  <c:v>0.1302383895924617</c:v>
                </c:pt>
                <c:pt idx="33">
                  <c:v>0.13722465146715335</c:v>
                </c:pt>
                <c:pt idx="34">
                  <c:v>0.13692500064233792</c:v>
                </c:pt>
                <c:pt idx="35">
                  <c:v>0.15381330235656887</c:v>
                </c:pt>
                <c:pt idx="36">
                  <c:v>0.15062153763005015</c:v>
                </c:pt>
                <c:pt idx="37">
                  <c:v>0.15379924893922126</c:v>
                </c:pt>
                <c:pt idx="38">
                  <c:v>0.1572512936499777</c:v>
                </c:pt>
                <c:pt idx="39">
                  <c:v>0.17605230256303406</c:v>
                </c:pt>
                <c:pt idx="40">
                  <c:v>0.18092909535452328</c:v>
                </c:pt>
                <c:pt idx="41">
                  <c:v>0.18617923126671432</c:v>
                </c:pt>
                <c:pt idx="42">
                  <c:v>0.20245590004302416</c:v>
                </c:pt>
                <c:pt idx="43">
                  <c:v>0.19355692238290656</c:v>
                </c:pt>
                <c:pt idx="44">
                  <c:v>0.20492558592391674</c:v>
                </c:pt>
                <c:pt idx="45">
                  <c:v>0.23170257311321807</c:v>
                </c:pt>
                <c:pt idx="46">
                  <c:v>0.25287692394970995</c:v>
                </c:pt>
                <c:pt idx="47">
                  <c:v>0.26571087734519039</c:v>
                </c:pt>
                <c:pt idx="48">
                  <c:v>0.25132110662107565</c:v>
                </c:pt>
                <c:pt idx="49">
                  <c:v>0.24616329036218532</c:v>
                </c:pt>
                <c:pt idx="50">
                  <c:v>0.22950400616849365</c:v>
                </c:pt>
                <c:pt idx="51">
                  <c:v>0.19860022534562605</c:v>
                </c:pt>
                <c:pt idx="52">
                  <c:v>0.19261467331792193</c:v>
                </c:pt>
                <c:pt idx="53">
                  <c:v>0.15447100391675073</c:v>
                </c:pt>
                <c:pt idx="54">
                  <c:v>0.1648316933625058</c:v>
                </c:pt>
                <c:pt idx="55">
                  <c:v>0.18628248174330531</c:v>
                </c:pt>
                <c:pt idx="56">
                  <c:v>0.17419721401957311</c:v>
                </c:pt>
                <c:pt idx="57">
                  <c:v>0.17283875343916955</c:v>
                </c:pt>
                <c:pt idx="58">
                  <c:v>0.17232586432238417</c:v>
                </c:pt>
                <c:pt idx="59">
                  <c:v>0.155620535218566</c:v>
                </c:pt>
                <c:pt idx="60">
                  <c:v>0.15603807650529888</c:v>
                </c:pt>
                <c:pt idx="61">
                  <c:v>0.16170864161533682</c:v>
                </c:pt>
                <c:pt idx="62">
                  <c:v>0.18200460471279745</c:v>
                </c:pt>
                <c:pt idx="63">
                  <c:v>0.18451049441503709</c:v>
                </c:pt>
                <c:pt idx="64">
                  <c:v>0.1909161490683231</c:v>
                </c:pt>
                <c:pt idx="65">
                  <c:v>0.20047522564008124</c:v>
                </c:pt>
                <c:pt idx="66">
                  <c:v>0.19658406750081237</c:v>
                </c:pt>
                <c:pt idx="67">
                  <c:v>0.19671106427052854</c:v>
                </c:pt>
                <c:pt idx="68">
                  <c:v>0.21675624977453944</c:v>
                </c:pt>
                <c:pt idx="69">
                  <c:v>0.22976579134137687</c:v>
                </c:pt>
                <c:pt idx="70">
                  <c:v>0.20700945321806485</c:v>
                </c:pt>
                <c:pt idx="71">
                  <c:v>0.1952648931722063</c:v>
                </c:pt>
                <c:pt idx="72">
                  <c:v>0.19943002249548014</c:v>
                </c:pt>
                <c:pt idx="73">
                  <c:v>0.20363300492610836</c:v>
                </c:pt>
                <c:pt idx="74">
                  <c:v>0.18524262182216034</c:v>
                </c:pt>
                <c:pt idx="75">
                  <c:v>0.20774466683591908</c:v>
                </c:pt>
                <c:pt idx="76">
                  <c:v>0.21041069430700232</c:v>
                </c:pt>
                <c:pt idx="77">
                  <c:v>0.20194409704216598</c:v>
                </c:pt>
                <c:pt idx="78">
                  <c:v>0.17662913372908662</c:v>
                </c:pt>
                <c:pt idx="79">
                  <c:v>0.15381966422768767</c:v>
                </c:pt>
                <c:pt idx="80">
                  <c:v>0.16081015691605804</c:v>
                </c:pt>
                <c:pt idx="81">
                  <c:v>0.15420730795973681</c:v>
                </c:pt>
                <c:pt idx="82">
                  <c:v>0.14377234946939588</c:v>
                </c:pt>
                <c:pt idx="83">
                  <c:v>0.14362264344327924</c:v>
                </c:pt>
                <c:pt idx="84">
                  <c:v>0.13390048408856448</c:v>
                </c:pt>
                <c:pt idx="85">
                  <c:v>0.12220695367355017</c:v>
                </c:pt>
                <c:pt idx="86">
                  <c:v>0.13067441627417575</c:v>
                </c:pt>
                <c:pt idx="87">
                  <c:v>0.14210121193801006</c:v>
                </c:pt>
                <c:pt idx="88">
                  <c:v>0.1405288107811089</c:v>
                </c:pt>
                <c:pt idx="89">
                  <c:v>0.13432698415620981</c:v>
                </c:pt>
                <c:pt idx="90">
                  <c:v>0.13800742060683002</c:v>
                </c:pt>
                <c:pt idx="91">
                  <c:v>0.14264803685471605</c:v>
                </c:pt>
                <c:pt idx="92">
                  <c:v>0.12123736647524286</c:v>
                </c:pt>
                <c:pt idx="93">
                  <c:v>9.790851483777141E-2</c:v>
                </c:pt>
                <c:pt idx="94">
                  <c:v>0.1086918881482124</c:v>
                </c:pt>
                <c:pt idx="95">
                  <c:v>0.12407957517089496</c:v>
                </c:pt>
                <c:pt idx="96">
                  <c:v>0.14264551055983521</c:v>
                </c:pt>
                <c:pt idx="97">
                  <c:v>0.14255952888479606</c:v>
                </c:pt>
                <c:pt idx="98">
                  <c:v>0.16993866265611124</c:v>
                </c:pt>
                <c:pt idx="99">
                  <c:v>0.1650138766188205</c:v>
                </c:pt>
                <c:pt idx="100">
                  <c:v>0.14573927408502052</c:v>
                </c:pt>
                <c:pt idx="101">
                  <c:v>0.15908411583904347</c:v>
                </c:pt>
                <c:pt idx="102">
                  <c:v>0.17872661307533599</c:v>
                </c:pt>
                <c:pt idx="103">
                  <c:v>0.19634461783348978</c:v>
                </c:pt>
                <c:pt idx="104">
                  <c:v>0.20800746357537014</c:v>
                </c:pt>
                <c:pt idx="105">
                  <c:v>0.21304488577983594</c:v>
                </c:pt>
                <c:pt idx="106">
                  <c:v>0.23911370288597134</c:v>
                </c:pt>
                <c:pt idx="107">
                  <c:v>0.22645530800576941</c:v>
                </c:pt>
                <c:pt idx="108">
                  <c:v>0.22192174285498312</c:v>
                </c:pt>
                <c:pt idx="109">
                  <c:v>0.22750985490228959</c:v>
                </c:pt>
                <c:pt idx="110">
                  <c:v>0.2261920588495967</c:v>
                </c:pt>
                <c:pt idx="111">
                  <c:v>0.20065213239106106</c:v>
                </c:pt>
                <c:pt idx="112">
                  <c:v>0.21864469522518548</c:v>
                </c:pt>
                <c:pt idx="113">
                  <c:v>0.22018872314293292</c:v>
                </c:pt>
                <c:pt idx="114">
                  <c:v>0.22890022146790856</c:v>
                </c:pt>
                <c:pt idx="115">
                  <c:v>0.23960442878176602</c:v>
                </c:pt>
                <c:pt idx="116">
                  <c:v>0.25784394087627915</c:v>
                </c:pt>
                <c:pt idx="117">
                  <c:v>0.2744232255215806</c:v>
                </c:pt>
                <c:pt idx="118">
                  <c:v>0.26477439841747041</c:v>
                </c:pt>
                <c:pt idx="119">
                  <c:v>0.24224730565652708</c:v>
                </c:pt>
                <c:pt idx="120">
                  <c:v>0.25147837382655269</c:v>
                </c:pt>
                <c:pt idx="121">
                  <c:v>0.24718100521137787</c:v>
                </c:pt>
                <c:pt idx="122">
                  <c:v>0.24860327643205626</c:v>
                </c:pt>
                <c:pt idx="123">
                  <c:v>0.24173841378519989</c:v>
                </c:pt>
                <c:pt idx="124">
                  <c:v>0.2580386502571046</c:v>
                </c:pt>
                <c:pt idx="125">
                  <c:v>0.27391824759272687</c:v>
                </c:pt>
                <c:pt idx="126">
                  <c:v>0.25825741006291136</c:v>
                </c:pt>
                <c:pt idx="127">
                  <c:v>0.2167451518938619</c:v>
                </c:pt>
                <c:pt idx="128">
                  <c:v>0.19677980464742872</c:v>
                </c:pt>
                <c:pt idx="129">
                  <c:v>0.20237122780309846</c:v>
                </c:pt>
                <c:pt idx="130">
                  <c:v>0.16436042636730885</c:v>
                </c:pt>
                <c:pt idx="131">
                  <c:v>0.17762929538354744</c:v>
                </c:pt>
                <c:pt idx="132">
                  <c:v>0.19226583638617201</c:v>
                </c:pt>
                <c:pt idx="133">
                  <c:v>0.19335273807246245</c:v>
                </c:pt>
                <c:pt idx="134">
                  <c:v>0.19598666437780654</c:v>
                </c:pt>
                <c:pt idx="135">
                  <c:v>0.20706002131687384</c:v>
                </c:pt>
                <c:pt idx="136">
                  <c:v>0.17012907822645285</c:v>
                </c:pt>
                <c:pt idx="137">
                  <c:v>0.16102369449685483</c:v>
                </c:pt>
                <c:pt idx="138">
                  <c:v>0.14140874202008114</c:v>
                </c:pt>
                <c:pt idx="139">
                  <c:v>0.12723269321064024</c:v>
                </c:pt>
                <c:pt idx="140">
                  <c:v>0.12400778635453991</c:v>
                </c:pt>
                <c:pt idx="141">
                  <c:v>0.108309101033224</c:v>
                </c:pt>
                <c:pt idx="142">
                  <c:v>0.11247530457688493</c:v>
                </c:pt>
                <c:pt idx="143">
                  <c:v>0.11147205703584451</c:v>
                </c:pt>
                <c:pt idx="144">
                  <c:v>9.5835822666916259E-2</c:v>
                </c:pt>
                <c:pt idx="145">
                  <c:v>9.52803601310801E-2</c:v>
                </c:pt>
                <c:pt idx="146">
                  <c:v>7.4694677827035427E-2</c:v>
                </c:pt>
                <c:pt idx="147">
                  <c:v>7.6404529683091083E-2</c:v>
                </c:pt>
                <c:pt idx="148">
                  <c:v>8.1829557813980047E-2</c:v>
                </c:pt>
                <c:pt idx="149">
                  <c:v>6.8442190134806458E-2</c:v>
                </c:pt>
                <c:pt idx="150">
                  <c:v>8.2089280198306858E-2</c:v>
                </c:pt>
                <c:pt idx="151">
                  <c:v>9.2479950635702135E-2</c:v>
                </c:pt>
                <c:pt idx="152">
                  <c:v>0.10627526592353886</c:v>
                </c:pt>
                <c:pt idx="153">
                  <c:v>8.1089166430235338E-2</c:v>
                </c:pt>
                <c:pt idx="154">
                  <c:v>8.390557313214897E-2</c:v>
                </c:pt>
                <c:pt idx="155">
                  <c:v>8.4675527149610907E-2</c:v>
                </c:pt>
                <c:pt idx="156">
                  <c:v>8.214658367906158E-2</c:v>
                </c:pt>
                <c:pt idx="157">
                  <c:v>7.1285567874067368E-2</c:v>
                </c:pt>
                <c:pt idx="158">
                  <c:v>6.0034901377169048E-2</c:v>
                </c:pt>
                <c:pt idx="159">
                  <c:v>4.6161174381847303E-2</c:v>
                </c:pt>
                <c:pt idx="160">
                  <c:v>5.3855639247006204E-2</c:v>
                </c:pt>
                <c:pt idx="161">
                  <c:v>5.7623267005308954E-2</c:v>
                </c:pt>
                <c:pt idx="162">
                  <c:v>5.7126909821447525E-2</c:v>
                </c:pt>
                <c:pt idx="163">
                  <c:v>6.0319724591785473E-2</c:v>
                </c:pt>
                <c:pt idx="164">
                  <c:v>5.8315488269013116E-2</c:v>
                </c:pt>
                <c:pt idx="165">
                  <c:v>5.8264856496367701E-2</c:v>
                </c:pt>
                <c:pt idx="166">
                  <c:v>5.488610255025228E-2</c:v>
                </c:pt>
                <c:pt idx="167">
                  <c:v>5.9867572670605496E-2</c:v>
                </c:pt>
                <c:pt idx="168">
                  <c:v>4.662761604587673E-2</c:v>
                </c:pt>
                <c:pt idx="169">
                  <c:v>3.6558716839299121E-2</c:v>
                </c:pt>
                <c:pt idx="170">
                  <c:v>5.3990240542778345E-2</c:v>
                </c:pt>
                <c:pt idx="171">
                  <c:v>4.8460978559688339E-2</c:v>
                </c:pt>
                <c:pt idx="172">
                  <c:v>3.8176727492865048E-2</c:v>
                </c:pt>
                <c:pt idx="173">
                  <c:v>2.2120619577534972E-2</c:v>
                </c:pt>
                <c:pt idx="174">
                  <c:v>1.0641862840182315E-2</c:v>
                </c:pt>
                <c:pt idx="175">
                  <c:v>3.2804202541329097E-2</c:v>
                </c:pt>
                <c:pt idx="176">
                  <c:v>3.8412507601828905E-2</c:v>
                </c:pt>
                <c:pt idx="177">
                  <c:v>4.8049131013059299E-2</c:v>
                </c:pt>
                <c:pt idx="178">
                  <c:v>6.3275859901099407E-2</c:v>
                </c:pt>
                <c:pt idx="179">
                  <c:v>7.6745953000276979E-2</c:v>
                </c:pt>
                <c:pt idx="180">
                  <c:v>7.2970160597214173E-2</c:v>
                </c:pt>
                <c:pt idx="181">
                  <c:v>9.5365517339671024E-2</c:v>
                </c:pt>
                <c:pt idx="182">
                  <c:v>0.10571194412770812</c:v>
                </c:pt>
                <c:pt idx="183">
                  <c:v>0.12298234342409087</c:v>
                </c:pt>
                <c:pt idx="184">
                  <c:v>0.11794144496609293</c:v>
                </c:pt>
                <c:pt idx="185">
                  <c:v>0.10632408569339247</c:v>
                </c:pt>
                <c:pt idx="186">
                  <c:v>0.11550221775396574</c:v>
                </c:pt>
                <c:pt idx="187">
                  <c:v>0.12109693818063105</c:v>
                </c:pt>
                <c:pt idx="188">
                  <c:v>0.12119793028861436</c:v>
                </c:pt>
                <c:pt idx="189">
                  <c:v>0.12260339006892673</c:v>
                </c:pt>
                <c:pt idx="190">
                  <c:v>0.13156298005765965</c:v>
                </c:pt>
                <c:pt idx="191">
                  <c:v>0.16171300177972858</c:v>
                </c:pt>
                <c:pt idx="192">
                  <c:v>0.20277323717386575</c:v>
                </c:pt>
                <c:pt idx="193">
                  <c:v>0.18718597378869317</c:v>
                </c:pt>
                <c:pt idx="194">
                  <c:v>0.17941908944451468</c:v>
                </c:pt>
                <c:pt idx="195">
                  <c:v>0.19291050878835203</c:v>
                </c:pt>
                <c:pt idx="196">
                  <c:v>0.18191363263237736</c:v>
                </c:pt>
                <c:pt idx="197">
                  <c:v>0.18268648990826319</c:v>
                </c:pt>
                <c:pt idx="198">
                  <c:v>0.19520492069312168</c:v>
                </c:pt>
                <c:pt idx="199">
                  <c:v>0.18326687711136969</c:v>
                </c:pt>
                <c:pt idx="200">
                  <c:v>0.1791679330139293</c:v>
                </c:pt>
                <c:pt idx="201">
                  <c:v>0.18296769094232346</c:v>
                </c:pt>
                <c:pt idx="202">
                  <c:v>0.17191712785582536</c:v>
                </c:pt>
                <c:pt idx="203">
                  <c:v>0.16563837594264608</c:v>
                </c:pt>
                <c:pt idx="204">
                  <c:v>0.14913254810580545</c:v>
                </c:pt>
                <c:pt idx="205">
                  <c:v>0.14086337347359645</c:v>
                </c:pt>
                <c:pt idx="206">
                  <c:v>0.13535305358886518</c:v>
                </c:pt>
                <c:pt idx="207">
                  <c:v>0.12813605280828444</c:v>
                </c:pt>
                <c:pt idx="208">
                  <c:v>0.15257343112809063</c:v>
                </c:pt>
                <c:pt idx="209">
                  <c:v>0.17987305804762688</c:v>
                </c:pt>
                <c:pt idx="210">
                  <c:v>0.18889342760903483</c:v>
                </c:pt>
                <c:pt idx="211">
                  <c:v>0.17944344531415002</c:v>
                </c:pt>
                <c:pt idx="212">
                  <c:v>0.18816818738484309</c:v>
                </c:pt>
                <c:pt idx="213">
                  <c:v>0.17999771320093916</c:v>
                </c:pt>
                <c:pt idx="214">
                  <c:v>0.16368263060097599</c:v>
                </c:pt>
                <c:pt idx="215">
                  <c:v>0.11850462521850669</c:v>
                </c:pt>
                <c:pt idx="216">
                  <c:v>8.2255482094788723E-2</c:v>
                </c:pt>
                <c:pt idx="217">
                  <c:v>9.3690160853544757E-2</c:v>
                </c:pt>
                <c:pt idx="218">
                  <c:v>9.0581835006763534E-2</c:v>
                </c:pt>
                <c:pt idx="219">
                  <c:v>8.0192704026043948E-2</c:v>
                </c:pt>
                <c:pt idx="220">
                  <c:v>9.7820373138492345E-2</c:v>
                </c:pt>
                <c:pt idx="221">
                  <c:v>0.12007558507460936</c:v>
                </c:pt>
                <c:pt idx="222">
                  <c:v>0.11332544607995665</c:v>
                </c:pt>
                <c:pt idx="223">
                  <c:v>0.12892265839817463</c:v>
                </c:pt>
                <c:pt idx="224">
                  <c:v>0.1384070268517017</c:v>
                </c:pt>
                <c:pt idx="225">
                  <c:v>0.1501843158713243</c:v>
                </c:pt>
                <c:pt idx="226">
                  <c:v>0.14738494538094948</c:v>
                </c:pt>
                <c:pt idx="227">
                  <c:v>0.14053987069425999</c:v>
                </c:pt>
                <c:pt idx="228">
                  <c:v>0.16876862345233623</c:v>
                </c:pt>
                <c:pt idx="229">
                  <c:v>0.16141067184829194</c:v>
                </c:pt>
                <c:pt idx="230">
                  <c:v>0.15477082552766319</c:v>
                </c:pt>
                <c:pt idx="231">
                  <c:v>0.15259770239037218</c:v>
                </c:pt>
                <c:pt idx="232">
                  <c:v>0.15259755320988333</c:v>
                </c:pt>
                <c:pt idx="233">
                  <c:v>0.15771586025260986</c:v>
                </c:pt>
                <c:pt idx="234">
                  <c:v>0.13583704299572541</c:v>
                </c:pt>
                <c:pt idx="235">
                  <c:v>0.14496607148186635</c:v>
                </c:pt>
                <c:pt idx="236">
                  <c:v>0.11946105560301601</c:v>
                </c:pt>
                <c:pt idx="237">
                  <c:v>0.12010364152350905</c:v>
                </c:pt>
                <c:pt idx="238">
                  <c:v>0.1235194157302173</c:v>
                </c:pt>
                <c:pt idx="239">
                  <c:v>0.13900243214346553</c:v>
                </c:pt>
                <c:pt idx="240">
                  <c:v>0.14273356984156282</c:v>
                </c:pt>
                <c:pt idx="241">
                  <c:v>0.14033741812489264</c:v>
                </c:pt>
                <c:pt idx="242">
                  <c:v>0.14907062242693403</c:v>
                </c:pt>
                <c:pt idx="243">
                  <c:v>0.15802763194849523</c:v>
                </c:pt>
                <c:pt idx="244">
                  <c:v>0.15534746734113281</c:v>
                </c:pt>
                <c:pt idx="245">
                  <c:v>0.12182423495183059</c:v>
                </c:pt>
                <c:pt idx="246">
                  <c:v>0.11052997272150766</c:v>
                </c:pt>
                <c:pt idx="247">
                  <c:v>9.4215713328850814E-2</c:v>
                </c:pt>
                <c:pt idx="248">
                  <c:v>7.1797891866246522E-2</c:v>
                </c:pt>
                <c:pt idx="249">
                  <c:v>6.3230744769686043E-2</c:v>
                </c:pt>
                <c:pt idx="250">
                  <c:v>7.4836957272817584E-2</c:v>
                </c:pt>
                <c:pt idx="251">
                  <c:v>6.7216668914632294E-2</c:v>
                </c:pt>
                <c:pt idx="252">
                  <c:v>4.5155001983887333E-2</c:v>
                </c:pt>
                <c:pt idx="253">
                  <c:v>5.8446619817718704E-2</c:v>
                </c:pt>
                <c:pt idx="254">
                  <c:v>6.3288556785920713E-2</c:v>
                </c:pt>
                <c:pt idx="255">
                  <c:v>6.6429619039402477E-2</c:v>
                </c:pt>
                <c:pt idx="256">
                  <c:v>6.1812141435429124E-2</c:v>
                </c:pt>
                <c:pt idx="257">
                  <c:v>5.0259812103695456E-2</c:v>
                </c:pt>
                <c:pt idx="258">
                  <c:v>5.7841200181496522E-2</c:v>
                </c:pt>
                <c:pt idx="259">
                  <c:v>4.7952720267109505E-2</c:v>
                </c:pt>
                <c:pt idx="260">
                  <c:v>6.2135397719395469E-2</c:v>
                </c:pt>
                <c:pt idx="261">
                  <c:v>5.9534418520871046E-2</c:v>
                </c:pt>
                <c:pt idx="262">
                  <c:v>7.0415523300953575E-2</c:v>
                </c:pt>
                <c:pt idx="263">
                  <c:v>7.6723396737530258E-2</c:v>
                </c:pt>
                <c:pt idx="264">
                  <c:v>8.8442464645416496E-2</c:v>
                </c:pt>
                <c:pt idx="265">
                  <c:v>0.1204170839246137</c:v>
                </c:pt>
                <c:pt idx="266">
                  <c:v>9.665952926042598E-2</c:v>
                </c:pt>
                <c:pt idx="267">
                  <c:v>9.6709987803541342E-2</c:v>
                </c:pt>
                <c:pt idx="268">
                  <c:v>8.369192369984213E-2</c:v>
                </c:pt>
                <c:pt idx="269">
                  <c:v>9.8344355275234774E-2</c:v>
                </c:pt>
                <c:pt idx="270">
                  <c:v>9.7684098553140419E-2</c:v>
                </c:pt>
                <c:pt idx="271">
                  <c:v>0.10632982432875626</c:v>
                </c:pt>
                <c:pt idx="272">
                  <c:v>0.10911539922149438</c:v>
                </c:pt>
                <c:pt idx="273">
                  <c:v>0.11031918263247076</c:v>
                </c:pt>
                <c:pt idx="274">
                  <c:v>0.10251261215348717</c:v>
                </c:pt>
                <c:pt idx="275">
                  <c:v>0.10348418926541103</c:v>
                </c:pt>
                <c:pt idx="276">
                  <c:v>0.11155493566836405</c:v>
                </c:pt>
                <c:pt idx="277">
                  <c:v>0.11650256874137477</c:v>
                </c:pt>
                <c:pt idx="278">
                  <c:v>0.12897062529040659</c:v>
                </c:pt>
                <c:pt idx="279">
                  <c:v>0.1334105347585548</c:v>
                </c:pt>
                <c:pt idx="280">
                  <c:v>0.12704883197912276</c:v>
                </c:pt>
                <c:pt idx="281">
                  <c:v>0.12249492614468904</c:v>
                </c:pt>
              </c:numCache>
            </c:numRef>
          </c:yVal>
          <c:smooth val="1"/>
          <c:extLst>
            <c:ext xmlns:c16="http://schemas.microsoft.com/office/drawing/2014/chart" uri="{C3380CC4-5D6E-409C-BE32-E72D297353CC}">
              <c16:uniqueId val="{00000003-3C29-4CEC-95F3-E120C78587B9}"/>
            </c:ext>
          </c:extLst>
        </c:ser>
        <c:ser>
          <c:idx val="4"/>
          <c:order val="4"/>
          <c:tx>
            <c:strRef>
              <c:f>mlagd2q3!$H$2</c:f>
              <c:strCache>
                <c:ptCount val="1"/>
                <c:pt idx="0">
                  <c:v>Norway in NOK</c:v>
                </c:pt>
              </c:strCache>
            </c:strRef>
          </c:tx>
          <c:spPr>
            <a:ln w="57150">
              <a:solidFill>
                <a:schemeClr val="accent2"/>
              </a:solidFill>
            </a:ln>
          </c:spPr>
          <c:marker>
            <c:symbol val="none"/>
          </c:marker>
          <c:xVal>
            <c:numRef>
              <c:f>'[world gov.xlsx]mlagd2q3'!$B$3:$C$308</c:f>
              <c:numCache>
                <c:formatCode>m/d/yyyy</c:formatCode>
                <c:ptCount val="282"/>
                <c:pt idx="0">
                  <c:v>33966</c:v>
                </c:pt>
                <c:pt idx="1">
                  <c:v>33997</c:v>
                </c:pt>
                <c:pt idx="2">
                  <c:v>34028</c:v>
                </c:pt>
                <c:pt idx="3">
                  <c:v>34056</c:v>
                </c:pt>
                <c:pt idx="4">
                  <c:v>34087</c:v>
                </c:pt>
                <c:pt idx="5">
                  <c:v>34117</c:v>
                </c:pt>
                <c:pt idx="6">
                  <c:v>34148</c:v>
                </c:pt>
                <c:pt idx="7">
                  <c:v>34178</c:v>
                </c:pt>
                <c:pt idx="8">
                  <c:v>34209</c:v>
                </c:pt>
                <c:pt idx="9">
                  <c:v>34240</c:v>
                </c:pt>
                <c:pt idx="10">
                  <c:v>34270</c:v>
                </c:pt>
                <c:pt idx="11">
                  <c:v>34301</c:v>
                </c:pt>
                <c:pt idx="12">
                  <c:v>34331</c:v>
                </c:pt>
                <c:pt idx="13">
                  <c:v>34362</c:v>
                </c:pt>
                <c:pt idx="14">
                  <c:v>34393</c:v>
                </c:pt>
                <c:pt idx="15">
                  <c:v>34421</c:v>
                </c:pt>
                <c:pt idx="16">
                  <c:v>34452</c:v>
                </c:pt>
                <c:pt idx="17">
                  <c:v>34482</c:v>
                </c:pt>
                <c:pt idx="18">
                  <c:v>34513</c:v>
                </c:pt>
                <c:pt idx="19">
                  <c:v>34543</c:v>
                </c:pt>
                <c:pt idx="20">
                  <c:v>34574</c:v>
                </c:pt>
                <c:pt idx="21">
                  <c:v>34605</c:v>
                </c:pt>
                <c:pt idx="22">
                  <c:v>34635</c:v>
                </c:pt>
                <c:pt idx="23">
                  <c:v>34666</c:v>
                </c:pt>
                <c:pt idx="24">
                  <c:v>34696</c:v>
                </c:pt>
                <c:pt idx="25">
                  <c:v>34727</c:v>
                </c:pt>
                <c:pt idx="26">
                  <c:v>34758</c:v>
                </c:pt>
                <c:pt idx="27">
                  <c:v>34786</c:v>
                </c:pt>
                <c:pt idx="28">
                  <c:v>34817</c:v>
                </c:pt>
                <c:pt idx="29">
                  <c:v>34847</c:v>
                </c:pt>
                <c:pt idx="30">
                  <c:v>34878</c:v>
                </c:pt>
                <c:pt idx="31">
                  <c:v>34908</c:v>
                </c:pt>
                <c:pt idx="32">
                  <c:v>34939</c:v>
                </c:pt>
                <c:pt idx="33">
                  <c:v>34970</c:v>
                </c:pt>
                <c:pt idx="34">
                  <c:v>35000</c:v>
                </c:pt>
                <c:pt idx="35">
                  <c:v>35031</c:v>
                </c:pt>
                <c:pt idx="36">
                  <c:v>35061</c:v>
                </c:pt>
                <c:pt idx="37">
                  <c:v>35092</c:v>
                </c:pt>
                <c:pt idx="38">
                  <c:v>35123</c:v>
                </c:pt>
                <c:pt idx="39">
                  <c:v>35152</c:v>
                </c:pt>
                <c:pt idx="40">
                  <c:v>35183</c:v>
                </c:pt>
                <c:pt idx="41">
                  <c:v>35213</c:v>
                </c:pt>
                <c:pt idx="42">
                  <c:v>35244</c:v>
                </c:pt>
                <c:pt idx="43">
                  <c:v>35274</c:v>
                </c:pt>
                <c:pt idx="44">
                  <c:v>35305</c:v>
                </c:pt>
                <c:pt idx="45">
                  <c:v>35336</c:v>
                </c:pt>
                <c:pt idx="46">
                  <c:v>35366</c:v>
                </c:pt>
                <c:pt idx="47">
                  <c:v>35397</c:v>
                </c:pt>
                <c:pt idx="48">
                  <c:v>35427</c:v>
                </c:pt>
                <c:pt idx="49">
                  <c:v>35458</c:v>
                </c:pt>
                <c:pt idx="50">
                  <c:v>35489</c:v>
                </c:pt>
                <c:pt idx="51">
                  <c:v>35517</c:v>
                </c:pt>
                <c:pt idx="52">
                  <c:v>35548</c:v>
                </c:pt>
                <c:pt idx="53">
                  <c:v>35578</c:v>
                </c:pt>
                <c:pt idx="54">
                  <c:v>35609</c:v>
                </c:pt>
                <c:pt idx="55">
                  <c:v>35639</c:v>
                </c:pt>
                <c:pt idx="56">
                  <c:v>35670</c:v>
                </c:pt>
                <c:pt idx="57">
                  <c:v>35701</c:v>
                </c:pt>
                <c:pt idx="58">
                  <c:v>35731</c:v>
                </c:pt>
                <c:pt idx="59">
                  <c:v>35762</c:v>
                </c:pt>
                <c:pt idx="60">
                  <c:v>35792</c:v>
                </c:pt>
                <c:pt idx="61">
                  <c:v>35823</c:v>
                </c:pt>
                <c:pt idx="62">
                  <c:v>35854</c:v>
                </c:pt>
                <c:pt idx="63">
                  <c:v>35882</c:v>
                </c:pt>
                <c:pt idx="64">
                  <c:v>35913</c:v>
                </c:pt>
                <c:pt idx="65">
                  <c:v>35943</c:v>
                </c:pt>
                <c:pt idx="66">
                  <c:v>35974</c:v>
                </c:pt>
                <c:pt idx="67">
                  <c:v>36004</c:v>
                </c:pt>
                <c:pt idx="68">
                  <c:v>36035</c:v>
                </c:pt>
                <c:pt idx="69">
                  <c:v>36066</c:v>
                </c:pt>
                <c:pt idx="70">
                  <c:v>36096</c:v>
                </c:pt>
                <c:pt idx="71">
                  <c:v>36127</c:v>
                </c:pt>
                <c:pt idx="72">
                  <c:v>36157</c:v>
                </c:pt>
                <c:pt idx="73">
                  <c:v>36188</c:v>
                </c:pt>
                <c:pt idx="74">
                  <c:v>36219</c:v>
                </c:pt>
                <c:pt idx="75">
                  <c:v>36247</c:v>
                </c:pt>
                <c:pt idx="76">
                  <c:v>36278</c:v>
                </c:pt>
                <c:pt idx="77">
                  <c:v>36308</c:v>
                </c:pt>
                <c:pt idx="78">
                  <c:v>36339</c:v>
                </c:pt>
                <c:pt idx="79">
                  <c:v>36369</c:v>
                </c:pt>
                <c:pt idx="80">
                  <c:v>36400</c:v>
                </c:pt>
                <c:pt idx="81">
                  <c:v>36431</c:v>
                </c:pt>
                <c:pt idx="82">
                  <c:v>36461</c:v>
                </c:pt>
                <c:pt idx="83">
                  <c:v>36492</c:v>
                </c:pt>
                <c:pt idx="84">
                  <c:v>36522</c:v>
                </c:pt>
                <c:pt idx="85">
                  <c:v>36553</c:v>
                </c:pt>
                <c:pt idx="86">
                  <c:v>36584</c:v>
                </c:pt>
                <c:pt idx="87">
                  <c:v>36613</c:v>
                </c:pt>
                <c:pt idx="88">
                  <c:v>36644</c:v>
                </c:pt>
                <c:pt idx="89">
                  <c:v>36674</c:v>
                </c:pt>
                <c:pt idx="90">
                  <c:v>36705</c:v>
                </c:pt>
                <c:pt idx="91">
                  <c:v>36735</c:v>
                </c:pt>
                <c:pt idx="92">
                  <c:v>36766</c:v>
                </c:pt>
                <c:pt idx="93">
                  <c:v>36797</c:v>
                </c:pt>
                <c:pt idx="94">
                  <c:v>36827</c:v>
                </c:pt>
                <c:pt idx="95">
                  <c:v>36858</c:v>
                </c:pt>
                <c:pt idx="96">
                  <c:v>36888</c:v>
                </c:pt>
                <c:pt idx="97">
                  <c:v>36919</c:v>
                </c:pt>
                <c:pt idx="98">
                  <c:v>36950</c:v>
                </c:pt>
                <c:pt idx="99">
                  <c:v>36978</c:v>
                </c:pt>
                <c:pt idx="100">
                  <c:v>37009</c:v>
                </c:pt>
                <c:pt idx="101">
                  <c:v>37039</c:v>
                </c:pt>
                <c:pt idx="102">
                  <c:v>37070</c:v>
                </c:pt>
                <c:pt idx="103">
                  <c:v>37100</c:v>
                </c:pt>
                <c:pt idx="104">
                  <c:v>37131</c:v>
                </c:pt>
                <c:pt idx="105">
                  <c:v>37162</c:v>
                </c:pt>
                <c:pt idx="106">
                  <c:v>37192</c:v>
                </c:pt>
                <c:pt idx="107">
                  <c:v>37223</c:v>
                </c:pt>
                <c:pt idx="108">
                  <c:v>37253</c:v>
                </c:pt>
                <c:pt idx="109">
                  <c:v>37284</c:v>
                </c:pt>
                <c:pt idx="110">
                  <c:v>37315</c:v>
                </c:pt>
                <c:pt idx="111">
                  <c:v>37343</c:v>
                </c:pt>
                <c:pt idx="112">
                  <c:v>37374</c:v>
                </c:pt>
                <c:pt idx="113">
                  <c:v>37404</c:v>
                </c:pt>
                <c:pt idx="114">
                  <c:v>37435</c:v>
                </c:pt>
                <c:pt idx="115">
                  <c:v>37465</c:v>
                </c:pt>
                <c:pt idx="116">
                  <c:v>37496</c:v>
                </c:pt>
                <c:pt idx="117">
                  <c:v>37527</c:v>
                </c:pt>
                <c:pt idx="118">
                  <c:v>37557</c:v>
                </c:pt>
                <c:pt idx="119">
                  <c:v>37588</c:v>
                </c:pt>
                <c:pt idx="120">
                  <c:v>37618</c:v>
                </c:pt>
                <c:pt idx="121">
                  <c:v>37649</c:v>
                </c:pt>
                <c:pt idx="122">
                  <c:v>37680</c:v>
                </c:pt>
                <c:pt idx="123">
                  <c:v>37708</c:v>
                </c:pt>
                <c:pt idx="124">
                  <c:v>37739</c:v>
                </c:pt>
                <c:pt idx="125">
                  <c:v>37769</c:v>
                </c:pt>
                <c:pt idx="126">
                  <c:v>37800</c:v>
                </c:pt>
                <c:pt idx="127">
                  <c:v>37830</c:v>
                </c:pt>
                <c:pt idx="128">
                  <c:v>37861</c:v>
                </c:pt>
                <c:pt idx="129">
                  <c:v>37892</c:v>
                </c:pt>
                <c:pt idx="130">
                  <c:v>37922</c:v>
                </c:pt>
                <c:pt idx="131">
                  <c:v>37953</c:v>
                </c:pt>
                <c:pt idx="132">
                  <c:v>37983</c:v>
                </c:pt>
                <c:pt idx="133">
                  <c:v>38014</c:v>
                </c:pt>
                <c:pt idx="134">
                  <c:v>38045</c:v>
                </c:pt>
                <c:pt idx="135">
                  <c:v>38074</c:v>
                </c:pt>
                <c:pt idx="136">
                  <c:v>38105</c:v>
                </c:pt>
                <c:pt idx="137">
                  <c:v>38135</c:v>
                </c:pt>
                <c:pt idx="138">
                  <c:v>38166</c:v>
                </c:pt>
                <c:pt idx="139">
                  <c:v>38196</c:v>
                </c:pt>
                <c:pt idx="140">
                  <c:v>38227</c:v>
                </c:pt>
                <c:pt idx="141">
                  <c:v>38258</c:v>
                </c:pt>
                <c:pt idx="142">
                  <c:v>38288</c:v>
                </c:pt>
                <c:pt idx="143">
                  <c:v>38319</c:v>
                </c:pt>
                <c:pt idx="144">
                  <c:v>38349</c:v>
                </c:pt>
                <c:pt idx="145">
                  <c:v>38380</c:v>
                </c:pt>
                <c:pt idx="146">
                  <c:v>38411</c:v>
                </c:pt>
                <c:pt idx="147">
                  <c:v>38439</c:v>
                </c:pt>
                <c:pt idx="148">
                  <c:v>38470</c:v>
                </c:pt>
                <c:pt idx="149">
                  <c:v>38500</c:v>
                </c:pt>
                <c:pt idx="150">
                  <c:v>38531</c:v>
                </c:pt>
                <c:pt idx="151">
                  <c:v>38561</c:v>
                </c:pt>
                <c:pt idx="152">
                  <c:v>38592</c:v>
                </c:pt>
                <c:pt idx="153">
                  <c:v>38623</c:v>
                </c:pt>
                <c:pt idx="154">
                  <c:v>38653</c:v>
                </c:pt>
                <c:pt idx="155">
                  <c:v>38684</c:v>
                </c:pt>
                <c:pt idx="156">
                  <c:v>38714</c:v>
                </c:pt>
                <c:pt idx="157">
                  <c:v>38745</c:v>
                </c:pt>
                <c:pt idx="158">
                  <c:v>38776</c:v>
                </c:pt>
                <c:pt idx="159">
                  <c:v>38804</c:v>
                </c:pt>
                <c:pt idx="160">
                  <c:v>38835</c:v>
                </c:pt>
                <c:pt idx="161">
                  <c:v>38865</c:v>
                </c:pt>
                <c:pt idx="162">
                  <c:v>38896</c:v>
                </c:pt>
                <c:pt idx="163">
                  <c:v>38926</c:v>
                </c:pt>
                <c:pt idx="164">
                  <c:v>38957</c:v>
                </c:pt>
                <c:pt idx="165">
                  <c:v>38988</c:v>
                </c:pt>
                <c:pt idx="166">
                  <c:v>39018</c:v>
                </c:pt>
                <c:pt idx="167">
                  <c:v>39049</c:v>
                </c:pt>
                <c:pt idx="168">
                  <c:v>39079</c:v>
                </c:pt>
                <c:pt idx="169">
                  <c:v>39110</c:v>
                </c:pt>
                <c:pt idx="170">
                  <c:v>39141</c:v>
                </c:pt>
                <c:pt idx="171">
                  <c:v>39169</c:v>
                </c:pt>
                <c:pt idx="172">
                  <c:v>39200</c:v>
                </c:pt>
                <c:pt idx="173">
                  <c:v>39230</c:v>
                </c:pt>
                <c:pt idx="174">
                  <c:v>39261</c:v>
                </c:pt>
                <c:pt idx="175">
                  <c:v>39291</c:v>
                </c:pt>
                <c:pt idx="176">
                  <c:v>39322</c:v>
                </c:pt>
                <c:pt idx="177">
                  <c:v>39353</c:v>
                </c:pt>
                <c:pt idx="178">
                  <c:v>39383</c:v>
                </c:pt>
                <c:pt idx="179">
                  <c:v>39414</c:v>
                </c:pt>
                <c:pt idx="180">
                  <c:v>39444</c:v>
                </c:pt>
                <c:pt idx="181">
                  <c:v>39475</c:v>
                </c:pt>
                <c:pt idx="182">
                  <c:v>39506</c:v>
                </c:pt>
                <c:pt idx="183">
                  <c:v>39535</c:v>
                </c:pt>
                <c:pt idx="184">
                  <c:v>39566</c:v>
                </c:pt>
                <c:pt idx="185">
                  <c:v>39596</c:v>
                </c:pt>
                <c:pt idx="186">
                  <c:v>39627</c:v>
                </c:pt>
                <c:pt idx="187">
                  <c:v>39657</c:v>
                </c:pt>
                <c:pt idx="188">
                  <c:v>39688</c:v>
                </c:pt>
                <c:pt idx="189">
                  <c:v>39719</c:v>
                </c:pt>
                <c:pt idx="190">
                  <c:v>39749</c:v>
                </c:pt>
                <c:pt idx="191">
                  <c:v>39780</c:v>
                </c:pt>
                <c:pt idx="192">
                  <c:v>39810</c:v>
                </c:pt>
                <c:pt idx="193">
                  <c:v>39841</c:v>
                </c:pt>
                <c:pt idx="194">
                  <c:v>39872</c:v>
                </c:pt>
                <c:pt idx="195">
                  <c:v>39900</c:v>
                </c:pt>
                <c:pt idx="196">
                  <c:v>39931</c:v>
                </c:pt>
                <c:pt idx="197">
                  <c:v>39961</c:v>
                </c:pt>
                <c:pt idx="198">
                  <c:v>39992</c:v>
                </c:pt>
                <c:pt idx="199">
                  <c:v>40022</c:v>
                </c:pt>
                <c:pt idx="200">
                  <c:v>40053</c:v>
                </c:pt>
                <c:pt idx="201">
                  <c:v>40084</c:v>
                </c:pt>
                <c:pt idx="202">
                  <c:v>40114</c:v>
                </c:pt>
                <c:pt idx="203">
                  <c:v>40145</c:v>
                </c:pt>
                <c:pt idx="204">
                  <c:v>40175</c:v>
                </c:pt>
                <c:pt idx="205">
                  <c:v>40206</c:v>
                </c:pt>
                <c:pt idx="206">
                  <c:v>40237</c:v>
                </c:pt>
                <c:pt idx="207">
                  <c:v>40265</c:v>
                </c:pt>
                <c:pt idx="208">
                  <c:v>40296</c:v>
                </c:pt>
                <c:pt idx="209">
                  <c:v>40326</c:v>
                </c:pt>
                <c:pt idx="210">
                  <c:v>40357</c:v>
                </c:pt>
                <c:pt idx="211">
                  <c:v>40387</c:v>
                </c:pt>
                <c:pt idx="212">
                  <c:v>40418</c:v>
                </c:pt>
                <c:pt idx="213">
                  <c:v>40449</c:v>
                </c:pt>
                <c:pt idx="214">
                  <c:v>40479</c:v>
                </c:pt>
                <c:pt idx="215">
                  <c:v>40510</c:v>
                </c:pt>
                <c:pt idx="216">
                  <c:v>40540</c:v>
                </c:pt>
                <c:pt idx="217">
                  <c:v>40571</c:v>
                </c:pt>
                <c:pt idx="218">
                  <c:v>40602</c:v>
                </c:pt>
                <c:pt idx="219">
                  <c:v>40630</c:v>
                </c:pt>
                <c:pt idx="220">
                  <c:v>40661</c:v>
                </c:pt>
                <c:pt idx="221">
                  <c:v>40691</c:v>
                </c:pt>
                <c:pt idx="222">
                  <c:v>40722</c:v>
                </c:pt>
                <c:pt idx="223">
                  <c:v>40752</c:v>
                </c:pt>
                <c:pt idx="224">
                  <c:v>40783</c:v>
                </c:pt>
                <c:pt idx="225">
                  <c:v>40814</c:v>
                </c:pt>
                <c:pt idx="226">
                  <c:v>40844</c:v>
                </c:pt>
                <c:pt idx="227">
                  <c:v>40875</c:v>
                </c:pt>
                <c:pt idx="228">
                  <c:v>40905</c:v>
                </c:pt>
                <c:pt idx="229">
                  <c:v>40936</c:v>
                </c:pt>
                <c:pt idx="230">
                  <c:v>40967</c:v>
                </c:pt>
                <c:pt idx="231">
                  <c:v>40996</c:v>
                </c:pt>
                <c:pt idx="232">
                  <c:v>41027</c:v>
                </c:pt>
                <c:pt idx="233">
                  <c:v>41057</c:v>
                </c:pt>
                <c:pt idx="234">
                  <c:v>41088</c:v>
                </c:pt>
                <c:pt idx="235">
                  <c:v>41118</c:v>
                </c:pt>
                <c:pt idx="236">
                  <c:v>41149</c:v>
                </c:pt>
                <c:pt idx="237">
                  <c:v>41180</c:v>
                </c:pt>
                <c:pt idx="238">
                  <c:v>41210</c:v>
                </c:pt>
                <c:pt idx="239">
                  <c:v>41241</c:v>
                </c:pt>
                <c:pt idx="240">
                  <c:v>41271</c:v>
                </c:pt>
                <c:pt idx="241">
                  <c:v>41302</c:v>
                </c:pt>
                <c:pt idx="242">
                  <c:v>41333</c:v>
                </c:pt>
                <c:pt idx="243">
                  <c:v>41361</c:v>
                </c:pt>
                <c:pt idx="244">
                  <c:v>41392</c:v>
                </c:pt>
                <c:pt idx="245">
                  <c:v>41422</c:v>
                </c:pt>
                <c:pt idx="246">
                  <c:v>41453</c:v>
                </c:pt>
                <c:pt idx="247">
                  <c:v>41483</c:v>
                </c:pt>
                <c:pt idx="248">
                  <c:v>41514</c:v>
                </c:pt>
                <c:pt idx="249">
                  <c:v>41545</c:v>
                </c:pt>
                <c:pt idx="250">
                  <c:v>41575</c:v>
                </c:pt>
                <c:pt idx="251">
                  <c:v>41606</c:v>
                </c:pt>
                <c:pt idx="252">
                  <c:v>41636</c:v>
                </c:pt>
                <c:pt idx="253">
                  <c:v>41667</c:v>
                </c:pt>
                <c:pt idx="254">
                  <c:v>41698</c:v>
                </c:pt>
                <c:pt idx="255">
                  <c:v>41726</c:v>
                </c:pt>
                <c:pt idx="256">
                  <c:v>41757</c:v>
                </c:pt>
                <c:pt idx="257">
                  <c:v>41787</c:v>
                </c:pt>
                <c:pt idx="258">
                  <c:v>41818</c:v>
                </c:pt>
                <c:pt idx="259">
                  <c:v>41848</c:v>
                </c:pt>
                <c:pt idx="260">
                  <c:v>41879</c:v>
                </c:pt>
                <c:pt idx="261">
                  <c:v>41910</c:v>
                </c:pt>
                <c:pt idx="262">
                  <c:v>41940</c:v>
                </c:pt>
                <c:pt idx="263">
                  <c:v>41971</c:v>
                </c:pt>
                <c:pt idx="264">
                  <c:v>42001</c:v>
                </c:pt>
                <c:pt idx="265">
                  <c:v>42032</c:v>
                </c:pt>
                <c:pt idx="266">
                  <c:v>42063</c:v>
                </c:pt>
                <c:pt idx="267">
                  <c:v>42091</c:v>
                </c:pt>
                <c:pt idx="268">
                  <c:v>42122</c:v>
                </c:pt>
                <c:pt idx="269">
                  <c:v>42152</c:v>
                </c:pt>
                <c:pt idx="270">
                  <c:v>42183</c:v>
                </c:pt>
                <c:pt idx="271">
                  <c:v>42213</c:v>
                </c:pt>
                <c:pt idx="272">
                  <c:v>42244</c:v>
                </c:pt>
                <c:pt idx="273">
                  <c:v>42275</c:v>
                </c:pt>
                <c:pt idx="274">
                  <c:v>42305</c:v>
                </c:pt>
                <c:pt idx="275">
                  <c:v>42336</c:v>
                </c:pt>
                <c:pt idx="276">
                  <c:v>42366</c:v>
                </c:pt>
                <c:pt idx="277">
                  <c:v>42397</c:v>
                </c:pt>
                <c:pt idx="278">
                  <c:v>42428</c:v>
                </c:pt>
                <c:pt idx="279">
                  <c:v>42457</c:v>
                </c:pt>
                <c:pt idx="280">
                  <c:v>42488</c:v>
                </c:pt>
                <c:pt idx="281">
                  <c:v>42518</c:v>
                </c:pt>
              </c:numCache>
            </c:numRef>
          </c:xVal>
          <c:yVal>
            <c:numRef>
              <c:f>mlagd2q3!$H$3:$H$308</c:f>
              <c:numCache>
                <c:formatCode>General</c:formatCode>
                <c:ptCount val="282"/>
                <c:pt idx="68">
                  <c:v>0.14409999999999989</c:v>
                </c:pt>
                <c:pt idx="69">
                  <c:v>0.16025357076061386</c:v>
                </c:pt>
                <c:pt idx="70">
                  <c:v>0.15120043687710871</c:v>
                </c:pt>
                <c:pt idx="71">
                  <c:v>0.13043519358741684</c:v>
                </c:pt>
                <c:pt idx="72">
                  <c:v>0.12180822123412316</c:v>
                </c:pt>
                <c:pt idx="73">
                  <c:v>0.13926391037317054</c:v>
                </c:pt>
                <c:pt idx="74">
                  <c:v>0.11596129499005259</c:v>
                </c:pt>
                <c:pt idx="75">
                  <c:v>0.14497772470490977</c:v>
                </c:pt>
                <c:pt idx="76">
                  <c:v>0.15066163089500773</c:v>
                </c:pt>
                <c:pt idx="77">
                  <c:v>0.12584075622614077</c:v>
                </c:pt>
                <c:pt idx="78">
                  <c:v>0.10016697504400018</c:v>
                </c:pt>
                <c:pt idx="79">
                  <c:v>9.4542007132860872E-2</c:v>
                </c:pt>
                <c:pt idx="80">
                  <c:v>0.10132989281460891</c:v>
                </c:pt>
                <c:pt idx="81">
                  <c:v>8.153174384376638E-2</c:v>
                </c:pt>
                <c:pt idx="82">
                  <c:v>8.5526023280009245E-2</c:v>
                </c:pt>
                <c:pt idx="83">
                  <c:v>8.0354000985290996E-2</c:v>
                </c:pt>
                <c:pt idx="84">
                  <c:v>7.6152427243878273E-2</c:v>
                </c:pt>
                <c:pt idx="85">
                  <c:v>6.0192262845593758E-2</c:v>
                </c:pt>
                <c:pt idx="86">
                  <c:v>5.8944942293469138E-2</c:v>
                </c:pt>
                <c:pt idx="87">
                  <c:v>6.3771665410700784E-2</c:v>
                </c:pt>
                <c:pt idx="88">
                  <c:v>6.9533032063697098E-2</c:v>
                </c:pt>
                <c:pt idx="89">
                  <c:v>7.7700546749685184E-2</c:v>
                </c:pt>
                <c:pt idx="90">
                  <c:v>7.7693262961813003E-2</c:v>
                </c:pt>
                <c:pt idx="91">
                  <c:v>6.7550107950971494E-2</c:v>
                </c:pt>
                <c:pt idx="92">
                  <c:v>9.8321825015295961E-2</c:v>
                </c:pt>
                <c:pt idx="93">
                  <c:v>7.3089616438588578E-2</c:v>
                </c:pt>
                <c:pt idx="94">
                  <c:v>7.5425028165792662E-2</c:v>
                </c:pt>
                <c:pt idx="95">
                  <c:v>8.2029584166032787E-2</c:v>
                </c:pt>
                <c:pt idx="96">
                  <c:v>9.0018145785077053E-2</c:v>
                </c:pt>
                <c:pt idx="97">
                  <c:v>5.5178841147925706E-2</c:v>
                </c:pt>
                <c:pt idx="98">
                  <c:v>6.6303088255552867E-2</c:v>
                </c:pt>
                <c:pt idx="99">
                  <c:v>5.5371927347410477E-2</c:v>
                </c:pt>
                <c:pt idx="100">
                  <c:v>3.985662740610052E-2</c:v>
                </c:pt>
                <c:pt idx="101">
                  <c:v>4.8052315020385095E-2</c:v>
                </c:pt>
                <c:pt idx="102">
                  <c:v>7.2645681048132404E-2</c:v>
                </c:pt>
                <c:pt idx="103">
                  <c:v>9.1605761140349351E-2</c:v>
                </c:pt>
                <c:pt idx="104">
                  <c:v>9.6324149852130336E-2</c:v>
                </c:pt>
                <c:pt idx="105">
                  <c:v>0.11632611108827051</c:v>
                </c:pt>
                <c:pt idx="106">
                  <c:v>0.13499897603932021</c:v>
                </c:pt>
                <c:pt idx="107">
                  <c:v>0.13101151409540268</c:v>
                </c:pt>
                <c:pt idx="108">
                  <c:v>0.11991064175467092</c:v>
                </c:pt>
                <c:pt idx="109">
                  <c:v>0.12084107276696954</c:v>
                </c:pt>
                <c:pt idx="110">
                  <c:v>0.11612740798492682</c:v>
                </c:pt>
                <c:pt idx="111">
                  <c:v>0.10562456227912698</c:v>
                </c:pt>
                <c:pt idx="112">
                  <c:v>0.10595317618085676</c:v>
                </c:pt>
                <c:pt idx="113">
                  <c:v>9.4568209461622255E-2</c:v>
                </c:pt>
                <c:pt idx="114">
                  <c:v>0.11283959508662433</c:v>
                </c:pt>
                <c:pt idx="115">
                  <c:v>0.12202909397816764</c:v>
                </c:pt>
                <c:pt idx="116">
                  <c:v>0.13979897977860722</c:v>
                </c:pt>
                <c:pt idx="117">
                  <c:v>0.14967110464564692</c:v>
                </c:pt>
                <c:pt idx="118">
                  <c:v>0.14388562876609834</c:v>
                </c:pt>
                <c:pt idx="119">
                  <c:v>0.13370839483466113</c:v>
                </c:pt>
                <c:pt idx="120">
                  <c:v>0.15158954216275933</c:v>
                </c:pt>
                <c:pt idx="121">
                  <c:v>0.16205000913687018</c:v>
                </c:pt>
                <c:pt idx="122">
                  <c:v>0.1767070714747121</c:v>
                </c:pt>
                <c:pt idx="123">
                  <c:v>0.17809958190801978</c:v>
                </c:pt>
                <c:pt idx="124">
                  <c:v>0.19624582508540889</c:v>
                </c:pt>
                <c:pt idx="125">
                  <c:v>0.23487678809400903</c:v>
                </c:pt>
                <c:pt idx="126">
                  <c:v>0.24275705938140546</c:v>
                </c:pt>
                <c:pt idx="127">
                  <c:v>0.21627585373041858</c:v>
                </c:pt>
                <c:pt idx="128">
                  <c:v>0.20807771343172066</c:v>
                </c:pt>
                <c:pt idx="129">
                  <c:v>0.20987463354988867</c:v>
                </c:pt>
                <c:pt idx="130">
                  <c:v>0.18070802208509251</c:v>
                </c:pt>
                <c:pt idx="131">
                  <c:v>0.17866733863710005</c:v>
                </c:pt>
                <c:pt idx="132">
                  <c:v>0.21132880219931693</c:v>
                </c:pt>
                <c:pt idx="133">
                  <c:v>0.22721887469926827</c:v>
                </c:pt>
                <c:pt idx="134">
                  <c:v>0.26862207216712375</c:v>
                </c:pt>
                <c:pt idx="135">
                  <c:v>0.25782706197576899</c:v>
                </c:pt>
                <c:pt idx="136">
                  <c:v>0.22684801117757503</c:v>
                </c:pt>
                <c:pt idx="137">
                  <c:v>0.24268565496468941</c:v>
                </c:pt>
                <c:pt idx="138">
                  <c:v>0.23181079487437617</c:v>
                </c:pt>
                <c:pt idx="139">
                  <c:v>0.23249526323632708</c:v>
                </c:pt>
                <c:pt idx="140">
                  <c:v>0.22626478432686814</c:v>
                </c:pt>
                <c:pt idx="141">
                  <c:v>0.21144998796547831</c:v>
                </c:pt>
                <c:pt idx="142">
                  <c:v>0.22770654584016192</c:v>
                </c:pt>
                <c:pt idx="143">
                  <c:v>0.22811394450011258</c:v>
                </c:pt>
                <c:pt idx="144">
                  <c:v>0.19987742485610749</c:v>
                </c:pt>
                <c:pt idx="145">
                  <c:v>0.19415669084452136</c:v>
                </c:pt>
                <c:pt idx="146">
                  <c:v>0.17083126126184323</c:v>
                </c:pt>
                <c:pt idx="147">
                  <c:v>0.16899063744120157</c:v>
                </c:pt>
                <c:pt idx="148">
                  <c:v>0.17159687703650706</c:v>
                </c:pt>
                <c:pt idx="149">
                  <c:v>0.15407839908176779</c:v>
                </c:pt>
                <c:pt idx="150">
                  <c:v>0.14982644872236728</c:v>
                </c:pt>
                <c:pt idx="151">
                  <c:v>0.15653211225776809</c:v>
                </c:pt>
                <c:pt idx="152">
                  <c:v>0.15697311206091391</c:v>
                </c:pt>
                <c:pt idx="153">
                  <c:v>0.13904599555569086</c:v>
                </c:pt>
                <c:pt idx="154">
                  <c:v>0.13138703978776589</c:v>
                </c:pt>
                <c:pt idx="155">
                  <c:v>0.13032111464715257</c:v>
                </c:pt>
                <c:pt idx="156">
                  <c:v>0.12046468457139436</c:v>
                </c:pt>
                <c:pt idx="157">
                  <c:v>0.10846234941542976</c:v>
                </c:pt>
                <c:pt idx="158">
                  <c:v>8.1148048730125932E-2</c:v>
                </c:pt>
                <c:pt idx="159">
                  <c:v>7.9245173801047786E-2</c:v>
                </c:pt>
                <c:pt idx="160">
                  <c:v>0.10209323154854055</c:v>
                </c:pt>
                <c:pt idx="161">
                  <c:v>9.0538998246873392E-2</c:v>
                </c:pt>
                <c:pt idx="162">
                  <c:v>7.7505939767546383E-2</c:v>
                </c:pt>
                <c:pt idx="163">
                  <c:v>7.0571504243387428E-2</c:v>
                </c:pt>
                <c:pt idx="164">
                  <c:v>7.1062955139409967E-2</c:v>
                </c:pt>
                <c:pt idx="165">
                  <c:v>6.9838728904480396E-2</c:v>
                </c:pt>
                <c:pt idx="166">
                  <c:v>5.5426552246340188E-2</c:v>
                </c:pt>
                <c:pt idx="167">
                  <c:v>4.8343768038719315E-2</c:v>
                </c:pt>
                <c:pt idx="168">
                  <c:v>4.0107486286615313E-2</c:v>
                </c:pt>
                <c:pt idx="169">
                  <c:v>2.145392892220066E-2</c:v>
                </c:pt>
                <c:pt idx="170">
                  <c:v>3.4960946118882674E-2</c:v>
                </c:pt>
                <c:pt idx="171">
                  <c:v>3.4122835584454281E-2</c:v>
                </c:pt>
                <c:pt idx="172">
                  <c:v>1.6790637815199405E-2</c:v>
                </c:pt>
                <c:pt idx="173">
                  <c:v>1.1621119086742127E-3</c:v>
                </c:pt>
                <c:pt idx="174">
                  <c:v>-1.1405907949880389E-2</c:v>
                </c:pt>
                <c:pt idx="175">
                  <c:v>5.6031588277953848E-3</c:v>
                </c:pt>
                <c:pt idx="176">
                  <c:v>1.5092302017118531E-2</c:v>
                </c:pt>
                <c:pt idx="177">
                  <c:v>1.6954044491004572E-2</c:v>
                </c:pt>
                <c:pt idx="178">
                  <c:v>3.038030763911026E-2</c:v>
                </c:pt>
                <c:pt idx="179">
                  <c:v>4.1767992823406042E-2</c:v>
                </c:pt>
                <c:pt idx="180">
                  <c:v>3.6010517764761163E-2</c:v>
                </c:pt>
                <c:pt idx="181">
                  <c:v>5.4072827335631013E-2</c:v>
                </c:pt>
                <c:pt idx="182">
                  <c:v>4.8642942025294955E-2</c:v>
                </c:pt>
                <c:pt idx="183">
                  <c:v>6.1862747727211786E-2</c:v>
                </c:pt>
                <c:pt idx="184">
                  <c:v>6.117231691630387E-2</c:v>
                </c:pt>
                <c:pt idx="185">
                  <c:v>5.1512634054765361E-2</c:v>
                </c:pt>
                <c:pt idx="186">
                  <c:v>4.5113230035756846E-2</c:v>
                </c:pt>
                <c:pt idx="187">
                  <c:v>6.0051952522063745E-2</c:v>
                </c:pt>
                <c:pt idx="188">
                  <c:v>5.9176882103405326E-2</c:v>
                </c:pt>
                <c:pt idx="189">
                  <c:v>7.2983986501544029E-2</c:v>
                </c:pt>
                <c:pt idx="190">
                  <c:v>0.10114150883234485</c:v>
                </c:pt>
                <c:pt idx="191">
                  <c:v>0.11922510827094746</c:v>
                </c:pt>
                <c:pt idx="192">
                  <c:v>0.14466211166862397</c:v>
                </c:pt>
                <c:pt idx="193">
                  <c:v>0.17007321619458415</c:v>
                </c:pt>
                <c:pt idx="194">
                  <c:v>0.15427499387078547</c:v>
                </c:pt>
                <c:pt idx="195">
                  <c:v>0.16801618352717629</c:v>
                </c:pt>
                <c:pt idx="196">
                  <c:v>0.16772411573838197</c:v>
                </c:pt>
                <c:pt idx="197">
                  <c:v>0.17111805769261901</c:v>
                </c:pt>
                <c:pt idx="198">
                  <c:v>0.17935918398284811</c:v>
                </c:pt>
                <c:pt idx="199">
                  <c:v>0.17103126268777924</c:v>
                </c:pt>
                <c:pt idx="200">
                  <c:v>0.1443130108704811</c:v>
                </c:pt>
                <c:pt idx="201">
                  <c:v>0.14314696267331017</c:v>
                </c:pt>
                <c:pt idx="202">
                  <c:v>0.14722877667662937</c:v>
                </c:pt>
                <c:pt idx="203">
                  <c:v>0.14848398391907658</c:v>
                </c:pt>
                <c:pt idx="204">
                  <c:v>0.13610007737941721</c:v>
                </c:pt>
                <c:pt idx="205">
                  <c:v>0.12622988214421493</c:v>
                </c:pt>
                <c:pt idx="206">
                  <c:v>0.14269597551412749</c:v>
                </c:pt>
                <c:pt idx="207">
                  <c:v>0.14087857803100334</c:v>
                </c:pt>
                <c:pt idx="208">
                  <c:v>0.15442589859460654</c:v>
                </c:pt>
                <c:pt idx="209">
                  <c:v>0.1957818808645555</c:v>
                </c:pt>
                <c:pt idx="210">
                  <c:v>0.2024447013327666</c:v>
                </c:pt>
                <c:pt idx="211">
                  <c:v>0.18063468709571051</c:v>
                </c:pt>
                <c:pt idx="212">
                  <c:v>0.18297481505274882</c:v>
                </c:pt>
                <c:pt idx="213">
                  <c:v>0.15180915928612748</c:v>
                </c:pt>
                <c:pt idx="214">
                  <c:v>0.12932665392559994</c:v>
                </c:pt>
                <c:pt idx="215">
                  <c:v>0.10494472485418438</c:v>
                </c:pt>
                <c:pt idx="216">
                  <c:v>7.6352003581404704E-2</c:v>
                </c:pt>
                <c:pt idx="217">
                  <c:v>5.6720625097556709E-2</c:v>
                </c:pt>
                <c:pt idx="218">
                  <c:v>6.6111962765269761E-2</c:v>
                </c:pt>
                <c:pt idx="219">
                  <c:v>5.2589007855448733E-2</c:v>
                </c:pt>
                <c:pt idx="220">
                  <c:v>6.982106114050568E-2</c:v>
                </c:pt>
                <c:pt idx="221">
                  <c:v>9.2426631261582681E-2</c:v>
                </c:pt>
                <c:pt idx="222">
                  <c:v>8.762337602717718E-2</c:v>
                </c:pt>
                <c:pt idx="223">
                  <c:v>0.10225225019730555</c:v>
                </c:pt>
                <c:pt idx="224">
                  <c:v>0.12040152250854907</c:v>
                </c:pt>
                <c:pt idx="225">
                  <c:v>0.14164927219060064</c:v>
                </c:pt>
                <c:pt idx="226">
                  <c:v>0.11982832696491563</c:v>
                </c:pt>
                <c:pt idx="227">
                  <c:v>0.1286455675048217</c:v>
                </c:pt>
                <c:pt idx="228">
                  <c:v>0.13362665903838211</c:v>
                </c:pt>
                <c:pt idx="229">
                  <c:v>0.12738942374773266</c:v>
                </c:pt>
                <c:pt idx="230">
                  <c:v>0.10890286933692228</c:v>
                </c:pt>
                <c:pt idx="231">
                  <c:v>0.10814185150750433</c:v>
                </c:pt>
                <c:pt idx="232">
                  <c:v>0.11394579490987056</c:v>
                </c:pt>
                <c:pt idx="233">
                  <c:v>9.6978329607907865E-2</c:v>
                </c:pt>
                <c:pt idx="234">
                  <c:v>0.10103897223659253</c:v>
                </c:pt>
                <c:pt idx="235">
                  <c:v>0.10711661345285317</c:v>
                </c:pt>
                <c:pt idx="236">
                  <c:v>9.178924324255533E-2</c:v>
                </c:pt>
                <c:pt idx="237">
                  <c:v>9.9141336081058018E-2</c:v>
                </c:pt>
                <c:pt idx="238">
                  <c:v>9.6435485318438818E-2</c:v>
                </c:pt>
                <c:pt idx="239">
                  <c:v>9.8774734354530658E-2</c:v>
                </c:pt>
                <c:pt idx="240">
                  <c:v>0.11345932222482169</c:v>
                </c:pt>
                <c:pt idx="241">
                  <c:v>9.5100726831959914E-2</c:v>
                </c:pt>
                <c:pt idx="242">
                  <c:v>0.10608947983888428</c:v>
                </c:pt>
                <c:pt idx="243">
                  <c:v>0.12339311530496633</c:v>
                </c:pt>
                <c:pt idx="244">
                  <c:v>0.11907869316962172</c:v>
                </c:pt>
                <c:pt idx="245">
                  <c:v>9.4920389758911483E-2</c:v>
                </c:pt>
                <c:pt idx="246">
                  <c:v>7.9424439782708633E-2</c:v>
                </c:pt>
                <c:pt idx="247">
                  <c:v>5.4536725478753656E-2</c:v>
                </c:pt>
                <c:pt idx="248">
                  <c:v>3.401346571746644E-2</c:v>
                </c:pt>
                <c:pt idx="249">
                  <c:v>2.2052990000442918E-2</c:v>
                </c:pt>
                <c:pt idx="250">
                  <c:v>3.8603293810330452E-2</c:v>
                </c:pt>
                <c:pt idx="251">
                  <c:v>2.3887370388304907E-2</c:v>
                </c:pt>
                <c:pt idx="252">
                  <c:v>2.0171271559147996E-2</c:v>
                </c:pt>
                <c:pt idx="253">
                  <c:v>2.9076173746406919E-2</c:v>
                </c:pt>
                <c:pt idx="254">
                  <c:v>2.5348446314713557E-2</c:v>
                </c:pt>
                <c:pt idx="255">
                  <c:v>2.9273340365007838E-2</c:v>
                </c:pt>
                <c:pt idx="256">
                  <c:v>2.1462968294597262E-2</c:v>
                </c:pt>
                <c:pt idx="257">
                  <c:v>2.046642965813672E-2</c:v>
                </c:pt>
                <c:pt idx="258">
                  <c:v>3.535280367427962E-2</c:v>
                </c:pt>
                <c:pt idx="259">
                  <c:v>3.3329969414212179E-2</c:v>
                </c:pt>
                <c:pt idx="260">
                  <c:v>3.7887913949746999E-2</c:v>
                </c:pt>
                <c:pt idx="261">
                  <c:v>4.3962782994547034E-2</c:v>
                </c:pt>
                <c:pt idx="262">
                  <c:v>5.6881828138458879E-2</c:v>
                </c:pt>
                <c:pt idx="263">
                  <c:v>6.4281094391671179E-2</c:v>
                </c:pt>
                <c:pt idx="264">
                  <c:v>8.4333974054676464E-2</c:v>
                </c:pt>
                <c:pt idx="265">
                  <c:v>0.12142406582376886</c:v>
                </c:pt>
                <c:pt idx="266">
                  <c:v>9.979051236368619E-2</c:v>
                </c:pt>
                <c:pt idx="267">
                  <c:v>8.1604891037606375E-2</c:v>
                </c:pt>
                <c:pt idx="268">
                  <c:v>7.180809231701768E-2</c:v>
                </c:pt>
                <c:pt idx="269">
                  <c:v>8.3114931010560333E-2</c:v>
                </c:pt>
                <c:pt idx="270">
                  <c:v>8.6351443296550423E-2</c:v>
                </c:pt>
                <c:pt idx="271">
                  <c:v>0.10524580641616366</c:v>
                </c:pt>
                <c:pt idx="272">
                  <c:v>0.12505909508050839</c:v>
                </c:pt>
                <c:pt idx="273">
                  <c:v>0.11799264737752524</c:v>
                </c:pt>
                <c:pt idx="274">
                  <c:v>0.10967409800245997</c:v>
                </c:pt>
                <c:pt idx="275">
                  <c:v>0.11178815712331458</c:v>
                </c:pt>
                <c:pt idx="276">
                  <c:v>0.11574099521786585</c:v>
                </c:pt>
                <c:pt idx="277">
                  <c:v>0.10981405399533695</c:v>
                </c:pt>
                <c:pt idx="278">
                  <c:v>0.12029920021182328</c:v>
                </c:pt>
                <c:pt idx="279">
                  <c:v>0.12386316439137812</c:v>
                </c:pt>
                <c:pt idx="280">
                  <c:v>0.10417189521033232</c:v>
                </c:pt>
                <c:pt idx="281">
                  <c:v>0.10049440441514634</c:v>
                </c:pt>
              </c:numCache>
            </c:numRef>
          </c:yVal>
          <c:smooth val="1"/>
          <c:extLst>
            <c:ext xmlns:c16="http://schemas.microsoft.com/office/drawing/2014/chart" uri="{C3380CC4-5D6E-409C-BE32-E72D297353CC}">
              <c16:uniqueId val="{00000004-3C29-4CEC-95F3-E120C78587B9}"/>
            </c:ext>
          </c:extLst>
        </c:ser>
        <c:dLbls>
          <c:showLegendKey val="0"/>
          <c:showVal val="0"/>
          <c:showCatName val="0"/>
          <c:showSerName val="0"/>
          <c:showPercent val="0"/>
          <c:showBubbleSize val="0"/>
        </c:dLbls>
        <c:axId val="63872384"/>
        <c:axId val="63886464"/>
      </c:scatterChart>
      <c:valAx>
        <c:axId val="63872384"/>
        <c:scaling>
          <c:orientation val="minMax"/>
          <c:max val="42735"/>
          <c:min val="33970"/>
        </c:scaling>
        <c:delete val="0"/>
        <c:axPos val="b"/>
        <c:numFmt formatCode="yyyy" sourceLinked="0"/>
        <c:majorTickMark val="out"/>
        <c:minorTickMark val="none"/>
        <c:tickLblPos val="low"/>
        <c:txPr>
          <a:bodyPr rot="-5400000" vert="horz"/>
          <a:lstStyle/>
          <a:p>
            <a:pPr>
              <a:defRPr sz="1200"/>
            </a:pPr>
            <a:endParaRPr lang="de-DE"/>
          </a:p>
        </c:txPr>
        <c:crossAx val="63886464"/>
        <c:crosses val="autoZero"/>
        <c:crossBetween val="midCat"/>
        <c:majorUnit val="366"/>
        <c:minorUnit val="366"/>
      </c:valAx>
      <c:valAx>
        <c:axId val="63886464"/>
        <c:scaling>
          <c:orientation val="minMax"/>
          <c:min val="-0.1"/>
        </c:scaling>
        <c:delete val="0"/>
        <c:axPos val="l"/>
        <c:majorGridlines/>
        <c:numFmt formatCode="0%" sourceLinked="0"/>
        <c:majorTickMark val="out"/>
        <c:minorTickMark val="none"/>
        <c:tickLblPos val="nextTo"/>
        <c:txPr>
          <a:bodyPr/>
          <a:lstStyle/>
          <a:p>
            <a:pPr>
              <a:defRPr sz="1400"/>
            </a:pPr>
            <a:endParaRPr lang="de-DE"/>
          </a:p>
        </c:txPr>
        <c:crossAx val="63872384"/>
        <c:crosses val="autoZero"/>
        <c:crossBetween val="midCat"/>
      </c:valAx>
    </c:plotArea>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633245844269463E-2"/>
          <c:y val="2.823529411764706E-2"/>
          <c:w val="0.87518897637795279"/>
          <c:h val="0.87941996451307514"/>
        </c:manualLayout>
      </c:layout>
      <c:scatterChart>
        <c:scatterStyle val="smoothMarker"/>
        <c:varyColors val="0"/>
        <c:ser>
          <c:idx val="0"/>
          <c:order val="0"/>
          <c:tx>
            <c:strRef>
              <c:f>'Tabelle1 (2)'!$B$1</c:f>
              <c:strCache>
                <c:ptCount val="1"/>
                <c:pt idx="0">
                  <c:v>FX</c:v>
                </c:pt>
              </c:strCache>
            </c:strRef>
          </c:tx>
          <c:xVal>
            <c:numRef>
              <c:f>'Tabelle1 (2)'!$A$2:$A$199</c:f>
              <c:numCache>
                <c:formatCode>m/d/yyyy</c:formatCode>
                <c:ptCount val="198"/>
                <c:pt idx="0" formatCode="dd\.mm\.yyyy">
                  <c:v>36525</c:v>
                </c:pt>
                <c:pt idx="1">
                  <c:v>36556</c:v>
                </c:pt>
                <c:pt idx="2">
                  <c:v>36585</c:v>
                </c:pt>
                <c:pt idx="3">
                  <c:v>36616</c:v>
                </c:pt>
                <c:pt idx="4">
                  <c:v>36644</c:v>
                </c:pt>
                <c:pt idx="5">
                  <c:v>36677</c:v>
                </c:pt>
                <c:pt idx="6">
                  <c:v>36707</c:v>
                </c:pt>
                <c:pt idx="7">
                  <c:v>36738</c:v>
                </c:pt>
                <c:pt idx="8">
                  <c:v>36769</c:v>
                </c:pt>
                <c:pt idx="9">
                  <c:v>36798</c:v>
                </c:pt>
                <c:pt idx="10">
                  <c:v>36830</c:v>
                </c:pt>
                <c:pt idx="11">
                  <c:v>36860</c:v>
                </c:pt>
                <c:pt idx="12">
                  <c:v>36889</c:v>
                </c:pt>
                <c:pt idx="13">
                  <c:v>36922</c:v>
                </c:pt>
                <c:pt idx="14">
                  <c:v>36950</c:v>
                </c:pt>
                <c:pt idx="15">
                  <c:v>36980</c:v>
                </c:pt>
                <c:pt idx="16">
                  <c:v>37011</c:v>
                </c:pt>
                <c:pt idx="17">
                  <c:v>37042</c:v>
                </c:pt>
                <c:pt idx="18">
                  <c:v>37071</c:v>
                </c:pt>
                <c:pt idx="19">
                  <c:v>37103</c:v>
                </c:pt>
                <c:pt idx="20">
                  <c:v>37134</c:v>
                </c:pt>
                <c:pt idx="21">
                  <c:v>37162</c:v>
                </c:pt>
                <c:pt idx="22">
                  <c:v>37195</c:v>
                </c:pt>
                <c:pt idx="23">
                  <c:v>37225</c:v>
                </c:pt>
                <c:pt idx="24">
                  <c:v>37256</c:v>
                </c:pt>
                <c:pt idx="25">
                  <c:v>37287</c:v>
                </c:pt>
                <c:pt idx="26">
                  <c:v>37315</c:v>
                </c:pt>
                <c:pt idx="27">
                  <c:v>37344</c:v>
                </c:pt>
                <c:pt idx="28">
                  <c:v>37376</c:v>
                </c:pt>
                <c:pt idx="29">
                  <c:v>37407</c:v>
                </c:pt>
                <c:pt idx="30">
                  <c:v>37435</c:v>
                </c:pt>
                <c:pt idx="31">
                  <c:v>37468</c:v>
                </c:pt>
                <c:pt idx="32">
                  <c:v>37498</c:v>
                </c:pt>
                <c:pt idx="33">
                  <c:v>37529</c:v>
                </c:pt>
                <c:pt idx="34">
                  <c:v>37560</c:v>
                </c:pt>
                <c:pt idx="35">
                  <c:v>37589</c:v>
                </c:pt>
                <c:pt idx="36">
                  <c:v>37621</c:v>
                </c:pt>
                <c:pt idx="37">
                  <c:v>37652</c:v>
                </c:pt>
                <c:pt idx="38">
                  <c:v>37680</c:v>
                </c:pt>
                <c:pt idx="39">
                  <c:v>37711</c:v>
                </c:pt>
                <c:pt idx="40">
                  <c:v>37741</c:v>
                </c:pt>
                <c:pt idx="41">
                  <c:v>37771</c:v>
                </c:pt>
                <c:pt idx="42">
                  <c:v>37802</c:v>
                </c:pt>
                <c:pt idx="43">
                  <c:v>37833</c:v>
                </c:pt>
                <c:pt idx="44">
                  <c:v>37862</c:v>
                </c:pt>
                <c:pt idx="45">
                  <c:v>37894</c:v>
                </c:pt>
                <c:pt idx="46">
                  <c:v>37925</c:v>
                </c:pt>
                <c:pt idx="47">
                  <c:v>37953</c:v>
                </c:pt>
                <c:pt idx="48">
                  <c:v>37986</c:v>
                </c:pt>
                <c:pt idx="49">
                  <c:v>38016</c:v>
                </c:pt>
                <c:pt idx="50">
                  <c:v>38044</c:v>
                </c:pt>
                <c:pt idx="51">
                  <c:v>38077</c:v>
                </c:pt>
                <c:pt idx="52">
                  <c:v>38107</c:v>
                </c:pt>
                <c:pt idx="53">
                  <c:v>38138</c:v>
                </c:pt>
                <c:pt idx="54">
                  <c:v>38168</c:v>
                </c:pt>
                <c:pt idx="55">
                  <c:v>38198</c:v>
                </c:pt>
                <c:pt idx="56">
                  <c:v>38230</c:v>
                </c:pt>
                <c:pt idx="57">
                  <c:v>38260</c:v>
                </c:pt>
                <c:pt idx="58">
                  <c:v>38289</c:v>
                </c:pt>
                <c:pt idx="59">
                  <c:v>38321</c:v>
                </c:pt>
                <c:pt idx="60">
                  <c:v>38352</c:v>
                </c:pt>
                <c:pt idx="61">
                  <c:v>38383</c:v>
                </c:pt>
                <c:pt idx="62">
                  <c:v>38411</c:v>
                </c:pt>
                <c:pt idx="63">
                  <c:v>38442</c:v>
                </c:pt>
                <c:pt idx="64">
                  <c:v>38471</c:v>
                </c:pt>
                <c:pt idx="65">
                  <c:v>38503</c:v>
                </c:pt>
                <c:pt idx="66">
                  <c:v>38533</c:v>
                </c:pt>
                <c:pt idx="67">
                  <c:v>38562</c:v>
                </c:pt>
                <c:pt idx="68">
                  <c:v>38595</c:v>
                </c:pt>
                <c:pt idx="69">
                  <c:v>38625</c:v>
                </c:pt>
                <c:pt idx="70">
                  <c:v>38656</c:v>
                </c:pt>
                <c:pt idx="71">
                  <c:v>38686</c:v>
                </c:pt>
                <c:pt idx="72">
                  <c:v>38716</c:v>
                </c:pt>
                <c:pt idx="73">
                  <c:v>38748</c:v>
                </c:pt>
                <c:pt idx="74">
                  <c:v>38776</c:v>
                </c:pt>
                <c:pt idx="75">
                  <c:v>38807</c:v>
                </c:pt>
                <c:pt idx="76">
                  <c:v>38835</c:v>
                </c:pt>
                <c:pt idx="77">
                  <c:v>38868</c:v>
                </c:pt>
                <c:pt idx="78">
                  <c:v>38898</c:v>
                </c:pt>
                <c:pt idx="79">
                  <c:v>38929</c:v>
                </c:pt>
                <c:pt idx="80">
                  <c:v>38960</c:v>
                </c:pt>
                <c:pt idx="81">
                  <c:v>38989</c:v>
                </c:pt>
                <c:pt idx="82">
                  <c:v>39021</c:v>
                </c:pt>
                <c:pt idx="83">
                  <c:v>39051</c:v>
                </c:pt>
                <c:pt idx="84">
                  <c:v>39080</c:v>
                </c:pt>
                <c:pt idx="85">
                  <c:v>39113</c:v>
                </c:pt>
                <c:pt idx="86">
                  <c:v>39141</c:v>
                </c:pt>
                <c:pt idx="87">
                  <c:v>39171</c:v>
                </c:pt>
                <c:pt idx="88">
                  <c:v>39202</c:v>
                </c:pt>
                <c:pt idx="89">
                  <c:v>39233</c:v>
                </c:pt>
                <c:pt idx="90">
                  <c:v>39262</c:v>
                </c:pt>
                <c:pt idx="91">
                  <c:v>39294</c:v>
                </c:pt>
                <c:pt idx="92">
                  <c:v>39325</c:v>
                </c:pt>
                <c:pt idx="93">
                  <c:v>39353</c:v>
                </c:pt>
                <c:pt idx="94">
                  <c:v>39386</c:v>
                </c:pt>
                <c:pt idx="95">
                  <c:v>39416</c:v>
                </c:pt>
                <c:pt idx="96">
                  <c:v>39447</c:v>
                </c:pt>
                <c:pt idx="97">
                  <c:v>39478</c:v>
                </c:pt>
                <c:pt idx="98">
                  <c:v>39507</c:v>
                </c:pt>
                <c:pt idx="99">
                  <c:v>39538</c:v>
                </c:pt>
                <c:pt idx="100">
                  <c:v>39568</c:v>
                </c:pt>
                <c:pt idx="101">
                  <c:v>39598</c:v>
                </c:pt>
                <c:pt idx="102">
                  <c:v>39629</c:v>
                </c:pt>
                <c:pt idx="103">
                  <c:v>39660</c:v>
                </c:pt>
                <c:pt idx="104">
                  <c:v>39689</c:v>
                </c:pt>
                <c:pt idx="105">
                  <c:v>39721</c:v>
                </c:pt>
                <c:pt idx="106">
                  <c:v>39752</c:v>
                </c:pt>
                <c:pt idx="107">
                  <c:v>39780</c:v>
                </c:pt>
                <c:pt idx="108">
                  <c:v>39813</c:v>
                </c:pt>
                <c:pt idx="109">
                  <c:v>39843</c:v>
                </c:pt>
                <c:pt idx="110">
                  <c:v>39871</c:v>
                </c:pt>
                <c:pt idx="111">
                  <c:v>39903</c:v>
                </c:pt>
                <c:pt idx="112">
                  <c:v>39933</c:v>
                </c:pt>
                <c:pt idx="113">
                  <c:v>39962</c:v>
                </c:pt>
                <c:pt idx="114">
                  <c:v>39994</c:v>
                </c:pt>
                <c:pt idx="115">
                  <c:v>40025</c:v>
                </c:pt>
                <c:pt idx="116">
                  <c:v>40056</c:v>
                </c:pt>
                <c:pt idx="117">
                  <c:v>40086</c:v>
                </c:pt>
                <c:pt idx="118">
                  <c:v>40116</c:v>
                </c:pt>
                <c:pt idx="119">
                  <c:v>40147</c:v>
                </c:pt>
                <c:pt idx="120">
                  <c:v>40178</c:v>
                </c:pt>
                <c:pt idx="121">
                  <c:v>40207</c:v>
                </c:pt>
                <c:pt idx="122">
                  <c:v>40235</c:v>
                </c:pt>
                <c:pt idx="123">
                  <c:v>40268</c:v>
                </c:pt>
                <c:pt idx="124">
                  <c:v>40298</c:v>
                </c:pt>
                <c:pt idx="125">
                  <c:v>40329</c:v>
                </c:pt>
                <c:pt idx="126">
                  <c:v>40359</c:v>
                </c:pt>
                <c:pt idx="127">
                  <c:v>40389</c:v>
                </c:pt>
                <c:pt idx="128">
                  <c:v>40421</c:v>
                </c:pt>
                <c:pt idx="129">
                  <c:v>40451</c:v>
                </c:pt>
                <c:pt idx="130">
                  <c:v>40480</c:v>
                </c:pt>
                <c:pt idx="131">
                  <c:v>40512</c:v>
                </c:pt>
                <c:pt idx="132">
                  <c:v>40543</c:v>
                </c:pt>
                <c:pt idx="133">
                  <c:v>40574</c:v>
                </c:pt>
                <c:pt idx="134">
                  <c:v>40602</c:v>
                </c:pt>
                <c:pt idx="135">
                  <c:v>40633</c:v>
                </c:pt>
                <c:pt idx="136">
                  <c:v>40662</c:v>
                </c:pt>
                <c:pt idx="137">
                  <c:v>40694</c:v>
                </c:pt>
                <c:pt idx="138">
                  <c:v>40724</c:v>
                </c:pt>
                <c:pt idx="139">
                  <c:v>40753</c:v>
                </c:pt>
                <c:pt idx="140">
                  <c:v>40786</c:v>
                </c:pt>
                <c:pt idx="141">
                  <c:v>40816</c:v>
                </c:pt>
                <c:pt idx="142">
                  <c:v>40847</c:v>
                </c:pt>
                <c:pt idx="143">
                  <c:v>40877</c:v>
                </c:pt>
                <c:pt idx="144">
                  <c:v>40907</c:v>
                </c:pt>
                <c:pt idx="145">
                  <c:v>40939</c:v>
                </c:pt>
                <c:pt idx="146">
                  <c:v>40968</c:v>
                </c:pt>
                <c:pt idx="147">
                  <c:v>40998</c:v>
                </c:pt>
                <c:pt idx="148">
                  <c:v>41029</c:v>
                </c:pt>
                <c:pt idx="149">
                  <c:v>41060</c:v>
                </c:pt>
                <c:pt idx="150">
                  <c:v>41089</c:v>
                </c:pt>
                <c:pt idx="151">
                  <c:v>41121</c:v>
                </c:pt>
                <c:pt idx="152">
                  <c:v>41152</c:v>
                </c:pt>
                <c:pt idx="153">
                  <c:v>41180</c:v>
                </c:pt>
                <c:pt idx="154">
                  <c:v>41213</c:v>
                </c:pt>
                <c:pt idx="155">
                  <c:v>41243</c:v>
                </c:pt>
                <c:pt idx="156">
                  <c:v>41274</c:v>
                </c:pt>
                <c:pt idx="157">
                  <c:v>41305</c:v>
                </c:pt>
                <c:pt idx="158">
                  <c:v>41333</c:v>
                </c:pt>
                <c:pt idx="159">
                  <c:v>41362</c:v>
                </c:pt>
                <c:pt idx="160">
                  <c:v>41394</c:v>
                </c:pt>
                <c:pt idx="161">
                  <c:v>41425</c:v>
                </c:pt>
                <c:pt idx="162">
                  <c:v>41453</c:v>
                </c:pt>
                <c:pt idx="163">
                  <c:v>41486</c:v>
                </c:pt>
                <c:pt idx="164">
                  <c:v>41516</c:v>
                </c:pt>
                <c:pt idx="165">
                  <c:v>41547</c:v>
                </c:pt>
                <c:pt idx="166">
                  <c:v>41578</c:v>
                </c:pt>
                <c:pt idx="167">
                  <c:v>41607</c:v>
                </c:pt>
                <c:pt idx="168">
                  <c:v>41639</c:v>
                </c:pt>
                <c:pt idx="169">
                  <c:v>41670</c:v>
                </c:pt>
                <c:pt idx="170">
                  <c:v>41698</c:v>
                </c:pt>
                <c:pt idx="171">
                  <c:v>41729</c:v>
                </c:pt>
                <c:pt idx="172">
                  <c:v>41759</c:v>
                </c:pt>
                <c:pt idx="173">
                  <c:v>41789</c:v>
                </c:pt>
                <c:pt idx="174">
                  <c:v>41820</c:v>
                </c:pt>
                <c:pt idx="175">
                  <c:v>41851</c:v>
                </c:pt>
                <c:pt idx="176">
                  <c:v>41880</c:v>
                </c:pt>
                <c:pt idx="177">
                  <c:v>41912</c:v>
                </c:pt>
                <c:pt idx="178">
                  <c:v>41943</c:v>
                </c:pt>
                <c:pt idx="179">
                  <c:v>41971</c:v>
                </c:pt>
                <c:pt idx="180">
                  <c:v>42004</c:v>
                </c:pt>
                <c:pt idx="181">
                  <c:v>42034</c:v>
                </c:pt>
                <c:pt idx="182">
                  <c:v>42062</c:v>
                </c:pt>
                <c:pt idx="183">
                  <c:v>42094</c:v>
                </c:pt>
                <c:pt idx="184">
                  <c:v>42124</c:v>
                </c:pt>
                <c:pt idx="185">
                  <c:v>42153</c:v>
                </c:pt>
                <c:pt idx="186">
                  <c:v>42185</c:v>
                </c:pt>
                <c:pt idx="187">
                  <c:v>42216</c:v>
                </c:pt>
                <c:pt idx="188">
                  <c:v>42247</c:v>
                </c:pt>
                <c:pt idx="189">
                  <c:v>42277</c:v>
                </c:pt>
                <c:pt idx="190">
                  <c:v>42307</c:v>
                </c:pt>
                <c:pt idx="191">
                  <c:v>42338</c:v>
                </c:pt>
                <c:pt idx="192">
                  <c:v>42369</c:v>
                </c:pt>
                <c:pt idx="193">
                  <c:v>42398</c:v>
                </c:pt>
                <c:pt idx="194">
                  <c:v>42429</c:v>
                </c:pt>
                <c:pt idx="195">
                  <c:v>42460</c:v>
                </c:pt>
                <c:pt idx="196">
                  <c:v>42489</c:v>
                </c:pt>
                <c:pt idx="197">
                  <c:v>42521</c:v>
                </c:pt>
              </c:numCache>
            </c:numRef>
          </c:xVal>
          <c:yVal>
            <c:numRef>
              <c:f>'Tabelle1 (2)'!$B$2:$B$199</c:f>
            </c:numRef>
          </c:yVal>
          <c:smooth val="1"/>
          <c:extLst>
            <c:ext xmlns:c16="http://schemas.microsoft.com/office/drawing/2014/chart" uri="{C3380CC4-5D6E-409C-BE32-E72D297353CC}">
              <c16:uniqueId val="{00000000-964C-4AA6-AD52-3577A25C92E5}"/>
            </c:ext>
          </c:extLst>
        </c:ser>
        <c:ser>
          <c:idx val="1"/>
          <c:order val="1"/>
          <c:tx>
            <c:strRef>
              <c:f>'Tabelle1 (2)'!$C$1</c:f>
              <c:strCache>
                <c:ptCount val="1"/>
                <c:pt idx="0">
                  <c:v>Fwd Points</c:v>
                </c:pt>
              </c:strCache>
            </c:strRef>
          </c:tx>
          <c:xVal>
            <c:numRef>
              <c:f>'Tabelle1 (2)'!$A$2:$A$199</c:f>
              <c:numCache>
                <c:formatCode>m/d/yyyy</c:formatCode>
                <c:ptCount val="198"/>
                <c:pt idx="0" formatCode="dd\.mm\.yyyy">
                  <c:v>36525</c:v>
                </c:pt>
                <c:pt idx="1">
                  <c:v>36556</c:v>
                </c:pt>
                <c:pt idx="2">
                  <c:v>36585</c:v>
                </c:pt>
                <c:pt idx="3">
                  <c:v>36616</c:v>
                </c:pt>
                <c:pt idx="4">
                  <c:v>36644</c:v>
                </c:pt>
                <c:pt idx="5">
                  <c:v>36677</c:v>
                </c:pt>
                <c:pt idx="6">
                  <c:v>36707</c:v>
                </c:pt>
                <c:pt idx="7">
                  <c:v>36738</c:v>
                </c:pt>
                <c:pt idx="8">
                  <c:v>36769</c:v>
                </c:pt>
                <c:pt idx="9">
                  <c:v>36798</c:v>
                </c:pt>
                <c:pt idx="10">
                  <c:v>36830</c:v>
                </c:pt>
                <c:pt idx="11">
                  <c:v>36860</c:v>
                </c:pt>
                <c:pt idx="12">
                  <c:v>36889</c:v>
                </c:pt>
                <c:pt idx="13">
                  <c:v>36922</c:v>
                </c:pt>
                <c:pt idx="14">
                  <c:v>36950</c:v>
                </c:pt>
                <c:pt idx="15">
                  <c:v>36980</c:v>
                </c:pt>
                <c:pt idx="16">
                  <c:v>37011</c:v>
                </c:pt>
                <c:pt idx="17">
                  <c:v>37042</c:v>
                </c:pt>
                <c:pt idx="18">
                  <c:v>37071</c:v>
                </c:pt>
                <c:pt idx="19">
                  <c:v>37103</c:v>
                </c:pt>
                <c:pt idx="20">
                  <c:v>37134</c:v>
                </c:pt>
                <c:pt idx="21">
                  <c:v>37162</c:v>
                </c:pt>
                <c:pt idx="22">
                  <c:v>37195</c:v>
                </c:pt>
                <c:pt idx="23">
                  <c:v>37225</c:v>
                </c:pt>
                <c:pt idx="24">
                  <c:v>37256</c:v>
                </c:pt>
                <c:pt idx="25">
                  <c:v>37287</c:v>
                </c:pt>
                <c:pt idx="26">
                  <c:v>37315</c:v>
                </c:pt>
                <c:pt idx="27">
                  <c:v>37344</c:v>
                </c:pt>
                <c:pt idx="28">
                  <c:v>37376</c:v>
                </c:pt>
                <c:pt idx="29">
                  <c:v>37407</c:v>
                </c:pt>
                <c:pt idx="30">
                  <c:v>37435</c:v>
                </c:pt>
                <c:pt idx="31">
                  <c:v>37468</c:v>
                </c:pt>
                <c:pt idx="32">
                  <c:v>37498</c:v>
                </c:pt>
                <c:pt idx="33">
                  <c:v>37529</c:v>
                </c:pt>
                <c:pt idx="34">
                  <c:v>37560</c:v>
                </c:pt>
                <c:pt idx="35">
                  <c:v>37589</c:v>
                </c:pt>
                <c:pt idx="36">
                  <c:v>37621</c:v>
                </c:pt>
                <c:pt idx="37">
                  <c:v>37652</c:v>
                </c:pt>
                <c:pt idx="38">
                  <c:v>37680</c:v>
                </c:pt>
                <c:pt idx="39">
                  <c:v>37711</c:v>
                </c:pt>
                <c:pt idx="40">
                  <c:v>37741</c:v>
                </c:pt>
                <c:pt idx="41">
                  <c:v>37771</c:v>
                </c:pt>
                <c:pt idx="42">
                  <c:v>37802</c:v>
                </c:pt>
                <c:pt idx="43">
                  <c:v>37833</c:v>
                </c:pt>
                <c:pt idx="44">
                  <c:v>37862</c:v>
                </c:pt>
                <c:pt idx="45">
                  <c:v>37894</c:v>
                </c:pt>
                <c:pt idx="46">
                  <c:v>37925</c:v>
                </c:pt>
                <c:pt idx="47">
                  <c:v>37953</c:v>
                </c:pt>
                <c:pt idx="48">
                  <c:v>37986</c:v>
                </c:pt>
                <c:pt idx="49">
                  <c:v>38016</c:v>
                </c:pt>
                <c:pt idx="50">
                  <c:v>38044</c:v>
                </c:pt>
                <c:pt idx="51">
                  <c:v>38077</c:v>
                </c:pt>
                <c:pt idx="52">
                  <c:v>38107</c:v>
                </c:pt>
                <c:pt idx="53">
                  <c:v>38138</c:v>
                </c:pt>
                <c:pt idx="54">
                  <c:v>38168</c:v>
                </c:pt>
                <c:pt idx="55">
                  <c:v>38198</c:v>
                </c:pt>
                <c:pt idx="56">
                  <c:v>38230</c:v>
                </c:pt>
                <c:pt idx="57">
                  <c:v>38260</c:v>
                </c:pt>
                <c:pt idx="58">
                  <c:v>38289</c:v>
                </c:pt>
                <c:pt idx="59">
                  <c:v>38321</c:v>
                </c:pt>
                <c:pt idx="60">
                  <c:v>38352</c:v>
                </c:pt>
                <c:pt idx="61">
                  <c:v>38383</c:v>
                </c:pt>
                <c:pt idx="62">
                  <c:v>38411</c:v>
                </c:pt>
                <c:pt idx="63">
                  <c:v>38442</c:v>
                </c:pt>
                <c:pt idx="64">
                  <c:v>38471</c:v>
                </c:pt>
                <c:pt idx="65">
                  <c:v>38503</c:v>
                </c:pt>
                <c:pt idx="66">
                  <c:v>38533</c:v>
                </c:pt>
                <c:pt idx="67">
                  <c:v>38562</c:v>
                </c:pt>
                <c:pt idx="68">
                  <c:v>38595</c:v>
                </c:pt>
                <c:pt idx="69">
                  <c:v>38625</c:v>
                </c:pt>
                <c:pt idx="70">
                  <c:v>38656</c:v>
                </c:pt>
                <c:pt idx="71">
                  <c:v>38686</c:v>
                </c:pt>
                <c:pt idx="72">
                  <c:v>38716</c:v>
                </c:pt>
                <c:pt idx="73">
                  <c:v>38748</c:v>
                </c:pt>
                <c:pt idx="74">
                  <c:v>38776</c:v>
                </c:pt>
                <c:pt idx="75">
                  <c:v>38807</c:v>
                </c:pt>
                <c:pt idx="76">
                  <c:v>38835</c:v>
                </c:pt>
                <c:pt idx="77">
                  <c:v>38868</c:v>
                </c:pt>
                <c:pt idx="78">
                  <c:v>38898</c:v>
                </c:pt>
                <c:pt idx="79">
                  <c:v>38929</c:v>
                </c:pt>
                <c:pt idx="80">
                  <c:v>38960</c:v>
                </c:pt>
                <c:pt idx="81">
                  <c:v>38989</c:v>
                </c:pt>
                <c:pt idx="82">
                  <c:v>39021</c:v>
                </c:pt>
                <c:pt idx="83">
                  <c:v>39051</c:v>
                </c:pt>
                <c:pt idx="84">
                  <c:v>39080</c:v>
                </c:pt>
                <c:pt idx="85">
                  <c:v>39113</c:v>
                </c:pt>
                <c:pt idx="86">
                  <c:v>39141</c:v>
                </c:pt>
                <c:pt idx="87">
                  <c:v>39171</c:v>
                </c:pt>
                <c:pt idx="88">
                  <c:v>39202</c:v>
                </c:pt>
                <c:pt idx="89">
                  <c:v>39233</c:v>
                </c:pt>
                <c:pt idx="90">
                  <c:v>39262</c:v>
                </c:pt>
                <c:pt idx="91">
                  <c:v>39294</c:v>
                </c:pt>
                <c:pt idx="92">
                  <c:v>39325</c:v>
                </c:pt>
                <c:pt idx="93">
                  <c:v>39353</c:v>
                </c:pt>
                <c:pt idx="94">
                  <c:v>39386</c:v>
                </c:pt>
                <c:pt idx="95">
                  <c:v>39416</c:v>
                </c:pt>
                <c:pt idx="96">
                  <c:v>39447</c:v>
                </c:pt>
                <c:pt idx="97">
                  <c:v>39478</c:v>
                </c:pt>
                <c:pt idx="98">
                  <c:v>39507</c:v>
                </c:pt>
                <c:pt idx="99">
                  <c:v>39538</c:v>
                </c:pt>
                <c:pt idx="100">
                  <c:v>39568</c:v>
                </c:pt>
                <c:pt idx="101">
                  <c:v>39598</c:v>
                </c:pt>
                <c:pt idx="102">
                  <c:v>39629</c:v>
                </c:pt>
                <c:pt idx="103">
                  <c:v>39660</c:v>
                </c:pt>
                <c:pt idx="104">
                  <c:v>39689</c:v>
                </c:pt>
                <c:pt idx="105">
                  <c:v>39721</c:v>
                </c:pt>
                <c:pt idx="106">
                  <c:v>39752</c:v>
                </c:pt>
                <c:pt idx="107">
                  <c:v>39780</c:v>
                </c:pt>
                <c:pt idx="108">
                  <c:v>39813</c:v>
                </c:pt>
                <c:pt idx="109">
                  <c:v>39843</c:v>
                </c:pt>
                <c:pt idx="110">
                  <c:v>39871</c:v>
                </c:pt>
                <c:pt idx="111">
                  <c:v>39903</c:v>
                </c:pt>
                <c:pt idx="112">
                  <c:v>39933</c:v>
                </c:pt>
                <c:pt idx="113">
                  <c:v>39962</c:v>
                </c:pt>
                <c:pt idx="114">
                  <c:v>39994</c:v>
                </c:pt>
                <c:pt idx="115">
                  <c:v>40025</c:v>
                </c:pt>
                <c:pt idx="116">
                  <c:v>40056</c:v>
                </c:pt>
                <c:pt idx="117">
                  <c:v>40086</c:v>
                </c:pt>
                <c:pt idx="118">
                  <c:v>40116</c:v>
                </c:pt>
                <c:pt idx="119">
                  <c:v>40147</c:v>
                </c:pt>
                <c:pt idx="120">
                  <c:v>40178</c:v>
                </c:pt>
                <c:pt idx="121">
                  <c:v>40207</c:v>
                </c:pt>
                <c:pt idx="122">
                  <c:v>40235</c:v>
                </c:pt>
                <c:pt idx="123">
                  <c:v>40268</c:v>
                </c:pt>
                <c:pt idx="124">
                  <c:v>40298</c:v>
                </c:pt>
                <c:pt idx="125">
                  <c:v>40329</c:v>
                </c:pt>
                <c:pt idx="126">
                  <c:v>40359</c:v>
                </c:pt>
                <c:pt idx="127">
                  <c:v>40389</c:v>
                </c:pt>
                <c:pt idx="128">
                  <c:v>40421</c:v>
                </c:pt>
                <c:pt idx="129">
                  <c:v>40451</c:v>
                </c:pt>
                <c:pt idx="130">
                  <c:v>40480</c:v>
                </c:pt>
                <c:pt idx="131">
                  <c:v>40512</c:v>
                </c:pt>
                <c:pt idx="132">
                  <c:v>40543</c:v>
                </c:pt>
                <c:pt idx="133">
                  <c:v>40574</c:v>
                </c:pt>
                <c:pt idx="134">
                  <c:v>40602</c:v>
                </c:pt>
                <c:pt idx="135">
                  <c:v>40633</c:v>
                </c:pt>
                <c:pt idx="136">
                  <c:v>40662</c:v>
                </c:pt>
                <c:pt idx="137">
                  <c:v>40694</c:v>
                </c:pt>
                <c:pt idx="138">
                  <c:v>40724</c:v>
                </c:pt>
                <c:pt idx="139">
                  <c:v>40753</c:v>
                </c:pt>
                <c:pt idx="140">
                  <c:v>40786</c:v>
                </c:pt>
                <c:pt idx="141">
                  <c:v>40816</c:v>
                </c:pt>
                <c:pt idx="142">
                  <c:v>40847</c:v>
                </c:pt>
                <c:pt idx="143">
                  <c:v>40877</c:v>
                </c:pt>
                <c:pt idx="144">
                  <c:v>40907</c:v>
                </c:pt>
                <c:pt idx="145">
                  <c:v>40939</c:v>
                </c:pt>
                <c:pt idx="146">
                  <c:v>40968</c:v>
                </c:pt>
                <c:pt idx="147">
                  <c:v>40998</c:v>
                </c:pt>
                <c:pt idx="148">
                  <c:v>41029</c:v>
                </c:pt>
                <c:pt idx="149">
                  <c:v>41060</c:v>
                </c:pt>
                <c:pt idx="150">
                  <c:v>41089</c:v>
                </c:pt>
                <c:pt idx="151">
                  <c:v>41121</c:v>
                </c:pt>
                <c:pt idx="152">
                  <c:v>41152</c:v>
                </c:pt>
                <c:pt idx="153">
                  <c:v>41180</c:v>
                </c:pt>
                <c:pt idx="154">
                  <c:v>41213</c:v>
                </c:pt>
                <c:pt idx="155">
                  <c:v>41243</c:v>
                </c:pt>
                <c:pt idx="156">
                  <c:v>41274</c:v>
                </c:pt>
                <c:pt idx="157">
                  <c:v>41305</c:v>
                </c:pt>
                <c:pt idx="158">
                  <c:v>41333</c:v>
                </c:pt>
                <c:pt idx="159">
                  <c:v>41362</c:v>
                </c:pt>
                <c:pt idx="160">
                  <c:v>41394</c:v>
                </c:pt>
                <c:pt idx="161">
                  <c:v>41425</c:v>
                </c:pt>
                <c:pt idx="162">
                  <c:v>41453</c:v>
                </c:pt>
                <c:pt idx="163">
                  <c:v>41486</c:v>
                </c:pt>
                <c:pt idx="164">
                  <c:v>41516</c:v>
                </c:pt>
                <c:pt idx="165">
                  <c:v>41547</c:v>
                </c:pt>
                <c:pt idx="166">
                  <c:v>41578</c:v>
                </c:pt>
                <c:pt idx="167">
                  <c:v>41607</c:v>
                </c:pt>
                <c:pt idx="168">
                  <c:v>41639</c:v>
                </c:pt>
                <c:pt idx="169">
                  <c:v>41670</c:v>
                </c:pt>
                <c:pt idx="170">
                  <c:v>41698</c:v>
                </c:pt>
                <c:pt idx="171">
                  <c:v>41729</c:v>
                </c:pt>
                <c:pt idx="172">
                  <c:v>41759</c:v>
                </c:pt>
                <c:pt idx="173">
                  <c:v>41789</c:v>
                </c:pt>
                <c:pt idx="174">
                  <c:v>41820</c:v>
                </c:pt>
                <c:pt idx="175">
                  <c:v>41851</c:v>
                </c:pt>
                <c:pt idx="176">
                  <c:v>41880</c:v>
                </c:pt>
                <c:pt idx="177">
                  <c:v>41912</c:v>
                </c:pt>
                <c:pt idx="178">
                  <c:v>41943</c:v>
                </c:pt>
                <c:pt idx="179">
                  <c:v>41971</c:v>
                </c:pt>
                <c:pt idx="180">
                  <c:v>42004</c:v>
                </c:pt>
                <c:pt idx="181">
                  <c:v>42034</c:v>
                </c:pt>
                <c:pt idx="182">
                  <c:v>42062</c:v>
                </c:pt>
                <c:pt idx="183">
                  <c:v>42094</c:v>
                </c:pt>
                <c:pt idx="184">
                  <c:v>42124</c:v>
                </c:pt>
                <c:pt idx="185">
                  <c:v>42153</c:v>
                </c:pt>
                <c:pt idx="186">
                  <c:v>42185</c:v>
                </c:pt>
                <c:pt idx="187">
                  <c:v>42216</c:v>
                </c:pt>
                <c:pt idx="188">
                  <c:v>42247</c:v>
                </c:pt>
                <c:pt idx="189">
                  <c:v>42277</c:v>
                </c:pt>
                <c:pt idx="190">
                  <c:v>42307</c:v>
                </c:pt>
                <c:pt idx="191">
                  <c:v>42338</c:v>
                </c:pt>
                <c:pt idx="192">
                  <c:v>42369</c:v>
                </c:pt>
                <c:pt idx="193">
                  <c:v>42398</c:v>
                </c:pt>
                <c:pt idx="194">
                  <c:v>42429</c:v>
                </c:pt>
                <c:pt idx="195">
                  <c:v>42460</c:v>
                </c:pt>
                <c:pt idx="196">
                  <c:v>42489</c:v>
                </c:pt>
                <c:pt idx="197">
                  <c:v>42521</c:v>
                </c:pt>
              </c:numCache>
            </c:numRef>
          </c:xVal>
          <c:yVal>
            <c:numRef>
              <c:f>'Tabelle1 (2)'!$C$2:$C$199</c:f>
            </c:numRef>
          </c:yVal>
          <c:smooth val="1"/>
          <c:extLst>
            <c:ext xmlns:c16="http://schemas.microsoft.com/office/drawing/2014/chart" uri="{C3380CC4-5D6E-409C-BE32-E72D297353CC}">
              <c16:uniqueId val="{00000001-964C-4AA6-AD52-3577A25C92E5}"/>
            </c:ext>
          </c:extLst>
        </c:ser>
        <c:ser>
          <c:idx val="2"/>
          <c:order val="2"/>
          <c:tx>
            <c:strRef>
              <c:f>'Tabelle1 (2)'!$D$1</c:f>
              <c:strCache>
                <c:ptCount val="1"/>
                <c:pt idx="0">
                  <c:v>chf_libor</c:v>
                </c:pt>
              </c:strCache>
            </c:strRef>
          </c:tx>
          <c:xVal>
            <c:numRef>
              <c:f>'Tabelle1 (2)'!$A$2:$A$199</c:f>
              <c:numCache>
                <c:formatCode>m/d/yyyy</c:formatCode>
                <c:ptCount val="198"/>
                <c:pt idx="0" formatCode="dd\.mm\.yyyy">
                  <c:v>36525</c:v>
                </c:pt>
                <c:pt idx="1">
                  <c:v>36556</c:v>
                </c:pt>
                <c:pt idx="2">
                  <c:v>36585</c:v>
                </c:pt>
                <c:pt idx="3">
                  <c:v>36616</c:v>
                </c:pt>
                <c:pt idx="4">
                  <c:v>36644</c:v>
                </c:pt>
                <c:pt idx="5">
                  <c:v>36677</c:v>
                </c:pt>
                <c:pt idx="6">
                  <c:v>36707</c:v>
                </c:pt>
                <c:pt idx="7">
                  <c:v>36738</c:v>
                </c:pt>
                <c:pt idx="8">
                  <c:v>36769</c:v>
                </c:pt>
                <c:pt idx="9">
                  <c:v>36798</c:v>
                </c:pt>
                <c:pt idx="10">
                  <c:v>36830</c:v>
                </c:pt>
                <c:pt idx="11">
                  <c:v>36860</c:v>
                </c:pt>
                <c:pt idx="12">
                  <c:v>36889</c:v>
                </c:pt>
                <c:pt idx="13">
                  <c:v>36922</c:v>
                </c:pt>
                <c:pt idx="14">
                  <c:v>36950</c:v>
                </c:pt>
                <c:pt idx="15">
                  <c:v>36980</c:v>
                </c:pt>
                <c:pt idx="16">
                  <c:v>37011</c:v>
                </c:pt>
                <c:pt idx="17">
                  <c:v>37042</c:v>
                </c:pt>
                <c:pt idx="18">
                  <c:v>37071</c:v>
                </c:pt>
                <c:pt idx="19">
                  <c:v>37103</c:v>
                </c:pt>
                <c:pt idx="20">
                  <c:v>37134</c:v>
                </c:pt>
                <c:pt idx="21">
                  <c:v>37162</c:v>
                </c:pt>
                <c:pt idx="22">
                  <c:v>37195</c:v>
                </c:pt>
                <c:pt idx="23">
                  <c:v>37225</c:v>
                </c:pt>
                <c:pt idx="24">
                  <c:v>37256</c:v>
                </c:pt>
                <c:pt idx="25">
                  <c:v>37287</c:v>
                </c:pt>
                <c:pt idx="26">
                  <c:v>37315</c:v>
                </c:pt>
                <c:pt idx="27">
                  <c:v>37344</c:v>
                </c:pt>
                <c:pt idx="28">
                  <c:v>37376</c:v>
                </c:pt>
                <c:pt idx="29">
                  <c:v>37407</c:v>
                </c:pt>
                <c:pt idx="30">
                  <c:v>37435</c:v>
                </c:pt>
                <c:pt idx="31">
                  <c:v>37468</c:v>
                </c:pt>
                <c:pt idx="32">
                  <c:v>37498</c:v>
                </c:pt>
                <c:pt idx="33">
                  <c:v>37529</c:v>
                </c:pt>
                <c:pt idx="34">
                  <c:v>37560</c:v>
                </c:pt>
                <c:pt idx="35">
                  <c:v>37589</c:v>
                </c:pt>
                <c:pt idx="36">
                  <c:v>37621</c:v>
                </c:pt>
                <c:pt idx="37">
                  <c:v>37652</c:v>
                </c:pt>
                <c:pt idx="38">
                  <c:v>37680</c:v>
                </c:pt>
                <c:pt idx="39">
                  <c:v>37711</c:v>
                </c:pt>
                <c:pt idx="40">
                  <c:v>37741</c:v>
                </c:pt>
                <c:pt idx="41">
                  <c:v>37771</c:v>
                </c:pt>
                <c:pt idx="42">
                  <c:v>37802</c:v>
                </c:pt>
                <c:pt idx="43">
                  <c:v>37833</c:v>
                </c:pt>
                <c:pt idx="44">
                  <c:v>37862</c:v>
                </c:pt>
                <c:pt idx="45">
                  <c:v>37894</c:v>
                </c:pt>
                <c:pt idx="46">
                  <c:v>37925</c:v>
                </c:pt>
                <c:pt idx="47">
                  <c:v>37953</c:v>
                </c:pt>
                <c:pt idx="48">
                  <c:v>37986</c:v>
                </c:pt>
                <c:pt idx="49">
                  <c:v>38016</c:v>
                </c:pt>
                <c:pt idx="50">
                  <c:v>38044</c:v>
                </c:pt>
                <c:pt idx="51">
                  <c:v>38077</c:v>
                </c:pt>
                <c:pt idx="52">
                  <c:v>38107</c:v>
                </c:pt>
                <c:pt idx="53">
                  <c:v>38138</c:v>
                </c:pt>
                <c:pt idx="54">
                  <c:v>38168</c:v>
                </c:pt>
                <c:pt idx="55">
                  <c:v>38198</c:v>
                </c:pt>
                <c:pt idx="56">
                  <c:v>38230</c:v>
                </c:pt>
                <c:pt idx="57">
                  <c:v>38260</c:v>
                </c:pt>
                <c:pt idx="58">
                  <c:v>38289</c:v>
                </c:pt>
                <c:pt idx="59">
                  <c:v>38321</c:v>
                </c:pt>
                <c:pt idx="60">
                  <c:v>38352</c:v>
                </c:pt>
                <c:pt idx="61">
                  <c:v>38383</c:v>
                </c:pt>
                <c:pt idx="62">
                  <c:v>38411</c:v>
                </c:pt>
                <c:pt idx="63">
                  <c:v>38442</c:v>
                </c:pt>
                <c:pt idx="64">
                  <c:v>38471</c:v>
                </c:pt>
                <c:pt idx="65">
                  <c:v>38503</c:v>
                </c:pt>
                <c:pt idx="66">
                  <c:v>38533</c:v>
                </c:pt>
                <c:pt idx="67">
                  <c:v>38562</c:v>
                </c:pt>
                <c:pt idx="68">
                  <c:v>38595</c:v>
                </c:pt>
                <c:pt idx="69">
                  <c:v>38625</c:v>
                </c:pt>
                <c:pt idx="70">
                  <c:v>38656</c:v>
                </c:pt>
                <c:pt idx="71">
                  <c:v>38686</c:v>
                </c:pt>
                <c:pt idx="72">
                  <c:v>38716</c:v>
                </c:pt>
                <c:pt idx="73">
                  <c:v>38748</c:v>
                </c:pt>
                <c:pt idx="74">
                  <c:v>38776</c:v>
                </c:pt>
                <c:pt idx="75">
                  <c:v>38807</c:v>
                </c:pt>
                <c:pt idx="76">
                  <c:v>38835</c:v>
                </c:pt>
                <c:pt idx="77">
                  <c:v>38868</c:v>
                </c:pt>
                <c:pt idx="78">
                  <c:v>38898</c:v>
                </c:pt>
                <c:pt idx="79">
                  <c:v>38929</c:v>
                </c:pt>
                <c:pt idx="80">
                  <c:v>38960</c:v>
                </c:pt>
                <c:pt idx="81">
                  <c:v>38989</c:v>
                </c:pt>
                <c:pt idx="82">
                  <c:v>39021</c:v>
                </c:pt>
                <c:pt idx="83">
                  <c:v>39051</c:v>
                </c:pt>
                <c:pt idx="84">
                  <c:v>39080</c:v>
                </c:pt>
                <c:pt idx="85">
                  <c:v>39113</c:v>
                </c:pt>
                <c:pt idx="86">
                  <c:v>39141</c:v>
                </c:pt>
                <c:pt idx="87">
                  <c:v>39171</c:v>
                </c:pt>
                <c:pt idx="88">
                  <c:v>39202</c:v>
                </c:pt>
                <c:pt idx="89">
                  <c:v>39233</c:v>
                </c:pt>
                <c:pt idx="90">
                  <c:v>39262</c:v>
                </c:pt>
                <c:pt idx="91">
                  <c:v>39294</c:v>
                </c:pt>
                <c:pt idx="92">
                  <c:v>39325</c:v>
                </c:pt>
                <c:pt idx="93">
                  <c:v>39353</c:v>
                </c:pt>
                <c:pt idx="94">
                  <c:v>39386</c:v>
                </c:pt>
                <c:pt idx="95">
                  <c:v>39416</c:v>
                </c:pt>
                <c:pt idx="96">
                  <c:v>39447</c:v>
                </c:pt>
                <c:pt idx="97">
                  <c:v>39478</c:v>
                </c:pt>
                <c:pt idx="98">
                  <c:v>39507</c:v>
                </c:pt>
                <c:pt idx="99">
                  <c:v>39538</c:v>
                </c:pt>
                <c:pt idx="100">
                  <c:v>39568</c:v>
                </c:pt>
                <c:pt idx="101">
                  <c:v>39598</c:v>
                </c:pt>
                <c:pt idx="102">
                  <c:v>39629</c:v>
                </c:pt>
                <c:pt idx="103">
                  <c:v>39660</c:v>
                </c:pt>
                <c:pt idx="104">
                  <c:v>39689</c:v>
                </c:pt>
                <c:pt idx="105">
                  <c:v>39721</c:v>
                </c:pt>
                <c:pt idx="106">
                  <c:v>39752</c:v>
                </c:pt>
                <c:pt idx="107">
                  <c:v>39780</c:v>
                </c:pt>
                <c:pt idx="108">
                  <c:v>39813</c:v>
                </c:pt>
                <c:pt idx="109">
                  <c:v>39843</c:v>
                </c:pt>
                <c:pt idx="110">
                  <c:v>39871</c:v>
                </c:pt>
                <c:pt idx="111">
                  <c:v>39903</c:v>
                </c:pt>
                <c:pt idx="112">
                  <c:v>39933</c:v>
                </c:pt>
                <c:pt idx="113">
                  <c:v>39962</c:v>
                </c:pt>
                <c:pt idx="114">
                  <c:v>39994</c:v>
                </c:pt>
                <c:pt idx="115">
                  <c:v>40025</c:v>
                </c:pt>
                <c:pt idx="116">
                  <c:v>40056</c:v>
                </c:pt>
                <c:pt idx="117">
                  <c:v>40086</c:v>
                </c:pt>
                <c:pt idx="118">
                  <c:v>40116</c:v>
                </c:pt>
                <c:pt idx="119">
                  <c:v>40147</c:v>
                </c:pt>
                <c:pt idx="120">
                  <c:v>40178</c:v>
                </c:pt>
                <c:pt idx="121">
                  <c:v>40207</c:v>
                </c:pt>
                <c:pt idx="122">
                  <c:v>40235</c:v>
                </c:pt>
                <c:pt idx="123">
                  <c:v>40268</c:v>
                </c:pt>
                <c:pt idx="124">
                  <c:v>40298</c:v>
                </c:pt>
                <c:pt idx="125">
                  <c:v>40329</c:v>
                </c:pt>
                <c:pt idx="126">
                  <c:v>40359</c:v>
                </c:pt>
                <c:pt idx="127">
                  <c:v>40389</c:v>
                </c:pt>
                <c:pt idx="128">
                  <c:v>40421</c:v>
                </c:pt>
                <c:pt idx="129">
                  <c:v>40451</c:v>
                </c:pt>
                <c:pt idx="130">
                  <c:v>40480</c:v>
                </c:pt>
                <c:pt idx="131">
                  <c:v>40512</c:v>
                </c:pt>
                <c:pt idx="132">
                  <c:v>40543</c:v>
                </c:pt>
                <c:pt idx="133">
                  <c:v>40574</c:v>
                </c:pt>
                <c:pt idx="134">
                  <c:v>40602</c:v>
                </c:pt>
                <c:pt idx="135">
                  <c:v>40633</c:v>
                </c:pt>
                <c:pt idx="136">
                  <c:v>40662</c:v>
                </c:pt>
                <c:pt idx="137">
                  <c:v>40694</c:v>
                </c:pt>
                <c:pt idx="138">
                  <c:v>40724</c:v>
                </c:pt>
                <c:pt idx="139">
                  <c:v>40753</c:v>
                </c:pt>
                <c:pt idx="140">
                  <c:v>40786</c:v>
                </c:pt>
                <c:pt idx="141">
                  <c:v>40816</c:v>
                </c:pt>
                <c:pt idx="142">
                  <c:v>40847</c:v>
                </c:pt>
                <c:pt idx="143">
                  <c:v>40877</c:v>
                </c:pt>
                <c:pt idx="144">
                  <c:v>40907</c:v>
                </c:pt>
                <c:pt idx="145">
                  <c:v>40939</c:v>
                </c:pt>
                <c:pt idx="146">
                  <c:v>40968</c:v>
                </c:pt>
                <c:pt idx="147">
                  <c:v>40998</c:v>
                </c:pt>
                <c:pt idx="148">
                  <c:v>41029</c:v>
                </c:pt>
                <c:pt idx="149">
                  <c:v>41060</c:v>
                </c:pt>
                <c:pt idx="150">
                  <c:v>41089</c:v>
                </c:pt>
                <c:pt idx="151">
                  <c:v>41121</c:v>
                </c:pt>
                <c:pt idx="152">
                  <c:v>41152</c:v>
                </c:pt>
                <c:pt idx="153">
                  <c:v>41180</c:v>
                </c:pt>
                <c:pt idx="154">
                  <c:v>41213</c:v>
                </c:pt>
                <c:pt idx="155">
                  <c:v>41243</c:v>
                </c:pt>
                <c:pt idx="156">
                  <c:v>41274</c:v>
                </c:pt>
                <c:pt idx="157">
                  <c:v>41305</c:v>
                </c:pt>
                <c:pt idx="158">
                  <c:v>41333</c:v>
                </c:pt>
                <c:pt idx="159">
                  <c:v>41362</c:v>
                </c:pt>
                <c:pt idx="160">
                  <c:v>41394</c:v>
                </c:pt>
                <c:pt idx="161">
                  <c:v>41425</c:v>
                </c:pt>
                <c:pt idx="162">
                  <c:v>41453</c:v>
                </c:pt>
                <c:pt idx="163">
                  <c:v>41486</c:v>
                </c:pt>
                <c:pt idx="164">
                  <c:v>41516</c:v>
                </c:pt>
                <c:pt idx="165">
                  <c:v>41547</c:v>
                </c:pt>
                <c:pt idx="166">
                  <c:v>41578</c:v>
                </c:pt>
                <c:pt idx="167">
                  <c:v>41607</c:v>
                </c:pt>
                <c:pt idx="168">
                  <c:v>41639</c:v>
                </c:pt>
                <c:pt idx="169">
                  <c:v>41670</c:v>
                </c:pt>
                <c:pt idx="170">
                  <c:v>41698</c:v>
                </c:pt>
                <c:pt idx="171">
                  <c:v>41729</c:v>
                </c:pt>
                <c:pt idx="172">
                  <c:v>41759</c:v>
                </c:pt>
                <c:pt idx="173">
                  <c:v>41789</c:v>
                </c:pt>
                <c:pt idx="174">
                  <c:v>41820</c:v>
                </c:pt>
                <c:pt idx="175">
                  <c:v>41851</c:v>
                </c:pt>
                <c:pt idx="176">
                  <c:v>41880</c:v>
                </c:pt>
                <c:pt idx="177">
                  <c:v>41912</c:v>
                </c:pt>
                <c:pt idx="178">
                  <c:v>41943</c:v>
                </c:pt>
                <c:pt idx="179">
                  <c:v>41971</c:v>
                </c:pt>
                <c:pt idx="180">
                  <c:v>42004</c:v>
                </c:pt>
                <c:pt idx="181">
                  <c:v>42034</c:v>
                </c:pt>
                <c:pt idx="182">
                  <c:v>42062</c:v>
                </c:pt>
                <c:pt idx="183">
                  <c:v>42094</c:v>
                </c:pt>
                <c:pt idx="184">
                  <c:v>42124</c:v>
                </c:pt>
                <c:pt idx="185">
                  <c:v>42153</c:v>
                </c:pt>
                <c:pt idx="186">
                  <c:v>42185</c:v>
                </c:pt>
                <c:pt idx="187">
                  <c:v>42216</c:v>
                </c:pt>
                <c:pt idx="188">
                  <c:v>42247</c:v>
                </c:pt>
                <c:pt idx="189">
                  <c:v>42277</c:v>
                </c:pt>
                <c:pt idx="190">
                  <c:v>42307</c:v>
                </c:pt>
                <c:pt idx="191">
                  <c:v>42338</c:v>
                </c:pt>
                <c:pt idx="192">
                  <c:v>42369</c:v>
                </c:pt>
                <c:pt idx="193">
                  <c:v>42398</c:v>
                </c:pt>
                <c:pt idx="194">
                  <c:v>42429</c:v>
                </c:pt>
                <c:pt idx="195">
                  <c:v>42460</c:v>
                </c:pt>
                <c:pt idx="196">
                  <c:v>42489</c:v>
                </c:pt>
                <c:pt idx="197">
                  <c:v>42521</c:v>
                </c:pt>
              </c:numCache>
            </c:numRef>
          </c:xVal>
          <c:yVal>
            <c:numRef>
              <c:f>'Tabelle1 (2)'!$D$2:$D$199</c:f>
            </c:numRef>
          </c:yVal>
          <c:smooth val="1"/>
          <c:extLst>
            <c:ext xmlns:c16="http://schemas.microsoft.com/office/drawing/2014/chart" uri="{C3380CC4-5D6E-409C-BE32-E72D297353CC}">
              <c16:uniqueId val="{00000002-964C-4AA6-AD52-3577A25C92E5}"/>
            </c:ext>
          </c:extLst>
        </c:ser>
        <c:ser>
          <c:idx val="3"/>
          <c:order val="3"/>
          <c:tx>
            <c:strRef>
              <c:f>'Tabelle1 (2)'!$E$1</c:f>
              <c:strCache>
                <c:ptCount val="1"/>
                <c:pt idx="0">
                  <c:v>eur_libor</c:v>
                </c:pt>
              </c:strCache>
            </c:strRef>
          </c:tx>
          <c:xVal>
            <c:numRef>
              <c:f>'Tabelle1 (2)'!$A$2:$A$199</c:f>
              <c:numCache>
                <c:formatCode>m/d/yyyy</c:formatCode>
                <c:ptCount val="198"/>
                <c:pt idx="0" formatCode="dd\.mm\.yyyy">
                  <c:v>36525</c:v>
                </c:pt>
                <c:pt idx="1">
                  <c:v>36556</c:v>
                </c:pt>
                <c:pt idx="2">
                  <c:v>36585</c:v>
                </c:pt>
                <c:pt idx="3">
                  <c:v>36616</c:v>
                </c:pt>
                <c:pt idx="4">
                  <c:v>36644</c:v>
                </c:pt>
                <c:pt idx="5">
                  <c:v>36677</c:v>
                </c:pt>
                <c:pt idx="6">
                  <c:v>36707</c:v>
                </c:pt>
                <c:pt idx="7">
                  <c:v>36738</c:v>
                </c:pt>
                <c:pt idx="8">
                  <c:v>36769</c:v>
                </c:pt>
                <c:pt idx="9">
                  <c:v>36798</c:v>
                </c:pt>
                <c:pt idx="10">
                  <c:v>36830</c:v>
                </c:pt>
                <c:pt idx="11">
                  <c:v>36860</c:v>
                </c:pt>
                <c:pt idx="12">
                  <c:v>36889</c:v>
                </c:pt>
                <c:pt idx="13">
                  <c:v>36922</c:v>
                </c:pt>
                <c:pt idx="14">
                  <c:v>36950</c:v>
                </c:pt>
                <c:pt idx="15">
                  <c:v>36980</c:v>
                </c:pt>
                <c:pt idx="16">
                  <c:v>37011</c:v>
                </c:pt>
                <c:pt idx="17">
                  <c:v>37042</c:v>
                </c:pt>
                <c:pt idx="18">
                  <c:v>37071</c:v>
                </c:pt>
                <c:pt idx="19">
                  <c:v>37103</c:v>
                </c:pt>
                <c:pt idx="20">
                  <c:v>37134</c:v>
                </c:pt>
                <c:pt idx="21">
                  <c:v>37162</c:v>
                </c:pt>
                <c:pt idx="22">
                  <c:v>37195</c:v>
                </c:pt>
                <c:pt idx="23">
                  <c:v>37225</c:v>
                </c:pt>
                <c:pt idx="24">
                  <c:v>37256</c:v>
                </c:pt>
                <c:pt idx="25">
                  <c:v>37287</c:v>
                </c:pt>
                <c:pt idx="26">
                  <c:v>37315</c:v>
                </c:pt>
                <c:pt idx="27">
                  <c:v>37344</c:v>
                </c:pt>
                <c:pt idx="28">
                  <c:v>37376</c:v>
                </c:pt>
                <c:pt idx="29">
                  <c:v>37407</c:v>
                </c:pt>
                <c:pt idx="30">
                  <c:v>37435</c:v>
                </c:pt>
                <c:pt idx="31">
                  <c:v>37468</c:v>
                </c:pt>
                <c:pt idx="32">
                  <c:v>37498</c:v>
                </c:pt>
                <c:pt idx="33">
                  <c:v>37529</c:v>
                </c:pt>
                <c:pt idx="34">
                  <c:v>37560</c:v>
                </c:pt>
                <c:pt idx="35">
                  <c:v>37589</c:v>
                </c:pt>
                <c:pt idx="36">
                  <c:v>37621</c:v>
                </c:pt>
                <c:pt idx="37">
                  <c:v>37652</c:v>
                </c:pt>
                <c:pt idx="38">
                  <c:v>37680</c:v>
                </c:pt>
                <c:pt idx="39">
                  <c:v>37711</c:v>
                </c:pt>
                <c:pt idx="40">
                  <c:v>37741</c:v>
                </c:pt>
                <c:pt idx="41">
                  <c:v>37771</c:v>
                </c:pt>
                <c:pt idx="42">
                  <c:v>37802</c:v>
                </c:pt>
                <c:pt idx="43">
                  <c:v>37833</c:v>
                </c:pt>
                <c:pt idx="44">
                  <c:v>37862</c:v>
                </c:pt>
                <c:pt idx="45">
                  <c:v>37894</c:v>
                </c:pt>
                <c:pt idx="46">
                  <c:v>37925</c:v>
                </c:pt>
                <c:pt idx="47">
                  <c:v>37953</c:v>
                </c:pt>
                <c:pt idx="48">
                  <c:v>37986</c:v>
                </c:pt>
                <c:pt idx="49">
                  <c:v>38016</c:v>
                </c:pt>
                <c:pt idx="50">
                  <c:v>38044</c:v>
                </c:pt>
                <c:pt idx="51">
                  <c:v>38077</c:v>
                </c:pt>
                <c:pt idx="52">
                  <c:v>38107</c:v>
                </c:pt>
                <c:pt idx="53">
                  <c:v>38138</c:v>
                </c:pt>
                <c:pt idx="54">
                  <c:v>38168</c:v>
                </c:pt>
                <c:pt idx="55">
                  <c:v>38198</c:v>
                </c:pt>
                <c:pt idx="56">
                  <c:v>38230</c:v>
                </c:pt>
                <c:pt idx="57">
                  <c:v>38260</c:v>
                </c:pt>
                <c:pt idx="58">
                  <c:v>38289</c:v>
                </c:pt>
                <c:pt idx="59">
                  <c:v>38321</c:v>
                </c:pt>
                <c:pt idx="60">
                  <c:v>38352</c:v>
                </c:pt>
                <c:pt idx="61">
                  <c:v>38383</c:v>
                </c:pt>
                <c:pt idx="62">
                  <c:v>38411</c:v>
                </c:pt>
                <c:pt idx="63">
                  <c:v>38442</c:v>
                </c:pt>
                <c:pt idx="64">
                  <c:v>38471</c:v>
                </c:pt>
                <c:pt idx="65">
                  <c:v>38503</c:v>
                </c:pt>
                <c:pt idx="66">
                  <c:v>38533</c:v>
                </c:pt>
                <c:pt idx="67">
                  <c:v>38562</c:v>
                </c:pt>
                <c:pt idx="68">
                  <c:v>38595</c:v>
                </c:pt>
                <c:pt idx="69">
                  <c:v>38625</c:v>
                </c:pt>
                <c:pt idx="70">
                  <c:v>38656</c:v>
                </c:pt>
                <c:pt idx="71">
                  <c:v>38686</c:v>
                </c:pt>
                <c:pt idx="72">
                  <c:v>38716</c:v>
                </c:pt>
                <c:pt idx="73">
                  <c:v>38748</c:v>
                </c:pt>
                <c:pt idx="74">
                  <c:v>38776</c:v>
                </c:pt>
                <c:pt idx="75">
                  <c:v>38807</c:v>
                </c:pt>
                <c:pt idx="76">
                  <c:v>38835</c:v>
                </c:pt>
                <c:pt idx="77">
                  <c:v>38868</c:v>
                </c:pt>
                <c:pt idx="78">
                  <c:v>38898</c:v>
                </c:pt>
                <c:pt idx="79">
                  <c:v>38929</c:v>
                </c:pt>
                <c:pt idx="80">
                  <c:v>38960</c:v>
                </c:pt>
                <c:pt idx="81">
                  <c:v>38989</c:v>
                </c:pt>
                <c:pt idx="82">
                  <c:v>39021</c:v>
                </c:pt>
                <c:pt idx="83">
                  <c:v>39051</c:v>
                </c:pt>
                <c:pt idx="84">
                  <c:v>39080</c:v>
                </c:pt>
                <c:pt idx="85">
                  <c:v>39113</c:v>
                </c:pt>
                <c:pt idx="86">
                  <c:v>39141</c:v>
                </c:pt>
                <c:pt idx="87">
                  <c:v>39171</c:v>
                </c:pt>
                <c:pt idx="88">
                  <c:v>39202</c:v>
                </c:pt>
                <c:pt idx="89">
                  <c:v>39233</c:v>
                </c:pt>
                <c:pt idx="90">
                  <c:v>39262</c:v>
                </c:pt>
                <c:pt idx="91">
                  <c:v>39294</c:v>
                </c:pt>
                <c:pt idx="92">
                  <c:v>39325</c:v>
                </c:pt>
                <c:pt idx="93">
                  <c:v>39353</c:v>
                </c:pt>
                <c:pt idx="94">
                  <c:v>39386</c:v>
                </c:pt>
                <c:pt idx="95">
                  <c:v>39416</c:v>
                </c:pt>
                <c:pt idx="96">
                  <c:v>39447</c:v>
                </c:pt>
                <c:pt idx="97">
                  <c:v>39478</c:v>
                </c:pt>
                <c:pt idx="98">
                  <c:v>39507</c:v>
                </c:pt>
                <c:pt idx="99">
                  <c:v>39538</c:v>
                </c:pt>
                <c:pt idx="100">
                  <c:v>39568</c:v>
                </c:pt>
                <c:pt idx="101">
                  <c:v>39598</c:v>
                </c:pt>
                <c:pt idx="102">
                  <c:v>39629</c:v>
                </c:pt>
                <c:pt idx="103">
                  <c:v>39660</c:v>
                </c:pt>
                <c:pt idx="104">
                  <c:v>39689</c:v>
                </c:pt>
                <c:pt idx="105">
                  <c:v>39721</c:v>
                </c:pt>
                <c:pt idx="106">
                  <c:v>39752</c:v>
                </c:pt>
                <c:pt idx="107">
                  <c:v>39780</c:v>
                </c:pt>
                <c:pt idx="108">
                  <c:v>39813</c:v>
                </c:pt>
                <c:pt idx="109">
                  <c:v>39843</c:v>
                </c:pt>
                <c:pt idx="110">
                  <c:v>39871</c:v>
                </c:pt>
                <c:pt idx="111">
                  <c:v>39903</c:v>
                </c:pt>
                <c:pt idx="112">
                  <c:v>39933</c:v>
                </c:pt>
                <c:pt idx="113">
                  <c:v>39962</c:v>
                </c:pt>
                <c:pt idx="114">
                  <c:v>39994</c:v>
                </c:pt>
                <c:pt idx="115">
                  <c:v>40025</c:v>
                </c:pt>
                <c:pt idx="116">
                  <c:v>40056</c:v>
                </c:pt>
                <c:pt idx="117">
                  <c:v>40086</c:v>
                </c:pt>
                <c:pt idx="118">
                  <c:v>40116</c:v>
                </c:pt>
                <c:pt idx="119">
                  <c:v>40147</c:v>
                </c:pt>
                <c:pt idx="120">
                  <c:v>40178</c:v>
                </c:pt>
                <c:pt idx="121">
                  <c:v>40207</c:v>
                </c:pt>
                <c:pt idx="122">
                  <c:v>40235</c:v>
                </c:pt>
                <c:pt idx="123">
                  <c:v>40268</c:v>
                </c:pt>
                <c:pt idx="124">
                  <c:v>40298</c:v>
                </c:pt>
                <c:pt idx="125">
                  <c:v>40329</c:v>
                </c:pt>
                <c:pt idx="126">
                  <c:v>40359</c:v>
                </c:pt>
                <c:pt idx="127">
                  <c:v>40389</c:v>
                </c:pt>
                <c:pt idx="128">
                  <c:v>40421</c:v>
                </c:pt>
                <c:pt idx="129">
                  <c:v>40451</c:v>
                </c:pt>
                <c:pt idx="130">
                  <c:v>40480</c:v>
                </c:pt>
                <c:pt idx="131">
                  <c:v>40512</c:v>
                </c:pt>
                <c:pt idx="132">
                  <c:v>40543</c:v>
                </c:pt>
                <c:pt idx="133">
                  <c:v>40574</c:v>
                </c:pt>
                <c:pt idx="134">
                  <c:v>40602</c:v>
                </c:pt>
                <c:pt idx="135">
                  <c:v>40633</c:v>
                </c:pt>
                <c:pt idx="136">
                  <c:v>40662</c:v>
                </c:pt>
                <c:pt idx="137">
                  <c:v>40694</c:v>
                </c:pt>
                <c:pt idx="138">
                  <c:v>40724</c:v>
                </c:pt>
                <c:pt idx="139">
                  <c:v>40753</c:v>
                </c:pt>
                <c:pt idx="140">
                  <c:v>40786</c:v>
                </c:pt>
                <c:pt idx="141">
                  <c:v>40816</c:v>
                </c:pt>
                <c:pt idx="142">
                  <c:v>40847</c:v>
                </c:pt>
                <c:pt idx="143">
                  <c:v>40877</c:v>
                </c:pt>
                <c:pt idx="144">
                  <c:v>40907</c:v>
                </c:pt>
                <c:pt idx="145">
                  <c:v>40939</c:v>
                </c:pt>
                <c:pt idx="146">
                  <c:v>40968</c:v>
                </c:pt>
                <c:pt idx="147">
                  <c:v>40998</c:v>
                </c:pt>
                <c:pt idx="148">
                  <c:v>41029</c:v>
                </c:pt>
                <c:pt idx="149">
                  <c:v>41060</c:v>
                </c:pt>
                <c:pt idx="150">
                  <c:v>41089</c:v>
                </c:pt>
                <c:pt idx="151">
                  <c:v>41121</c:v>
                </c:pt>
                <c:pt idx="152">
                  <c:v>41152</c:v>
                </c:pt>
                <c:pt idx="153">
                  <c:v>41180</c:v>
                </c:pt>
                <c:pt idx="154">
                  <c:v>41213</c:v>
                </c:pt>
                <c:pt idx="155">
                  <c:v>41243</c:v>
                </c:pt>
                <c:pt idx="156">
                  <c:v>41274</c:v>
                </c:pt>
                <c:pt idx="157">
                  <c:v>41305</c:v>
                </c:pt>
                <c:pt idx="158">
                  <c:v>41333</c:v>
                </c:pt>
                <c:pt idx="159">
                  <c:v>41362</c:v>
                </c:pt>
                <c:pt idx="160">
                  <c:v>41394</c:v>
                </c:pt>
                <c:pt idx="161">
                  <c:v>41425</c:v>
                </c:pt>
                <c:pt idx="162">
                  <c:v>41453</c:v>
                </c:pt>
                <c:pt idx="163">
                  <c:v>41486</c:v>
                </c:pt>
                <c:pt idx="164">
                  <c:v>41516</c:v>
                </c:pt>
                <c:pt idx="165">
                  <c:v>41547</c:v>
                </c:pt>
                <c:pt idx="166">
                  <c:v>41578</c:v>
                </c:pt>
                <c:pt idx="167">
                  <c:v>41607</c:v>
                </c:pt>
                <c:pt idx="168">
                  <c:v>41639</c:v>
                </c:pt>
                <c:pt idx="169">
                  <c:v>41670</c:v>
                </c:pt>
                <c:pt idx="170">
                  <c:v>41698</c:v>
                </c:pt>
                <c:pt idx="171">
                  <c:v>41729</c:v>
                </c:pt>
                <c:pt idx="172">
                  <c:v>41759</c:v>
                </c:pt>
                <c:pt idx="173">
                  <c:v>41789</c:v>
                </c:pt>
                <c:pt idx="174">
                  <c:v>41820</c:v>
                </c:pt>
                <c:pt idx="175">
                  <c:v>41851</c:v>
                </c:pt>
                <c:pt idx="176">
                  <c:v>41880</c:v>
                </c:pt>
                <c:pt idx="177">
                  <c:v>41912</c:v>
                </c:pt>
                <c:pt idx="178">
                  <c:v>41943</c:v>
                </c:pt>
                <c:pt idx="179">
                  <c:v>41971</c:v>
                </c:pt>
                <c:pt idx="180">
                  <c:v>42004</c:v>
                </c:pt>
                <c:pt idx="181">
                  <c:v>42034</c:v>
                </c:pt>
                <c:pt idx="182">
                  <c:v>42062</c:v>
                </c:pt>
                <c:pt idx="183">
                  <c:v>42094</c:v>
                </c:pt>
                <c:pt idx="184">
                  <c:v>42124</c:v>
                </c:pt>
                <c:pt idx="185">
                  <c:v>42153</c:v>
                </c:pt>
                <c:pt idx="186">
                  <c:v>42185</c:v>
                </c:pt>
                <c:pt idx="187">
                  <c:v>42216</c:v>
                </c:pt>
                <c:pt idx="188">
                  <c:v>42247</c:v>
                </c:pt>
                <c:pt idx="189">
                  <c:v>42277</c:v>
                </c:pt>
                <c:pt idx="190">
                  <c:v>42307</c:v>
                </c:pt>
                <c:pt idx="191">
                  <c:v>42338</c:v>
                </c:pt>
                <c:pt idx="192">
                  <c:v>42369</c:v>
                </c:pt>
                <c:pt idx="193">
                  <c:v>42398</c:v>
                </c:pt>
                <c:pt idx="194">
                  <c:v>42429</c:v>
                </c:pt>
                <c:pt idx="195">
                  <c:v>42460</c:v>
                </c:pt>
                <c:pt idx="196">
                  <c:v>42489</c:v>
                </c:pt>
                <c:pt idx="197">
                  <c:v>42521</c:v>
                </c:pt>
              </c:numCache>
            </c:numRef>
          </c:xVal>
          <c:yVal>
            <c:numRef>
              <c:f>'Tabelle1 (2)'!$E$2:$E$199</c:f>
            </c:numRef>
          </c:yVal>
          <c:smooth val="1"/>
          <c:extLst>
            <c:ext xmlns:c16="http://schemas.microsoft.com/office/drawing/2014/chart" uri="{C3380CC4-5D6E-409C-BE32-E72D297353CC}">
              <c16:uniqueId val="{00000003-964C-4AA6-AD52-3577A25C92E5}"/>
            </c:ext>
          </c:extLst>
        </c:ser>
        <c:ser>
          <c:idx val="4"/>
          <c:order val="4"/>
          <c:tx>
            <c:strRef>
              <c:f>'Tabelle1 (2)'!$F$1</c:f>
              <c:strCache>
                <c:ptCount val="1"/>
                <c:pt idx="0">
                  <c:v>diff</c:v>
                </c:pt>
              </c:strCache>
            </c:strRef>
          </c:tx>
          <c:spPr>
            <a:ln w="57150">
              <a:solidFill>
                <a:schemeClr val="accent4"/>
              </a:solidFill>
            </a:ln>
          </c:spPr>
          <c:marker>
            <c:symbol val="none"/>
          </c:marker>
          <c:xVal>
            <c:numRef>
              <c:f>'Tabelle1 (2)'!$A$2:$A$199</c:f>
              <c:numCache>
                <c:formatCode>m/d/yyyy</c:formatCode>
                <c:ptCount val="198"/>
                <c:pt idx="0" formatCode="dd\.mm\.yyyy">
                  <c:v>36525</c:v>
                </c:pt>
                <c:pt idx="1">
                  <c:v>36556</c:v>
                </c:pt>
                <c:pt idx="2">
                  <c:v>36585</c:v>
                </c:pt>
                <c:pt idx="3">
                  <c:v>36616</c:v>
                </c:pt>
                <c:pt idx="4">
                  <c:v>36644</c:v>
                </c:pt>
                <c:pt idx="5">
                  <c:v>36677</c:v>
                </c:pt>
                <c:pt idx="6">
                  <c:v>36707</c:v>
                </c:pt>
                <c:pt idx="7">
                  <c:v>36738</c:v>
                </c:pt>
                <c:pt idx="8">
                  <c:v>36769</c:v>
                </c:pt>
                <c:pt idx="9">
                  <c:v>36798</c:v>
                </c:pt>
                <c:pt idx="10">
                  <c:v>36830</c:v>
                </c:pt>
                <c:pt idx="11">
                  <c:v>36860</c:v>
                </c:pt>
                <c:pt idx="12">
                  <c:v>36889</c:v>
                </c:pt>
                <c:pt idx="13">
                  <c:v>36922</c:v>
                </c:pt>
                <c:pt idx="14">
                  <c:v>36950</c:v>
                </c:pt>
                <c:pt idx="15">
                  <c:v>36980</c:v>
                </c:pt>
                <c:pt idx="16">
                  <c:v>37011</c:v>
                </c:pt>
                <c:pt idx="17">
                  <c:v>37042</c:v>
                </c:pt>
                <c:pt idx="18">
                  <c:v>37071</c:v>
                </c:pt>
                <c:pt idx="19">
                  <c:v>37103</c:v>
                </c:pt>
                <c:pt idx="20">
                  <c:v>37134</c:v>
                </c:pt>
                <c:pt idx="21">
                  <c:v>37162</c:v>
                </c:pt>
                <c:pt idx="22">
                  <c:v>37195</c:v>
                </c:pt>
                <c:pt idx="23">
                  <c:v>37225</c:v>
                </c:pt>
                <c:pt idx="24">
                  <c:v>37256</c:v>
                </c:pt>
                <c:pt idx="25">
                  <c:v>37287</c:v>
                </c:pt>
                <c:pt idx="26">
                  <c:v>37315</c:v>
                </c:pt>
                <c:pt idx="27">
                  <c:v>37344</c:v>
                </c:pt>
                <c:pt idx="28">
                  <c:v>37376</c:v>
                </c:pt>
                <c:pt idx="29">
                  <c:v>37407</c:v>
                </c:pt>
                <c:pt idx="30">
                  <c:v>37435</c:v>
                </c:pt>
                <c:pt idx="31">
                  <c:v>37468</c:v>
                </c:pt>
                <c:pt idx="32">
                  <c:v>37498</c:v>
                </c:pt>
                <c:pt idx="33">
                  <c:v>37529</c:v>
                </c:pt>
                <c:pt idx="34">
                  <c:v>37560</c:v>
                </c:pt>
                <c:pt idx="35">
                  <c:v>37589</c:v>
                </c:pt>
                <c:pt idx="36">
                  <c:v>37621</c:v>
                </c:pt>
                <c:pt idx="37">
                  <c:v>37652</c:v>
                </c:pt>
                <c:pt idx="38">
                  <c:v>37680</c:v>
                </c:pt>
                <c:pt idx="39">
                  <c:v>37711</c:v>
                </c:pt>
                <c:pt idx="40">
                  <c:v>37741</c:v>
                </c:pt>
                <c:pt idx="41">
                  <c:v>37771</c:v>
                </c:pt>
                <c:pt idx="42">
                  <c:v>37802</c:v>
                </c:pt>
                <c:pt idx="43">
                  <c:v>37833</c:v>
                </c:pt>
                <c:pt idx="44">
                  <c:v>37862</c:v>
                </c:pt>
                <c:pt idx="45">
                  <c:v>37894</c:v>
                </c:pt>
                <c:pt idx="46">
                  <c:v>37925</c:v>
                </c:pt>
                <c:pt idx="47">
                  <c:v>37953</c:v>
                </c:pt>
                <c:pt idx="48">
                  <c:v>37986</c:v>
                </c:pt>
                <c:pt idx="49">
                  <c:v>38016</c:v>
                </c:pt>
                <c:pt idx="50">
                  <c:v>38044</c:v>
                </c:pt>
                <c:pt idx="51">
                  <c:v>38077</c:v>
                </c:pt>
                <c:pt idx="52">
                  <c:v>38107</c:v>
                </c:pt>
                <c:pt idx="53">
                  <c:v>38138</c:v>
                </c:pt>
                <c:pt idx="54">
                  <c:v>38168</c:v>
                </c:pt>
                <c:pt idx="55">
                  <c:v>38198</c:v>
                </c:pt>
                <c:pt idx="56">
                  <c:v>38230</c:v>
                </c:pt>
                <c:pt idx="57">
                  <c:v>38260</c:v>
                </c:pt>
                <c:pt idx="58">
                  <c:v>38289</c:v>
                </c:pt>
                <c:pt idx="59">
                  <c:v>38321</c:v>
                </c:pt>
                <c:pt idx="60">
                  <c:v>38352</c:v>
                </c:pt>
                <c:pt idx="61">
                  <c:v>38383</c:v>
                </c:pt>
                <c:pt idx="62">
                  <c:v>38411</c:v>
                </c:pt>
                <c:pt idx="63">
                  <c:v>38442</c:v>
                </c:pt>
                <c:pt idx="64">
                  <c:v>38471</c:v>
                </c:pt>
                <c:pt idx="65">
                  <c:v>38503</c:v>
                </c:pt>
                <c:pt idx="66">
                  <c:v>38533</c:v>
                </c:pt>
                <c:pt idx="67">
                  <c:v>38562</c:v>
                </c:pt>
                <c:pt idx="68">
                  <c:v>38595</c:v>
                </c:pt>
                <c:pt idx="69">
                  <c:v>38625</c:v>
                </c:pt>
                <c:pt idx="70">
                  <c:v>38656</c:v>
                </c:pt>
                <c:pt idx="71">
                  <c:v>38686</c:v>
                </c:pt>
                <c:pt idx="72">
                  <c:v>38716</c:v>
                </c:pt>
                <c:pt idx="73">
                  <c:v>38748</c:v>
                </c:pt>
                <c:pt idx="74">
                  <c:v>38776</c:v>
                </c:pt>
                <c:pt idx="75">
                  <c:v>38807</c:v>
                </c:pt>
                <c:pt idx="76">
                  <c:v>38835</c:v>
                </c:pt>
                <c:pt idx="77">
                  <c:v>38868</c:v>
                </c:pt>
                <c:pt idx="78">
                  <c:v>38898</c:v>
                </c:pt>
                <c:pt idx="79">
                  <c:v>38929</c:v>
                </c:pt>
                <c:pt idx="80">
                  <c:v>38960</c:v>
                </c:pt>
                <c:pt idx="81">
                  <c:v>38989</c:v>
                </c:pt>
                <c:pt idx="82">
                  <c:v>39021</c:v>
                </c:pt>
                <c:pt idx="83">
                  <c:v>39051</c:v>
                </c:pt>
                <c:pt idx="84">
                  <c:v>39080</c:v>
                </c:pt>
                <c:pt idx="85">
                  <c:v>39113</c:v>
                </c:pt>
                <c:pt idx="86">
                  <c:v>39141</c:v>
                </c:pt>
                <c:pt idx="87">
                  <c:v>39171</c:v>
                </c:pt>
                <c:pt idx="88">
                  <c:v>39202</c:v>
                </c:pt>
                <c:pt idx="89">
                  <c:v>39233</c:v>
                </c:pt>
                <c:pt idx="90">
                  <c:v>39262</c:v>
                </c:pt>
                <c:pt idx="91">
                  <c:v>39294</c:v>
                </c:pt>
                <c:pt idx="92">
                  <c:v>39325</c:v>
                </c:pt>
                <c:pt idx="93">
                  <c:v>39353</c:v>
                </c:pt>
                <c:pt idx="94">
                  <c:v>39386</c:v>
                </c:pt>
                <c:pt idx="95">
                  <c:v>39416</c:v>
                </c:pt>
                <c:pt idx="96">
                  <c:v>39447</c:v>
                </c:pt>
                <c:pt idx="97">
                  <c:v>39478</c:v>
                </c:pt>
                <c:pt idx="98">
                  <c:v>39507</c:v>
                </c:pt>
                <c:pt idx="99">
                  <c:v>39538</c:v>
                </c:pt>
                <c:pt idx="100">
                  <c:v>39568</c:v>
                </c:pt>
                <c:pt idx="101">
                  <c:v>39598</c:v>
                </c:pt>
                <c:pt idx="102">
                  <c:v>39629</c:v>
                </c:pt>
                <c:pt idx="103">
                  <c:v>39660</c:v>
                </c:pt>
                <c:pt idx="104">
                  <c:v>39689</c:v>
                </c:pt>
                <c:pt idx="105">
                  <c:v>39721</c:v>
                </c:pt>
                <c:pt idx="106">
                  <c:v>39752</c:v>
                </c:pt>
                <c:pt idx="107">
                  <c:v>39780</c:v>
                </c:pt>
                <c:pt idx="108">
                  <c:v>39813</c:v>
                </c:pt>
                <c:pt idx="109">
                  <c:v>39843</c:v>
                </c:pt>
                <c:pt idx="110">
                  <c:v>39871</c:v>
                </c:pt>
                <c:pt idx="111">
                  <c:v>39903</c:v>
                </c:pt>
                <c:pt idx="112">
                  <c:v>39933</c:v>
                </c:pt>
                <c:pt idx="113">
                  <c:v>39962</c:v>
                </c:pt>
                <c:pt idx="114">
                  <c:v>39994</c:v>
                </c:pt>
                <c:pt idx="115">
                  <c:v>40025</c:v>
                </c:pt>
                <c:pt idx="116">
                  <c:v>40056</c:v>
                </c:pt>
                <c:pt idx="117">
                  <c:v>40086</c:v>
                </c:pt>
                <c:pt idx="118">
                  <c:v>40116</c:v>
                </c:pt>
                <c:pt idx="119">
                  <c:v>40147</c:v>
                </c:pt>
                <c:pt idx="120">
                  <c:v>40178</c:v>
                </c:pt>
                <c:pt idx="121">
                  <c:v>40207</c:v>
                </c:pt>
                <c:pt idx="122">
                  <c:v>40235</c:v>
                </c:pt>
                <c:pt idx="123">
                  <c:v>40268</c:v>
                </c:pt>
                <c:pt idx="124">
                  <c:v>40298</c:v>
                </c:pt>
                <c:pt idx="125">
                  <c:v>40329</c:v>
                </c:pt>
                <c:pt idx="126">
                  <c:v>40359</c:v>
                </c:pt>
                <c:pt idx="127">
                  <c:v>40389</c:v>
                </c:pt>
                <c:pt idx="128">
                  <c:v>40421</c:v>
                </c:pt>
                <c:pt idx="129">
                  <c:v>40451</c:v>
                </c:pt>
                <c:pt idx="130">
                  <c:v>40480</c:v>
                </c:pt>
                <c:pt idx="131">
                  <c:v>40512</c:v>
                </c:pt>
                <c:pt idx="132">
                  <c:v>40543</c:v>
                </c:pt>
                <c:pt idx="133">
                  <c:v>40574</c:v>
                </c:pt>
                <c:pt idx="134">
                  <c:v>40602</c:v>
                </c:pt>
                <c:pt idx="135">
                  <c:v>40633</c:v>
                </c:pt>
                <c:pt idx="136">
                  <c:v>40662</c:v>
                </c:pt>
                <c:pt idx="137">
                  <c:v>40694</c:v>
                </c:pt>
                <c:pt idx="138">
                  <c:v>40724</c:v>
                </c:pt>
                <c:pt idx="139">
                  <c:v>40753</c:v>
                </c:pt>
                <c:pt idx="140">
                  <c:v>40786</c:v>
                </c:pt>
                <c:pt idx="141">
                  <c:v>40816</c:v>
                </c:pt>
                <c:pt idx="142">
                  <c:v>40847</c:v>
                </c:pt>
                <c:pt idx="143">
                  <c:v>40877</c:v>
                </c:pt>
                <c:pt idx="144">
                  <c:v>40907</c:v>
                </c:pt>
                <c:pt idx="145">
                  <c:v>40939</c:v>
                </c:pt>
                <c:pt idx="146">
                  <c:v>40968</c:v>
                </c:pt>
                <c:pt idx="147">
                  <c:v>40998</c:v>
                </c:pt>
                <c:pt idx="148">
                  <c:v>41029</c:v>
                </c:pt>
                <c:pt idx="149">
                  <c:v>41060</c:v>
                </c:pt>
                <c:pt idx="150">
                  <c:v>41089</c:v>
                </c:pt>
                <c:pt idx="151">
                  <c:v>41121</c:v>
                </c:pt>
                <c:pt idx="152">
                  <c:v>41152</c:v>
                </c:pt>
                <c:pt idx="153">
                  <c:v>41180</c:v>
                </c:pt>
                <c:pt idx="154">
                  <c:v>41213</c:v>
                </c:pt>
                <c:pt idx="155">
                  <c:v>41243</c:v>
                </c:pt>
                <c:pt idx="156">
                  <c:v>41274</c:v>
                </c:pt>
                <c:pt idx="157">
                  <c:v>41305</c:v>
                </c:pt>
                <c:pt idx="158">
                  <c:v>41333</c:v>
                </c:pt>
                <c:pt idx="159">
                  <c:v>41362</c:v>
                </c:pt>
                <c:pt idx="160">
                  <c:v>41394</c:v>
                </c:pt>
                <c:pt idx="161">
                  <c:v>41425</c:v>
                </c:pt>
                <c:pt idx="162">
                  <c:v>41453</c:v>
                </c:pt>
                <c:pt idx="163">
                  <c:v>41486</c:v>
                </c:pt>
                <c:pt idx="164">
                  <c:v>41516</c:v>
                </c:pt>
                <c:pt idx="165">
                  <c:v>41547</c:v>
                </c:pt>
                <c:pt idx="166">
                  <c:v>41578</c:v>
                </c:pt>
                <c:pt idx="167">
                  <c:v>41607</c:v>
                </c:pt>
                <c:pt idx="168">
                  <c:v>41639</c:v>
                </c:pt>
                <c:pt idx="169">
                  <c:v>41670</c:v>
                </c:pt>
                <c:pt idx="170">
                  <c:v>41698</c:v>
                </c:pt>
                <c:pt idx="171">
                  <c:v>41729</c:v>
                </c:pt>
                <c:pt idx="172">
                  <c:v>41759</c:v>
                </c:pt>
                <c:pt idx="173">
                  <c:v>41789</c:v>
                </c:pt>
                <c:pt idx="174">
                  <c:v>41820</c:v>
                </c:pt>
                <c:pt idx="175">
                  <c:v>41851</c:v>
                </c:pt>
                <c:pt idx="176">
                  <c:v>41880</c:v>
                </c:pt>
                <c:pt idx="177">
                  <c:v>41912</c:v>
                </c:pt>
                <c:pt idx="178">
                  <c:v>41943</c:v>
                </c:pt>
                <c:pt idx="179">
                  <c:v>41971</c:v>
                </c:pt>
                <c:pt idx="180">
                  <c:v>42004</c:v>
                </c:pt>
                <c:pt idx="181">
                  <c:v>42034</c:v>
                </c:pt>
                <c:pt idx="182">
                  <c:v>42062</c:v>
                </c:pt>
                <c:pt idx="183">
                  <c:v>42094</c:v>
                </c:pt>
                <c:pt idx="184">
                  <c:v>42124</c:v>
                </c:pt>
                <c:pt idx="185">
                  <c:v>42153</c:v>
                </c:pt>
                <c:pt idx="186">
                  <c:v>42185</c:v>
                </c:pt>
                <c:pt idx="187">
                  <c:v>42216</c:v>
                </c:pt>
                <c:pt idx="188">
                  <c:v>42247</c:v>
                </c:pt>
                <c:pt idx="189">
                  <c:v>42277</c:v>
                </c:pt>
                <c:pt idx="190">
                  <c:v>42307</c:v>
                </c:pt>
                <c:pt idx="191">
                  <c:v>42338</c:v>
                </c:pt>
                <c:pt idx="192">
                  <c:v>42369</c:v>
                </c:pt>
                <c:pt idx="193">
                  <c:v>42398</c:v>
                </c:pt>
                <c:pt idx="194">
                  <c:v>42429</c:v>
                </c:pt>
                <c:pt idx="195">
                  <c:v>42460</c:v>
                </c:pt>
                <c:pt idx="196">
                  <c:v>42489</c:v>
                </c:pt>
                <c:pt idx="197">
                  <c:v>42521</c:v>
                </c:pt>
              </c:numCache>
            </c:numRef>
          </c:xVal>
          <c:yVal>
            <c:numRef>
              <c:f>'Tabelle1 (2)'!$F$2:$F$199</c:f>
              <c:numCache>
                <c:formatCode>General</c:formatCode>
                <c:ptCount val="198"/>
                <c:pt idx="0">
                  <c:v>-149.208</c:v>
                </c:pt>
                <c:pt idx="1">
                  <c:v>-135.95799999999997</c:v>
                </c:pt>
                <c:pt idx="2">
                  <c:v>-118.83299999999997</c:v>
                </c:pt>
                <c:pt idx="3">
                  <c:v>-97.500000000000014</c:v>
                </c:pt>
                <c:pt idx="4">
                  <c:v>-85.105000000000032</c:v>
                </c:pt>
                <c:pt idx="5">
                  <c:v>-129.43800000000005</c:v>
                </c:pt>
                <c:pt idx="6">
                  <c:v>-115.20800000000003</c:v>
                </c:pt>
                <c:pt idx="7">
                  <c:v>-119.75000000000003</c:v>
                </c:pt>
                <c:pt idx="8">
                  <c:v>-139.83299999999997</c:v>
                </c:pt>
                <c:pt idx="9">
                  <c:v>-140.87500000000003</c:v>
                </c:pt>
                <c:pt idx="10">
                  <c:v>-164.58300000000003</c:v>
                </c:pt>
                <c:pt idx="11">
                  <c:v>-156.91700000000003</c:v>
                </c:pt>
                <c:pt idx="12">
                  <c:v>-148.43799999999999</c:v>
                </c:pt>
                <c:pt idx="13">
                  <c:v>-132.18800000000002</c:v>
                </c:pt>
                <c:pt idx="14">
                  <c:v>-134.042</c:v>
                </c:pt>
                <c:pt idx="15">
                  <c:v>-123.56299999999996</c:v>
                </c:pt>
                <c:pt idx="16">
                  <c:v>-163.50000000000006</c:v>
                </c:pt>
                <c:pt idx="17">
                  <c:v>-132.125</c:v>
                </c:pt>
                <c:pt idx="18">
                  <c:v>-120.33300000000003</c:v>
                </c:pt>
                <c:pt idx="19">
                  <c:v>-125.71299999999997</c:v>
                </c:pt>
                <c:pt idx="20">
                  <c:v>-109.55799999999999</c:v>
                </c:pt>
                <c:pt idx="21">
                  <c:v>-136.93000000000004</c:v>
                </c:pt>
                <c:pt idx="22">
                  <c:v>-143.25</c:v>
                </c:pt>
                <c:pt idx="23">
                  <c:v>-135.41699999999997</c:v>
                </c:pt>
                <c:pt idx="24">
                  <c:v>-146.33299999999997</c:v>
                </c:pt>
                <c:pt idx="25">
                  <c:v>-167.22099999999998</c:v>
                </c:pt>
                <c:pt idx="26">
                  <c:v>-162.68000000000004</c:v>
                </c:pt>
                <c:pt idx="27">
                  <c:v>-181.50000000000003</c:v>
                </c:pt>
                <c:pt idx="28">
                  <c:v>-181.5</c:v>
                </c:pt>
                <c:pt idx="29">
                  <c:v>-225.14599999999999</c:v>
                </c:pt>
                <c:pt idx="30">
                  <c:v>-219.667</c:v>
                </c:pt>
                <c:pt idx="31">
                  <c:v>-255.58299999999997</c:v>
                </c:pt>
                <c:pt idx="32">
                  <c:v>-260.30800000000005</c:v>
                </c:pt>
                <c:pt idx="33">
                  <c:v>-254.38</c:v>
                </c:pt>
                <c:pt idx="34">
                  <c:v>-251.24799999999999</c:v>
                </c:pt>
                <c:pt idx="35">
                  <c:v>-229.91299999999998</c:v>
                </c:pt>
                <c:pt idx="36">
                  <c:v>-224.458</c:v>
                </c:pt>
                <c:pt idx="37">
                  <c:v>-220.13</c:v>
                </c:pt>
                <c:pt idx="38">
                  <c:v>-195.87099999999998</c:v>
                </c:pt>
                <c:pt idx="39">
                  <c:v>-220.667</c:v>
                </c:pt>
                <c:pt idx="40">
                  <c:v>-221.85500000000005</c:v>
                </c:pt>
                <c:pt idx="41">
                  <c:v>-199.27099999999999</c:v>
                </c:pt>
                <c:pt idx="42">
                  <c:v>-185.44200000000001</c:v>
                </c:pt>
                <c:pt idx="43">
                  <c:v>-183.346</c:v>
                </c:pt>
                <c:pt idx="44">
                  <c:v>-188.35799999999998</c:v>
                </c:pt>
                <c:pt idx="45">
                  <c:v>-187.24600000000001</c:v>
                </c:pt>
                <c:pt idx="46">
                  <c:v>-191.09600000000003</c:v>
                </c:pt>
                <c:pt idx="47">
                  <c:v>-188.75800000000004</c:v>
                </c:pt>
                <c:pt idx="48">
                  <c:v>-186.3</c:v>
                </c:pt>
                <c:pt idx="49">
                  <c:v>-184.62100000000001</c:v>
                </c:pt>
                <c:pt idx="50">
                  <c:v>-179.005</c:v>
                </c:pt>
                <c:pt idx="51">
                  <c:v>-171</c:v>
                </c:pt>
                <c:pt idx="52">
                  <c:v>-179.99599999999998</c:v>
                </c:pt>
                <c:pt idx="53">
                  <c:v>-182.52499999999998</c:v>
                </c:pt>
                <c:pt idx="54">
                  <c:v>-162.16700000000003</c:v>
                </c:pt>
                <c:pt idx="55">
                  <c:v>-158.69999999999999</c:v>
                </c:pt>
                <c:pt idx="56">
                  <c:v>-149.31299999999999</c:v>
                </c:pt>
                <c:pt idx="57">
                  <c:v>-144.62500000000003</c:v>
                </c:pt>
                <c:pt idx="58">
                  <c:v>-142.62100000000001</c:v>
                </c:pt>
                <c:pt idx="59">
                  <c:v>-143.32499999999999</c:v>
                </c:pt>
                <c:pt idx="60">
                  <c:v>-143.77100000000002</c:v>
                </c:pt>
                <c:pt idx="61">
                  <c:v>-138.90000000000003</c:v>
                </c:pt>
                <c:pt idx="62">
                  <c:v>-137.71100000000001</c:v>
                </c:pt>
                <c:pt idx="63">
                  <c:v>-136.863</c:v>
                </c:pt>
                <c:pt idx="64">
                  <c:v>-136.63800000000001</c:v>
                </c:pt>
                <c:pt idx="65">
                  <c:v>-137.80600000000001</c:v>
                </c:pt>
                <c:pt idx="66">
                  <c:v>-135.76699999999997</c:v>
                </c:pt>
                <c:pt idx="67">
                  <c:v>-137.18799999999999</c:v>
                </c:pt>
                <c:pt idx="68">
                  <c:v>-137.17499999999998</c:v>
                </c:pt>
                <c:pt idx="69">
                  <c:v>-138.38800000000001</c:v>
                </c:pt>
                <c:pt idx="70">
                  <c:v>-141.68799999999999</c:v>
                </c:pt>
                <c:pt idx="71">
                  <c:v>-146.53799999999998</c:v>
                </c:pt>
                <c:pt idx="72">
                  <c:v>-147.66299999999998</c:v>
                </c:pt>
                <c:pt idx="73">
                  <c:v>-152.54599999999999</c:v>
                </c:pt>
                <c:pt idx="74">
                  <c:v>-148.78</c:v>
                </c:pt>
                <c:pt idx="75">
                  <c:v>-156.78300000000002</c:v>
                </c:pt>
                <c:pt idx="76">
                  <c:v>-151.15</c:v>
                </c:pt>
                <c:pt idx="77">
                  <c:v>-150.42999999999998</c:v>
                </c:pt>
                <c:pt idx="78">
                  <c:v>-153.76300000000001</c:v>
                </c:pt>
                <c:pt idx="79">
                  <c:v>-161.26300000000001</c:v>
                </c:pt>
                <c:pt idx="80">
                  <c:v>-158.363</c:v>
                </c:pt>
                <c:pt idx="81">
                  <c:v>-160.63</c:v>
                </c:pt>
                <c:pt idx="82">
                  <c:v>-170.55</c:v>
                </c:pt>
                <c:pt idx="83">
                  <c:v>-168.57499999999999</c:v>
                </c:pt>
                <c:pt idx="84">
                  <c:v>-162.06300000000002</c:v>
                </c:pt>
                <c:pt idx="85">
                  <c:v>-159.14999999999998</c:v>
                </c:pt>
                <c:pt idx="86">
                  <c:v>-162.97499999999999</c:v>
                </c:pt>
                <c:pt idx="87">
                  <c:v>-163.238</c:v>
                </c:pt>
                <c:pt idx="88">
                  <c:v>-166.96300000000002</c:v>
                </c:pt>
                <c:pt idx="89">
                  <c:v>-165.08799999999999</c:v>
                </c:pt>
                <c:pt idx="90">
                  <c:v>-147.43799999999999</c:v>
                </c:pt>
                <c:pt idx="91">
                  <c:v>-155.24999999999997</c:v>
                </c:pt>
                <c:pt idx="92">
                  <c:v>-184.583</c:v>
                </c:pt>
                <c:pt idx="93">
                  <c:v>-200.18799999999999</c:v>
                </c:pt>
                <c:pt idx="94">
                  <c:v>-184.98000000000002</c:v>
                </c:pt>
                <c:pt idx="95">
                  <c:v>-206.625</c:v>
                </c:pt>
                <c:pt idx="96">
                  <c:v>-192.20800000000003</c:v>
                </c:pt>
                <c:pt idx="97">
                  <c:v>-172.41700000000003</c:v>
                </c:pt>
                <c:pt idx="98">
                  <c:v>-159.14600000000004</c:v>
                </c:pt>
                <c:pt idx="99">
                  <c:v>-184.25000000000003</c:v>
                </c:pt>
                <c:pt idx="100">
                  <c:v>-204.73</c:v>
                </c:pt>
                <c:pt idx="101">
                  <c:v>-208.25000000000006</c:v>
                </c:pt>
                <c:pt idx="102">
                  <c:v>-215.93799999999996</c:v>
                </c:pt>
                <c:pt idx="103">
                  <c:v>-220.66700000000003</c:v>
                </c:pt>
                <c:pt idx="104">
                  <c:v>-221.43800000000002</c:v>
                </c:pt>
                <c:pt idx="105">
                  <c:v>-231.87499999999997</c:v>
                </c:pt>
                <c:pt idx="106">
                  <c:v>-205.042</c:v>
                </c:pt>
                <c:pt idx="107">
                  <c:v>-259.625</c:v>
                </c:pt>
                <c:pt idx="108">
                  <c:v>-223.20799999999997</c:v>
                </c:pt>
                <c:pt idx="109">
                  <c:v>-156.39600000000002</c:v>
                </c:pt>
                <c:pt idx="110">
                  <c:v>-133.31300000000002</c:v>
                </c:pt>
                <c:pt idx="111">
                  <c:v>-110.29200000000002</c:v>
                </c:pt>
                <c:pt idx="112">
                  <c:v>-95.73</c:v>
                </c:pt>
                <c:pt idx="113">
                  <c:v>-87.042000000000002</c:v>
                </c:pt>
                <c:pt idx="114">
                  <c:v>-70</c:v>
                </c:pt>
                <c:pt idx="115">
                  <c:v>-50.188000000000002</c:v>
                </c:pt>
                <c:pt idx="116">
                  <c:v>-48.238999999999997</c:v>
                </c:pt>
                <c:pt idx="117">
                  <c:v>-41.854999999999997</c:v>
                </c:pt>
                <c:pt idx="118">
                  <c:v>-41.005000000000003</c:v>
                </c:pt>
                <c:pt idx="119">
                  <c:v>-43.000000000000007</c:v>
                </c:pt>
                <c:pt idx="120">
                  <c:v>-40.333000000000006</c:v>
                </c:pt>
                <c:pt idx="121">
                  <c:v>-35.875</c:v>
                </c:pt>
                <c:pt idx="122">
                  <c:v>-35.124999999999993</c:v>
                </c:pt>
                <c:pt idx="123">
                  <c:v>-33.082999999999998</c:v>
                </c:pt>
                <c:pt idx="124">
                  <c:v>-36.167000000000002</c:v>
                </c:pt>
                <c:pt idx="125">
                  <c:v>-52.47999999999999</c:v>
                </c:pt>
                <c:pt idx="126">
                  <c:v>-59.457999999999998</c:v>
                </c:pt>
                <c:pt idx="127">
                  <c:v>-66.082999999999998</c:v>
                </c:pt>
                <c:pt idx="128">
                  <c:v>-66.499999999999986</c:v>
                </c:pt>
                <c:pt idx="129">
                  <c:v>-66.917000000000002</c:v>
                </c:pt>
                <c:pt idx="130">
                  <c:v>-81.855000000000004</c:v>
                </c:pt>
                <c:pt idx="131">
                  <c:v>-79.582999999999998</c:v>
                </c:pt>
                <c:pt idx="132">
                  <c:v>-76.875</c:v>
                </c:pt>
                <c:pt idx="133">
                  <c:v>-85.374999999999986</c:v>
                </c:pt>
                <c:pt idx="134">
                  <c:v>-87.75</c:v>
                </c:pt>
                <c:pt idx="135">
                  <c:v>-100</c:v>
                </c:pt>
                <c:pt idx="136">
                  <c:v>-115.99999999999999</c:v>
                </c:pt>
                <c:pt idx="137">
                  <c:v>-120.605</c:v>
                </c:pt>
                <c:pt idx="138">
                  <c:v>-131.56299999999999</c:v>
                </c:pt>
                <c:pt idx="139">
                  <c:v>-138.18799999999999</c:v>
                </c:pt>
                <c:pt idx="140">
                  <c:v>-147.87500000000003</c:v>
                </c:pt>
                <c:pt idx="141">
                  <c:v>-147.167</c:v>
                </c:pt>
                <c:pt idx="142">
                  <c:v>-148.35499999999999</c:v>
                </c:pt>
                <c:pt idx="143">
                  <c:v>-135.52100000000002</c:v>
                </c:pt>
                <c:pt idx="144">
                  <c:v>-124.047</c:v>
                </c:pt>
                <c:pt idx="145">
                  <c:v>-98.929000000000002</c:v>
                </c:pt>
                <c:pt idx="146">
                  <c:v>-80.918999999999997</c:v>
                </c:pt>
                <c:pt idx="147">
                  <c:v>-57.086000000000006</c:v>
                </c:pt>
                <c:pt idx="148">
                  <c:v>-52.518999999999991</c:v>
                </c:pt>
                <c:pt idx="149">
                  <c:v>-49.713999999999992</c:v>
                </c:pt>
                <c:pt idx="150">
                  <c:v>-46.871000000000009</c:v>
                </c:pt>
                <c:pt idx="151">
                  <c:v>-20.179000000000002</c:v>
                </c:pt>
                <c:pt idx="152">
                  <c:v>-12.186000000000002</c:v>
                </c:pt>
                <c:pt idx="153">
                  <c:v>-11.029000000000002</c:v>
                </c:pt>
                <c:pt idx="154">
                  <c:v>-10.086</c:v>
                </c:pt>
                <c:pt idx="155">
                  <c:v>-9.6429999999999989</c:v>
                </c:pt>
                <c:pt idx="156">
                  <c:v>-11.657</c:v>
                </c:pt>
                <c:pt idx="157">
                  <c:v>-13.014000000000001</c:v>
                </c:pt>
                <c:pt idx="158">
                  <c:v>-10.8</c:v>
                </c:pt>
                <c:pt idx="159">
                  <c:v>-10.871</c:v>
                </c:pt>
                <c:pt idx="160">
                  <c:v>-10.286</c:v>
                </c:pt>
                <c:pt idx="161">
                  <c:v>-9.9</c:v>
                </c:pt>
                <c:pt idx="162">
                  <c:v>-12.814</c:v>
                </c:pt>
                <c:pt idx="163">
                  <c:v>-13.414000000000001</c:v>
                </c:pt>
                <c:pt idx="164">
                  <c:v>-13.557000000000002</c:v>
                </c:pt>
                <c:pt idx="165">
                  <c:v>-13.728999999999999</c:v>
                </c:pt>
                <c:pt idx="166">
                  <c:v>-15.671000000000001</c:v>
                </c:pt>
                <c:pt idx="167">
                  <c:v>-17.5</c:v>
                </c:pt>
                <c:pt idx="168">
                  <c:v>-24.271000000000001</c:v>
                </c:pt>
                <c:pt idx="169">
                  <c:v>-24.486000000000001</c:v>
                </c:pt>
                <c:pt idx="170">
                  <c:v>-23.943000000000001</c:v>
                </c:pt>
                <c:pt idx="171">
                  <c:v>-25.942999999999998</c:v>
                </c:pt>
                <c:pt idx="172">
                  <c:v>-29.086000000000002</c:v>
                </c:pt>
                <c:pt idx="173">
                  <c:v>-27.513999999999999</c:v>
                </c:pt>
                <c:pt idx="174">
                  <c:v>-16.771000000000001</c:v>
                </c:pt>
                <c:pt idx="175">
                  <c:v>-15.914</c:v>
                </c:pt>
                <c:pt idx="176">
                  <c:v>-10.842999999999998</c:v>
                </c:pt>
                <c:pt idx="177">
                  <c:v>-5.1140000000000008</c:v>
                </c:pt>
                <c:pt idx="178">
                  <c:v>-4.7140000000000004</c:v>
                </c:pt>
                <c:pt idx="179">
                  <c:v>-6.1139999999999999</c:v>
                </c:pt>
                <c:pt idx="180">
                  <c:v>-12.157</c:v>
                </c:pt>
                <c:pt idx="181">
                  <c:v>-88.61399999999999</c:v>
                </c:pt>
                <c:pt idx="182">
                  <c:v>-87.5</c:v>
                </c:pt>
                <c:pt idx="183">
                  <c:v>-83.185999999999993</c:v>
                </c:pt>
                <c:pt idx="184">
                  <c:v>-78.614000000000004</c:v>
                </c:pt>
                <c:pt idx="185">
                  <c:v>-77.228999999999999</c:v>
                </c:pt>
                <c:pt idx="186">
                  <c:v>-77.685999999999993</c:v>
                </c:pt>
                <c:pt idx="187">
                  <c:v>-72.185999999999993</c:v>
                </c:pt>
                <c:pt idx="188">
                  <c:v>-69.399999999999991</c:v>
                </c:pt>
                <c:pt idx="189">
                  <c:v>-69.228999999999999</c:v>
                </c:pt>
                <c:pt idx="190">
                  <c:v>-65.771000000000001</c:v>
                </c:pt>
                <c:pt idx="191">
                  <c:v>-71.48599999999999</c:v>
                </c:pt>
                <c:pt idx="192">
                  <c:v>-62.814</c:v>
                </c:pt>
                <c:pt idx="193">
                  <c:v>-57.628999999999998</c:v>
                </c:pt>
                <c:pt idx="194">
                  <c:v>-58.173999999999992</c:v>
                </c:pt>
                <c:pt idx="195">
                  <c:v>-48.019999999999996</c:v>
                </c:pt>
                <c:pt idx="196">
                  <c:v>-45.769000000000005</c:v>
                </c:pt>
                <c:pt idx="197">
                  <c:v>-45.333999999999996</c:v>
                </c:pt>
              </c:numCache>
            </c:numRef>
          </c:yVal>
          <c:smooth val="1"/>
          <c:extLst>
            <c:ext xmlns:c16="http://schemas.microsoft.com/office/drawing/2014/chart" uri="{C3380CC4-5D6E-409C-BE32-E72D297353CC}">
              <c16:uniqueId val="{00000004-964C-4AA6-AD52-3577A25C92E5}"/>
            </c:ext>
          </c:extLst>
        </c:ser>
        <c:ser>
          <c:idx val="5"/>
          <c:order val="5"/>
          <c:tx>
            <c:strRef>
              <c:f>'Tabelle1 (2)'!$G$1</c:f>
              <c:strCache>
                <c:ptCount val="1"/>
                <c:pt idx="0">
                  <c:v>fwd point</c:v>
                </c:pt>
              </c:strCache>
            </c:strRef>
          </c:tx>
          <c:spPr>
            <a:ln w="57150">
              <a:solidFill>
                <a:schemeClr val="tx1">
                  <a:lumMod val="50000"/>
                  <a:lumOff val="50000"/>
                  <a:alpha val="62000"/>
                </a:schemeClr>
              </a:solidFill>
            </a:ln>
          </c:spPr>
          <c:marker>
            <c:symbol val="none"/>
          </c:marker>
          <c:xVal>
            <c:numRef>
              <c:f>'Tabelle1 (2)'!$A$2:$A$199</c:f>
              <c:numCache>
                <c:formatCode>m/d/yyyy</c:formatCode>
                <c:ptCount val="198"/>
                <c:pt idx="0" formatCode="dd\.mm\.yyyy">
                  <c:v>36525</c:v>
                </c:pt>
                <c:pt idx="1">
                  <c:v>36556</c:v>
                </c:pt>
                <c:pt idx="2">
                  <c:v>36585</c:v>
                </c:pt>
                <c:pt idx="3">
                  <c:v>36616</c:v>
                </c:pt>
                <c:pt idx="4">
                  <c:v>36644</c:v>
                </c:pt>
                <c:pt idx="5">
                  <c:v>36677</c:v>
                </c:pt>
                <c:pt idx="6">
                  <c:v>36707</c:v>
                </c:pt>
                <c:pt idx="7">
                  <c:v>36738</c:v>
                </c:pt>
                <c:pt idx="8">
                  <c:v>36769</c:v>
                </c:pt>
                <c:pt idx="9">
                  <c:v>36798</c:v>
                </c:pt>
                <c:pt idx="10">
                  <c:v>36830</c:v>
                </c:pt>
                <c:pt idx="11">
                  <c:v>36860</c:v>
                </c:pt>
                <c:pt idx="12">
                  <c:v>36889</c:v>
                </c:pt>
                <c:pt idx="13">
                  <c:v>36922</c:v>
                </c:pt>
                <c:pt idx="14">
                  <c:v>36950</c:v>
                </c:pt>
                <c:pt idx="15">
                  <c:v>36980</c:v>
                </c:pt>
                <c:pt idx="16">
                  <c:v>37011</c:v>
                </c:pt>
                <c:pt idx="17">
                  <c:v>37042</c:v>
                </c:pt>
                <c:pt idx="18">
                  <c:v>37071</c:v>
                </c:pt>
                <c:pt idx="19">
                  <c:v>37103</c:v>
                </c:pt>
                <c:pt idx="20">
                  <c:v>37134</c:v>
                </c:pt>
                <c:pt idx="21">
                  <c:v>37162</c:v>
                </c:pt>
                <c:pt idx="22">
                  <c:v>37195</c:v>
                </c:pt>
                <c:pt idx="23">
                  <c:v>37225</c:v>
                </c:pt>
                <c:pt idx="24">
                  <c:v>37256</c:v>
                </c:pt>
                <c:pt idx="25">
                  <c:v>37287</c:v>
                </c:pt>
                <c:pt idx="26">
                  <c:v>37315</c:v>
                </c:pt>
                <c:pt idx="27">
                  <c:v>37344</c:v>
                </c:pt>
                <c:pt idx="28">
                  <c:v>37376</c:v>
                </c:pt>
                <c:pt idx="29">
                  <c:v>37407</c:v>
                </c:pt>
                <c:pt idx="30">
                  <c:v>37435</c:v>
                </c:pt>
                <c:pt idx="31">
                  <c:v>37468</c:v>
                </c:pt>
                <c:pt idx="32">
                  <c:v>37498</c:v>
                </c:pt>
                <c:pt idx="33">
                  <c:v>37529</c:v>
                </c:pt>
                <c:pt idx="34">
                  <c:v>37560</c:v>
                </c:pt>
                <c:pt idx="35">
                  <c:v>37589</c:v>
                </c:pt>
                <c:pt idx="36">
                  <c:v>37621</c:v>
                </c:pt>
                <c:pt idx="37">
                  <c:v>37652</c:v>
                </c:pt>
                <c:pt idx="38">
                  <c:v>37680</c:v>
                </c:pt>
                <c:pt idx="39">
                  <c:v>37711</c:v>
                </c:pt>
                <c:pt idx="40">
                  <c:v>37741</c:v>
                </c:pt>
                <c:pt idx="41">
                  <c:v>37771</c:v>
                </c:pt>
                <c:pt idx="42">
                  <c:v>37802</c:v>
                </c:pt>
                <c:pt idx="43">
                  <c:v>37833</c:v>
                </c:pt>
                <c:pt idx="44">
                  <c:v>37862</c:v>
                </c:pt>
                <c:pt idx="45">
                  <c:v>37894</c:v>
                </c:pt>
                <c:pt idx="46">
                  <c:v>37925</c:v>
                </c:pt>
                <c:pt idx="47">
                  <c:v>37953</c:v>
                </c:pt>
                <c:pt idx="48">
                  <c:v>37986</c:v>
                </c:pt>
                <c:pt idx="49">
                  <c:v>38016</c:v>
                </c:pt>
                <c:pt idx="50">
                  <c:v>38044</c:v>
                </c:pt>
                <c:pt idx="51">
                  <c:v>38077</c:v>
                </c:pt>
                <c:pt idx="52">
                  <c:v>38107</c:v>
                </c:pt>
                <c:pt idx="53">
                  <c:v>38138</c:v>
                </c:pt>
                <c:pt idx="54">
                  <c:v>38168</c:v>
                </c:pt>
                <c:pt idx="55">
                  <c:v>38198</c:v>
                </c:pt>
                <c:pt idx="56">
                  <c:v>38230</c:v>
                </c:pt>
                <c:pt idx="57">
                  <c:v>38260</c:v>
                </c:pt>
                <c:pt idx="58">
                  <c:v>38289</c:v>
                </c:pt>
                <c:pt idx="59">
                  <c:v>38321</c:v>
                </c:pt>
                <c:pt idx="60">
                  <c:v>38352</c:v>
                </c:pt>
                <c:pt idx="61">
                  <c:v>38383</c:v>
                </c:pt>
                <c:pt idx="62">
                  <c:v>38411</c:v>
                </c:pt>
                <c:pt idx="63">
                  <c:v>38442</c:v>
                </c:pt>
                <c:pt idx="64">
                  <c:v>38471</c:v>
                </c:pt>
                <c:pt idx="65">
                  <c:v>38503</c:v>
                </c:pt>
                <c:pt idx="66">
                  <c:v>38533</c:v>
                </c:pt>
                <c:pt idx="67">
                  <c:v>38562</c:v>
                </c:pt>
                <c:pt idx="68">
                  <c:v>38595</c:v>
                </c:pt>
                <c:pt idx="69">
                  <c:v>38625</c:v>
                </c:pt>
                <c:pt idx="70">
                  <c:v>38656</c:v>
                </c:pt>
                <c:pt idx="71">
                  <c:v>38686</c:v>
                </c:pt>
                <c:pt idx="72">
                  <c:v>38716</c:v>
                </c:pt>
                <c:pt idx="73">
                  <c:v>38748</c:v>
                </c:pt>
                <c:pt idx="74">
                  <c:v>38776</c:v>
                </c:pt>
                <c:pt idx="75">
                  <c:v>38807</c:v>
                </c:pt>
                <c:pt idx="76">
                  <c:v>38835</c:v>
                </c:pt>
                <c:pt idx="77">
                  <c:v>38868</c:v>
                </c:pt>
                <c:pt idx="78">
                  <c:v>38898</c:v>
                </c:pt>
                <c:pt idx="79">
                  <c:v>38929</c:v>
                </c:pt>
                <c:pt idx="80">
                  <c:v>38960</c:v>
                </c:pt>
                <c:pt idx="81">
                  <c:v>38989</c:v>
                </c:pt>
                <c:pt idx="82">
                  <c:v>39021</c:v>
                </c:pt>
                <c:pt idx="83">
                  <c:v>39051</c:v>
                </c:pt>
                <c:pt idx="84">
                  <c:v>39080</c:v>
                </c:pt>
                <c:pt idx="85">
                  <c:v>39113</c:v>
                </c:pt>
                <c:pt idx="86">
                  <c:v>39141</c:v>
                </c:pt>
                <c:pt idx="87">
                  <c:v>39171</c:v>
                </c:pt>
                <c:pt idx="88">
                  <c:v>39202</c:v>
                </c:pt>
                <c:pt idx="89">
                  <c:v>39233</c:v>
                </c:pt>
                <c:pt idx="90">
                  <c:v>39262</c:v>
                </c:pt>
                <c:pt idx="91">
                  <c:v>39294</c:v>
                </c:pt>
                <c:pt idx="92">
                  <c:v>39325</c:v>
                </c:pt>
                <c:pt idx="93">
                  <c:v>39353</c:v>
                </c:pt>
                <c:pt idx="94">
                  <c:v>39386</c:v>
                </c:pt>
                <c:pt idx="95">
                  <c:v>39416</c:v>
                </c:pt>
                <c:pt idx="96">
                  <c:v>39447</c:v>
                </c:pt>
                <c:pt idx="97">
                  <c:v>39478</c:v>
                </c:pt>
                <c:pt idx="98">
                  <c:v>39507</c:v>
                </c:pt>
                <c:pt idx="99">
                  <c:v>39538</c:v>
                </c:pt>
                <c:pt idx="100">
                  <c:v>39568</c:v>
                </c:pt>
                <c:pt idx="101">
                  <c:v>39598</c:v>
                </c:pt>
                <c:pt idx="102">
                  <c:v>39629</c:v>
                </c:pt>
                <c:pt idx="103">
                  <c:v>39660</c:v>
                </c:pt>
                <c:pt idx="104">
                  <c:v>39689</c:v>
                </c:pt>
                <c:pt idx="105">
                  <c:v>39721</c:v>
                </c:pt>
                <c:pt idx="106">
                  <c:v>39752</c:v>
                </c:pt>
                <c:pt idx="107">
                  <c:v>39780</c:v>
                </c:pt>
                <c:pt idx="108">
                  <c:v>39813</c:v>
                </c:pt>
                <c:pt idx="109">
                  <c:v>39843</c:v>
                </c:pt>
                <c:pt idx="110">
                  <c:v>39871</c:v>
                </c:pt>
                <c:pt idx="111">
                  <c:v>39903</c:v>
                </c:pt>
                <c:pt idx="112">
                  <c:v>39933</c:v>
                </c:pt>
                <c:pt idx="113">
                  <c:v>39962</c:v>
                </c:pt>
                <c:pt idx="114">
                  <c:v>39994</c:v>
                </c:pt>
                <c:pt idx="115">
                  <c:v>40025</c:v>
                </c:pt>
                <c:pt idx="116">
                  <c:v>40056</c:v>
                </c:pt>
                <c:pt idx="117">
                  <c:v>40086</c:v>
                </c:pt>
                <c:pt idx="118">
                  <c:v>40116</c:v>
                </c:pt>
                <c:pt idx="119">
                  <c:v>40147</c:v>
                </c:pt>
                <c:pt idx="120">
                  <c:v>40178</c:v>
                </c:pt>
                <c:pt idx="121">
                  <c:v>40207</c:v>
                </c:pt>
                <c:pt idx="122">
                  <c:v>40235</c:v>
                </c:pt>
                <c:pt idx="123">
                  <c:v>40268</c:v>
                </c:pt>
                <c:pt idx="124">
                  <c:v>40298</c:v>
                </c:pt>
                <c:pt idx="125">
                  <c:v>40329</c:v>
                </c:pt>
                <c:pt idx="126">
                  <c:v>40359</c:v>
                </c:pt>
                <c:pt idx="127">
                  <c:v>40389</c:v>
                </c:pt>
                <c:pt idx="128">
                  <c:v>40421</c:v>
                </c:pt>
                <c:pt idx="129">
                  <c:v>40451</c:v>
                </c:pt>
                <c:pt idx="130">
                  <c:v>40480</c:v>
                </c:pt>
                <c:pt idx="131">
                  <c:v>40512</c:v>
                </c:pt>
                <c:pt idx="132">
                  <c:v>40543</c:v>
                </c:pt>
                <c:pt idx="133">
                  <c:v>40574</c:v>
                </c:pt>
                <c:pt idx="134">
                  <c:v>40602</c:v>
                </c:pt>
                <c:pt idx="135">
                  <c:v>40633</c:v>
                </c:pt>
                <c:pt idx="136">
                  <c:v>40662</c:v>
                </c:pt>
                <c:pt idx="137">
                  <c:v>40694</c:v>
                </c:pt>
                <c:pt idx="138">
                  <c:v>40724</c:v>
                </c:pt>
                <c:pt idx="139">
                  <c:v>40753</c:v>
                </c:pt>
                <c:pt idx="140">
                  <c:v>40786</c:v>
                </c:pt>
                <c:pt idx="141">
                  <c:v>40816</c:v>
                </c:pt>
                <c:pt idx="142">
                  <c:v>40847</c:v>
                </c:pt>
                <c:pt idx="143">
                  <c:v>40877</c:v>
                </c:pt>
                <c:pt idx="144">
                  <c:v>40907</c:v>
                </c:pt>
                <c:pt idx="145">
                  <c:v>40939</c:v>
                </c:pt>
                <c:pt idx="146">
                  <c:v>40968</c:v>
                </c:pt>
                <c:pt idx="147">
                  <c:v>40998</c:v>
                </c:pt>
                <c:pt idx="148">
                  <c:v>41029</c:v>
                </c:pt>
                <c:pt idx="149">
                  <c:v>41060</c:v>
                </c:pt>
                <c:pt idx="150">
                  <c:v>41089</c:v>
                </c:pt>
                <c:pt idx="151">
                  <c:v>41121</c:v>
                </c:pt>
                <c:pt idx="152">
                  <c:v>41152</c:v>
                </c:pt>
                <c:pt idx="153">
                  <c:v>41180</c:v>
                </c:pt>
                <c:pt idx="154">
                  <c:v>41213</c:v>
                </c:pt>
                <c:pt idx="155">
                  <c:v>41243</c:v>
                </c:pt>
                <c:pt idx="156">
                  <c:v>41274</c:v>
                </c:pt>
                <c:pt idx="157">
                  <c:v>41305</c:v>
                </c:pt>
                <c:pt idx="158">
                  <c:v>41333</c:v>
                </c:pt>
                <c:pt idx="159">
                  <c:v>41362</c:v>
                </c:pt>
                <c:pt idx="160">
                  <c:v>41394</c:v>
                </c:pt>
                <c:pt idx="161">
                  <c:v>41425</c:v>
                </c:pt>
                <c:pt idx="162">
                  <c:v>41453</c:v>
                </c:pt>
                <c:pt idx="163">
                  <c:v>41486</c:v>
                </c:pt>
                <c:pt idx="164">
                  <c:v>41516</c:v>
                </c:pt>
                <c:pt idx="165">
                  <c:v>41547</c:v>
                </c:pt>
                <c:pt idx="166">
                  <c:v>41578</c:v>
                </c:pt>
                <c:pt idx="167">
                  <c:v>41607</c:v>
                </c:pt>
                <c:pt idx="168">
                  <c:v>41639</c:v>
                </c:pt>
                <c:pt idx="169">
                  <c:v>41670</c:v>
                </c:pt>
                <c:pt idx="170">
                  <c:v>41698</c:v>
                </c:pt>
                <c:pt idx="171">
                  <c:v>41729</c:v>
                </c:pt>
                <c:pt idx="172">
                  <c:v>41759</c:v>
                </c:pt>
                <c:pt idx="173">
                  <c:v>41789</c:v>
                </c:pt>
                <c:pt idx="174">
                  <c:v>41820</c:v>
                </c:pt>
                <c:pt idx="175">
                  <c:v>41851</c:v>
                </c:pt>
                <c:pt idx="176">
                  <c:v>41880</c:v>
                </c:pt>
                <c:pt idx="177">
                  <c:v>41912</c:v>
                </c:pt>
                <c:pt idx="178">
                  <c:v>41943</c:v>
                </c:pt>
                <c:pt idx="179">
                  <c:v>41971</c:v>
                </c:pt>
                <c:pt idx="180">
                  <c:v>42004</c:v>
                </c:pt>
                <c:pt idx="181">
                  <c:v>42034</c:v>
                </c:pt>
                <c:pt idx="182">
                  <c:v>42062</c:v>
                </c:pt>
                <c:pt idx="183">
                  <c:v>42094</c:v>
                </c:pt>
                <c:pt idx="184">
                  <c:v>42124</c:v>
                </c:pt>
                <c:pt idx="185">
                  <c:v>42153</c:v>
                </c:pt>
                <c:pt idx="186">
                  <c:v>42185</c:v>
                </c:pt>
                <c:pt idx="187">
                  <c:v>42216</c:v>
                </c:pt>
                <c:pt idx="188">
                  <c:v>42247</c:v>
                </c:pt>
                <c:pt idx="189">
                  <c:v>42277</c:v>
                </c:pt>
                <c:pt idx="190">
                  <c:v>42307</c:v>
                </c:pt>
                <c:pt idx="191">
                  <c:v>42338</c:v>
                </c:pt>
                <c:pt idx="192">
                  <c:v>42369</c:v>
                </c:pt>
                <c:pt idx="193">
                  <c:v>42398</c:v>
                </c:pt>
                <c:pt idx="194">
                  <c:v>42429</c:v>
                </c:pt>
                <c:pt idx="195">
                  <c:v>42460</c:v>
                </c:pt>
                <c:pt idx="196">
                  <c:v>42489</c:v>
                </c:pt>
                <c:pt idx="197">
                  <c:v>42521</c:v>
                </c:pt>
              </c:numCache>
            </c:numRef>
          </c:xVal>
          <c:yVal>
            <c:numRef>
              <c:f>'Tabelle1 (2)'!$G$2:$G$199</c:f>
              <c:numCache>
                <c:formatCode>General</c:formatCode>
                <c:ptCount val="198"/>
                <c:pt idx="0">
                  <c:v>-154.9467370591359</c:v>
                </c:pt>
                <c:pt idx="1">
                  <c:v>-135.15277734605701</c:v>
                </c:pt>
                <c:pt idx="2">
                  <c:v>-123.28767123287672</c:v>
                </c:pt>
                <c:pt idx="3">
                  <c:v>-95.531393375652073</c:v>
                </c:pt>
                <c:pt idx="4">
                  <c:v>-89.083159193011369</c:v>
                </c:pt>
                <c:pt idx="5">
                  <c:v>-129.54386855294041</c:v>
                </c:pt>
                <c:pt idx="6">
                  <c:v>-115.6255018467962</c:v>
                </c:pt>
                <c:pt idx="7">
                  <c:v>-121.10245888397041</c:v>
                </c:pt>
                <c:pt idx="8">
                  <c:v>-140.01745369921457</c:v>
                </c:pt>
                <c:pt idx="9">
                  <c:v>-145.75058267406362</c:v>
                </c:pt>
                <c:pt idx="10">
                  <c:v>-167.00504289737378</c:v>
                </c:pt>
                <c:pt idx="11">
                  <c:v>-155.4568948379829</c:v>
                </c:pt>
                <c:pt idx="12">
                  <c:v>-152.8377087519352</c:v>
                </c:pt>
                <c:pt idx="13">
                  <c:v>-129.31034482758619</c:v>
                </c:pt>
                <c:pt idx="14">
                  <c:v>-141.17341472125716</c:v>
                </c:pt>
                <c:pt idx="15">
                  <c:v>-126.92597075468613</c:v>
                </c:pt>
                <c:pt idx="16">
                  <c:v>-168.2091248579315</c:v>
                </c:pt>
                <c:pt idx="17">
                  <c:v>-135.93446721715958</c:v>
                </c:pt>
                <c:pt idx="18">
                  <c:v>-123.826406670606</c:v>
                </c:pt>
                <c:pt idx="19">
                  <c:v>-127.74398307326103</c:v>
                </c:pt>
                <c:pt idx="20">
                  <c:v>-114.88112902693967</c:v>
                </c:pt>
                <c:pt idx="21">
                  <c:v>-136.87595193772211</c:v>
                </c:pt>
                <c:pt idx="22">
                  <c:v>-148.72213159325722</c:v>
                </c:pt>
                <c:pt idx="23">
                  <c:v>-136.79165108610667</c:v>
                </c:pt>
                <c:pt idx="24">
                  <c:v>-141.16532449076266</c:v>
                </c:pt>
                <c:pt idx="25">
                  <c:v>-169.34583234627229</c:v>
                </c:pt>
                <c:pt idx="26">
                  <c:v>-161.79013392100356</c:v>
                </c:pt>
                <c:pt idx="27">
                  <c:v>-185.52622604187982</c:v>
                </c:pt>
                <c:pt idx="28">
                  <c:v>-192.15497698701657</c:v>
                </c:pt>
                <c:pt idx="29">
                  <c:v>-229.43767284646111</c:v>
                </c:pt>
                <c:pt idx="30">
                  <c:v>-223.38122148839108</c:v>
                </c:pt>
                <c:pt idx="31">
                  <c:v>-265.21559443449513</c:v>
                </c:pt>
                <c:pt idx="32">
                  <c:v>-261.93872698865567</c:v>
                </c:pt>
                <c:pt idx="33">
                  <c:v>-257.78968703837302</c:v>
                </c:pt>
                <c:pt idx="34">
                  <c:v>-250.13845680489553</c:v>
                </c:pt>
                <c:pt idx="35">
                  <c:v>-229.27259168869904</c:v>
                </c:pt>
                <c:pt idx="36">
                  <c:v>-227.75251481328371</c:v>
                </c:pt>
                <c:pt idx="37">
                  <c:v>-219.1351719441607</c:v>
                </c:pt>
                <c:pt idx="38">
                  <c:v>-198.11688978669497</c:v>
                </c:pt>
                <c:pt idx="39">
                  <c:v>-201.01020373571987</c:v>
                </c:pt>
                <c:pt idx="40">
                  <c:v>-223.88700042902875</c:v>
                </c:pt>
                <c:pt idx="41">
                  <c:v>-200.75151119098183</c:v>
                </c:pt>
                <c:pt idx="42">
                  <c:v>-187.75720164609052</c:v>
                </c:pt>
                <c:pt idx="43">
                  <c:v>-190.43907508443749</c:v>
                </c:pt>
                <c:pt idx="44">
                  <c:v>-191.32470572933602</c:v>
                </c:pt>
                <c:pt idx="45">
                  <c:v>-194.4849115504683</c:v>
                </c:pt>
                <c:pt idx="46">
                  <c:v>-195.39526646272739</c:v>
                </c:pt>
                <c:pt idx="47">
                  <c:v>-190.02841642986309</c:v>
                </c:pt>
                <c:pt idx="48">
                  <c:v>-187.25367682399309</c:v>
                </c:pt>
                <c:pt idx="49">
                  <c:v>-185.36709829686805</c:v>
                </c:pt>
                <c:pt idx="50">
                  <c:v>-181.8989027716116</c:v>
                </c:pt>
                <c:pt idx="51">
                  <c:v>-173.84945960681185</c:v>
                </c:pt>
                <c:pt idx="52">
                  <c:v>-184.60943542150036</c:v>
                </c:pt>
                <c:pt idx="53">
                  <c:v>-185.18518518518519</c:v>
                </c:pt>
                <c:pt idx="54">
                  <c:v>-164.7954828967238</c:v>
                </c:pt>
                <c:pt idx="55">
                  <c:v>-160.37392884964945</c:v>
                </c:pt>
                <c:pt idx="56">
                  <c:v>-151.54756117322964</c:v>
                </c:pt>
                <c:pt idx="57">
                  <c:v>-148.95127460471119</c:v>
                </c:pt>
                <c:pt idx="58">
                  <c:v>-148.59984297304371</c:v>
                </c:pt>
                <c:pt idx="59">
                  <c:v>-145.50254075100642</c:v>
                </c:pt>
                <c:pt idx="60">
                  <c:v>-143.85510996119018</c:v>
                </c:pt>
                <c:pt idx="61">
                  <c:v>-138.20598006644519</c:v>
                </c:pt>
                <c:pt idx="62">
                  <c:v>-142.14306607299554</c:v>
                </c:pt>
                <c:pt idx="63">
                  <c:v>-139.77177486944751</c:v>
                </c:pt>
                <c:pt idx="64">
                  <c:v>-137.53924353416056</c:v>
                </c:pt>
                <c:pt idx="65">
                  <c:v>-139.13269957025653</c:v>
                </c:pt>
                <c:pt idx="66">
                  <c:v>-138.97573081509651</c:v>
                </c:pt>
                <c:pt idx="67">
                  <c:v>-139.42240022520505</c:v>
                </c:pt>
                <c:pt idx="68">
                  <c:v>-141.31488784019652</c:v>
                </c:pt>
                <c:pt idx="69">
                  <c:v>-140.88616135976608</c:v>
                </c:pt>
                <c:pt idx="70">
                  <c:v>-141.65156614030548</c:v>
                </c:pt>
                <c:pt idx="71">
                  <c:v>-144.10950774411211</c:v>
                </c:pt>
                <c:pt idx="72">
                  <c:v>-148.26334222279343</c:v>
                </c:pt>
                <c:pt idx="73">
                  <c:v>-150.49887351142581</c:v>
                </c:pt>
                <c:pt idx="74">
                  <c:v>-154.95011511895623</c:v>
                </c:pt>
                <c:pt idx="75">
                  <c:v>-164.02986963675482</c:v>
                </c:pt>
                <c:pt idx="76">
                  <c:v>-153.18061279913096</c:v>
                </c:pt>
                <c:pt idx="77">
                  <c:v>-163.41689879294336</c:v>
                </c:pt>
                <c:pt idx="78">
                  <c:v>-158.09316889258099</c:v>
                </c:pt>
                <c:pt idx="79">
                  <c:v>-163.76590330788804</c:v>
                </c:pt>
                <c:pt idx="80">
                  <c:v>-160.27905501823369</c:v>
                </c:pt>
                <c:pt idx="81">
                  <c:v>-163.89160541341997</c:v>
                </c:pt>
                <c:pt idx="82">
                  <c:v>-171.69274179326331</c:v>
                </c:pt>
                <c:pt idx="83">
                  <c:v>-169.1575530271991</c:v>
                </c:pt>
                <c:pt idx="84">
                  <c:v>-160.55989607612796</c:v>
                </c:pt>
                <c:pt idx="85">
                  <c:v>-155.12520044406071</c:v>
                </c:pt>
                <c:pt idx="86">
                  <c:v>-169.43626615427527</c:v>
                </c:pt>
                <c:pt idx="87">
                  <c:v>-165.41103274093695</c:v>
                </c:pt>
                <c:pt idx="88">
                  <c:v>-169.59397948655703</c:v>
                </c:pt>
                <c:pt idx="89">
                  <c:v>-167.7211926355061</c:v>
                </c:pt>
                <c:pt idx="90">
                  <c:v>-149.29722213825832</c:v>
                </c:pt>
                <c:pt idx="91">
                  <c:v>-161.25479888781402</c:v>
                </c:pt>
                <c:pt idx="92">
                  <c:v>-169.7632058287796</c:v>
                </c:pt>
                <c:pt idx="93">
                  <c:v>-187.55646569897007</c:v>
                </c:pt>
                <c:pt idx="94">
                  <c:v>-184.5035165097151</c:v>
                </c:pt>
                <c:pt idx="95">
                  <c:v>-201.26165826567262</c:v>
                </c:pt>
                <c:pt idx="96">
                  <c:v>-173.30309901738474</c:v>
                </c:pt>
                <c:pt idx="97">
                  <c:v>-168.67649803994772</c:v>
                </c:pt>
                <c:pt idx="98">
                  <c:v>-155.66172050495143</c:v>
                </c:pt>
                <c:pt idx="99">
                  <c:v>-163.67405517461333</c:v>
                </c:pt>
                <c:pt idx="100">
                  <c:v>-202.37564959168523</c:v>
                </c:pt>
                <c:pt idx="101">
                  <c:v>-207.64319422596469</c:v>
                </c:pt>
                <c:pt idx="102">
                  <c:v>-215.98234544493832</c:v>
                </c:pt>
                <c:pt idx="103">
                  <c:v>-222.80712493113788</c:v>
                </c:pt>
                <c:pt idx="104">
                  <c:v>-222.38313621369377</c:v>
                </c:pt>
                <c:pt idx="105">
                  <c:v>-212.58458230569784</c:v>
                </c:pt>
                <c:pt idx="106">
                  <c:v>-156.4713370620658</c:v>
                </c:pt>
                <c:pt idx="107">
                  <c:v>-238.44755970924194</c:v>
                </c:pt>
                <c:pt idx="108">
                  <c:v>-149.36769906762405</c:v>
                </c:pt>
                <c:pt idx="109">
                  <c:v>-98.79169331224125</c:v>
                </c:pt>
                <c:pt idx="110">
                  <c:v>-97.44644965424186</c:v>
                </c:pt>
                <c:pt idx="111">
                  <c:v>-74.307096261465617</c:v>
                </c:pt>
                <c:pt idx="112">
                  <c:v>-76.215976194105522</c:v>
                </c:pt>
                <c:pt idx="113">
                  <c:v>-72.561096761374927</c:v>
                </c:pt>
                <c:pt idx="114">
                  <c:v>-57.096001836728007</c:v>
                </c:pt>
                <c:pt idx="115">
                  <c:v>-34.877155200714348</c:v>
                </c:pt>
                <c:pt idx="116">
                  <c:v>-33.25647275841623</c:v>
                </c:pt>
                <c:pt idx="117">
                  <c:v>-34.046480962584475</c:v>
                </c:pt>
                <c:pt idx="118">
                  <c:v>-37.093176417635803</c:v>
                </c:pt>
                <c:pt idx="119">
                  <c:v>-40.517607127704707</c:v>
                </c:pt>
                <c:pt idx="120">
                  <c:v>-29.737471775688338</c:v>
                </c:pt>
                <c:pt idx="121">
                  <c:v>-30.710016116638215</c:v>
                </c:pt>
                <c:pt idx="122">
                  <c:v>-29.883391888012468</c:v>
                </c:pt>
                <c:pt idx="123">
                  <c:v>-28.681588021714859</c:v>
                </c:pt>
                <c:pt idx="124">
                  <c:v>-39.953931525494717</c:v>
                </c:pt>
                <c:pt idx="125">
                  <c:v>-58.406282545669498</c:v>
                </c:pt>
                <c:pt idx="126">
                  <c:v>-50.939761229350282</c:v>
                </c:pt>
                <c:pt idx="127">
                  <c:v>-48.51339417132764</c:v>
                </c:pt>
                <c:pt idx="128">
                  <c:v>-40.152592281814009</c:v>
                </c:pt>
                <c:pt idx="129">
                  <c:v>-66.019214547517564</c:v>
                </c:pt>
                <c:pt idx="130">
                  <c:v>-78.151456764173517</c:v>
                </c:pt>
                <c:pt idx="131">
                  <c:v>-80.709779421922732</c:v>
                </c:pt>
                <c:pt idx="132">
                  <c:v>-56.192532181978095</c:v>
                </c:pt>
                <c:pt idx="133">
                  <c:v>-79.183717673997634</c:v>
                </c:pt>
                <c:pt idx="134">
                  <c:v>-82.786802149212761</c:v>
                </c:pt>
                <c:pt idx="135">
                  <c:v>-99.048555926159324</c:v>
                </c:pt>
                <c:pt idx="136">
                  <c:v>-123.62154948373954</c:v>
                </c:pt>
                <c:pt idx="137">
                  <c:v>-122.55587728145234</c:v>
                </c:pt>
                <c:pt idx="138">
                  <c:v>-128.13023072631199</c:v>
                </c:pt>
                <c:pt idx="139">
                  <c:v>-143.35979631168556</c:v>
                </c:pt>
                <c:pt idx="140">
                  <c:v>-159.33710241249838</c:v>
                </c:pt>
                <c:pt idx="141">
                  <c:v>-89.499444741496305</c:v>
                </c:pt>
                <c:pt idx="142">
                  <c:v>-93.020959340360932</c:v>
                </c:pt>
                <c:pt idx="143">
                  <c:v>-61.864234230565614</c:v>
                </c:pt>
                <c:pt idx="144">
                  <c:v>-43.984582384799353</c:v>
                </c:pt>
                <c:pt idx="145">
                  <c:v>-48.407325885626477</c:v>
                </c:pt>
                <c:pt idx="146">
                  <c:v>-26.781714096075667</c:v>
                </c:pt>
                <c:pt idx="147">
                  <c:v>-24.981521314851882</c:v>
                </c:pt>
                <c:pt idx="148">
                  <c:v>-26.569445138091201</c:v>
                </c:pt>
                <c:pt idx="149">
                  <c:v>-45.289930483286852</c:v>
                </c:pt>
                <c:pt idx="150">
                  <c:v>-59.707953845385376</c:v>
                </c:pt>
                <c:pt idx="151">
                  <c:v>-54.309189441174752</c:v>
                </c:pt>
                <c:pt idx="152">
                  <c:v>-26.411763726290197</c:v>
                </c:pt>
                <c:pt idx="153">
                  <c:v>-26.84341616397322</c:v>
                </c:pt>
                <c:pt idx="154">
                  <c:v>-23.490044064539642</c:v>
                </c:pt>
                <c:pt idx="155">
                  <c:v>-16.626290113828691</c:v>
                </c:pt>
                <c:pt idx="156">
                  <c:v>-33.08686544177921</c:v>
                </c:pt>
                <c:pt idx="157">
                  <c:v>-22.175999741010219</c:v>
                </c:pt>
                <c:pt idx="158">
                  <c:v>-14.358722760538042</c:v>
                </c:pt>
                <c:pt idx="159">
                  <c:v>-20.873223926960147</c:v>
                </c:pt>
                <c:pt idx="160">
                  <c:v>-14.476887632555025</c:v>
                </c:pt>
                <c:pt idx="161">
                  <c:v>-15.498630578379251</c:v>
                </c:pt>
                <c:pt idx="162">
                  <c:v>-17.117380975625629</c:v>
                </c:pt>
                <c:pt idx="163">
                  <c:v>-19.901466637447548</c:v>
                </c:pt>
                <c:pt idx="164">
                  <c:v>-15.844483305543131</c:v>
                </c:pt>
                <c:pt idx="165">
                  <c:v>-23.073592012484575</c:v>
                </c:pt>
                <c:pt idx="166">
                  <c:v>-25.359612949313245</c:v>
                </c:pt>
                <c:pt idx="167">
                  <c:v>-28.677676556080613</c:v>
                </c:pt>
                <c:pt idx="168">
                  <c:v>-30.568930820684546</c:v>
                </c:pt>
                <c:pt idx="169">
                  <c:v>-29.974802840407079</c:v>
                </c:pt>
                <c:pt idx="170">
                  <c:v>-30.225705019508418</c:v>
                </c:pt>
                <c:pt idx="171">
                  <c:v>-34.449352227385425</c:v>
                </c:pt>
                <c:pt idx="172">
                  <c:v>-36.958462685222344</c:v>
                </c:pt>
                <c:pt idx="173">
                  <c:v>-38.703545913351249</c:v>
                </c:pt>
                <c:pt idx="174">
                  <c:v>-17.68934933170824</c:v>
                </c:pt>
                <c:pt idx="175">
                  <c:v>-14.167029607777074</c:v>
                </c:pt>
                <c:pt idx="176">
                  <c:v>-14.524954402255016</c:v>
                </c:pt>
                <c:pt idx="177">
                  <c:v>-13.065176661747882</c:v>
                </c:pt>
                <c:pt idx="178">
                  <c:v>-10.748853372701562</c:v>
                </c:pt>
                <c:pt idx="179">
                  <c:v>-16.869774986482554</c:v>
                </c:pt>
                <c:pt idx="180">
                  <c:v>-18.986657799576044</c:v>
                </c:pt>
                <c:pt idx="181">
                  <c:v>-139.22649807057556</c:v>
                </c:pt>
                <c:pt idx="182">
                  <c:v>-104.82949757495177</c:v>
                </c:pt>
                <c:pt idx="183">
                  <c:v>-99.715454554164225</c:v>
                </c:pt>
                <c:pt idx="184">
                  <c:v>-93.1619439002246</c:v>
                </c:pt>
                <c:pt idx="185">
                  <c:v>-89.568985529675757</c:v>
                </c:pt>
                <c:pt idx="186">
                  <c:v>-90.877677954388389</c:v>
                </c:pt>
                <c:pt idx="187">
                  <c:v>-75.259197875566187</c:v>
                </c:pt>
                <c:pt idx="188">
                  <c:v>-68.49807729548786</c:v>
                </c:pt>
                <c:pt idx="189">
                  <c:v>-76.107837820447998</c:v>
                </c:pt>
                <c:pt idx="190">
                  <c:v>-64.344051210359794</c:v>
                </c:pt>
                <c:pt idx="191">
                  <c:v>-111.93597350627846</c:v>
                </c:pt>
                <c:pt idx="192">
                  <c:v>-62.230063773869254</c:v>
                </c:pt>
                <c:pt idx="193">
                  <c:v>-57.232613562504511</c:v>
                </c:pt>
                <c:pt idx="194">
                  <c:v>-67.392545920153282</c:v>
                </c:pt>
                <c:pt idx="195">
                  <c:v>-51.495244273483969</c:v>
                </c:pt>
                <c:pt idx="196">
                  <c:v>-49.247805340035697</c:v>
                </c:pt>
                <c:pt idx="197">
                  <c:v>-46.272028920018073</c:v>
                </c:pt>
              </c:numCache>
            </c:numRef>
          </c:yVal>
          <c:smooth val="1"/>
          <c:extLst>
            <c:ext xmlns:c16="http://schemas.microsoft.com/office/drawing/2014/chart" uri="{C3380CC4-5D6E-409C-BE32-E72D297353CC}">
              <c16:uniqueId val="{00000005-964C-4AA6-AD52-3577A25C92E5}"/>
            </c:ext>
          </c:extLst>
        </c:ser>
        <c:dLbls>
          <c:showLegendKey val="0"/>
          <c:showVal val="0"/>
          <c:showCatName val="0"/>
          <c:showSerName val="0"/>
          <c:showPercent val="0"/>
          <c:showBubbleSize val="0"/>
        </c:dLbls>
        <c:axId val="63860096"/>
        <c:axId val="63571072"/>
      </c:scatterChart>
      <c:valAx>
        <c:axId val="63860096"/>
        <c:scaling>
          <c:orientation val="minMax"/>
          <c:max val="42735"/>
          <c:min val="36526"/>
        </c:scaling>
        <c:delete val="0"/>
        <c:axPos val="b"/>
        <c:numFmt formatCode="yyyy" sourceLinked="0"/>
        <c:majorTickMark val="out"/>
        <c:minorTickMark val="none"/>
        <c:tickLblPos val="low"/>
        <c:txPr>
          <a:bodyPr rot="-5400000" vert="horz"/>
          <a:lstStyle/>
          <a:p>
            <a:pPr>
              <a:defRPr/>
            </a:pPr>
            <a:endParaRPr lang="de-DE"/>
          </a:p>
        </c:txPr>
        <c:crossAx val="63571072"/>
        <c:crosses val="autoZero"/>
        <c:crossBetween val="midCat"/>
        <c:majorUnit val="366"/>
        <c:minorUnit val="366"/>
      </c:valAx>
      <c:valAx>
        <c:axId val="63571072"/>
        <c:scaling>
          <c:orientation val="minMax"/>
        </c:scaling>
        <c:delete val="0"/>
        <c:axPos val="l"/>
        <c:majorGridlines/>
        <c:numFmt formatCode="General" sourceLinked="1"/>
        <c:majorTickMark val="out"/>
        <c:minorTickMark val="none"/>
        <c:tickLblPos val="nextTo"/>
        <c:crossAx val="63860096"/>
        <c:crosses val="autoZero"/>
        <c:crossBetween val="midCat"/>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plotArea>
      <c:layout>
        <c:manualLayout>
          <c:layoutTarget val="inner"/>
          <c:xMode val="edge"/>
          <c:yMode val="edge"/>
          <c:x val="7.212390371935215E-2"/>
          <c:y val="1.7242180435272127E-2"/>
          <c:w val="0.88879073042698931"/>
          <c:h val="0.85631315252395646"/>
        </c:manualLayout>
      </c:layout>
      <c:scatterChart>
        <c:scatterStyle val="smoothMarker"/>
        <c:varyColors val="0"/>
        <c:ser>
          <c:idx val="4"/>
          <c:order val="0"/>
          <c:tx>
            <c:strRef>
              <c:f>Tabelle3!$F$1</c:f>
              <c:strCache>
                <c:ptCount val="1"/>
                <c:pt idx="0">
                  <c:v>diff</c:v>
                </c:pt>
              </c:strCache>
            </c:strRef>
          </c:tx>
          <c:spPr>
            <a:ln w="57150">
              <a:solidFill>
                <a:schemeClr val="accent4"/>
              </a:solidFill>
            </a:ln>
          </c:spPr>
          <c:marker>
            <c:symbol val="none"/>
          </c:marker>
          <c:xVal>
            <c:numRef>
              <c:f>Tabelle3!$A$2:$A$199</c:f>
              <c:numCache>
                <c:formatCode>m/d/yyyy</c:formatCode>
                <c:ptCount val="198"/>
                <c:pt idx="0" formatCode="dd\.mm\.yyyy">
                  <c:v>36525</c:v>
                </c:pt>
                <c:pt idx="1">
                  <c:v>36556</c:v>
                </c:pt>
                <c:pt idx="2">
                  <c:v>36585</c:v>
                </c:pt>
                <c:pt idx="3">
                  <c:v>36616</c:v>
                </c:pt>
                <c:pt idx="4">
                  <c:v>36644</c:v>
                </c:pt>
                <c:pt idx="5">
                  <c:v>36677</c:v>
                </c:pt>
                <c:pt idx="6">
                  <c:v>36707</c:v>
                </c:pt>
                <c:pt idx="7">
                  <c:v>36738</c:v>
                </c:pt>
                <c:pt idx="8">
                  <c:v>36769</c:v>
                </c:pt>
                <c:pt idx="9">
                  <c:v>36798</c:v>
                </c:pt>
                <c:pt idx="10">
                  <c:v>36830</c:v>
                </c:pt>
                <c:pt idx="11">
                  <c:v>36860</c:v>
                </c:pt>
                <c:pt idx="12">
                  <c:v>36889</c:v>
                </c:pt>
                <c:pt idx="13">
                  <c:v>36922</c:v>
                </c:pt>
                <c:pt idx="14">
                  <c:v>36950</c:v>
                </c:pt>
                <c:pt idx="15">
                  <c:v>36980</c:v>
                </c:pt>
                <c:pt idx="16">
                  <c:v>37011</c:v>
                </c:pt>
                <c:pt idx="17">
                  <c:v>37042</c:v>
                </c:pt>
                <c:pt idx="18">
                  <c:v>37071</c:v>
                </c:pt>
                <c:pt idx="19">
                  <c:v>37103</c:v>
                </c:pt>
                <c:pt idx="20">
                  <c:v>37134</c:v>
                </c:pt>
                <c:pt idx="21">
                  <c:v>37162</c:v>
                </c:pt>
                <c:pt idx="22">
                  <c:v>37195</c:v>
                </c:pt>
                <c:pt idx="23">
                  <c:v>37225</c:v>
                </c:pt>
                <c:pt idx="24">
                  <c:v>37256</c:v>
                </c:pt>
                <c:pt idx="25">
                  <c:v>37287</c:v>
                </c:pt>
                <c:pt idx="26">
                  <c:v>37315</c:v>
                </c:pt>
                <c:pt idx="27">
                  <c:v>37344</c:v>
                </c:pt>
                <c:pt idx="28">
                  <c:v>37376</c:v>
                </c:pt>
                <c:pt idx="29">
                  <c:v>37407</c:v>
                </c:pt>
                <c:pt idx="30">
                  <c:v>37435</c:v>
                </c:pt>
                <c:pt idx="31">
                  <c:v>37468</c:v>
                </c:pt>
                <c:pt idx="32">
                  <c:v>37498</c:v>
                </c:pt>
                <c:pt idx="33">
                  <c:v>37529</c:v>
                </c:pt>
                <c:pt idx="34">
                  <c:v>37560</c:v>
                </c:pt>
                <c:pt idx="35">
                  <c:v>37589</c:v>
                </c:pt>
                <c:pt idx="36">
                  <c:v>37621</c:v>
                </c:pt>
                <c:pt idx="37">
                  <c:v>37652</c:v>
                </c:pt>
                <c:pt idx="38">
                  <c:v>37680</c:v>
                </c:pt>
                <c:pt idx="39">
                  <c:v>37711</c:v>
                </c:pt>
                <c:pt idx="40">
                  <c:v>37741</c:v>
                </c:pt>
                <c:pt idx="41">
                  <c:v>37771</c:v>
                </c:pt>
                <c:pt idx="42">
                  <c:v>37802</c:v>
                </c:pt>
                <c:pt idx="43">
                  <c:v>37833</c:v>
                </c:pt>
                <c:pt idx="44">
                  <c:v>37862</c:v>
                </c:pt>
                <c:pt idx="45">
                  <c:v>37894</c:v>
                </c:pt>
                <c:pt idx="46">
                  <c:v>37925</c:v>
                </c:pt>
                <c:pt idx="47">
                  <c:v>37953</c:v>
                </c:pt>
                <c:pt idx="48">
                  <c:v>37986</c:v>
                </c:pt>
                <c:pt idx="49">
                  <c:v>38016</c:v>
                </c:pt>
                <c:pt idx="50">
                  <c:v>38044</c:v>
                </c:pt>
                <c:pt idx="51">
                  <c:v>38077</c:v>
                </c:pt>
                <c:pt idx="52">
                  <c:v>38107</c:v>
                </c:pt>
                <c:pt idx="53">
                  <c:v>38138</c:v>
                </c:pt>
                <c:pt idx="54">
                  <c:v>38168</c:v>
                </c:pt>
                <c:pt idx="55">
                  <c:v>38198</c:v>
                </c:pt>
                <c:pt idx="56">
                  <c:v>38230</c:v>
                </c:pt>
                <c:pt idx="57">
                  <c:v>38260</c:v>
                </c:pt>
                <c:pt idx="58">
                  <c:v>38289</c:v>
                </c:pt>
                <c:pt idx="59">
                  <c:v>38321</c:v>
                </c:pt>
                <c:pt idx="60">
                  <c:v>38352</c:v>
                </c:pt>
                <c:pt idx="61">
                  <c:v>38383</c:v>
                </c:pt>
                <c:pt idx="62">
                  <c:v>38411</c:v>
                </c:pt>
                <c:pt idx="63">
                  <c:v>38442</c:v>
                </c:pt>
                <c:pt idx="64">
                  <c:v>38471</c:v>
                </c:pt>
                <c:pt idx="65">
                  <c:v>38503</c:v>
                </c:pt>
                <c:pt idx="66">
                  <c:v>38533</c:v>
                </c:pt>
                <c:pt idx="67">
                  <c:v>38562</c:v>
                </c:pt>
                <c:pt idx="68">
                  <c:v>38595</c:v>
                </c:pt>
                <c:pt idx="69">
                  <c:v>38625</c:v>
                </c:pt>
                <c:pt idx="70">
                  <c:v>38656</c:v>
                </c:pt>
                <c:pt idx="71">
                  <c:v>38686</c:v>
                </c:pt>
                <c:pt idx="72">
                  <c:v>38716</c:v>
                </c:pt>
                <c:pt idx="73">
                  <c:v>38748</c:v>
                </c:pt>
                <c:pt idx="74">
                  <c:v>38776</c:v>
                </c:pt>
                <c:pt idx="75">
                  <c:v>38807</c:v>
                </c:pt>
                <c:pt idx="76">
                  <c:v>38835</c:v>
                </c:pt>
                <c:pt idx="77">
                  <c:v>38868</c:v>
                </c:pt>
                <c:pt idx="78">
                  <c:v>38898</c:v>
                </c:pt>
                <c:pt idx="79">
                  <c:v>38929</c:v>
                </c:pt>
                <c:pt idx="80">
                  <c:v>38960</c:v>
                </c:pt>
                <c:pt idx="81">
                  <c:v>38989</c:v>
                </c:pt>
                <c:pt idx="82">
                  <c:v>39021</c:v>
                </c:pt>
                <c:pt idx="83">
                  <c:v>39051</c:v>
                </c:pt>
                <c:pt idx="84">
                  <c:v>39080</c:v>
                </c:pt>
                <c:pt idx="85">
                  <c:v>39113</c:v>
                </c:pt>
                <c:pt idx="86">
                  <c:v>39141</c:v>
                </c:pt>
                <c:pt idx="87">
                  <c:v>39171</c:v>
                </c:pt>
                <c:pt idx="88">
                  <c:v>39202</c:v>
                </c:pt>
                <c:pt idx="89">
                  <c:v>39233</c:v>
                </c:pt>
                <c:pt idx="90">
                  <c:v>39262</c:v>
                </c:pt>
                <c:pt idx="91">
                  <c:v>39294</c:v>
                </c:pt>
                <c:pt idx="92">
                  <c:v>39325</c:v>
                </c:pt>
                <c:pt idx="93">
                  <c:v>39353</c:v>
                </c:pt>
                <c:pt idx="94">
                  <c:v>39386</c:v>
                </c:pt>
                <c:pt idx="95">
                  <c:v>39416</c:v>
                </c:pt>
                <c:pt idx="96">
                  <c:v>39447</c:v>
                </c:pt>
                <c:pt idx="97">
                  <c:v>39478</c:v>
                </c:pt>
                <c:pt idx="98">
                  <c:v>39507</c:v>
                </c:pt>
                <c:pt idx="99">
                  <c:v>39538</c:v>
                </c:pt>
                <c:pt idx="100">
                  <c:v>39568</c:v>
                </c:pt>
                <c:pt idx="101">
                  <c:v>39598</c:v>
                </c:pt>
                <c:pt idx="102">
                  <c:v>39629</c:v>
                </c:pt>
                <c:pt idx="103">
                  <c:v>39660</c:v>
                </c:pt>
                <c:pt idx="104">
                  <c:v>39689</c:v>
                </c:pt>
                <c:pt idx="105">
                  <c:v>39721</c:v>
                </c:pt>
                <c:pt idx="106">
                  <c:v>39752</c:v>
                </c:pt>
                <c:pt idx="107">
                  <c:v>39780</c:v>
                </c:pt>
                <c:pt idx="108">
                  <c:v>39813</c:v>
                </c:pt>
                <c:pt idx="109">
                  <c:v>39843</c:v>
                </c:pt>
                <c:pt idx="110">
                  <c:v>39871</c:v>
                </c:pt>
                <c:pt idx="111">
                  <c:v>39903</c:v>
                </c:pt>
                <c:pt idx="112">
                  <c:v>39933</c:v>
                </c:pt>
                <c:pt idx="113">
                  <c:v>39962</c:v>
                </c:pt>
                <c:pt idx="114">
                  <c:v>39994</c:v>
                </c:pt>
                <c:pt idx="115">
                  <c:v>40025</c:v>
                </c:pt>
                <c:pt idx="116">
                  <c:v>40056</c:v>
                </c:pt>
                <c:pt idx="117">
                  <c:v>40086</c:v>
                </c:pt>
                <c:pt idx="118">
                  <c:v>40116</c:v>
                </c:pt>
                <c:pt idx="119">
                  <c:v>40147</c:v>
                </c:pt>
                <c:pt idx="120">
                  <c:v>40178</c:v>
                </c:pt>
                <c:pt idx="121">
                  <c:v>40207</c:v>
                </c:pt>
                <c:pt idx="122">
                  <c:v>40235</c:v>
                </c:pt>
                <c:pt idx="123">
                  <c:v>40268</c:v>
                </c:pt>
                <c:pt idx="124">
                  <c:v>40298</c:v>
                </c:pt>
                <c:pt idx="125">
                  <c:v>40329</c:v>
                </c:pt>
                <c:pt idx="126">
                  <c:v>40359</c:v>
                </c:pt>
                <c:pt idx="127">
                  <c:v>40389</c:v>
                </c:pt>
                <c:pt idx="128">
                  <c:v>40421</c:v>
                </c:pt>
                <c:pt idx="129">
                  <c:v>40451</c:v>
                </c:pt>
                <c:pt idx="130">
                  <c:v>40480</c:v>
                </c:pt>
                <c:pt idx="131">
                  <c:v>40512</c:v>
                </c:pt>
                <c:pt idx="132">
                  <c:v>40543</c:v>
                </c:pt>
                <c:pt idx="133">
                  <c:v>40574</c:v>
                </c:pt>
                <c:pt idx="134">
                  <c:v>40602</c:v>
                </c:pt>
                <c:pt idx="135">
                  <c:v>40633</c:v>
                </c:pt>
                <c:pt idx="136">
                  <c:v>40662</c:v>
                </c:pt>
                <c:pt idx="137">
                  <c:v>40694</c:v>
                </c:pt>
                <c:pt idx="138">
                  <c:v>40724</c:v>
                </c:pt>
                <c:pt idx="139">
                  <c:v>40753</c:v>
                </c:pt>
                <c:pt idx="140">
                  <c:v>40786</c:v>
                </c:pt>
                <c:pt idx="141">
                  <c:v>40816</c:v>
                </c:pt>
                <c:pt idx="142">
                  <c:v>40847</c:v>
                </c:pt>
                <c:pt idx="143">
                  <c:v>40877</c:v>
                </c:pt>
                <c:pt idx="144">
                  <c:v>40907</c:v>
                </c:pt>
                <c:pt idx="145">
                  <c:v>40939</c:v>
                </c:pt>
                <c:pt idx="146">
                  <c:v>40968</c:v>
                </c:pt>
                <c:pt idx="147">
                  <c:v>40998</c:v>
                </c:pt>
                <c:pt idx="148">
                  <c:v>41029</c:v>
                </c:pt>
                <c:pt idx="149">
                  <c:v>41060</c:v>
                </c:pt>
                <c:pt idx="150">
                  <c:v>41089</c:v>
                </c:pt>
                <c:pt idx="151">
                  <c:v>41121</c:v>
                </c:pt>
                <c:pt idx="152">
                  <c:v>41152</c:v>
                </c:pt>
                <c:pt idx="153">
                  <c:v>41180</c:v>
                </c:pt>
                <c:pt idx="154">
                  <c:v>41213</c:v>
                </c:pt>
                <c:pt idx="155">
                  <c:v>41243</c:v>
                </c:pt>
                <c:pt idx="156">
                  <c:v>41274</c:v>
                </c:pt>
                <c:pt idx="157">
                  <c:v>41305</c:v>
                </c:pt>
                <c:pt idx="158">
                  <c:v>41333</c:v>
                </c:pt>
                <c:pt idx="159">
                  <c:v>41362</c:v>
                </c:pt>
                <c:pt idx="160">
                  <c:v>41394</c:v>
                </c:pt>
                <c:pt idx="161">
                  <c:v>41425</c:v>
                </c:pt>
                <c:pt idx="162">
                  <c:v>41453</c:v>
                </c:pt>
                <c:pt idx="163">
                  <c:v>41486</c:v>
                </c:pt>
                <c:pt idx="164">
                  <c:v>41516</c:v>
                </c:pt>
                <c:pt idx="165">
                  <c:v>41547</c:v>
                </c:pt>
                <c:pt idx="166">
                  <c:v>41578</c:v>
                </c:pt>
                <c:pt idx="167">
                  <c:v>41607</c:v>
                </c:pt>
                <c:pt idx="168">
                  <c:v>41639</c:v>
                </c:pt>
                <c:pt idx="169">
                  <c:v>41670</c:v>
                </c:pt>
                <c:pt idx="170">
                  <c:v>41698</c:v>
                </c:pt>
                <c:pt idx="171">
                  <c:v>41729</c:v>
                </c:pt>
                <c:pt idx="172">
                  <c:v>41759</c:v>
                </c:pt>
                <c:pt idx="173">
                  <c:v>41789</c:v>
                </c:pt>
                <c:pt idx="174">
                  <c:v>41820</c:v>
                </c:pt>
                <c:pt idx="175">
                  <c:v>41851</c:v>
                </c:pt>
                <c:pt idx="176">
                  <c:v>41880</c:v>
                </c:pt>
                <c:pt idx="177">
                  <c:v>41912</c:v>
                </c:pt>
                <c:pt idx="178">
                  <c:v>41943</c:v>
                </c:pt>
                <c:pt idx="179">
                  <c:v>41971</c:v>
                </c:pt>
                <c:pt idx="180">
                  <c:v>42004</c:v>
                </c:pt>
                <c:pt idx="181">
                  <c:v>42034</c:v>
                </c:pt>
                <c:pt idx="182">
                  <c:v>42062</c:v>
                </c:pt>
                <c:pt idx="183">
                  <c:v>42094</c:v>
                </c:pt>
                <c:pt idx="184">
                  <c:v>42124</c:v>
                </c:pt>
                <c:pt idx="185">
                  <c:v>42153</c:v>
                </c:pt>
                <c:pt idx="186">
                  <c:v>42185</c:v>
                </c:pt>
                <c:pt idx="187">
                  <c:v>42216</c:v>
                </c:pt>
                <c:pt idx="188">
                  <c:v>42247</c:v>
                </c:pt>
                <c:pt idx="189">
                  <c:v>42277</c:v>
                </c:pt>
                <c:pt idx="190">
                  <c:v>42307</c:v>
                </c:pt>
                <c:pt idx="191">
                  <c:v>42338</c:v>
                </c:pt>
                <c:pt idx="192">
                  <c:v>42369</c:v>
                </c:pt>
                <c:pt idx="193">
                  <c:v>42398</c:v>
                </c:pt>
                <c:pt idx="194">
                  <c:v>42429</c:v>
                </c:pt>
                <c:pt idx="195">
                  <c:v>42460</c:v>
                </c:pt>
                <c:pt idx="196">
                  <c:v>42489</c:v>
                </c:pt>
                <c:pt idx="197">
                  <c:v>42521</c:v>
                </c:pt>
              </c:numCache>
            </c:numRef>
          </c:xVal>
          <c:yVal>
            <c:numRef>
              <c:f>Tabelle3!$F$2:$F$199</c:f>
              <c:numCache>
                <c:formatCode>General</c:formatCode>
                <c:ptCount val="198"/>
                <c:pt idx="0">
                  <c:v>257.125</c:v>
                </c:pt>
                <c:pt idx="1">
                  <c:v>238.875</c:v>
                </c:pt>
                <c:pt idx="2">
                  <c:v>229</c:v>
                </c:pt>
                <c:pt idx="3">
                  <c:v>233</c:v>
                </c:pt>
                <c:pt idx="4">
                  <c:v>237.56199999999995</c:v>
                </c:pt>
                <c:pt idx="5">
                  <c:v>204.56199999999995</c:v>
                </c:pt>
                <c:pt idx="6">
                  <c:v>236.125</c:v>
                </c:pt>
                <c:pt idx="7">
                  <c:v>237.24999999999997</c:v>
                </c:pt>
                <c:pt idx="8">
                  <c:v>232.50000000000003</c:v>
                </c:pt>
                <c:pt idx="9">
                  <c:v>241.62499999999997</c:v>
                </c:pt>
                <c:pt idx="10">
                  <c:v>236.24999999999997</c:v>
                </c:pt>
                <c:pt idx="11">
                  <c:v>236.24999999999997</c:v>
                </c:pt>
                <c:pt idx="12">
                  <c:v>267.56200000000001</c:v>
                </c:pt>
                <c:pt idx="13">
                  <c:v>262.81200000000001</c:v>
                </c:pt>
                <c:pt idx="14">
                  <c:v>260.125</c:v>
                </c:pt>
                <c:pt idx="15">
                  <c:v>282.93700000000001</c:v>
                </c:pt>
                <c:pt idx="16">
                  <c:v>273.99999999999994</c:v>
                </c:pt>
                <c:pt idx="17">
                  <c:v>284.375</c:v>
                </c:pt>
                <c:pt idx="18">
                  <c:v>297</c:v>
                </c:pt>
                <c:pt idx="19">
                  <c:v>290.28700000000003</c:v>
                </c:pt>
                <c:pt idx="20">
                  <c:v>300.77499999999998</c:v>
                </c:pt>
                <c:pt idx="21">
                  <c:v>340.73699999999991</c:v>
                </c:pt>
                <c:pt idx="22">
                  <c:v>338.75</c:v>
                </c:pt>
                <c:pt idx="23">
                  <c:v>354.25000000000006</c:v>
                </c:pt>
                <c:pt idx="24">
                  <c:v>307</c:v>
                </c:pt>
                <c:pt idx="25">
                  <c:v>313.11200000000002</c:v>
                </c:pt>
                <c:pt idx="26">
                  <c:v>334.48699999999997</c:v>
                </c:pt>
                <c:pt idx="27">
                  <c:v>325</c:v>
                </c:pt>
                <c:pt idx="28">
                  <c:v>340.5</c:v>
                </c:pt>
                <c:pt idx="29">
                  <c:v>355.68700000000001</c:v>
                </c:pt>
                <c:pt idx="30">
                  <c:v>368</c:v>
                </c:pt>
                <c:pt idx="31">
                  <c:v>387.25</c:v>
                </c:pt>
                <c:pt idx="32">
                  <c:v>386.52499999999998</c:v>
                </c:pt>
                <c:pt idx="33">
                  <c:v>386.78699999999998</c:v>
                </c:pt>
                <c:pt idx="34">
                  <c:v>388.41899999999998</c:v>
                </c:pt>
                <c:pt idx="35">
                  <c:v>406.58700000000005</c:v>
                </c:pt>
                <c:pt idx="36">
                  <c:v>347.875</c:v>
                </c:pt>
                <c:pt idx="37">
                  <c:v>303.53699999999998</c:v>
                </c:pt>
                <c:pt idx="38">
                  <c:v>300.96199999999999</c:v>
                </c:pt>
                <c:pt idx="39">
                  <c:v>293</c:v>
                </c:pt>
                <c:pt idx="40">
                  <c:v>255.31199999999998</c:v>
                </c:pt>
                <c:pt idx="41">
                  <c:v>246.56200000000004</c:v>
                </c:pt>
                <c:pt idx="42">
                  <c:v>155.72500000000002</c:v>
                </c:pt>
                <c:pt idx="43">
                  <c:v>123.98699999999998</c:v>
                </c:pt>
                <c:pt idx="44">
                  <c:v>83.975000000000051</c:v>
                </c:pt>
                <c:pt idx="45">
                  <c:v>63.336999999999975</c:v>
                </c:pt>
                <c:pt idx="46">
                  <c:v>73.986999999999981</c:v>
                </c:pt>
                <c:pt idx="47">
                  <c:v>63.574999999999982</c:v>
                </c:pt>
                <c:pt idx="48">
                  <c:v>24.699999999999989</c:v>
                </c:pt>
                <c:pt idx="49">
                  <c:v>6.7120000000000068</c:v>
                </c:pt>
                <c:pt idx="50">
                  <c:v>-19.83799999999998</c:v>
                </c:pt>
                <c:pt idx="51">
                  <c:v>-6.999999999999984</c:v>
                </c:pt>
                <c:pt idx="52">
                  <c:v>-12.16299999999999</c:v>
                </c:pt>
                <c:pt idx="53">
                  <c:v>-7.5250000000000039</c:v>
                </c:pt>
                <c:pt idx="54">
                  <c:v>-17.000000000000014</c:v>
                </c:pt>
                <c:pt idx="55">
                  <c:v>-9.6999999999999975</c:v>
                </c:pt>
                <c:pt idx="56">
                  <c:v>-12.312999999999995</c:v>
                </c:pt>
                <c:pt idx="57">
                  <c:v>-13.625000000000043</c:v>
                </c:pt>
                <c:pt idx="58">
                  <c:v>-16.288000000000014</c:v>
                </c:pt>
                <c:pt idx="59">
                  <c:v>-19.324999999999992</c:v>
                </c:pt>
                <c:pt idx="60">
                  <c:v>-18.43800000000002</c:v>
                </c:pt>
                <c:pt idx="61">
                  <c:v>-22.900000000000009</c:v>
                </c:pt>
                <c:pt idx="62">
                  <c:v>-19.544000000000004</c:v>
                </c:pt>
                <c:pt idx="63">
                  <c:v>-9.3630000000000102</c:v>
                </c:pt>
                <c:pt idx="64">
                  <c:v>-7.6380000000000337</c:v>
                </c:pt>
                <c:pt idx="65">
                  <c:v>0.19399999999998307</c:v>
                </c:pt>
                <c:pt idx="66">
                  <c:v>7.4000000000000288</c:v>
                </c:pt>
                <c:pt idx="67">
                  <c:v>9.3120000000000314</c:v>
                </c:pt>
                <c:pt idx="68">
                  <c:v>18.825000000000003</c:v>
                </c:pt>
                <c:pt idx="69">
                  <c:v>26.611999999999991</c:v>
                </c:pt>
                <c:pt idx="70">
                  <c:v>23.311999999999998</c:v>
                </c:pt>
                <c:pt idx="71">
                  <c:v>8.462000000000014</c:v>
                </c:pt>
                <c:pt idx="72">
                  <c:v>7.3370000000000157</c:v>
                </c:pt>
                <c:pt idx="73">
                  <c:v>-1.9629999999999814</c:v>
                </c:pt>
                <c:pt idx="74">
                  <c:v>-2.3629999999999818</c:v>
                </c:pt>
                <c:pt idx="75">
                  <c:v>-0.70000000000001172</c:v>
                </c:pt>
                <c:pt idx="76">
                  <c:v>0.849999999999973</c:v>
                </c:pt>
                <c:pt idx="77">
                  <c:v>8.2370000000000054</c:v>
                </c:pt>
                <c:pt idx="78">
                  <c:v>-0.76300000000002477</c:v>
                </c:pt>
                <c:pt idx="79">
                  <c:v>-4.2629999999999946</c:v>
                </c:pt>
                <c:pt idx="80">
                  <c:v>4.6370000000000022</c:v>
                </c:pt>
                <c:pt idx="81">
                  <c:v>1.2869999999999937</c:v>
                </c:pt>
                <c:pt idx="82">
                  <c:v>-4.5500000000000096</c:v>
                </c:pt>
                <c:pt idx="83">
                  <c:v>5.4250000000000131</c:v>
                </c:pt>
                <c:pt idx="84">
                  <c:v>18.686999999999987</c:v>
                </c:pt>
                <c:pt idx="85">
                  <c:v>35.84999999999998</c:v>
                </c:pt>
                <c:pt idx="86">
                  <c:v>46.024999999999935</c:v>
                </c:pt>
                <c:pt idx="87">
                  <c:v>53.262000000000008</c:v>
                </c:pt>
                <c:pt idx="88">
                  <c:v>50.036999999999935</c:v>
                </c:pt>
                <c:pt idx="89">
                  <c:v>56.911999999999985</c:v>
                </c:pt>
                <c:pt idx="90">
                  <c:v>67.561999999999941</c:v>
                </c:pt>
                <c:pt idx="91">
                  <c:v>67.999999999999972</c:v>
                </c:pt>
                <c:pt idx="92">
                  <c:v>56.749999999999986</c:v>
                </c:pt>
                <c:pt idx="93">
                  <c:v>89.311999999999969</c:v>
                </c:pt>
                <c:pt idx="94">
                  <c:v>112.68700000000003</c:v>
                </c:pt>
                <c:pt idx="95">
                  <c:v>107.87499999999994</c:v>
                </c:pt>
                <c:pt idx="96">
                  <c:v>120.125</c:v>
                </c:pt>
                <c:pt idx="97">
                  <c:v>131.24999999999991</c:v>
                </c:pt>
                <c:pt idx="98">
                  <c:v>165.18699999999998</c:v>
                </c:pt>
                <c:pt idx="99">
                  <c:v>139.25</c:v>
                </c:pt>
                <c:pt idx="100">
                  <c:v>155.43700000000004</c:v>
                </c:pt>
                <c:pt idx="101">
                  <c:v>146</c:v>
                </c:pt>
                <c:pt idx="102">
                  <c:v>162.06200000000007</c:v>
                </c:pt>
                <c:pt idx="103">
                  <c:v>145.74999999999994</c:v>
                </c:pt>
                <c:pt idx="104">
                  <c:v>162.06199999999998</c:v>
                </c:pt>
                <c:pt idx="105">
                  <c:v>241.62499999999997</c:v>
                </c:pt>
                <c:pt idx="106">
                  <c:v>194.125</c:v>
                </c:pt>
                <c:pt idx="107">
                  <c:v>225.87500000000006</c:v>
                </c:pt>
                <c:pt idx="108">
                  <c:v>107.625</c:v>
                </c:pt>
                <c:pt idx="109">
                  <c:v>146.93700000000001</c:v>
                </c:pt>
                <c:pt idx="110">
                  <c:v>132.18699999999998</c:v>
                </c:pt>
                <c:pt idx="111">
                  <c:v>146.37499999999997</c:v>
                </c:pt>
                <c:pt idx="112">
                  <c:v>139.93699999999998</c:v>
                </c:pt>
                <c:pt idx="113">
                  <c:v>104.125</c:v>
                </c:pt>
                <c:pt idx="114">
                  <c:v>86.5</c:v>
                </c:pt>
                <c:pt idx="115">
                  <c:v>94.812000000000012</c:v>
                </c:pt>
                <c:pt idx="116">
                  <c:v>118.09400000000001</c:v>
                </c:pt>
                <c:pt idx="117">
                  <c:v>123.312</c:v>
                </c:pt>
                <c:pt idx="118">
                  <c:v>133.81199999999998</c:v>
                </c:pt>
                <c:pt idx="119">
                  <c:v>136</c:v>
                </c:pt>
                <c:pt idx="120">
                  <c:v>153.5</c:v>
                </c:pt>
                <c:pt idx="121">
                  <c:v>165.12499999999997</c:v>
                </c:pt>
                <c:pt idx="122">
                  <c:v>168.87500000000003</c:v>
                </c:pt>
                <c:pt idx="123">
                  <c:v>176.24999999999997</c:v>
                </c:pt>
                <c:pt idx="124">
                  <c:v>181.25</c:v>
                </c:pt>
                <c:pt idx="125">
                  <c:v>199.68699999999998</c:v>
                </c:pt>
                <c:pt idx="126">
                  <c:v>208.37500000000003</c:v>
                </c:pt>
                <c:pt idx="127">
                  <c:v>178.75</c:v>
                </c:pt>
                <c:pt idx="128">
                  <c:v>183</c:v>
                </c:pt>
                <c:pt idx="129">
                  <c:v>175.25</c:v>
                </c:pt>
                <c:pt idx="130">
                  <c:v>150.31200000000001</c:v>
                </c:pt>
                <c:pt idx="131">
                  <c:v>151.25</c:v>
                </c:pt>
                <c:pt idx="132">
                  <c:v>166.125</c:v>
                </c:pt>
                <c:pt idx="133">
                  <c:v>150.62500000000003</c:v>
                </c:pt>
                <c:pt idx="134">
                  <c:v>157.25</c:v>
                </c:pt>
                <c:pt idx="135">
                  <c:v>149</c:v>
                </c:pt>
                <c:pt idx="136">
                  <c:v>136.5</c:v>
                </c:pt>
                <c:pt idx="137">
                  <c:v>148.81200000000001</c:v>
                </c:pt>
                <c:pt idx="138">
                  <c:v>142.93700000000001</c:v>
                </c:pt>
                <c:pt idx="139">
                  <c:v>141.31199999999998</c:v>
                </c:pt>
                <c:pt idx="140">
                  <c:v>165.625</c:v>
                </c:pt>
                <c:pt idx="141">
                  <c:v>153.49999999999997</c:v>
                </c:pt>
                <c:pt idx="142">
                  <c:v>151.31200000000001</c:v>
                </c:pt>
                <c:pt idx="143">
                  <c:v>189.31199999999995</c:v>
                </c:pt>
                <c:pt idx="144">
                  <c:v>159.786</c:v>
                </c:pt>
                <c:pt idx="145">
                  <c:v>164.071</c:v>
                </c:pt>
                <c:pt idx="146">
                  <c:v>170.41400000000002</c:v>
                </c:pt>
                <c:pt idx="147">
                  <c:v>159.91400000000002</c:v>
                </c:pt>
                <c:pt idx="148">
                  <c:v>168.31399999999999</c:v>
                </c:pt>
                <c:pt idx="149">
                  <c:v>172.53599999999997</c:v>
                </c:pt>
                <c:pt idx="150">
                  <c:v>174.429</c:v>
                </c:pt>
                <c:pt idx="151">
                  <c:v>193.82100000000003</c:v>
                </c:pt>
                <c:pt idx="152">
                  <c:v>189.214</c:v>
                </c:pt>
                <c:pt idx="153">
                  <c:v>181.571</c:v>
                </c:pt>
                <c:pt idx="154">
                  <c:v>174.714</c:v>
                </c:pt>
                <c:pt idx="155">
                  <c:v>178.357</c:v>
                </c:pt>
                <c:pt idx="156">
                  <c:v>170.143</c:v>
                </c:pt>
                <c:pt idx="157">
                  <c:v>171.78600000000003</c:v>
                </c:pt>
                <c:pt idx="158">
                  <c:v>173</c:v>
                </c:pt>
                <c:pt idx="159">
                  <c:v>174.92899999999997</c:v>
                </c:pt>
                <c:pt idx="160">
                  <c:v>166.714</c:v>
                </c:pt>
                <c:pt idx="161">
                  <c:v>163.5</c:v>
                </c:pt>
                <c:pt idx="162">
                  <c:v>151.286</c:v>
                </c:pt>
                <c:pt idx="163">
                  <c:v>156.786</c:v>
                </c:pt>
                <c:pt idx="164">
                  <c:v>154.643</c:v>
                </c:pt>
                <c:pt idx="165">
                  <c:v>154.071</c:v>
                </c:pt>
                <c:pt idx="166">
                  <c:v>148.429</c:v>
                </c:pt>
                <c:pt idx="167">
                  <c:v>149.00000000000003</c:v>
                </c:pt>
                <c:pt idx="168">
                  <c:v>142.429</c:v>
                </c:pt>
                <c:pt idx="169">
                  <c:v>139.71400000000003</c:v>
                </c:pt>
                <c:pt idx="170">
                  <c:v>143.857</c:v>
                </c:pt>
                <c:pt idx="171">
                  <c:v>144.857</c:v>
                </c:pt>
                <c:pt idx="172">
                  <c:v>148.214</c:v>
                </c:pt>
                <c:pt idx="173">
                  <c:v>155.286</c:v>
                </c:pt>
                <c:pt idx="174">
                  <c:v>157.429</c:v>
                </c:pt>
                <c:pt idx="175">
                  <c:v>149.28599999999997</c:v>
                </c:pt>
                <c:pt idx="176">
                  <c:v>162.357</c:v>
                </c:pt>
                <c:pt idx="177">
                  <c:v>159.286</c:v>
                </c:pt>
                <c:pt idx="178">
                  <c:v>151.786</c:v>
                </c:pt>
                <c:pt idx="179">
                  <c:v>156.78599999999997</c:v>
                </c:pt>
                <c:pt idx="180">
                  <c:v>142.143</c:v>
                </c:pt>
                <c:pt idx="181">
                  <c:v>128.786</c:v>
                </c:pt>
                <c:pt idx="182">
                  <c:v>131.50000000000003</c:v>
                </c:pt>
                <c:pt idx="183">
                  <c:v>145.214</c:v>
                </c:pt>
                <c:pt idx="184">
                  <c:v>150.786</c:v>
                </c:pt>
                <c:pt idx="185">
                  <c:v>146.571</c:v>
                </c:pt>
                <c:pt idx="186">
                  <c:v>134.214</c:v>
                </c:pt>
                <c:pt idx="187">
                  <c:v>128.714</c:v>
                </c:pt>
                <c:pt idx="188">
                  <c:v>115.99999999999999</c:v>
                </c:pt>
                <c:pt idx="189">
                  <c:v>116.07100000000001</c:v>
                </c:pt>
                <c:pt idx="190">
                  <c:v>116.429</c:v>
                </c:pt>
                <c:pt idx="191">
                  <c:v>129.714</c:v>
                </c:pt>
                <c:pt idx="192">
                  <c:v>125.786</c:v>
                </c:pt>
                <c:pt idx="193">
                  <c:v>135.071</c:v>
                </c:pt>
                <c:pt idx="194">
                  <c:v>127.28600000000002</c:v>
                </c:pt>
                <c:pt idx="195">
                  <c:v>124.9</c:v>
                </c:pt>
                <c:pt idx="196">
                  <c:v>126.17099999999999</c:v>
                </c:pt>
                <c:pt idx="197">
                  <c:v>125.18599999999999</c:v>
                </c:pt>
              </c:numCache>
            </c:numRef>
          </c:yVal>
          <c:smooth val="1"/>
          <c:extLst>
            <c:ext xmlns:c16="http://schemas.microsoft.com/office/drawing/2014/chart" uri="{C3380CC4-5D6E-409C-BE32-E72D297353CC}">
              <c16:uniqueId val="{00000000-8094-488A-B0A3-33A6284DB544}"/>
            </c:ext>
          </c:extLst>
        </c:ser>
        <c:ser>
          <c:idx val="5"/>
          <c:order val="1"/>
          <c:tx>
            <c:strRef>
              <c:f>Tabelle3!$G$1</c:f>
              <c:strCache>
                <c:ptCount val="1"/>
                <c:pt idx="0">
                  <c:v>fwd pts</c:v>
                </c:pt>
              </c:strCache>
            </c:strRef>
          </c:tx>
          <c:spPr>
            <a:ln w="57150">
              <a:solidFill>
                <a:schemeClr val="tx1">
                  <a:lumMod val="50000"/>
                  <a:lumOff val="50000"/>
                  <a:alpha val="42000"/>
                </a:schemeClr>
              </a:solidFill>
            </a:ln>
          </c:spPr>
          <c:marker>
            <c:symbol val="none"/>
          </c:marker>
          <c:xVal>
            <c:numRef>
              <c:f>Tabelle3!$A$2:$A$199</c:f>
              <c:numCache>
                <c:formatCode>m/d/yyyy</c:formatCode>
                <c:ptCount val="198"/>
                <c:pt idx="0" formatCode="dd\.mm\.yyyy">
                  <c:v>36525</c:v>
                </c:pt>
                <c:pt idx="1">
                  <c:v>36556</c:v>
                </c:pt>
                <c:pt idx="2">
                  <c:v>36585</c:v>
                </c:pt>
                <c:pt idx="3">
                  <c:v>36616</c:v>
                </c:pt>
                <c:pt idx="4">
                  <c:v>36644</c:v>
                </c:pt>
                <c:pt idx="5">
                  <c:v>36677</c:v>
                </c:pt>
                <c:pt idx="6">
                  <c:v>36707</c:v>
                </c:pt>
                <c:pt idx="7">
                  <c:v>36738</c:v>
                </c:pt>
                <c:pt idx="8">
                  <c:v>36769</c:v>
                </c:pt>
                <c:pt idx="9">
                  <c:v>36798</c:v>
                </c:pt>
                <c:pt idx="10">
                  <c:v>36830</c:v>
                </c:pt>
                <c:pt idx="11">
                  <c:v>36860</c:v>
                </c:pt>
                <c:pt idx="12">
                  <c:v>36889</c:v>
                </c:pt>
                <c:pt idx="13">
                  <c:v>36922</c:v>
                </c:pt>
                <c:pt idx="14">
                  <c:v>36950</c:v>
                </c:pt>
                <c:pt idx="15">
                  <c:v>36980</c:v>
                </c:pt>
                <c:pt idx="16">
                  <c:v>37011</c:v>
                </c:pt>
                <c:pt idx="17">
                  <c:v>37042</c:v>
                </c:pt>
                <c:pt idx="18">
                  <c:v>37071</c:v>
                </c:pt>
                <c:pt idx="19">
                  <c:v>37103</c:v>
                </c:pt>
                <c:pt idx="20">
                  <c:v>37134</c:v>
                </c:pt>
                <c:pt idx="21">
                  <c:v>37162</c:v>
                </c:pt>
                <c:pt idx="22">
                  <c:v>37195</c:v>
                </c:pt>
                <c:pt idx="23">
                  <c:v>37225</c:v>
                </c:pt>
                <c:pt idx="24">
                  <c:v>37256</c:v>
                </c:pt>
                <c:pt idx="25">
                  <c:v>37287</c:v>
                </c:pt>
                <c:pt idx="26">
                  <c:v>37315</c:v>
                </c:pt>
                <c:pt idx="27">
                  <c:v>37344</c:v>
                </c:pt>
                <c:pt idx="28">
                  <c:v>37376</c:v>
                </c:pt>
                <c:pt idx="29">
                  <c:v>37407</c:v>
                </c:pt>
                <c:pt idx="30">
                  <c:v>37435</c:v>
                </c:pt>
                <c:pt idx="31">
                  <c:v>37468</c:v>
                </c:pt>
                <c:pt idx="32">
                  <c:v>37498</c:v>
                </c:pt>
                <c:pt idx="33">
                  <c:v>37529</c:v>
                </c:pt>
                <c:pt idx="34">
                  <c:v>37560</c:v>
                </c:pt>
                <c:pt idx="35">
                  <c:v>37589</c:v>
                </c:pt>
                <c:pt idx="36">
                  <c:v>37621</c:v>
                </c:pt>
                <c:pt idx="37">
                  <c:v>37652</c:v>
                </c:pt>
                <c:pt idx="38">
                  <c:v>37680</c:v>
                </c:pt>
                <c:pt idx="39">
                  <c:v>37711</c:v>
                </c:pt>
                <c:pt idx="40">
                  <c:v>37741</c:v>
                </c:pt>
                <c:pt idx="41">
                  <c:v>37771</c:v>
                </c:pt>
                <c:pt idx="42">
                  <c:v>37802</c:v>
                </c:pt>
                <c:pt idx="43">
                  <c:v>37833</c:v>
                </c:pt>
                <c:pt idx="44">
                  <c:v>37862</c:v>
                </c:pt>
                <c:pt idx="45">
                  <c:v>37894</c:v>
                </c:pt>
                <c:pt idx="46">
                  <c:v>37925</c:v>
                </c:pt>
                <c:pt idx="47">
                  <c:v>37953</c:v>
                </c:pt>
                <c:pt idx="48">
                  <c:v>37986</c:v>
                </c:pt>
                <c:pt idx="49">
                  <c:v>38016</c:v>
                </c:pt>
                <c:pt idx="50">
                  <c:v>38044</c:v>
                </c:pt>
                <c:pt idx="51">
                  <c:v>38077</c:v>
                </c:pt>
                <c:pt idx="52">
                  <c:v>38107</c:v>
                </c:pt>
                <c:pt idx="53">
                  <c:v>38138</c:v>
                </c:pt>
                <c:pt idx="54">
                  <c:v>38168</c:v>
                </c:pt>
                <c:pt idx="55">
                  <c:v>38198</c:v>
                </c:pt>
                <c:pt idx="56">
                  <c:v>38230</c:v>
                </c:pt>
                <c:pt idx="57">
                  <c:v>38260</c:v>
                </c:pt>
                <c:pt idx="58">
                  <c:v>38289</c:v>
                </c:pt>
                <c:pt idx="59">
                  <c:v>38321</c:v>
                </c:pt>
                <c:pt idx="60">
                  <c:v>38352</c:v>
                </c:pt>
                <c:pt idx="61">
                  <c:v>38383</c:v>
                </c:pt>
                <c:pt idx="62">
                  <c:v>38411</c:v>
                </c:pt>
                <c:pt idx="63">
                  <c:v>38442</c:v>
                </c:pt>
                <c:pt idx="64">
                  <c:v>38471</c:v>
                </c:pt>
                <c:pt idx="65">
                  <c:v>38503</c:v>
                </c:pt>
                <c:pt idx="66">
                  <c:v>38533</c:v>
                </c:pt>
                <c:pt idx="67">
                  <c:v>38562</c:v>
                </c:pt>
                <c:pt idx="68">
                  <c:v>38595</c:v>
                </c:pt>
                <c:pt idx="69">
                  <c:v>38625</c:v>
                </c:pt>
                <c:pt idx="70">
                  <c:v>38656</c:v>
                </c:pt>
                <c:pt idx="71">
                  <c:v>38686</c:v>
                </c:pt>
                <c:pt idx="72">
                  <c:v>38716</c:v>
                </c:pt>
                <c:pt idx="73">
                  <c:v>38748</c:v>
                </c:pt>
                <c:pt idx="74">
                  <c:v>38776</c:v>
                </c:pt>
                <c:pt idx="75">
                  <c:v>38807</c:v>
                </c:pt>
                <c:pt idx="76">
                  <c:v>38835</c:v>
                </c:pt>
                <c:pt idx="77">
                  <c:v>38868</c:v>
                </c:pt>
                <c:pt idx="78">
                  <c:v>38898</c:v>
                </c:pt>
                <c:pt idx="79">
                  <c:v>38929</c:v>
                </c:pt>
                <c:pt idx="80">
                  <c:v>38960</c:v>
                </c:pt>
                <c:pt idx="81">
                  <c:v>38989</c:v>
                </c:pt>
                <c:pt idx="82">
                  <c:v>39021</c:v>
                </c:pt>
                <c:pt idx="83">
                  <c:v>39051</c:v>
                </c:pt>
                <c:pt idx="84">
                  <c:v>39080</c:v>
                </c:pt>
                <c:pt idx="85">
                  <c:v>39113</c:v>
                </c:pt>
                <c:pt idx="86">
                  <c:v>39141</c:v>
                </c:pt>
                <c:pt idx="87">
                  <c:v>39171</c:v>
                </c:pt>
                <c:pt idx="88">
                  <c:v>39202</c:v>
                </c:pt>
                <c:pt idx="89">
                  <c:v>39233</c:v>
                </c:pt>
                <c:pt idx="90">
                  <c:v>39262</c:v>
                </c:pt>
                <c:pt idx="91">
                  <c:v>39294</c:v>
                </c:pt>
                <c:pt idx="92">
                  <c:v>39325</c:v>
                </c:pt>
                <c:pt idx="93">
                  <c:v>39353</c:v>
                </c:pt>
                <c:pt idx="94">
                  <c:v>39386</c:v>
                </c:pt>
                <c:pt idx="95">
                  <c:v>39416</c:v>
                </c:pt>
                <c:pt idx="96">
                  <c:v>39447</c:v>
                </c:pt>
                <c:pt idx="97">
                  <c:v>39478</c:v>
                </c:pt>
                <c:pt idx="98">
                  <c:v>39507</c:v>
                </c:pt>
                <c:pt idx="99">
                  <c:v>39538</c:v>
                </c:pt>
                <c:pt idx="100">
                  <c:v>39568</c:v>
                </c:pt>
                <c:pt idx="101">
                  <c:v>39598</c:v>
                </c:pt>
                <c:pt idx="102">
                  <c:v>39629</c:v>
                </c:pt>
                <c:pt idx="103">
                  <c:v>39660</c:v>
                </c:pt>
                <c:pt idx="104">
                  <c:v>39689</c:v>
                </c:pt>
                <c:pt idx="105">
                  <c:v>39721</c:v>
                </c:pt>
                <c:pt idx="106">
                  <c:v>39752</c:v>
                </c:pt>
                <c:pt idx="107">
                  <c:v>39780</c:v>
                </c:pt>
                <c:pt idx="108">
                  <c:v>39813</c:v>
                </c:pt>
                <c:pt idx="109">
                  <c:v>39843</c:v>
                </c:pt>
                <c:pt idx="110">
                  <c:v>39871</c:v>
                </c:pt>
                <c:pt idx="111">
                  <c:v>39903</c:v>
                </c:pt>
                <c:pt idx="112">
                  <c:v>39933</c:v>
                </c:pt>
                <c:pt idx="113">
                  <c:v>39962</c:v>
                </c:pt>
                <c:pt idx="114">
                  <c:v>39994</c:v>
                </c:pt>
                <c:pt idx="115">
                  <c:v>40025</c:v>
                </c:pt>
                <c:pt idx="116">
                  <c:v>40056</c:v>
                </c:pt>
                <c:pt idx="117">
                  <c:v>40086</c:v>
                </c:pt>
                <c:pt idx="118">
                  <c:v>40116</c:v>
                </c:pt>
                <c:pt idx="119">
                  <c:v>40147</c:v>
                </c:pt>
                <c:pt idx="120">
                  <c:v>40178</c:v>
                </c:pt>
                <c:pt idx="121">
                  <c:v>40207</c:v>
                </c:pt>
                <c:pt idx="122">
                  <c:v>40235</c:v>
                </c:pt>
                <c:pt idx="123">
                  <c:v>40268</c:v>
                </c:pt>
                <c:pt idx="124">
                  <c:v>40298</c:v>
                </c:pt>
                <c:pt idx="125">
                  <c:v>40329</c:v>
                </c:pt>
                <c:pt idx="126">
                  <c:v>40359</c:v>
                </c:pt>
                <c:pt idx="127">
                  <c:v>40389</c:v>
                </c:pt>
                <c:pt idx="128">
                  <c:v>40421</c:v>
                </c:pt>
                <c:pt idx="129">
                  <c:v>40451</c:v>
                </c:pt>
                <c:pt idx="130">
                  <c:v>40480</c:v>
                </c:pt>
                <c:pt idx="131">
                  <c:v>40512</c:v>
                </c:pt>
                <c:pt idx="132">
                  <c:v>40543</c:v>
                </c:pt>
                <c:pt idx="133">
                  <c:v>40574</c:v>
                </c:pt>
                <c:pt idx="134">
                  <c:v>40602</c:v>
                </c:pt>
                <c:pt idx="135">
                  <c:v>40633</c:v>
                </c:pt>
                <c:pt idx="136">
                  <c:v>40662</c:v>
                </c:pt>
                <c:pt idx="137">
                  <c:v>40694</c:v>
                </c:pt>
                <c:pt idx="138">
                  <c:v>40724</c:v>
                </c:pt>
                <c:pt idx="139">
                  <c:v>40753</c:v>
                </c:pt>
                <c:pt idx="140">
                  <c:v>40786</c:v>
                </c:pt>
                <c:pt idx="141">
                  <c:v>40816</c:v>
                </c:pt>
                <c:pt idx="142">
                  <c:v>40847</c:v>
                </c:pt>
                <c:pt idx="143">
                  <c:v>40877</c:v>
                </c:pt>
                <c:pt idx="144">
                  <c:v>40907</c:v>
                </c:pt>
                <c:pt idx="145">
                  <c:v>40939</c:v>
                </c:pt>
                <c:pt idx="146">
                  <c:v>40968</c:v>
                </c:pt>
                <c:pt idx="147">
                  <c:v>40998</c:v>
                </c:pt>
                <c:pt idx="148">
                  <c:v>41029</c:v>
                </c:pt>
                <c:pt idx="149">
                  <c:v>41060</c:v>
                </c:pt>
                <c:pt idx="150">
                  <c:v>41089</c:v>
                </c:pt>
                <c:pt idx="151">
                  <c:v>41121</c:v>
                </c:pt>
                <c:pt idx="152">
                  <c:v>41152</c:v>
                </c:pt>
                <c:pt idx="153">
                  <c:v>41180</c:v>
                </c:pt>
                <c:pt idx="154">
                  <c:v>41213</c:v>
                </c:pt>
                <c:pt idx="155">
                  <c:v>41243</c:v>
                </c:pt>
                <c:pt idx="156">
                  <c:v>41274</c:v>
                </c:pt>
                <c:pt idx="157">
                  <c:v>41305</c:v>
                </c:pt>
                <c:pt idx="158">
                  <c:v>41333</c:v>
                </c:pt>
                <c:pt idx="159">
                  <c:v>41362</c:v>
                </c:pt>
                <c:pt idx="160">
                  <c:v>41394</c:v>
                </c:pt>
                <c:pt idx="161">
                  <c:v>41425</c:v>
                </c:pt>
                <c:pt idx="162">
                  <c:v>41453</c:v>
                </c:pt>
                <c:pt idx="163">
                  <c:v>41486</c:v>
                </c:pt>
                <c:pt idx="164">
                  <c:v>41516</c:v>
                </c:pt>
                <c:pt idx="165">
                  <c:v>41547</c:v>
                </c:pt>
                <c:pt idx="166">
                  <c:v>41578</c:v>
                </c:pt>
                <c:pt idx="167">
                  <c:v>41607</c:v>
                </c:pt>
                <c:pt idx="168">
                  <c:v>41639</c:v>
                </c:pt>
                <c:pt idx="169">
                  <c:v>41670</c:v>
                </c:pt>
                <c:pt idx="170">
                  <c:v>41698</c:v>
                </c:pt>
                <c:pt idx="171">
                  <c:v>41729</c:v>
                </c:pt>
                <c:pt idx="172">
                  <c:v>41759</c:v>
                </c:pt>
                <c:pt idx="173">
                  <c:v>41789</c:v>
                </c:pt>
                <c:pt idx="174">
                  <c:v>41820</c:v>
                </c:pt>
                <c:pt idx="175">
                  <c:v>41851</c:v>
                </c:pt>
                <c:pt idx="176">
                  <c:v>41880</c:v>
                </c:pt>
                <c:pt idx="177">
                  <c:v>41912</c:v>
                </c:pt>
                <c:pt idx="178">
                  <c:v>41943</c:v>
                </c:pt>
                <c:pt idx="179">
                  <c:v>41971</c:v>
                </c:pt>
                <c:pt idx="180">
                  <c:v>42004</c:v>
                </c:pt>
                <c:pt idx="181">
                  <c:v>42034</c:v>
                </c:pt>
                <c:pt idx="182">
                  <c:v>42062</c:v>
                </c:pt>
                <c:pt idx="183">
                  <c:v>42094</c:v>
                </c:pt>
                <c:pt idx="184">
                  <c:v>42124</c:v>
                </c:pt>
                <c:pt idx="185">
                  <c:v>42153</c:v>
                </c:pt>
                <c:pt idx="186">
                  <c:v>42185</c:v>
                </c:pt>
                <c:pt idx="187">
                  <c:v>42216</c:v>
                </c:pt>
                <c:pt idx="188">
                  <c:v>42247</c:v>
                </c:pt>
                <c:pt idx="189">
                  <c:v>42277</c:v>
                </c:pt>
                <c:pt idx="190">
                  <c:v>42307</c:v>
                </c:pt>
                <c:pt idx="191">
                  <c:v>42338</c:v>
                </c:pt>
                <c:pt idx="192">
                  <c:v>42369</c:v>
                </c:pt>
                <c:pt idx="193">
                  <c:v>42398</c:v>
                </c:pt>
                <c:pt idx="194">
                  <c:v>42429</c:v>
                </c:pt>
                <c:pt idx="195">
                  <c:v>42460</c:v>
                </c:pt>
                <c:pt idx="196">
                  <c:v>42489</c:v>
                </c:pt>
                <c:pt idx="197">
                  <c:v>42521</c:v>
                </c:pt>
              </c:numCache>
            </c:numRef>
          </c:xVal>
          <c:yVal>
            <c:numRef>
              <c:f>Tabelle3!$G$2:$G$199</c:f>
              <c:numCache>
                <c:formatCode>General</c:formatCode>
                <c:ptCount val="198"/>
                <c:pt idx="0">
                  <c:v>250.52347263693923</c:v>
                </c:pt>
                <c:pt idx="1">
                  <c:v>230.300181815933</c:v>
                </c:pt>
                <c:pt idx="2">
                  <c:v>226.19959951546318</c:v>
                </c:pt>
                <c:pt idx="3">
                  <c:v>229.16048650252148</c:v>
                </c:pt>
                <c:pt idx="4">
                  <c:v>239.36072274663363</c:v>
                </c:pt>
                <c:pt idx="5">
                  <c:v>203.1150705627031</c:v>
                </c:pt>
                <c:pt idx="6">
                  <c:v>233.74244367100204</c:v>
                </c:pt>
                <c:pt idx="7">
                  <c:v>234.7263354173522</c:v>
                </c:pt>
                <c:pt idx="8">
                  <c:v>230.72252580449302</c:v>
                </c:pt>
                <c:pt idx="9">
                  <c:v>236.33456580393727</c:v>
                </c:pt>
                <c:pt idx="10">
                  <c:v>230.55135711836206</c:v>
                </c:pt>
                <c:pt idx="11">
                  <c:v>226.06564074628901</c:v>
                </c:pt>
                <c:pt idx="12">
                  <c:v>256.19108387609407</c:v>
                </c:pt>
                <c:pt idx="13">
                  <c:v>256.01675923219329</c:v>
                </c:pt>
                <c:pt idx="14">
                  <c:v>264.39968865538043</c:v>
                </c:pt>
                <c:pt idx="15">
                  <c:v>267.53191859670056</c:v>
                </c:pt>
                <c:pt idx="16">
                  <c:v>265.50205374375213</c:v>
                </c:pt>
                <c:pt idx="17">
                  <c:v>273.92072708911894</c:v>
                </c:pt>
                <c:pt idx="18">
                  <c:v>291.91084650411835</c:v>
                </c:pt>
                <c:pt idx="19">
                  <c:v>284.85250497490642</c:v>
                </c:pt>
                <c:pt idx="20">
                  <c:v>295.50162696539905</c:v>
                </c:pt>
                <c:pt idx="21">
                  <c:v>331.1143557128363</c:v>
                </c:pt>
                <c:pt idx="22">
                  <c:v>339.52087577011037</c:v>
                </c:pt>
                <c:pt idx="23">
                  <c:v>333.97184225662056</c:v>
                </c:pt>
                <c:pt idx="24">
                  <c:v>304.20825600642024</c:v>
                </c:pt>
                <c:pt idx="25">
                  <c:v>305.83305654206799</c:v>
                </c:pt>
                <c:pt idx="26">
                  <c:v>332.40948393202058</c:v>
                </c:pt>
                <c:pt idx="27">
                  <c:v>319.40426304796256</c:v>
                </c:pt>
                <c:pt idx="28">
                  <c:v>342.30667722354184</c:v>
                </c:pt>
                <c:pt idx="29">
                  <c:v>347.80506801670538</c:v>
                </c:pt>
                <c:pt idx="30">
                  <c:v>364.57161314634868</c:v>
                </c:pt>
                <c:pt idx="31">
                  <c:v>396.10607586438402</c:v>
                </c:pt>
                <c:pt idx="32">
                  <c:v>376.2874057254075</c:v>
                </c:pt>
                <c:pt idx="33">
                  <c:v>387.45362193836337</c:v>
                </c:pt>
                <c:pt idx="34">
                  <c:v>383.19026404433333</c:v>
                </c:pt>
                <c:pt idx="35">
                  <c:v>404.55907828525864</c:v>
                </c:pt>
                <c:pt idx="36">
                  <c:v>337.58572822606135</c:v>
                </c:pt>
                <c:pt idx="37">
                  <c:v>270.79988185699324</c:v>
                </c:pt>
                <c:pt idx="38">
                  <c:v>299.13776387398684</c:v>
                </c:pt>
                <c:pt idx="39">
                  <c:v>260.84764773343085</c:v>
                </c:pt>
                <c:pt idx="40">
                  <c:v>249.2363143700712</c:v>
                </c:pt>
                <c:pt idx="41">
                  <c:v>242.21858713432496</c:v>
                </c:pt>
                <c:pt idx="42">
                  <c:v>147.00034942706012</c:v>
                </c:pt>
                <c:pt idx="43">
                  <c:v>116.29469466534736</c:v>
                </c:pt>
                <c:pt idx="44">
                  <c:v>74.195308237861425</c:v>
                </c:pt>
                <c:pt idx="45">
                  <c:v>51.748200650323341</c:v>
                </c:pt>
                <c:pt idx="46">
                  <c:v>63.599179522035172</c:v>
                </c:pt>
                <c:pt idx="47">
                  <c:v>49.882629107981224</c:v>
                </c:pt>
                <c:pt idx="48">
                  <c:v>18.991606643252577</c:v>
                </c:pt>
                <c:pt idx="49">
                  <c:v>6.8583185688975252</c:v>
                </c:pt>
                <c:pt idx="50">
                  <c:v>-24.475044604053249</c:v>
                </c:pt>
                <c:pt idx="51">
                  <c:v>-16.135538523598225</c:v>
                </c:pt>
                <c:pt idx="52">
                  <c:v>-19.948911324656368</c:v>
                </c:pt>
                <c:pt idx="53">
                  <c:v>-16.06836358324508</c:v>
                </c:pt>
                <c:pt idx="54">
                  <c:v>-25.730246650570471</c:v>
                </c:pt>
                <c:pt idx="55">
                  <c:v>-18.494669560164596</c:v>
                </c:pt>
                <c:pt idx="56">
                  <c:v>-19.499952194282436</c:v>
                </c:pt>
                <c:pt idx="57">
                  <c:v>-20.075535039865713</c:v>
                </c:pt>
                <c:pt idx="58">
                  <c:v>-26.693183073693518</c:v>
                </c:pt>
                <c:pt idx="59">
                  <c:v>-28.311073500374061</c:v>
                </c:pt>
                <c:pt idx="60">
                  <c:v>-25.088596533812321</c:v>
                </c:pt>
                <c:pt idx="61">
                  <c:v>-31.036934385732359</c:v>
                </c:pt>
                <c:pt idx="62">
                  <c:v>-26.614148339958909</c:v>
                </c:pt>
                <c:pt idx="63">
                  <c:v>-20.552012851092829</c:v>
                </c:pt>
                <c:pt idx="64">
                  <c:v>-16.585846153846152</c:v>
                </c:pt>
                <c:pt idx="65">
                  <c:v>-5.6056408964996223</c:v>
                </c:pt>
                <c:pt idx="66">
                  <c:v>-1.8714515129673888</c:v>
                </c:pt>
                <c:pt idx="67">
                  <c:v>-0.48810250152532025</c:v>
                </c:pt>
                <c:pt idx="68">
                  <c:v>8.0690909553427197</c:v>
                </c:pt>
                <c:pt idx="69">
                  <c:v>17.249044189561662</c:v>
                </c:pt>
                <c:pt idx="70">
                  <c:v>15.555299036771968</c:v>
                </c:pt>
                <c:pt idx="71">
                  <c:v>3.8625204582651391</c:v>
                </c:pt>
                <c:pt idx="72">
                  <c:v>4.8860464825221213</c:v>
                </c:pt>
                <c:pt idx="73">
                  <c:v>13.794128208620711</c:v>
                </c:pt>
                <c:pt idx="74">
                  <c:v>7.8234379857009637</c:v>
                </c:pt>
                <c:pt idx="75">
                  <c:v>-9.4020431556804009</c:v>
                </c:pt>
                <c:pt idx="76">
                  <c:v>-8.890376052096471</c:v>
                </c:pt>
                <c:pt idx="77">
                  <c:v>-4.7762572304377384</c:v>
                </c:pt>
                <c:pt idx="78">
                  <c:v>-12.575708074690256</c:v>
                </c:pt>
                <c:pt idx="79">
                  <c:v>-12.781275837944413</c:v>
                </c:pt>
                <c:pt idx="80">
                  <c:v>-5.4480569996172035</c:v>
                </c:pt>
                <c:pt idx="81">
                  <c:v>-8.7876518756491713</c:v>
                </c:pt>
                <c:pt idx="82">
                  <c:v>-9.834297832572517</c:v>
                </c:pt>
                <c:pt idx="83">
                  <c:v>-4.7696157809509794</c:v>
                </c:pt>
                <c:pt idx="84">
                  <c:v>7.4710478667168942</c:v>
                </c:pt>
                <c:pt idx="85">
                  <c:v>25.116164720344191</c:v>
                </c:pt>
                <c:pt idx="86">
                  <c:v>37.738826023716193</c:v>
                </c:pt>
                <c:pt idx="87">
                  <c:v>43.531787068498552</c:v>
                </c:pt>
                <c:pt idx="88">
                  <c:v>41.136131391354667</c:v>
                </c:pt>
                <c:pt idx="89">
                  <c:v>48.011041553704338</c:v>
                </c:pt>
                <c:pt idx="90">
                  <c:v>59.891520837769789</c:v>
                </c:pt>
                <c:pt idx="91">
                  <c:v>61.943573667711604</c:v>
                </c:pt>
                <c:pt idx="92">
                  <c:v>79.574687881880138</c:v>
                </c:pt>
                <c:pt idx="93">
                  <c:v>94.28511945037215</c:v>
                </c:pt>
                <c:pt idx="94">
                  <c:v>112.76959681049451</c:v>
                </c:pt>
                <c:pt idx="95">
                  <c:v>106.10876185075142</c:v>
                </c:pt>
                <c:pt idx="96">
                  <c:v>134.0577883112299</c:v>
                </c:pt>
                <c:pt idx="97">
                  <c:v>135.79798482398309</c:v>
                </c:pt>
                <c:pt idx="98">
                  <c:v>167.14184612273783</c:v>
                </c:pt>
                <c:pt idx="99">
                  <c:v>164.00338089792672</c:v>
                </c:pt>
                <c:pt idx="100">
                  <c:v>179.78597507239078</c:v>
                </c:pt>
                <c:pt idx="101">
                  <c:v>174.67499748060064</c:v>
                </c:pt>
                <c:pt idx="102">
                  <c:v>180.42561684504653</c:v>
                </c:pt>
                <c:pt idx="103">
                  <c:v>158.50046204950175</c:v>
                </c:pt>
                <c:pt idx="104">
                  <c:v>171.54643324278095</c:v>
                </c:pt>
                <c:pt idx="105">
                  <c:v>358.67376573088097</c:v>
                </c:pt>
                <c:pt idx="106">
                  <c:v>168.67644311600972</c:v>
                </c:pt>
                <c:pt idx="107">
                  <c:v>195.35531711701591</c:v>
                </c:pt>
                <c:pt idx="108">
                  <c:v>100.41982219295356</c:v>
                </c:pt>
                <c:pt idx="109">
                  <c:v>136.40286469511781</c:v>
                </c:pt>
                <c:pt idx="110">
                  <c:v>129.80218548613058</c:v>
                </c:pt>
                <c:pt idx="111">
                  <c:v>128.57190879040843</c:v>
                </c:pt>
                <c:pt idx="112">
                  <c:v>128.34651114543232</c:v>
                </c:pt>
                <c:pt idx="113">
                  <c:v>89.806457407157936</c:v>
                </c:pt>
                <c:pt idx="114">
                  <c:v>83.671863745664481</c:v>
                </c:pt>
                <c:pt idx="115">
                  <c:v>98.159509202453989</c:v>
                </c:pt>
                <c:pt idx="116">
                  <c:v>117.35807480429109</c:v>
                </c:pt>
                <c:pt idx="117">
                  <c:v>122.57629364919713</c:v>
                </c:pt>
                <c:pt idx="118">
                  <c:v>131.47739409042364</c:v>
                </c:pt>
                <c:pt idx="119">
                  <c:v>135.75057790920079</c:v>
                </c:pt>
                <c:pt idx="120">
                  <c:v>160.54910854302881</c:v>
                </c:pt>
                <c:pt idx="121">
                  <c:v>164.56731237223789</c:v>
                </c:pt>
                <c:pt idx="122">
                  <c:v>172.45514929542489</c:v>
                </c:pt>
                <c:pt idx="123">
                  <c:v>178.77832733252768</c:v>
                </c:pt>
                <c:pt idx="124">
                  <c:v>184.91171749598715</c:v>
                </c:pt>
                <c:pt idx="125">
                  <c:v>214.64837610491506</c:v>
                </c:pt>
                <c:pt idx="126">
                  <c:v>209.76633693233956</c:v>
                </c:pt>
                <c:pt idx="127">
                  <c:v>185.76867797977761</c:v>
                </c:pt>
                <c:pt idx="128">
                  <c:v>188.83187745601083</c:v>
                </c:pt>
                <c:pt idx="129">
                  <c:v>165.70366025633027</c:v>
                </c:pt>
                <c:pt idx="130">
                  <c:v>143.41177480471384</c:v>
                </c:pt>
                <c:pt idx="131">
                  <c:v>157.25397278287085</c:v>
                </c:pt>
                <c:pt idx="132">
                  <c:v>170.64441591784339</c:v>
                </c:pt>
                <c:pt idx="133">
                  <c:v>139.5288851799871</c:v>
                </c:pt>
                <c:pt idx="134">
                  <c:v>153.0101611546178</c:v>
                </c:pt>
                <c:pt idx="135">
                  <c:v>132.88617989849786</c:v>
                </c:pt>
                <c:pt idx="136">
                  <c:v>119.87805348666691</c:v>
                </c:pt>
                <c:pt idx="137">
                  <c:v>145.98690920357868</c:v>
                </c:pt>
                <c:pt idx="138">
                  <c:v>140.71779643661685</c:v>
                </c:pt>
                <c:pt idx="139">
                  <c:v>146.40694987672489</c:v>
                </c:pt>
                <c:pt idx="140">
                  <c:v>168.94641953851541</c:v>
                </c:pt>
                <c:pt idx="141">
                  <c:v>165.47508373342842</c:v>
                </c:pt>
                <c:pt idx="142">
                  <c:v>162.11650662058031</c:v>
                </c:pt>
                <c:pt idx="143">
                  <c:v>190.087373385912</c:v>
                </c:pt>
                <c:pt idx="144">
                  <c:v>164.65908063495343</c:v>
                </c:pt>
                <c:pt idx="145">
                  <c:v>155.95959595959593</c:v>
                </c:pt>
                <c:pt idx="146">
                  <c:v>175.71683505749439</c:v>
                </c:pt>
                <c:pt idx="147">
                  <c:v>160.33919730327611</c:v>
                </c:pt>
                <c:pt idx="148">
                  <c:v>166.75952208066536</c:v>
                </c:pt>
                <c:pt idx="149">
                  <c:v>172.71056702053122</c:v>
                </c:pt>
                <c:pt idx="150">
                  <c:v>171.98203330992541</c:v>
                </c:pt>
                <c:pt idx="151">
                  <c:v>187.41824556671835</c:v>
                </c:pt>
                <c:pt idx="152">
                  <c:v>180.4917515735776</c:v>
                </c:pt>
                <c:pt idx="153">
                  <c:v>177.00340861251817</c:v>
                </c:pt>
                <c:pt idx="154">
                  <c:v>174.59643045613845</c:v>
                </c:pt>
                <c:pt idx="155">
                  <c:v>172.32982694265357</c:v>
                </c:pt>
                <c:pt idx="156">
                  <c:v>165.5612001688844</c:v>
                </c:pt>
                <c:pt idx="157">
                  <c:v>166.40163868150822</c:v>
                </c:pt>
                <c:pt idx="158">
                  <c:v>171.80459156433531</c:v>
                </c:pt>
                <c:pt idx="159">
                  <c:v>168.81394821445247</c:v>
                </c:pt>
                <c:pt idx="160">
                  <c:v>166.43496577145865</c:v>
                </c:pt>
                <c:pt idx="161">
                  <c:v>160.20971230093713</c:v>
                </c:pt>
                <c:pt idx="162">
                  <c:v>147.43985819194734</c:v>
                </c:pt>
                <c:pt idx="163">
                  <c:v>154.46600579222007</c:v>
                </c:pt>
                <c:pt idx="164">
                  <c:v>148.24379143168105</c:v>
                </c:pt>
                <c:pt idx="165">
                  <c:v>146.54078772680336</c:v>
                </c:pt>
                <c:pt idx="166">
                  <c:v>145.0121413350513</c:v>
                </c:pt>
                <c:pt idx="167">
                  <c:v>139.7423119874158</c:v>
                </c:pt>
                <c:pt idx="168">
                  <c:v>134.6469150007191</c:v>
                </c:pt>
                <c:pt idx="169">
                  <c:v>133.75680366482877</c:v>
                </c:pt>
                <c:pt idx="170">
                  <c:v>138.12678758915317</c:v>
                </c:pt>
                <c:pt idx="171">
                  <c:v>136.36363636363637</c:v>
                </c:pt>
                <c:pt idx="172">
                  <c:v>142.20778433677984</c:v>
                </c:pt>
                <c:pt idx="173">
                  <c:v>149.38297375950097</c:v>
                </c:pt>
                <c:pt idx="174">
                  <c:v>154.00481101293258</c:v>
                </c:pt>
                <c:pt idx="175">
                  <c:v>144.99310869255262</c:v>
                </c:pt>
                <c:pt idx="176">
                  <c:v>157.68058968058966</c:v>
                </c:pt>
                <c:pt idx="177">
                  <c:v>156.60037948793772</c:v>
                </c:pt>
                <c:pt idx="178">
                  <c:v>149.05689383994988</c:v>
                </c:pt>
                <c:pt idx="179">
                  <c:v>150.8640875395493</c:v>
                </c:pt>
                <c:pt idx="180">
                  <c:v>138.14689115148289</c:v>
                </c:pt>
                <c:pt idx="181">
                  <c:v>123.22359600774614</c:v>
                </c:pt>
                <c:pt idx="182">
                  <c:v>131.84206540607926</c:v>
                </c:pt>
                <c:pt idx="183">
                  <c:v>147.65047915197613</c:v>
                </c:pt>
                <c:pt idx="184">
                  <c:v>151.35493180984824</c:v>
                </c:pt>
                <c:pt idx="185">
                  <c:v>148.71800878477308</c:v>
                </c:pt>
                <c:pt idx="186">
                  <c:v>138.4550346765993</c:v>
                </c:pt>
                <c:pt idx="187">
                  <c:v>134.68743047830921</c:v>
                </c:pt>
                <c:pt idx="188">
                  <c:v>118.99775939331265</c:v>
                </c:pt>
                <c:pt idx="189">
                  <c:v>125.80567201504692</c:v>
                </c:pt>
                <c:pt idx="190">
                  <c:v>124.9539555403264</c:v>
                </c:pt>
                <c:pt idx="191">
                  <c:v>148.9215366198716</c:v>
                </c:pt>
                <c:pt idx="192">
                  <c:v>127.69607077803798</c:v>
                </c:pt>
                <c:pt idx="193">
                  <c:v>134.27234042553192</c:v>
                </c:pt>
                <c:pt idx="194">
                  <c:v>135.59035124841301</c:v>
                </c:pt>
                <c:pt idx="195">
                  <c:v>133.25397247170113</c:v>
                </c:pt>
                <c:pt idx="196">
                  <c:v>129.10264056823726</c:v>
                </c:pt>
                <c:pt idx="197">
                  <c:v>135.13009359019716</c:v>
                </c:pt>
              </c:numCache>
            </c:numRef>
          </c:yVal>
          <c:smooth val="1"/>
          <c:extLst>
            <c:ext xmlns:c16="http://schemas.microsoft.com/office/drawing/2014/chart" uri="{C3380CC4-5D6E-409C-BE32-E72D297353CC}">
              <c16:uniqueId val="{00000001-8094-488A-B0A3-33A6284DB544}"/>
            </c:ext>
          </c:extLst>
        </c:ser>
        <c:ser>
          <c:idx val="0"/>
          <c:order val="2"/>
          <c:tx>
            <c:strRef>
              <c:f>Tabelle3!$B$1</c:f>
              <c:strCache>
                <c:ptCount val="1"/>
                <c:pt idx="0">
                  <c:v>FX</c:v>
                </c:pt>
              </c:strCache>
            </c:strRef>
          </c:tx>
          <c:xVal>
            <c:numRef>
              <c:f>Tabelle3!$A$2:$A$199</c:f>
              <c:numCache>
                <c:formatCode>m/d/yyyy</c:formatCode>
                <c:ptCount val="198"/>
                <c:pt idx="0" formatCode="dd\.mm\.yyyy">
                  <c:v>36525</c:v>
                </c:pt>
                <c:pt idx="1">
                  <c:v>36556</c:v>
                </c:pt>
                <c:pt idx="2">
                  <c:v>36585</c:v>
                </c:pt>
                <c:pt idx="3">
                  <c:v>36616</c:v>
                </c:pt>
                <c:pt idx="4">
                  <c:v>36644</c:v>
                </c:pt>
                <c:pt idx="5">
                  <c:v>36677</c:v>
                </c:pt>
                <c:pt idx="6">
                  <c:v>36707</c:v>
                </c:pt>
                <c:pt idx="7">
                  <c:v>36738</c:v>
                </c:pt>
                <c:pt idx="8">
                  <c:v>36769</c:v>
                </c:pt>
                <c:pt idx="9">
                  <c:v>36798</c:v>
                </c:pt>
                <c:pt idx="10">
                  <c:v>36830</c:v>
                </c:pt>
                <c:pt idx="11">
                  <c:v>36860</c:v>
                </c:pt>
                <c:pt idx="12">
                  <c:v>36889</c:v>
                </c:pt>
                <c:pt idx="13">
                  <c:v>36922</c:v>
                </c:pt>
                <c:pt idx="14">
                  <c:v>36950</c:v>
                </c:pt>
                <c:pt idx="15">
                  <c:v>36980</c:v>
                </c:pt>
                <c:pt idx="16">
                  <c:v>37011</c:v>
                </c:pt>
                <c:pt idx="17">
                  <c:v>37042</c:v>
                </c:pt>
                <c:pt idx="18">
                  <c:v>37071</c:v>
                </c:pt>
                <c:pt idx="19">
                  <c:v>37103</c:v>
                </c:pt>
                <c:pt idx="20">
                  <c:v>37134</c:v>
                </c:pt>
                <c:pt idx="21">
                  <c:v>37162</c:v>
                </c:pt>
                <c:pt idx="22">
                  <c:v>37195</c:v>
                </c:pt>
                <c:pt idx="23">
                  <c:v>37225</c:v>
                </c:pt>
                <c:pt idx="24">
                  <c:v>37256</c:v>
                </c:pt>
                <c:pt idx="25">
                  <c:v>37287</c:v>
                </c:pt>
                <c:pt idx="26">
                  <c:v>37315</c:v>
                </c:pt>
                <c:pt idx="27">
                  <c:v>37344</c:v>
                </c:pt>
                <c:pt idx="28">
                  <c:v>37376</c:v>
                </c:pt>
                <c:pt idx="29">
                  <c:v>37407</c:v>
                </c:pt>
                <c:pt idx="30">
                  <c:v>37435</c:v>
                </c:pt>
                <c:pt idx="31">
                  <c:v>37468</c:v>
                </c:pt>
                <c:pt idx="32">
                  <c:v>37498</c:v>
                </c:pt>
                <c:pt idx="33">
                  <c:v>37529</c:v>
                </c:pt>
                <c:pt idx="34">
                  <c:v>37560</c:v>
                </c:pt>
                <c:pt idx="35">
                  <c:v>37589</c:v>
                </c:pt>
                <c:pt idx="36">
                  <c:v>37621</c:v>
                </c:pt>
                <c:pt idx="37">
                  <c:v>37652</c:v>
                </c:pt>
                <c:pt idx="38">
                  <c:v>37680</c:v>
                </c:pt>
                <c:pt idx="39">
                  <c:v>37711</c:v>
                </c:pt>
                <c:pt idx="40">
                  <c:v>37741</c:v>
                </c:pt>
                <c:pt idx="41">
                  <c:v>37771</c:v>
                </c:pt>
                <c:pt idx="42">
                  <c:v>37802</c:v>
                </c:pt>
                <c:pt idx="43">
                  <c:v>37833</c:v>
                </c:pt>
                <c:pt idx="44">
                  <c:v>37862</c:v>
                </c:pt>
                <c:pt idx="45">
                  <c:v>37894</c:v>
                </c:pt>
                <c:pt idx="46">
                  <c:v>37925</c:v>
                </c:pt>
                <c:pt idx="47">
                  <c:v>37953</c:v>
                </c:pt>
                <c:pt idx="48">
                  <c:v>37986</c:v>
                </c:pt>
                <c:pt idx="49">
                  <c:v>38016</c:v>
                </c:pt>
                <c:pt idx="50">
                  <c:v>38044</c:v>
                </c:pt>
                <c:pt idx="51">
                  <c:v>38077</c:v>
                </c:pt>
                <c:pt idx="52">
                  <c:v>38107</c:v>
                </c:pt>
                <c:pt idx="53">
                  <c:v>38138</c:v>
                </c:pt>
                <c:pt idx="54">
                  <c:v>38168</c:v>
                </c:pt>
                <c:pt idx="55">
                  <c:v>38198</c:v>
                </c:pt>
                <c:pt idx="56">
                  <c:v>38230</c:v>
                </c:pt>
                <c:pt idx="57">
                  <c:v>38260</c:v>
                </c:pt>
                <c:pt idx="58">
                  <c:v>38289</c:v>
                </c:pt>
                <c:pt idx="59">
                  <c:v>38321</c:v>
                </c:pt>
                <c:pt idx="60">
                  <c:v>38352</c:v>
                </c:pt>
                <c:pt idx="61">
                  <c:v>38383</c:v>
                </c:pt>
                <c:pt idx="62">
                  <c:v>38411</c:v>
                </c:pt>
                <c:pt idx="63">
                  <c:v>38442</c:v>
                </c:pt>
                <c:pt idx="64">
                  <c:v>38471</c:v>
                </c:pt>
                <c:pt idx="65">
                  <c:v>38503</c:v>
                </c:pt>
                <c:pt idx="66">
                  <c:v>38533</c:v>
                </c:pt>
                <c:pt idx="67">
                  <c:v>38562</c:v>
                </c:pt>
                <c:pt idx="68">
                  <c:v>38595</c:v>
                </c:pt>
                <c:pt idx="69">
                  <c:v>38625</c:v>
                </c:pt>
                <c:pt idx="70">
                  <c:v>38656</c:v>
                </c:pt>
                <c:pt idx="71">
                  <c:v>38686</c:v>
                </c:pt>
                <c:pt idx="72">
                  <c:v>38716</c:v>
                </c:pt>
                <c:pt idx="73">
                  <c:v>38748</c:v>
                </c:pt>
                <c:pt idx="74">
                  <c:v>38776</c:v>
                </c:pt>
                <c:pt idx="75">
                  <c:v>38807</c:v>
                </c:pt>
                <c:pt idx="76">
                  <c:v>38835</c:v>
                </c:pt>
                <c:pt idx="77">
                  <c:v>38868</c:v>
                </c:pt>
                <c:pt idx="78">
                  <c:v>38898</c:v>
                </c:pt>
                <c:pt idx="79">
                  <c:v>38929</c:v>
                </c:pt>
                <c:pt idx="80">
                  <c:v>38960</c:v>
                </c:pt>
                <c:pt idx="81">
                  <c:v>38989</c:v>
                </c:pt>
                <c:pt idx="82">
                  <c:v>39021</c:v>
                </c:pt>
                <c:pt idx="83">
                  <c:v>39051</c:v>
                </c:pt>
                <c:pt idx="84">
                  <c:v>39080</c:v>
                </c:pt>
                <c:pt idx="85">
                  <c:v>39113</c:v>
                </c:pt>
                <c:pt idx="86">
                  <c:v>39141</c:v>
                </c:pt>
                <c:pt idx="87">
                  <c:v>39171</c:v>
                </c:pt>
                <c:pt idx="88">
                  <c:v>39202</c:v>
                </c:pt>
                <c:pt idx="89">
                  <c:v>39233</c:v>
                </c:pt>
                <c:pt idx="90">
                  <c:v>39262</c:v>
                </c:pt>
                <c:pt idx="91">
                  <c:v>39294</c:v>
                </c:pt>
                <c:pt idx="92">
                  <c:v>39325</c:v>
                </c:pt>
                <c:pt idx="93">
                  <c:v>39353</c:v>
                </c:pt>
                <c:pt idx="94">
                  <c:v>39386</c:v>
                </c:pt>
                <c:pt idx="95">
                  <c:v>39416</c:v>
                </c:pt>
                <c:pt idx="96">
                  <c:v>39447</c:v>
                </c:pt>
                <c:pt idx="97">
                  <c:v>39478</c:v>
                </c:pt>
                <c:pt idx="98">
                  <c:v>39507</c:v>
                </c:pt>
                <c:pt idx="99">
                  <c:v>39538</c:v>
                </c:pt>
                <c:pt idx="100">
                  <c:v>39568</c:v>
                </c:pt>
                <c:pt idx="101">
                  <c:v>39598</c:v>
                </c:pt>
                <c:pt idx="102">
                  <c:v>39629</c:v>
                </c:pt>
                <c:pt idx="103">
                  <c:v>39660</c:v>
                </c:pt>
                <c:pt idx="104">
                  <c:v>39689</c:v>
                </c:pt>
                <c:pt idx="105">
                  <c:v>39721</c:v>
                </c:pt>
                <c:pt idx="106">
                  <c:v>39752</c:v>
                </c:pt>
                <c:pt idx="107">
                  <c:v>39780</c:v>
                </c:pt>
                <c:pt idx="108">
                  <c:v>39813</c:v>
                </c:pt>
                <c:pt idx="109">
                  <c:v>39843</c:v>
                </c:pt>
                <c:pt idx="110">
                  <c:v>39871</c:v>
                </c:pt>
                <c:pt idx="111">
                  <c:v>39903</c:v>
                </c:pt>
                <c:pt idx="112">
                  <c:v>39933</c:v>
                </c:pt>
                <c:pt idx="113">
                  <c:v>39962</c:v>
                </c:pt>
                <c:pt idx="114">
                  <c:v>39994</c:v>
                </c:pt>
                <c:pt idx="115">
                  <c:v>40025</c:v>
                </c:pt>
                <c:pt idx="116">
                  <c:v>40056</c:v>
                </c:pt>
                <c:pt idx="117">
                  <c:v>40086</c:v>
                </c:pt>
                <c:pt idx="118">
                  <c:v>40116</c:v>
                </c:pt>
                <c:pt idx="119">
                  <c:v>40147</c:v>
                </c:pt>
                <c:pt idx="120">
                  <c:v>40178</c:v>
                </c:pt>
                <c:pt idx="121">
                  <c:v>40207</c:v>
                </c:pt>
                <c:pt idx="122">
                  <c:v>40235</c:v>
                </c:pt>
                <c:pt idx="123">
                  <c:v>40268</c:v>
                </c:pt>
                <c:pt idx="124">
                  <c:v>40298</c:v>
                </c:pt>
                <c:pt idx="125">
                  <c:v>40329</c:v>
                </c:pt>
                <c:pt idx="126">
                  <c:v>40359</c:v>
                </c:pt>
                <c:pt idx="127">
                  <c:v>40389</c:v>
                </c:pt>
                <c:pt idx="128">
                  <c:v>40421</c:v>
                </c:pt>
                <c:pt idx="129">
                  <c:v>40451</c:v>
                </c:pt>
                <c:pt idx="130">
                  <c:v>40480</c:v>
                </c:pt>
                <c:pt idx="131">
                  <c:v>40512</c:v>
                </c:pt>
                <c:pt idx="132">
                  <c:v>40543</c:v>
                </c:pt>
                <c:pt idx="133">
                  <c:v>40574</c:v>
                </c:pt>
                <c:pt idx="134">
                  <c:v>40602</c:v>
                </c:pt>
                <c:pt idx="135">
                  <c:v>40633</c:v>
                </c:pt>
                <c:pt idx="136">
                  <c:v>40662</c:v>
                </c:pt>
                <c:pt idx="137">
                  <c:v>40694</c:v>
                </c:pt>
                <c:pt idx="138">
                  <c:v>40724</c:v>
                </c:pt>
                <c:pt idx="139">
                  <c:v>40753</c:v>
                </c:pt>
                <c:pt idx="140">
                  <c:v>40786</c:v>
                </c:pt>
                <c:pt idx="141">
                  <c:v>40816</c:v>
                </c:pt>
                <c:pt idx="142">
                  <c:v>40847</c:v>
                </c:pt>
                <c:pt idx="143">
                  <c:v>40877</c:v>
                </c:pt>
                <c:pt idx="144">
                  <c:v>40907</c:v>
                </c:pt>
                <c:pt idx="145">
                  <c:v>40939</c:v>
                </c:pt>
                <c:pt idx="146">
                  <c:v>40968</c:v>
                </c:pt>
                <c:pt idx="147">
                  <c:v>40998</c:v>
                </c:pt>
                <c:pt idx="148">
                  <c:v>41029</c:v>
                </c:pt>
                <c:pt idx="149">
                  <c:v>41060</c:v>
                </c:pt>
                <c:pt idx="150">
                  <c:v>41089</c:v>
                </c:pt>
                <c:pt idx="151">
                  <c:v>41121</c:v>
                </c:pt>
                <c:pt idx="152">
                  <c:v>41152</c:v>
                </c:pt>
                <c:pt idx="153">
                  <c:v>41180</c:v>
                </c:pt>
                <c:pt idx="154">
                  <c:v>41213</c:v>
                </c:pt>
                <c:pt idx="155">
                  <c:v>41243</c:v>
                </c:pt>
                <c:pt idx="156">
                  <c:v>41274</c:v>
                </c:pt>
                <c:pt idx="157">
                  <c:v>41305</c:v>
                </c:pt>
                <c:pt idx="158">
                  <c:v>41333</c:v>
                </c:pt>
                <c:pt idx="159">
                  <c:v>41362</c:v>
                </c:pt>
                <c:pt idx="160">
                  <c:v>41394</c:v>
                </c:pt>
                <c:pt idx="161">
                  <c:v>41425</c:v>
                </c:pt>
                <c:pt idx="162">
                  <c:v>41453</c:v>
                </c:pt>
                <c:pt idx="163">
                  <c:v>41486</c:v>
                </c:pt>
                <c:pt idx="164">
                  <c:v>41516</c:v>
                </c:pt>
                <c:pt idx="165">
                  <c:v>41547</c:v>
                </c:pt>
                <c:pt idx="166">
                  <c:v>41578</c:v>
                </c:pt>
                <c:pt idx="167">
                  <c:v>41607</c:v>
                </c:pt>
                <c:pt idx="168">
                  <c:v>41639</c:v>
                </c:pt>
                <c:pt idx="169">
                  <c:v>41670</c:v>
                </c:pt>
                <c:pt idx="170">
                  <c:v>41698</c:v>
                </c:pt>
                <c:pt idx="171">
                  <c:v>41729</c:v>
                </c:pt>
                <c:pt idx="172">
                  <c:v>41759</c:v>
                </c:pt>
                <c:pt idx="173">
                  <c:v>41789</c:v>
                </c:pt>
                <c:pt idx="174">
                  <c:v>41820</c:v>
                </c:pt>
                <c:pt idx="175">
                  <c:v>41851</c:v>
                </c:pt>
                <c:pt idx="176">
                  <c:v>41880</c:v>
                </c:pt>
                <c:pt idx="177">
                  <c:v>41912</c:v>
                </c:pt>
                <c:pt idx="178">
                  <c:v>41943</c:v>
                </c:pt>
                <c:pt idx="179">
                  <c:v>41971</c:v>
                </c:pt>
                <c:pt idx="180">
                  <c:v>42004</c:v>
                </c:pt>
                <c:pt idx="181">
                  <c:v>42034</c:v>
                </c:pt>
                <c:pt idx="182">
                  <c:v>42062</c:v>
                </c:pt>
                <c:pt idx="183">
                  <c:v>42094</c:v>
                </c:pt>
                <c:pt idx="184">
                  <c:v>42124</c:v>
                </c:pt>
                <c:pt idx="185">
                  <c:v>42153</c:v>
                </c:pt>
                <c:pt idx="186">
                  <c:v>42185</c:v>
                </c:pt>
                <c:pt idx="187">
                  <c:v>42216</c:v>
                </c:pt>
                <c:pt idx="188">
                  <c:v>42247</c:v>
                </c:pt>
                <c:pt idx="189">
                  <c:v>42277</c:v>
                </c:pt>
                <c:pt idx="190">
                  <c:v>42307</c:v>
                </c:pt>
                <c:pt idx="191">
                  <c:v>42338</c:v>
                </c:pt>
                <c:pt idx="192">
                  <c:v>42369</c:v>
                </c:pt>
                <c:pt idx="193">
                  <c:v>42398</c:v>
                </c:pt>
                <c:pt idx="194">
                  <c:v>42429</c:v>
                </c:pt>
                <c:pt idx="195">
                  <c:v>42460</c:v>
                </c:pt>
                <c:pt idx="196">
                  <c:v>42489</c:v>
                </c:pt>
                <c:pt idx="197">
                  <c:v>42521</c:v>
                </c:pt>
              </c:numCache>
            </c:numRef>
          </c:xVal>
          <c:yVal>
            <c:numRef>
              <c:f>Tabelle3!$B$2:$B$199</c:f>
            </c:numRef>
          </c:yVal>
          <c:smooth val="1"/>
          <c:extLst>
            <c:ext xmlns:c16="http://schemas.microsoft.com/office/drawing/2014/chart" uri="{C3380CC4-5D6E-409C-BE32-E72D297353CC}">
              <c16:uniqueId val="{00000002-8094-488A-B0A3-33A6284DB544}"/>
            </c:ext>
          </c:extLst>
        </c:ser>
        <c:ser>
          <c:idx val="1"/>
          <c:order val="3"/>
          <c:tx>
            <c:strRef>
              <c:f>Tabelle3!$C$1</c:f>
              <c:strCache>
                <c:ptCount val="1"/>
                <c:pt idx="0">
                  <c:v>fwd pts</c:v>
                </c:pt>
              </c:strCache>
            </c:strRef>
          </c:tx>
          <c:xVal>
            <c:numRef>
              <c:f>Tabelle3!$A$2:$A$199</c:f>
              <c:numCache>
                <c:formatCode>m/d/yyyy</c:formatCode>
                <c:ptCount val="198"/>
                <c:pt idx="0" formatCode="dd\.mm\.yyyy">
                  <c:v>36525</c:v>
                </c:pt>
                <c:pt idx="1">
                  <c:v>36556</c:v>
                </c:pt>
                <c:pt idx="2">
                  <c:v>36585</c:v>
                </c:pt>
                <c:pt idx="3">
                  <c:v>36616</c:v>
                </c:pt>
                <c:pt idx="4">
                  <c:v>36644</c:v>
                </c:pt>
                <c:pt idx="5">
                  <c:v>36677</c:v>
                </c:pt>
                <c:pt idx="6">
                  <c:v>36707</c:v>
                </c:pt>
                <c:pt idx="7">
                  <c:v>36738</c:v>
                </c:pt>
                <c:pt idx="8">
                  <c:v>36769</c:v>
                </c:pt>
                <c:pt idx="9">
                  <c:v>36798</c:v>
                </c:pt>
                <c:pt idx="10">
                  <c:v>36830</c:v>
                </c:pt>
                <c:pt idx="11">
                  <c:v>36860</c:v>
                </c:pt>
                <c:pt idx="12">
                  <c:v>36889</c:v>
                </c:pt>
                <c:pt idx="13">
                  <c:v>36922</c:v>
                </c:pt>
                <c:pt idx="14">
                  <c:v>36950</c:v>
                </c:pt>
                <c:pt idx="15">
                  <c:v>36980</c:v>
                </c:pt>
                <c:pt idx="16">
                  <c:v>37011</c:v>
                </c:pt>
                <c:pt idx="17">
                  <c:v>37042</c:v>
                </c:pt>
                <c:pt idx="18">
                  <c:v>37071</c:v>
                </c:pt>
                <c:pt idx="19">
                  <c:v>37103</c:v>
                </c:pt>
                <c:pt idx="20">
                  <c:v>37134</c:v>
                </c:pt>
                <c:pt idx="21">
                  <c:v>37162</c:v>
                </c:pt>
                <c:pt idx="22">
                  <c:v>37195</c:v>
                </c:pt>
                <c:pt idx="23">
                  <c:v>37225</c:v>
                </c:pt>
                <c:pt idx="24">
                  <c:v>37256</c:v>
                </c:pt>
                <c:pt idx="25">
                  <c:v>37287</c:v>
                </c:pt>
                <c:pt idx="26">
                  <c:v>37315</c:v>
                </c:pt>
                <c:pt idx="27">
                  <c:v>37344</c:v>
                </c:pt>
                <c:pt idx="28">
                  <c:v>37376</c:v>
                </c:pt>
                <c:pt idx="29">
                  <c:v>37407</c:v>
                </c:pt>
                <c:pt idx="30">
                  <c:v>37435</c:v>
                </c:pt>
                <c:pt idx="31">
                  <c:v>37468</c:v>
                </c:pt>
                <c:pt idx="32">
                  <c:v>37498</c:v>
                </c:pt>
                <c:pt idx="33">
                  <c:v>37529</c:v>
                </c:pt>
                <c:pt idx="34">
                  <c:v>37560</c:v>
                </c:pt>
                <c:pt idx="35">
                  <c:v>37589</c:v>
                </c:pt>
                <c:pt idx="36">
                  <c:v>37621</c:v>
                </c:pt>
                <c:pt idx="37">
                  <c:v>37652</c:v>
                </c:pt>
                <c:pt idx="38">
                  <c:v>37680</c:v>
                </c:pt>
                <c:pt idx="39">
                  <c:v>37711</c:v>
                </c:pt>
                <c:pt idx="40">
                  <c:v>37741</c:v>
                </c:pt>
                <c:pt idx="41">
                  <c:v>37771</c:v>
                </c:pt>
                <c:pt idx="42">
                  <c:v>37802</c:v>
                </c:pt>
                <c:pt idx="43">
                  <c:v>37833</c:v>
                </c:pt>
                <c:pt idx="44">
                  <c:v>37862</c:v>
                </c:pt>
                <c:pt idx="45">
                  <c:v>37894</c:v>
                </c:pt>
                <c:pt idx="46">
                  <c:v>37925</c:v>
                </c:pt>
                <c:pt idx="47">
                  <c:v>37953</c:v>
                </c:pt>
                <c:pt idx="48">
                  <c:v>37986</c:v>
                </c:pt>
                <c:pt idx="49">
                  <c:v>38016</c:v>
                </c:pt>
                <c:pt idx="50">
                  <c:v>38044</c:v>
                </c:pt>
                <c:pt idx="51">
                  <c:v>38077</c:v>
                </c:pt>
                <c:pt idx="52">
                  <c:v>38107</c:v>
                </c:pt>
                <c:pt idx="53">
                  <c:v>38138</c:v>
                </c:pt>
                <c:pt idx="54">
                  <c:v>38168</c:v>
                </c:pt>
                <c:pt idx="55">
                  <c:v>38198</c:v>
                </c:pt>
                <c:pt idx="56">
                  <c:v>38230</c:v>
                </c:pt>
                <c:pt idx="57">
                  <c:v>38260</c:v>
                </c:pt>
                <c:pt idx="58">
                  <c:v>38289</c:v>
                </c:pt>
                <c:pt idx="59">
                  <c:v>38321</c:v>
                </c:pt>
                <c:pt idx="60">
                  <c:v>38352</c:v>
                </c:pt>
                <c:pt idx="61">
                  <c:v>38383</c:v>
                </c:pt>
                <c:pt idx="62">
                  <c:v>38411</c:v>
                </c:pt>
                <c:pt idx="63">
                  <c:v>38442</c:v>
                </c:pt>
                <c:pt idx="64">
                  <c:v>38471</c:v>
                </c:pt>
                <c:pt idx="65">
                  <c:v>38503</c:v>
                </c:pt>
                <c:pt idx="66">
                  <c:v>38533</c:v>
                </c:pt>
                <c:pt idx="67">
                  <c:v>38562</c:v>
                </c:pt>
                <c:pt idx="68">
                  <c:v>38595</c:v>
                </c:pt>
                <c:pt idx="69">
                  <c:v>38625</c:v>
                </c:pt>
                <c:pt idx="70">
                  <c:v>38656</c:v>
                </c:pt>
                <c:pt idx="71">
                  <c:v>38686</c:v>
                </c:pt>
                <c:pt idx="72">
                  <c:v>38716</c:v>
                </c:pt>
                <c:pt idx="73">
                  <c:v>38748</c:v>
                </c:pt>
                <c:pt idx="74">
                  <c:v>38776</c:v>
                </c:pt>
                <c:pt idx="75">
                  <c:v>38807</c:v>
                </c:pt>
                <c:pt idx="76">
                  <c:v>38835</c:v>
                </c:pt>
                <c:pt idx="77">
                  <c:v>38868</c:v>
                </c:pt>
                <c:pt idx="78">
                  <c:v>38898</c:v>
                </c:pt>
                <c:pt idx="79">
                  <c:v>38929</c:v>
                </c:pt>
                <c:pt idx="80">
                  <c:v>38960</c:v>
                </c:pt>
                <c:pt idx="81">
                  <c:v>38989</c:v>
                </c:pt>
                <c:pt idx="82">
                  <c:v>39021</c:v>
                </c:pt>
                <c:pt idx="83">
                  <c:v>39051</c:v>
                </c:pt>
                <c:pt idx="84">
                  <c:v>39080</c:v>
                </c:pt>
                <c:pt idx="85">
                  <c:v>39113</c:v>
                </c:pt>
                <c:pt idx="86">
                  <c:v>39141</c:v>
                </c:pt>
                <c:pt idx="87">
                  <c:v>39171</c:v>
                </c:pt>
                <c:pt idx="88">
                  <c:v>39202</c:v>
                </c:pt>
                <c:pt idx="89">
                  <c:v>39233</c:v>
                </c:pt>
                <c:pt idx="90">
                  <c:v>39262</c:v>
                </c:pt>
                <c:pt idx="91">
                  <c:v>39294</c:v>
                </c:pt>
                <c:pt idx="92">
                  <c:v>39325</c:v>
                </c:pt>
                <c:pt idx="93">
                  <c:v>39353</c:v>
                </c:pt>
                <c:pt idx="94">
                  <c:v>39386</c:v>
                </c:pt>
                <c:pt idx="95">
                  <c:v>39416</c:v>
                </c:pt>
                <c:pt idx="96">
                  <c:v>39447</c:v>
                </c:pt>
                <c:pt idx="97">
                  <c:v>39478</c:v>
                </c:pt>
                <c:pt idx="98">
                  <c:v>39507</c:v>
                </c:pt>
                <c:pt idx="99">
                  <c:v>39538</c:v>
                </c:pt>
                <c:pt idx="100">
                  <c:v>39568</c:v>
                </c:pt>
                <c:pt idx="101">
                  <c:v>39598</c:v>
                </c:pt>
                <c:pt idx="102">
                  <c:v>39629</c:v>
                </c:pt>
                <c:pt idx="103">
                  <c:v>39660</c:v>
                </c:pt>
                <c:pt idx="104">
                  <c:v>39689</c:v>
                </c:pt>
                <c:pt idx="105">
                  <c:v>39721</c:v>
                </c:pt>
                <c:pt idx="106">
                  <c:v>39752</c:v>
                </c:pt>
                <c:pt idx="107">
                  <c:v>39780</c:v>
                </c:pt>
                <c:pt idx="108">
                  <c:v>39813</c:v>
                </c:pt>
                <c:pt idx="109">
                  <c:v>39843</c:v>
                </c:pt>
                <c:pt idx="110">
                  <c:v>39871</c:v>
                </c:pt>
                <c:pt idx="111">
                  <c:v>39903</c:v>
                </c:pt>
                <c:pt idx="112">
                  <c:v>39933</c:v>
                </c:pt>
                <c:pt idx="113">
                  <c:v>39962</c:v>
                </c:pt>
                <c:pt idx="114">
                  <c:v>39994</c:v>
                </c:pt>
                <c:pt idx="115">
                  <c:v>40025</c:v>
                </c:pt>
                <c:pt idx="116">
                  <c:v>40056</c:v>
                </c:pt>
                <c:pt idx="117">
                  <c:v>40086</c:v>
                </c:pt>
                <c:pt idx="118">
                  <c:v>40116</c:v>
                </c:pt>
                <c:pt idx="119">
                  <c:v>40147</c:v>
                </c:pt>
                <c:pt idx="120">
                  <c:v>40178</c:v>
                </c:pt>
                <c:pt idx="121">
                  <c:v>40207</c:v>
                </c:pt>
                <c:pt idx="122">
                  <c:v>40235</c:v>
                </c:pt>
                <c:pt idx="123">
                  <c:v>40268</c:v>
                </c:pt>
                <c:pt idx="124">
                  <c:v>40298</c:v>
                </c:pt>
                <c:pt idx="125">
                  <c:v>40329</c:v>
                </c:pt>
                <c:pt idx="126">
                  <c:v>40359</c:v>
                </c:pt>
                <c:pt idx="127">
                  <c:v>40389</c:v>
                </c:pt>
                <c:pt idx="128">
                  <c:v>40421</c:v>
                </c:pt>
                <c:pt idx="129">
                  <c:v>40451</c:v>
                </c:pt>
                <c:pt idx="130">
                  <c:v>40480</c:v>
                </c:pt>
                <c:pt idx="131">
                  <c:v>40512</c:v>
                </c:pt>
                <c:pt idx="132">
                  <c:v>40543</c:v>
                </c:pt>
                <c:pt idx="133">
                  <c:v>40574</c:v>
                </c:pt>
                <c:pt idx="134">
                  <c:v>40602</c:v>
                </c:pt>
                <c:pt idx="135">
                  <c:v>40633</c:v>
                </c:pt>
                <c:pt idx="136">
                  <c:v>40662</c:v>
                </c:pt>
                <c:pt idx="137">
                  <c:v>40694</c:v>
                </c:pt>
                <c:pt idx="138">
                  <c:v>40724</c:v>
                </c:pt>
                <c:pt idx="139">
                  <c:v>40753</c:v>
                </c:pt>
                <c:pt idx="140">
                  <c:v>40786</c:v>
                </c:pt>
                <c:pt idx="141">
                  <c:v>40816</c:v>
                </c:pt>
                <c:pt idx="142">
                  <c:v>40847</c:v>
                </c:pt>
                <c:pt idx="143">
                  <c:v>40877</c:v>
                </c:pt>
                <c:pt idx="144">
                  <c:v>40907</c:v>
                </c:pt>
                <c:pt idx="145">
                  <c:v>40939</c:v>
                </c:pt>
                <c:pt idx="146">
                  <c:v>40968</c:v>
                </c:pt>
                <c:pt idx="147">
                  <c:v>40998</c:v>
                </c:pt>
                <c:pt idx="148">
                  <c:v>41029</c:v>
                </c:pt>
                <c:pt idx="149">
                  <c:v>41060</c:v>
                </c:pt>
                <c:pt idx="150">
                  <c:v>41089</c:v>
                </c:pt>
                <c:pt idx="151">
                  <c:v>41121</c:v>
                </c:pt>
                <c:pt idx="152">
                  <c:v>41152</c:v>
                </c:pt>
                <c:pt idx="153">
                  <c:v>41180</c:v>
                </c:pt>
                <c:pt idx="154">
                  <c:v>41213</c:v>
                </c:pt>
                <c:pt idx="155">
                  <c:v>41243</c:v>
                </c:pt>
                <c:pt idx="156">
                  <c:v>41274</c:v>
                </c:pt>
                <c:pt idx="157">
                  <c:v>41305</c:v>
                </c:pt>
                <c:pt idx="158">
                  <c:v>41333</c:v>
                </c:pt>
                <c:pt idx="159">
                  <c:v>41362</c:v>
                </c:pt>
                <c:pt idx="160">
                  <c:v>41394</c:v>
                </c:pt>
                <c:pt idx="161">
                  <c:v>41425</c:v>
                </c:pt>
                <c:pt idx="162">
                  <c:v>41453</c:v>
                </c:pt>
                <c:pt idx="163">
                  <c:v>41486</c:v>
                </c:pt>
                <c:pt idx="164">
                  <c:v>41516</c:v>
                </c:pt>
                <c:pt idx="165">
                  <c:v>41547</c:v>
                </c:pt>
                <c:pt idx="166">
                  <c:v>41578</c:v>
                </c:pt>
                <c:pt idx="167">
                  <c:v>41607</c:v>
                </c:pt>
                <c:pt idx="168">
                  <c:v>41639</c:v>
                </c:pt>
                <c:pt idx="169">
                  <c:v>41670</c:v>
                </c:pt>
                <c:pt idx="170">
                  <c:v>41698</c:v>
                </c:pt>
                <c:pt idx="171">
                  <c:v>41729</c:v>
                </c:pt>
                <c:pt idx="172">
                  <c:v>41759</c:v>
                </c:pt>
                <c:pt idx="173">
                  <c:v>41789</c:v>
                </c:pt>
                <c:pt idx="174">
                  <c:v>41820</c:v>
                </c:pt>
                <c:pt idx="175">
                  <c:v>41851</c:v>
                </c:pt>
                <c:pt idx="176">
                  <c:v>41880</c:v>
                </c:pt>
                <c:pt idx="177">
                  <c:v>41912</c:v>
                </c:pt>
                <c:pt idx="178">
                  <c:v>41943</c:v>
                </c:pt>
                <c:pt idx="179">
                  <c:v>41971</c:v>
                </c:pt>
                <c:pt idx="180">
                  <c:v>42004</c:v>
                </c:pt>
                <c:pt idx="181">
                  <c:v>42034</c:v>
                </c:pt>
                <c:pt idx="182">
                  <c:v>42062</c:v>
                </c:pt>
                <c:pt idx="183">
                  <c:v>42094</c:v>
                </c:pt>
                <c:pt idx="184">
                  <c:v>42124</c:v>
                </c:pt>
                <c:pt idx="185">
                  <c:v>42153</c:v>
                </c:pt>
                <c:pt idx="186">
                  <c:v>42185</c:v>
                </c:pt>
                <c:pt idx="187">
                  <c:v>42216</c:v>
                </c:pt>
                <c:pt idx="188">
                  <c:v>42247</c:v>
                </c:pt>
                <c:pt idx="189">
                  <c:v>42277</c:v>
                </c:pt>
                <c:pt idx="190">
                  <c:v>42307</c:v>
                </c:pt>
                <c:pt idx="191">
                  <c:v>42338</c:v>
                </c:pt>
                <c:pt idx="192">
                  <c:v>42369</c:v>
                </c:pt>
                <c:pt idx="193">
                  <c:v>42398</c:v>
                </c:pt>
                <c:pt idx="194">
                  <c:v>42429</c:v>
                </c:pt>
                <c:pt idx="195">
                  <c:v>42460</c:v>
                </c:pt>
                <c:pt idx="196">
                  <c:v>42489</c:v>
                </c:pt>
                <c:pt idx="197">
                  <c:v>42521</c:v>
                </c:pt>
              </c:numCache>
            </c:numRef>
          </c:xVal>
          <c:yVal>
            <c:numRef>
              <c:f>Tabelle3!$C$2:$C$199</c:f>
            </c:numRef>
          </c:yVal>
          <c:smooth val="1"/>
          <c:extLst>
            <c:ext xmlns:c16="http://schemas.microsoft.com/office/drawing/2014/chart" uri="{C3380CC4-5D6E-409C-BE32-E72D297353CC}">
              <c16:uniqueId val="{00000003-8094-488A-B0A3-33A6284DB544}"/>
            </c:ext>
          </c:extLst>
        </c:ser>
        <c:ser>
          <c:idx val="2"/>
          <c:order val="4"/>
          <c:tx>
            <c:strRef>
              <c:f>Tabelle3!$D$1</c:f>
              <c:strCache>
                <c:ptCount val="1"/>
                <c:pt idx="0">
                  <c:v>libor_eur</c:v>
                </c:pt>
              </c:strCache>
            </c:strRef>
          </c:tx>
          <c:xVal>
            <c:numRef>
              <c:f>Tabelle3!$A$2:$A$199</c:f>
              <c:numCache>
                <c:formatCode>m/d/yyyy</c:formatCode>
                <c:ptCount val="198"/>
                <c:pt idx="0" formatCode="dd\.mm\.yyyy">
                  <c:v>36525</c:v>
                </c:pt>
                <c:pt idx="1">
                  <c:v>36556</c:v>
                </c:pt>
                <c:pt idx="2">
                  <c:v>36585</c:v>
                </c:pt>
                <c:pt idx="3">
                  <c:v>36616</c:v>
                </c:pt>
                <c:pt idx="4">
                  <c:v>36644</c:v>
                </c:pt>
                <c:pt idx="5">
                  <c:v>36677</c:v>
                </c:pt>
                <c:pt idx="6">
                  <c:v>36707</c:v>
                </c:pt>
                <c:pt idx="7">
                  <c:v>36738</c:v>
                </c:pt>
                <c:pt idx="8">
                  <c:v>36769</c:v>
                </c:pt>
                <c:pt idx="9">
                  <c:v>36798</c:v>
                </c:pt>
                <c:pt idx="10">
                  <c:v>36830</c:v>
                </c:pt>
                <c:pt idx="11">
                  <c:v>36860</c:v>
                </c:pt>
                <c:pt idx="12">
                  <c:v>36889</c:v>
                </c:pt>
                <c:pt idx="13">
                  <c:v>36922</c:v>
                </c:pt>
                <c:pt idx="14">
                  <c:v>36950</c:v>
                </c:pt>
                <c:pt idx="15">
                  <c:v>36980</c:v>
                </c:pt>
                <c:pt idx="16">
                  <c:v>37011</c:v>
                </c:pt>
                <c:pt idx="17">
                  <c:v>37042</c:v>
                </c:pt>
                <c:pt idx="18">
                  <c:v>37071</c:v>
                </c:pt>
                <c:pt idx="19">
                  <c:v>37103</c:v>
                </c:pt>
                <c:pt idx="20">
                  <c:v>37134</c:v>
                </c:pt>
                <c:pt idx="21">
                  <c:v>37162</c:v>
                </c:pt>
                <c:pt idx="22">
                  <c:v>37195</c:v>
                </c:pt>
                <c:pt idx="23">
                  <c:v>37225</c:v>
                </c:pt>
                <c:pt idx="24">
                  <c:v>37256</c:v>
                </c:pt>
                <c:pt idx="25">
                  <c:v>37287</c:v>
                </c:pt>
                <c:pt idx="26">
                  <c:v>37315</c:v>
                </c:pt>
                <c:pt idx="27">
                  <c:v>37344</c:v>
                </c:pt>
                <c:pt idx="28">
                  <c:v>37376</c:v>
                </c:pt>
                <c:pt idx="29">
                  <c:v>37407</c:v>
                </c:pt>
                <c:pt idx="30">
                  <c:v>37435</c:v>
                </c:pt>
                <c:pt idx="31">
                  <c:v>37468</c:v>
                </c:pt>
                <c:pt idx="32">
                  <c:v>37498</c:v>
                </c:pt>
                <c:pt idx="33">
                  <c:v>37529</c:v>
                </c:pt>
                <c:pt idx="34">
                  <c:v>37560</c:v>
                </c:pt>
                <c:pt idx="35">
                  <c:v>37589</c:v>
                </c:pt>
                <c:pt idx="36">
                  <c:v>37621</c:v>
                </c:pt>
                <c:pt idx="37">
                  <c:v>37652</c:v>
                </c:pt>
                <c:pt idx="38">
                  <c:v>37680</c:v>
                </c:pt>
                <c:pt idx="39">
                  <c:v>37711</c:v>
                </c:pt>
                <c:pt idx="40">
                  <c:v>37741</c:v>
                </c:pt>
                <c:pt idx="41">
                  <c:v>37771</c:v>
                </c:pt>
                <c:pt idx="42">
                  <c:v>37802</c:v>
                </c:pt>
                <c:pt idx="43">
                  <c:v>37833</c:v>
                </c:pt>
                <c:pt idx="44">
                  <c:v>37862</c:v>
                </c:pt>
                <c:pt idx="45">
                  <c:v>37894</c:v>
                </c:pt>
                <c:pt idx="46">
                  <c:v>37925</c:v>
                </c:pt>
                <c:pt idx="47">
                  <c:v>37953</c:v>
                </c:pt>
                <c:pt idx="48">
                  <c:v>37986</c:v>
                </c:pt>
                <c:pt idx="49">
                  <c:v>38016</c:v>
                </c:pt>
                <c:pt idx="50">
                  <c:v>38044</c:v>
                </c:pt>
                <c:pt idx="51">
                  <c:v>38077</c:v>
                </c:pt>
                <c:pt idx="52">
                  <c:v>38107</c:v>
                </c:pt>
                <c:pt idx="53">
                  <c:v>38138</c:v>
                </c:pt>
                <c:pt idx="54">
                  <c:v>38168</c:v>
                </c:pt>
                <c:pt idx="55">
                  <c:v>38198</c:v>
                </c:pt>
                <c:pt idx="56">
                  <c:v>38230</c:v>
                </c:pt>
                <c:pt idx="57">
                  <c:v>38260</c:v>
                </c:pt>
                <c:pt idx="58">
                  <c:v>38289</c:v>
                </c:pt>
                <c:pt idx="59">
                  <c:v>38321</c:v>
                </c:pt>
                <c:pt idx="60">
                  <c:v>38352</c:v>
                </c:pt>
                <c:pt idx="61">
                  <c:v>38383</c:v>
                </c:pt>
                <c:pt idx="62">
                  <c:v>38411</c:v>
                </c:pt>
                <c:pt idx="63">
                  <c:v>38442</c:v>
                </c:pt>
                <c:pt idx="64">
                  <c:v>38471</c:v>
                </c:pt>
                <c:pt idx="65">
                  <c:v>38503</c:v>
                </c:pt>
                <c:pt idx="66">
                  <c:v>38533</c:v>
                </c:pt>
                <c:pt idx="67">
                  <c:v>38562</c:v>
                </c:pt>
                <c:pt idx="68">
                  <c:v>38595</c:v>
                </c:pt>
                <c:pt idx="69">
                  <c:v>38625</c:v>
                </c:pt>
                <c:pt idx="70">
                  <c:v>38656</c:v>
                </c:pt>
                <c:pt idx="71">
                  <c:v>38686</c:v>
                </c:pt>
                <c:pt idx="72">
                  <c:v>38716</c:v>
                </c:pt>
                <c:pt idx="73">
                  <c:v>38748</c:v>
                </c:pt>
                <c:pt idx="74">
                  <c:v>38776</c:v>
                </c:pt>
                <c:pt idx="75">
                  <c:v>38807</c:v>
                </c:pt>
                <c:pt idx="76">
                  <c:v>38835</c:v>
                </c:pt>
                <c:pt idx="77">
                  <c:v>38868</c:v>
                </c:pt>
                <c:pt idx="78">
                  <c:v>38898</c:v>
                </c:pt>
                <c:pt idx="79">
                  <c:v>38929</c:v>
                </c:pt>
                <c:pt idx="80">
                  <c:v>38960</c:v>
                </c:pt>
                <c:pt idx="81">
                  <c:v>38989</c:v>
                </c:pt>
                <c:pt idx="82">
                  <c:v>39021</c:v>
                </c:pt>
                <c:pt idx="83">
                  <c:v>39051</c:v>
                </c:pt>
                <c:pt idx="84">
                  <c:v>39080</c:v>
                </c:pt>
                <c:pt idx="85">
                  <c:v>39113</c:v>
                </c:pt>
                <c:pt idx="86">
                  <c:v>39141</c:v>
                </c:pt>
                <c:pt idx="87">
                  <c:v>39171</c:v>
                </c:pt>
                <c:pt idx="88">
                  <c:v>39202</c:v>
                </c:pt>
                <c:pt idx="89">
                  <c:v>39233</c:v>
                </c:pt>
                <c:pt idx="90">
                  <c:v>39262</c:v>
                </c:pt>
                <c:pt idx="91">
                  <c:v>39294</c:v>
                </c:pt>
                <c:pt idx="92">
                  <c:v>39325</c:v>
                </c:pt>
                <c:pt idx="93">
                  <c:v>39353</c:v>
                </c:pt>
                <c:pt idx="94">
                  <c:v>39386</c:v>
                </c:pt>
                <c:pt idx="95">
                  <c:v>39416</c:v>
                </c:pt>
                <c:pt idx="96">
                  <c:v>39447</c:v>
                </c:pt>
                <c:pt idx="97">
                  <c:v>39478</c:v>
                </c:pt>
                <c:pt idx="98">
                  <c:v>39507</c:v>
                </c:pt>
                <c:pt idx="99">
                  <c:v>39538</c:v>
                </c:pt>
                <c:pt idx="100">
                  <c:v>39568</c:v>
                </c:pt>
                <c:pt idx="101">
                  <c:v>39598</c:v>
                </c:pt>
                <c:pt idx="102">
                  <c:v>39629</c:v>
                </c:pt>
                <c:pt idx="103">
                  <c:v>39660</c:v>
                </c:pt>
                <c:pt idx="104">
                  <c:v>39689</c:v>
                </c:pt>
                <c:pt idx="105">
                  <c:v>39721</c:v>
                </c:pt>
                <c:pt idx="106">
                  <c:v>39752</c:v>
                </c:pt>
                <c:pt idx="107">
                  <c:v>39780</c:v>
                </c:pt>
                <c:pt idx="108">
                  <c:v>39813</c:v>
                </c:pt>
                <c:pt idx="109">
                  <c:v>39843</c:v>
                </c:pt>
                <c:pt idx="110">
                  <c:v>39871</c:v>
                </c:pt>
                <c:pt idx="111">
                  <c:v>39903</c:v>
                </c:pt>
                <c:pt idx="112">
                  <c:v>39933</c:v>
                </c:pt>
                <c:pt idx="113">
                  <c:v>39962</c:v>
                </c:pt>
                <c:pt idx="114">
                  <c:v>39994</c:v>
                </c:pt>
                <c:pt idx="115">
                  <c:v>40025</c:v>
                </c:pt>
                <c:pt idx="116">
                  <c:v>40056</c:v>
                </c:pt>
                <c:pt idx="117">
                  <c:v>40086</c:v>
                </c:pt>
                <c:pt idx="118">
                  <c:v>40116</c:v>
                </c:pt>
                <c:pt idx="119">
                  <c:v>40147</c:v>
                </c:pt>
                <c:pt idx="120">
                  <c:v>40178</c:v>
                </c:pt>
                <c:pt idx="121">
                  <c:v>40207</c:v>
                </c:pt>
                <c:pt idx="122">
                  <c:v>40235</c:v>
                </c:pt>
                <c:pt idx="123">
                  <c:v>40268</c:v>
                </c:pt>
                <c:pt idx="124">
                  <c:v>40298</c:v>
                </c:pt>
                <c:pt idx="125">
                  <c:v>40329</c:v>
                </c:pt>
                <c:pt idx="126">
                  <c:v>40359</c:v>
                </c:pt>
                <c:pt idx="127">
                  <c:v>40389</c:v>
                </c:pt>
                <c:pt idx="128">
                  <c:v>40421</c:v>
                </c:pt>
                <c:pt idx="129">
                  <c:v>40451</c:v>
                </c:pt>
                <c:pt idx="130">
                  <c:v>40480</c:v>
                </c:pt>
                <c:pt idx="131">
                  <c:v>40512</c:v>
                </c:pt>
                <c:pt idx="132">
                  <c:v>40543</c:v>
                </c:pt>
                <c:pt idx="133">
                  <c:v>40574</c:v>
                </c:pt>
                <c:pt idx="134">
                  <c:v>40602</c:v>
                </c:pt>
                <c:pt idx="135">
                  <c:v>40633</c:v>
                </c:pt>
                <c:pt idx="136">
                  <c:v>40662</c:v>
                </c:pt>
                <c:pt idx="137">
                  <c:v>40694</c:v>
                </c:pt>
                <c:pt idx="138">
                  <c:v>40724</c:v>
                </c:pt>
                <c:pt idx="139">
                  <c:v>40753</c:v>
                </c:pt>
                <c:pt idx="140">
                  <c:v>40786</c:v>
                </c:pt>
                <c:pt idx="141">
                  <c:v>40816</c:v>
                </c:pt>
                <c:pt idx="142">
                  <c:v>40847</c:v>
                </c:pt>
                <c:pt idx="143">
                  <c:v>40877</c:v>
                </c:pt>
                <c:pt idx="144">
                  <c:v>40907</c:v>
                </c:pt>
                <c:pt idx="145">
                  <c:v>40939</c:v>
                </c:pt>
                <c:pt idx="146">
                  <c:v>40968</c:v>
                </c:pt>
                <c:pt idx="147">
                  <c:v>40998</c:v>
                </c:pt>
                <c:pt idx="148">
                  <c:v>41029</c:v>
                </c:pt>
                <c:pt idx="149">
                  <c:v>41060</c:v>
                </c:pt>
                <c:pt idx="150">
                  <c:v>41089</c:v>
                </c:pt>
                <c:pt idx="151">
                  <c:v>41121</c:v>
                </c:pt>
                <c:pt idx="152">
                  <c:v>41152</c:v>
                </c:pt>
                <c:pt idx="153">
                  <c:v>41180</c:v>
                </c:pt>
                <c:pt idx="154">
                  <c:v>41213</c:v>
                </c:pt>
                <c:pt idx="155">
                  <c:v>41243</c:v>
                </c:pt>
                <c:pt idx="156">
                  <c:v>41274</c:v>
                </c:pt>
                <c:pt idx="157">
                  <c:v>41305</c:v>
                </c:pt>
                <c:pt idx="158">
                  <c:v>41333</c:v>
                </c:pt>
                <c:pt idx="159">
                  <c:v>41362</c:v>
                </c:pt>
                <c:pt idx="160">
                  <c:v>41394</c:v>
                </c:pt>
                <c:pt idx="161">
                  <c:v>41425</c:v>
                </c:pt>
                <c:pt idx="162">
                  <c:v>41453</c:v>
                </c:pt>
                <c:pt idx="163">
                  <c:v>41486</c:v>
                </c:pt>
                <c:pt idx="164">
                  <c:v>41516</c:v>
                </c:pt>
                <c:pt idx="165">
                  <c:v>41547</c:v>
                </c:pt>
                <c:pt idx="166">
                  <c:v>41578</c:v>
                </c:pt>
                <c:pt idx="167">
                  <c:v>41607</c:v>
                </c:pt>
                <c:pt idx="168">
                  <c:v>41639</c:v>
                </c:pt>
                <c:pt idx="169">
                  <c:v>41670</c:v>
                </c:pt>
                <c:pt idx="170">
                  <c:v>41698</c:v>
                </c:pt>
                <c:pt idx="171">
                  <c:v>41729</c:v>
                </c:pt>
                <c:pt idx="172">
                  <c:v>41759</c:v>
                </c:pt>
                <c:pt idx="173">
                  <c:v>41789</c:v>
                </c:pt>
                <c:pt idx="174">
                  <c:v>41820</c:v>
                </c:pt>
                <c:pt idx="175">
                  <c:v>41851</c:v>
                </c:pt>
                <c:pt idx="176">
                  <c:v>41880</c:v>
                </c:pt>
                <c:pt idx="177">
                  <c:v>41912</c:v>
                </c:pt>
                <c:pt idx="178">
                  <c:v>41943</c:v>
                </c:pt>
                <c:pt idx="179">
                  <c:v>41971</c:v>
                </c:pt>
                <c:pt idx="180">
                  <c:v>42004</c:v>
                </c:pt>
                <c:pt idx="181">
                  <c:v>42034</c:v>
                </c:pt>
                <c:pt idx="182">
                  <c:v>42062</c:v>
                </c:pt>
                <c:pt idx="183">
                  <c:v>42094</c:v>
                </c:pt>
                <c:pt idx="184">
                  <c:v>42124</c:v>
                </c:pt>
                <c:pt idx="185">
                  <c:v>42153</c:v>
                </c:pt>
                <c:pt idx="186">
                  <c:v>42185</c:v>
                </c:pt>
                <c:pt idx="187">
                  <c:v>42216</c:v>
                </c:pt>
                <c:pt idx="188">
                  <c:v>42247</c:v>
                </c:pt>
                <c:pt idx="189">
                  <c:v>42277</c:v>
                </c:pt>
                <c:pt idx="190">
                  <c:v>42307</c:v>
                </c:pt>
                <c:pt idx="191">
                  <c:v>42338</c:v>
                </c:pt>
                <c:pt idx="192">
                  <c:v>42369</c:v>
                </c:pt>
                <c:pt idx="193">
                  <c:v>42398</c:v>
                </c:pt>
                <c:pt idx="194">
                  <c:v>42429</c:v>
                </c:pt>
                <c:pt idx="195">
                  <c:v>42460</c:v>
                </c:pt>
                <c:pt idx="196">
                  <c:v>42489</c:v>
                </c:pt>
                <c:pt idx="197">
                  <c:v>42521</c:v>
                </c:pt>
              </c:numCache>
            </c:numRef>
          </c:xVal>
          <c:yVal>
            <c:numRef>
              <c:f>Tabelle3!$D$2:$D$199</c:f>
            </c:numRef>
          </c:yVal>
          <c:smooth val="1"/>
          <c:extLst>
            <c:ext xmlns:c16="http://schemas.microsoft.com/office/drawing/2014/chart" uri="{C3380CC4-5D6E-409C-BE32-E72D297353CC}">
              <c16:uniqueId val="{00000004-8094-488A-B0A3-33A6284DB544}"/>
            </c:ext>
          </c:extLst>
        </c:ser>
        <c:ser>
          <c:idx val="3"/>
          <c:order val="5"/>
          <c:tx>
            <c:strRef>
              <c:f>Tabelle3!$E$1</c:f>
              <c:strCache>
                <c:ptCount val="1"/>
                <c:pt idx="0">
                  <c:v>nibor</c:v>
                </c:pt>
              </c:strCache>
            </c:strRef>
          </c:tx>
          <c:xVal>
            <c:numRef>
              <c:f>Tabelle3!$A$2:$A$199</c:f>
              <c:numCache>
                <c:formatCode>m/d/yyyy</c:formatCode>
                <c:ptCount val="198"/>
                <c:pt idx="0" formatCode="dd\.mm\.yyyy">
                  <c:v>36525</c:v>
                </c:pt>
                <c:pt idx="1">
                  <c:v>36556</c:v>
                </c:pt>
                <c:pt idx="2">
                  <c:v>36585</c:v>
                </c:pt>
                <c:pt idx="3">
                  <c:v>36616</c:v>
                </c:pt>
                <c:pt idx="4">
                  <c:v>36644</c:v>
                </c:pt>
                <c:pt idx="5">
                  <c:v>36677</c:v>
                </c:pt>
                <c:pt idx="6">
                  <c:v>36707</c:v>
                </c:pt>
                <c:pt idx="7">
                  <c:v>36738</c:v>
                </c:pt>
                <c:pt idx="8">
                  <c:v>36769</c:v>
                </c:pt>
                <c:pt idx="9">
                  <c:v>36798</c:v>
                </c:pt>
                <c:pt idx="10">
                  <c:v>36830</c:v>
                </c:pt>
                <c:pt idx="11">
                  <c:v>36860</c:v>
                </c:pt>
                <c:pt idx="12">
                  <c:v>36889</c:v>
                </c:pt>
                <c:pt idx="13">
                  <c:v>36922</c:v>
                </c:pt>
                <c:pt idx="14">
                  <c:v>36950</c:v>
                </c:pt>
                <c:pt idx="15">
                  <c:v>36980</c:v>
                </c:pt>
                <c:pt idx="16">
                  <c:v>37011</c:v>
                </c:pt>
                <c:pt idx="17">
                  <c:v>37042</c:v>
                </c:pt>
                <c:pt idx="18">
                  <c:v>37071</c:v>
                </c:pt>
                <c:pt idx="19">
                  <c:v>37103</c:v>
                </c:pt>
                <c:pt idx="20">
                  <c:v>37134</c:v>
                </c:pt>
                <c:pt idx="21">
                  <c:v>37162</c:v>
                </c:pt>
                <c:pt idx="22">
                  <c:v>37195</c:v>
                </c:pt>
                <c:pt idx="23">
                  <c:v>37225</c:v>
                </c:pt>
                <c:pt idx="24">
                  <c:v>37256</c:v>
                </c:pt>
                <c:pt idx="25">
                  <c:v>37287</c:v>
                </c:pt>
                <c:pt idx="26">
                  <c:v>37315</c:v>
                </c:pt>
                <c:pt idx="27">
                  <c:v>37344</c:v>
                </c:pt>
                <c:pt idx="28">
                  <c:v>37376</c:v>
                </c:pt>
                <c:pt idx="29">
                  <c:v>37407</c:v>
                </c:pt>
                <c:pt idx="30">
                  <c:v>37435</c:v>
                </c:pt>
                <c:pt idx="31">
                  <c:v>37468</c:v>
                </c:pt>
                <c:pt idx="32">
                  <c:v>37498</c:v>
                </c:pt>
                <c:pt idx="33">
                  <c:v>37529</c:v>
                </c:pt>
                <c:pt idx="34">
                  <c:v>37560</c:v>
                </c:pt>
                <c:pt idx="35">
                  <c:v>37589</c:v>
                </c:pt>
                <c:pt idx="36">
                  <c:v>37621</c:v>
                </c:pt>
                <c:pt idx="37">
                  <c:v>37652</c:v>
                </c:pt>
                <c:pt idx="38">
                  <c:v>37680</c:v>
                </c:pt>
                <c:pt idx="39">
                  <c:v>37711</c:v>
                </c:pt>
                <c:pt idx="40">
                  <c:v>37741</c:v>
                </c:pt>
                <c:pt idx="41">
                  <c:v>37771</c:v>
                </c:pt>
                <c:pt idx="42">
                  <c:v>37802</c:v>
                </c:pt>
                <c:pt idx="43">
                  <c:v>37833</c:v>
                </c:pt>
                <c:pt idx="44">
                  <c:v>37862</c:v>
                </c:pt>
                <c:pt idx="45">
                  <c:v>37894</c:v>
                </c:pt>
                <c:pt idx="46">
                  <c:v>37925</c:v>
                </c:pt>
                <c:pt idx="47">
                  <c:v>37953</c:v>
                </c:pt>
                <c:pt idx="48">
                  <c:v>37986</c:v>
                </c:pt>
                <c:pt idx="49">
                  <c:v>38016</c:v>
                </c:pt>
                <c:pt idx="50">
                  <c:v>38044</c:v>
                </c:pt>
                <c:pt idx="51">
                  <c:v>38077</c:v>
                </c:pt>
                <c:pt idx="52">
                  <c:v>38107</c:v>
                </c:pt>
                <c:pt idx="53">
                  <c:v>38138</c:v>
                </c:pt>
                <c:pt idx="54">
                  <c:v>38168</c:v>
                </c:pt>
                <c:pt idx="55">
                  <c:v>38198</c:v>
                </c:pt>
                <c:pt idx="56">
                  <c:v>38230</c:v>
                </c:pt>
                <c:pt idx="57">
                  <c:v>38260</c:v>
                </c:pt>
                <c:pt idx="58">
                  <c:v>38289</c:v>
                </c:pt>
                <c:pt idx="59">
                  <c:v>38321</c:v>
                </c:pt>
                <c:pt idx="60">
                  <c:v>38352</c:v>
                </c:pt>
                <c:pt idx="61">
                  <c:v>38383</c:v>
                </c:pt>
                <c:pt idx="62">
                  <c:v>38411</c:v>
                </c:pt>
                <c:pt idx="63">
                  <c:v>38442</c:v>
                </c:pt>
                <c:pt idx="64">
                  <c:v>38471</c:v>
                </c:pt>
                <c:pt idx="65">
                  <c:v>38503</c:v>
                </c:pt>
                <c:pt idx="66">
                  <c:v>38533</c:v>
                </c:pt>
                <c:pt idx="67">
                  <c:v>38562</c:v>
                </c:pt>
                <c:pt idx="68">
                  <c:v>38595</c:v>
                </c:pt>
                <c:pt idx="69">
                  <c:v>38625</c:v>
                </c:pt>
                <c:pt idx="70">
                  <c:v>38656</c:v>
                </c:pt>
                <c:pt idx="71">
                  <c:v>38686</c:v>
                </c:pt>
                <c:pt idx="72">
                  <c:v>38716</c:v>
                </c:pt>
                <c:pt idx="73">
                  <c:v>38748</c:v>
                </c:pt>
                <c:pt idx="74">
                  <c:v>38776</c:v>
                </c:pt>
                <c:pt idx="75">
                  <c:v>38807</c:v>
                </c:pt>
                <c:pt idx="76">
                  <c:v>38835</c:v>
                </c:pt>
                <c:pt idx="77">
                  <c:v>38868</c:v>
                </c:pt>
                <c:pt idx="78">
                  <c:v>38898</c:v>
                </c:pt>
                <c:pt idx="79">
                  <c:v>38929</c:v>
                </c:pt>
                <c:pt idx="80">
                  <c:v>38960</c:v>
                </c:pt>
                <c:pt idx="81">
                  <c:v>38989</c:v>
                </c:pt>
                <c:pt idx="82">
                  <c:v>39021</c:v>
                </c:pt>
                <c:pt idx="83">
                  <c:v>39051</c:v>
                </c:pt>
                <c:pt idx="84">
                  <c:v>39080</c:v>
                </c:pt>
                <c:pt idx="85">
                  <c:v>39113</c:v>
                </c:pt>
                <c:pt idx="86">
                  <c:v>39141</c:v>
                </c:pt>
                <c:pt idx="87">
                  <c:v>39171</c:v>
                </c:pt>
                <c:pt idx="88">
                  <c:v>39202</c:v>
                </c:pt>
                <c:pt idx="89">
                  <c:v>39233</c:v>
                </c:pt>
                <c:pt idx="90">
                  <c:v>39262</c:v>
                </c:pt>
                <c:pt idx="91">
                  <c:v>39294</c:v>
                </c:pt>
                <c:pt idx="92">
                  <c:v>39325</c:v>
                </c:pt>
                <c:pt idx="93">
                  <c:v>39353</c:v>
                </c:pt>
                <c:pt idx="94">
                  <c:v>39386</c:v>
                </c:pt>
                <c:pt idx="95">
                  <c:v>39416</c:v>
                </c:pt>
                <c:pt idx="96">
                  <c:v>39447</c:v>
                </c:pt>
                <c:pt idx="97">
                  <c:v>39478</c:v>
                </c:pt>
                <c:pt idx="98">
                  <c:v>39507</c:v>
                </c:pt>
                <c:pt idx="99">
                  <c:v>39538</c:v>
                </c:pt>
                <c:pt idx="100">
                  <c:v>39568</c:v>
                </c:pt>
                <c:pt idx="101">
                  <c:v>39598</c:v>
                </c:pt>
                <c:pt idx="102">
                  <c:v>39629</c:v>
                </c:pt>
                <c:pt idx="103">
                  <c:v>39660</c:v>
                </c:pt>
                <c:pt idx="104">
                  <c:v>39689</c:v>
                </c:pt>
                <c:pt idx="105">
                  <c:v>39721</c:v>
                </c:pt>
                <c:pt idx="106">
                  <c:v>39752</c:v>
                </c:pt>
                <c:pt idx="107">
                  <c:v>39780</c:v>
                </c:pt>
                <c:pt idx="108">
                  <c:v>39813</c:v>
                </c:pt>
                <c:pt idx="109">
                  <c:v>39843</c:v>
                </c:pt>
                <c:pt idx="110">
                  <c:v>39871</c:v>
                </c:pt>
                <c:pt idx="111">
                  <c:v>39903</c:v>
                </c:pt>
                <c:pt idx="112">
                  <c:v>39933</c:v>
                </c:pt>
                <c:pt idx="113">
                  <c:v>39962</c:v>
                </c:pt>
                <c:pt idx="114">
                  <c:v>39994</c:v>
                </c:pt>
                <c:pt idx="115">
                  <c:v>40025</c:v>
                </c:pt>
                <c:pt idx="116">
                  <c:v>40056</c:v>
                </c:pt>
                <c:pt idx="117">
                  <c:v>40086</c:v>
                </c:pt>
                <c:pt idx="118">
                  <c:v>40116</c:v>
                </c:pt>
                <c:pt idx="119">
                  <c:v>40147</c:v>
                </c:pt>
                <c:pt idx="120">
                  <c:v>40178</c:v>
                </c:pt>
                <c:pt idx="121">
                  <c:v>40207</c:v>
                </c:pt>
                <c:pt idx="122">
                  <c:v>40235</c:v>
                </c:pt>
                <c:pt idx="123">
                  <c:v>40268</c:v>
                </c:pt>
                <c:pt idx="124">
                  <c:v>40298</c:v>
                </c:pt>
                <c:pt idx="125">
                  <c:v>40329</c:v>
                </c:pt>
                <c:pt idx="126">
                  <c:v>40359</c:v>
                </c:pt>
                <c:pt idx="127">
                  <c:v>40389</c:v>
                </c:pt>
                <c:pt idx="128">
                  <c:v>40421</c:v>
                </c:pt>
                <c:pt idx="129">
                  <c:v>40451</c:v>
                </c:pt>
                <c:pt idx="130">
                  <c:v>40480</c:v>
                </c:pt>
                <c:pt idx="131">
                  <c:v>40512</c:v>
                </c:pt>
                <c:pt idx="132">
                  <c:v>40543</c:v>
                </c:pt>
                <c:pt idx="133">
                  <c:v>40574</c:v>
                </c:pt>
                <c:pt idx="134">
                  <c:v>40602</c:v>
                </c:pt>
                <c:pt idx="135">
                  <c:v>40633</c:v>
                </c:pt>
                <c:pt idx="136">
                  <c:v>40662</c:v>
                </c:pt>
                <c:pt idx="137">
                  <c:v>40694</c:v>
                </c:pt>
                <c:pt idx="138">
                  <c:v>40724</c:v>
                </c:pt>
                <c:pt idx="139">
                  <c:v>40753</c:v>
                </c:pt>
                <c:pt idx="140">
                  <c:v>40786</c:v>
                </c:pt>
                <c:pt idx="141">
                  <c:v>40816</c:v>
                </c:pt>
                <c:pt idx="142">
                  <c:v>40847</c:v>
                </c:pt>
                <c:pt idx="143">
                  <c:v>40877</c:v>
                </c:pt>
                <c:pt idx="144">
                  <c:v>40907</c:v>
                </c:pt>
                <c:pt idx="145">
                  <c:v>40939</c:v>
                </c:pt>
                <c:pt idx="146">
                  <c:v>40968</c:v>
                </c:pt>
                <c:pt idx="147">
                  <c:v>40998</c:v>
                </c:pt>
                <c:pt idx="148">
                  <c:v>41029</c:v>
                </c:pt>
                <c:pt idx="149">
                  <c:v>41060</c:v>
                </c:pt>
                <c:pt idx="150">
                  <c:v>41089</c:v>
                </c:pt>
                <c:pt idx="151">
                  <c:v>41121</c:v>
                </c:pt>
                <c:pt idx="152">
                  <c:v>41152</c:v>
                </c:pt>
                <c:pt idx="153">
                  <c:v>41180</c:v>
                </c:pt>
                <c:pt idx="154">
                  <c:v>41213</c:v>
                </c:pt>
                <c:pt idx="155">
                  <c:v>41243</c:v>
                </c:pt>
                <c:pt idx="156">
                  <c:v>41274</c:v>
                </c:pt>
                <c:pt idx="157">
                  <c:v>41305</c:v>
                </c:pt>
                <c:pt idx="158">
                  <c:v>41333</c:v>
                </c:pt>
                <c:pt idx="159">
                  <c:v>41362</c:v>
                </c:pt>
                <c:pt idx="160">
                  <c:v>41394</c:v>
                </c:pt>
                <c:pt idx="161">
                  <c:v>41425</c:v>
                </c:pt>
                <c:pt idx="162">
                  <c:v>41453</c:v>
                </c:pt>
                <c:pt idx="163">
                  <c:v>41486</c:v>
                </c:pt>
                <c:pt idx="164">
                  <c:v>41516</c:v>
                </c:pt>
                <c:pt idx="165">
                  <c:v>41547</c:v>
                </c:pt>
                <c:pt idx="166">
                  <c:v>41578</c:v>
                </c:pt>
                <c:pt idx="167">
                  <c:v>41607</c:v>
                </c:pt>
                <c:pt idx="168">
                  <c:v>41639</c:v>
                </c:pt>
                <c:pt idx="169">
                  <c:v>41670</c:v>
                </c:pt>
                <c:pt idx="170">
                  <c:v>41698</c:v>
                </c:pt>
                <c:pt idx="171">
                  <c:v>41729</c:v>
                </c:pt>
                <c:pt idx="172">
                  <c:v>41759</c:v>
                </c:pt>
                <c:pt idx="173">
                  <c:v>41789</c:v>
                </c:pt>
                <c:pt idx="174">
                  <c:v>41820</c:v>
                </c:pt>
                <c:pt idx="175">
                  <c:v>41851</c:v>
                </c:pt>
                <c:pt idx="176">
                  <c:v>41880</c:v>
                </c:pt>
                <c:pt idx="177">
                  <c:v>41912</c:v>
                </c:pt>
                <c:pt idx="178">
                  <c:v>41943</c:v>
                </c:pt>
                <c:pt idx="179">
                  <c:v>41971</c:v>
                </c:pt>
                <c:pt idx="180">
                  <c:v>42004</c:v>
                </c:pt>
                <c:pt idx="181">
                  <c:v>42034</c:v>
                </c:pt>
                <c:pt idx="182">
                  <c:v>42062</c:v>
                </c:pt>
                <c:pt idx="183">
                  <c:v>42094</c:v>
                </c:pt>
                <c:pt idx="184">
                  <c:v>42124</c:v>
                </c:pt>
                <c:pt idx="185">
                  <c:v>42153</c:v>
                </c:pt>
                <c:pt idx="186">
                  <c:v>42185</c:v>
                </c:pt>
                <c:pt idx="187">
                  <c:v>42216</c:v>
                </c:pt>
                <c:pt idx="188">
                  <c:v>42247</c:v>
                </c:pt>
                <c:pt idx="189">
                  <c:v>42277</c:v>
                </c:pt>
                <c:pt idx="190">
                  <c:v>42307</c:v>
                </c:pt>
                <c:pt idx="191">
                  <c:v>42338</c:v>
                </c:pt>
                <c:pt idx="192">
                  <c:v>42369</c:v>
                </c:pt>
                <c:pt idx="193">
                  <c:v>42398</c:v>
                </c:pt>
                <c:pt idx="194">
                  <c:v>42429</c:v>
                </c:pt>
                <c:pt idx="195">
                  <c:v>42460</c:v>
                </c:pt>
                <c:pt idx="196">
                  <c:v>42489</c:v>
                </c:pt>
                <c:pt idx="197">
                  <c:v>42521</c:v>
                </c:pt>
              </c:numCache>
            </c:numRef>
          </c:xVal>
          <c:yVal>
            <c:numRef>
              <c:f>Tabelle3!$E$2:$E$199</c:f>
            </c:numRef>
          </c:yVal>
          <c:smooth val="1"/>
          <c:extLst>
            <c:ext xmlns:c16="http://schemas.microsoft.com/office/drawing/2014/chart" uri="{C3380CC4-5D6E-409C-BE32-E72D297353CC}">
              <c16:uniqueId val="{00000005-8094-488A-B0A3-33A6284DB544}"/>
            </c:ext>
          </c:extLst>
        </c:ser>
        <c:dLbls>
          <c:showLegendKey val="0"/>
          <c:showVal val="0"/>
          <c:showCatName val="0"/>
          <c:showSerName val="0"/>
          <c:showPercent val="0"/>
          <c:showBubbleSize val="0"/>
        </c:dLbls>
        <c:axId val="63603072"/>
        <c:axId val="63604608"/>
      </c:scatterChart>
      <c:valAx>
        <c:axId val="63603072"/>
        <c:scaling>
          <c:orientation val="minMax"/>
          <c:max val="42735"/>
          <c:min val="36526"/>
        </c:scaling>
        <c:delete val="0"/>
        <c:axPos val="b"/>
        <c:numFmt formatCode="yyyy" sourceLinked="0"/>
        <c:majorTickMark val="out"/>
        <c:minorTickMark val="none"/>
        <c:tickLblPos val="low"/>
        <c:txPr>
          <a:bodyPr rot="-5400000" vert="horz"/>
          <a:lstStyle/>
          <a:p>
            <a:pPr>
              <a:defRPr/>
            </a:pPr>
            <a:endParaRPr lang="de-DE"/>
          </a:p>
        </c:txPr>
        <c:crossAx val="63604608"/>
        <c:crosses val="autoZero"/>
        <c:crossBetween val="midCat"/>
        <c:majorUnit val="366"/>
        <c:minorUnit val="366"/>
      </c:valAx>
      <c:valAx>
        <c:axId val="63604608"/>
        <c:scaling>
          <c:orientation val="minMax"/>
        </c:scaling>
        <c:delete val="0"/>
        <c:axPos val="l"/>
        <c:majorGridlines/>
        <c:numFmt formatCode="General" sourceLinked="1"/>
        <c:majorTickMark val="out"/>
        <c:minorTickMark val="none"/>
        <c:tickLblPos val="nextTo"/>
        <c:crossAx val="63603072"/>
        <c:crosses val="autoZero"/>
        <c:crossBetween val="midCat"/>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image" Target="../media/image20.wmf"/><Relationship Id="rId7" Type="http://schemas.openxmlformats.org/officeDocument/2006/relationships/image" Target="../media/image24.wmf"/><Relationship Id="rId2" Type="http://schemas.openxmlformats.org/officeDocument/2006/relationships/image" Target="../media/image19.wmf"/><Relationship Id="rId1" Type="http://schemas.openxmlformats.org/officeDocument/2006/relationships/image" Target="../media/image18.wmf"/><Relationship Id="rId6" Type="http://schemas.openxmlformats.org/officeDocument/2006/relationships/image" Target="../media/image23.wmf"/><Relationship Id="rId5" Type="http://schemas.openxmlformats.org/officeDocument/2006/relationships/image" Target="../media/image22.wmf"/><Relationship Id="rId4" Type="http://schemas.openxmlformats.org/officeDocument/2006/relationships/image" Target="../media/image21.wmf"/><Relationship Id="rId9" Type="http://schemas.openxmlformats.org/officeDocument/2006/relationships/image" Target="../media/image26.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 Id="rId4" Type="http://schemas.openxmlformats.org/officeDocument/2006/relationships/image" Target="../media/image62.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63.wmf"/><Relationship Id="rId6" Type="http://schemas.openxmlformats.org/officeDocument/2006/relationships/image" Target="../media/image68.wmf"/><Relationship Id="rId5" Type="http://schemas.openxmlformats.org/officeDocument/2006/relationships/image" Target="../media/image67.wmf"/><Relationship Id="rId4" Type="http://schemas.openxmlformats.org/officeDocument/2006/relationships/image" Target="../media/image66.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image" Target="../media/image69.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image" Target="../media/image93.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image" Target="../media/image97.wmf"/><Relationship Id="rId1" Type="http://schemas.openxmlformats.org/officeDocument/2006/relationships/image" Target="../media/image96.wmf"/><Relationship Id="rId5" Type="http://schemas.openxmlformats.org/officeDocument/2006/relationships/image" Target="../media/image100.wmf"/><Relationship Id="rId4" Type="http://schemas.openxmlformats.org/officeDocument/2006/relationships/image" Target="../media/image99.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10.wmf"/><Relationship Id="rId1" Type="http://schemas.openxmlformats.org/officeDocument/2006/relationships/image" Target="../media/image10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0.vml.rels><?xml version="1.0" encoding="UTF-8" standalone="yes"?>
<Relationships xmlns="http://schemas.openxmlformats.org/package/2006/relationships"><Relationship Id="rId8" Type="http://schemas.openxmlformats.org/officeDocument/2006/relationships/image" Target="../media/image115.wmf"/><Relationship Id="rId3" Type="http://schemas.openxmlformats.org/officeDocument/2006/relationships/image" Target="../media/image64.wmf"/><Relationship Id="rId7" Type="http://schemas.openxmlformats.org/officeDocument/2006/relationships/image" Target="../media/image114.wmf"/><Relationship Id="rId12" Type="http://schemas.openxmlformats.org/officeDocument/2006/relationships/image" Target="../media/image119.wmf"/><Relationship Id="rId2" Type="http://schemas.openxmlformats.org/officeDocument/2006/relationships/image" Target="../media/image113.wmf"/><Relationship Id="rId1" Type="http://schemas.openxmlformats.org/officeDocument/2006/relationships/image" Target="../media/image112.wmf"/><Relationship Id="rId6" Type="http://schemas.openxmlformats.org/officeDocument/2006/relationships/image" Target="../media/image67.wmf"/><Relationship Id="rId11" Type="http://schemas.openxmlformats.org/officeDocument/2006/relationships/image" Target="../media/image118.wmf"/><Relationship Id="rId5" Type="http://schemas.openxmlformats.org/officeDocument/2006/relationships/image" Target="../media/image66.wmf"/><Relationship Id="rId10" Type="http://schemas.openxmlformats.org/officeDocument/2006/relationships/image" Target="../media/image117.wmf"/><Relationship Id="rId4" Type="http://schemas.openxmlformats.org/officeDocument/2006/relationships/image" Target="../media/image65.wmf"/><Relationship Id="rId9" Type="http://schemas.openxmlformats.org/officeDocument/2006/relationships/image" Target="../media/image116.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22.wmf"/><Relationship Id="rId1" Type="http://schemas.openxmlformats.org/officeDocument/2006/relationships/image" Target="../media/image121.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22.wmf"/><Relationship Id="rId1" Type="http://schemas.openxmlformats.org/officeDocument/2006/relationships/image" Target="../media/image121.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22.wmf"/><Relationship Id="rId1" Type="http://schemas.openxmlformats.org/officeDocument/2006/relationships/image" Target="../media/image121.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74.wmf"/><Relationship Id="rId2" Type="http://schemas.openxmlformats.org/officeDocument/2006/relationships/image" Target="../media/image173.wmf"/><Relationship Id="rId1" Type="http://schemas.openxmlformats.org/officeDocument/2006/relationships/image" Target="../media/image172.wmf"/><Relationship Id="rId5" Type="http://schemas.openxmlformats.org/officeDocument/2006/relationships/image" Target="../media/image176.wmf"/><Relationship Id="rId4" Type="http://schemas.openxmlformats.org/officeDocument/2006/relationships/image" Target="../media/image175.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78.wmf"/><Relationship Id="rId1" Type="http://schemas.openxmlformats.org/officeDocument/2006/relationships/image" Target="../media/image177.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84.wmf"/><Relationship Id="rId2" Type="http://schemas.openxmlformats.org/officeDocument/2006/relationships/image" Target="../media/image183.wmf"/><Relationship Id="rId1" Type="http://schemas.openxmlformats.org/officeDocument/2006/relationships/image" Target="../media/image182.wmf"/><Relationship Id="rId6" Type="http://schemas.openxmlformats.org/officeDocument/2006/relationships/image" Target="../media/image187.wmf"/><Relationship Id="rId5" Type="http://schemas.openxmlformats.org/officeDocument/2006/relationships/image" Target="../media/image186.wmf"/><Relationship Id="rId4" Type="http://schemas.openxmlformats.org/officeDocument/2006/relationships/image" Target="../media/image185.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191.wmf"/><Relationship Id="rId2" Type="http://schemas.openxmlformats.org/officeDocument/2006/relationships/image" Target="../media/image190.wmf"/><Relationship Id="rId1" Type="http://schemas.openxmlformats.org/officeDocument/2006/relationships/image" Target="../media/image189.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9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 Id="rId4" Type="http://schemas.openxmlformats.org/officeDocument/2006/relationships/image" Target="../media/image46.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 Id="rId6" Type="http://schemas.openxmlformats.org/officeDocument/2006/relationships/image" Target="../media/image52.wmf"/><Relationship Id="rId5" Type="http://schemas.openxmlformats.org/officeDocument/2006/relationships/image" Target="../media/image51.wmf"/><Relationship Id="rId4" Type="http://schemas.openxmlformats.org/officeDocument/2006/relationships/image" Target="../media/image50.wmf"/></Relationships>
</file>

<file path=ppt/drawings/drawing1.xml><?xml version="1.0" encoding="utf-8"?>
<c:userShapes xmlns:c="http://schemas.openxmlformats.org/drawingml/2006/chart">
  <cdr:relSizeAnchor xmlns:cdr="http://schemas.openxmlformats.org/drawingml/2006/chartDrawing">
    <cdr:from>
      <cdr:x>0.61792</cdr:x>
      <cdr:y>0.15686</cdr:y>
    </cdr:from>
    <cdr:to>
      <cdr:x>0.90546</cdr:x>
      <cdr:y>0.23905</cdr:y>
    </cdr:to>
    <cdr:sp macro="" textlink="">
      <cdr:nvSpPr>
        <cdr:cNvPr id="2" name="Textfeld 1"/>
        <cdr:cNvSpPr txBox="1"/>
      </cdr:nvSpPr>
      <cdr:spPr>
        <a:xfrm xmlns:a="http://schemas.openxmlformats.org/drawingml/2006/main">
          <a:off x="5220623" y="781406"/>
          <a:ext cx="2429303" cy="4094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CH" sz="1400" b="1" dirty="0">
              <a:solidFill>
                <a:schemeClr val="tx1">
                  <a:lumMod val="50000"/>
                  <a:lumOff val="50000"/>
                </a:schemeClr>
              </a:solidFill>
            </a:rPr>
            <a:t>Global in NOK</a:t>
          </a:r>
        </a:p>
      </cdr:txBody>
    </cdr:sp>
  </cdr:relSizeAnchor>
  <cdr:relSizeAnchor xmlns:cdr="http://schemas.openxmlformats.org/drawingml/2006/chartDrawing">
    <cdr:from>
      <cdr:x>0.38809</cdr:x>
      <cdr:y>0.34863</cdr:y>
    </cdr:from>
    <cdr:to>
      <cdr:x>0.67563</cdr:x>
      <cdr:y>0.44924</cdr:y>
    </cdr:to>
    <cdr:sp macro="" textlink="">
      <cdr:nvSpPr>
        <cdr:cNvPr id="3" name="Textfeld 1"/>
        <cdr:cNvSpPr txBox="1"/>
      </cdr:nvSpPr>
      <cdr:spPr>
        <a:xfrm xmlns:a="http://schemas.openxmlformats.org/drawingml/2006/main">
          <a:off x="3278851" y="1736751"/>
          <a:ext cx="2429303" cy="50117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CH" sz="1400" b="1" dirty="0">
              <a:solidFill>
                <a:schemeClr val="accent4"/>
              </a:solidFill>
            </a:rPr>
            <a:t>Global in NOK (</a:t>
          </a:r>
          <a:r>
            <a:rPr lang="de-CH" sz="1400" b="1" dirty="0" err="1">
              <a:solidFill>
                <a:schemeClr val="accent4"/>
              </a:solidFill>
            </a:rPr>
            <a:t>hdgd</a:t>
          </a:r>
          <a:r>
            <a:rPr lang="de-CH" sz="1400" b="1" dirty="0">
              <a:solidFill>
                <a:schemeClr val="accent4"/>
              </a:solidFill>
            </a:rPr>
            <a:t>)</a:t>
          </a:r>
        </a:p>
      </cdr:txBody>
    </cdr:sp>
  </cdr:relSizeAnchor>
  <cdr:relSizeAnchor xmlns:cdr="http://schemas.openxmlformats.org/drawingml/2006/chartDrawing">
    <cdr:from>
      <cdr:x>0.2784</cdr:x>
      <cdr:y>0.70951</cdr:y>
    </cdr:from>
    <cdr:to>
      <cdr:x>0.56594</cdr:x>
      <cdr:y>0.7917</cdr:y>
    </cdr:to>
    <cdr:sp macro="" textlink="">
      <cdr:nvSpPr>
        <cdr:cNvPr id="4" name="Textfeld 1"/>
        <cdr:cNvSpPr txBox="1"/>
      </cdr:nvSpPr>
      <cdr:spPr>
        <a:xfrm xmlns:a="http://schemas.openxmlformats.org/drawingml/2006/main">
          <a:off x="2289334" y="3534463"/>
          <a:ext cx="2364451" cy="40943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CH" sz="1400" b="1" dirty="0" err="1">
              <a:solidFill>
                <a:schemeClr val="accent2"/>
              </a:solidFill>
            </a:rPr>
            <a:t>Norway</a:t>
          </a:r>
          <a:endParaRPr lang="de-CH" sz="1400" b="1" dirty="0">
            <a:solidFill>
              <a:schemeClr val="accent2"/>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1" y="1"/>
            <a:ext cx="2944486" cy="494762"/>
          </a:xfrm>
          <a:prstGeom prst="rect">
            <a:avLst/>
          </a:prstGeom>
          <a:noFill/>
          <a:ln w="9525">
            <a:noFill/>
            <a:miter lim="800000"/>
            <a:headEnd/>
            <a:tailEnd/>
          </a:ln>
          <a:effectLst/>
        </p:spPr>
        <p:txBody>
          <a:bodyPr vert="horz" wrap="square" lIns="95411" tIns="47706" rIns="95411" bIns="47706" numCol="1" anchor="t" anchorCtr="0" compatLnSpc="1">
            <a:prstTxWarp prst="textNoShape">
              <a:avLst/>
            </a:prstTxWarp>
          </a:bodyPr>
          <a:lstStyle>
            <a:lvl1pPr>
              <a:defRPr sz="1300">
                <a:latin typeface="Verdana" pitchFamily="34" charset="0"/>
              </a:defRPr>
            </a:lvl1pPr>
          </a:lstStyle>
          <a:p>
            <a:pPr>
              <a:defRPr/>
            </a:pPr>
            <a:endParaRPr lang="de-CH" dirty="0"/>
          </a:p>
        </p:txBody>
      </p:sp>
      <p:sp>
        <p:nvSpPr>
          <p:cNvPr id="18435" name="Rectangle 3"/>
          <p:cNvSpPr>
            <a:spLocks noGrp="1" noChangeArrowheads="1"/>
          </p:cNvSpPr>
          <p:nvPr>
            <p:ph type="dt" sz="quarter" idx="1"/>
          </p:nvPr>
        </p:nvSpPr>
        <p:spPr bwMode="auto">
          <a:xfrm>
            <a:off x="3848497" y="1"/>
            <a:ext cx="2944486" cy="494762"/>
          </a:xfrm>
          <a:prstGeom prst="rect">
            <a:avLst/>
          </a:prstGeom>
          <a:noFill/>
          <a:ln w="9525">
            <a:noFill/>
            <a:miter lim="800000"/>
            <a:headEnd/>
            <a:tailEnd/>
          </a:ln>
          <a:effectLst/>
        </p:spPr>
        <p:txBody>
          <a:bodyPr vert="horz" wrap="square" lIns="95411" tIns="47706" rIns="95411" bIns="47706" numCol="1" anchor="t" anchorCtr="0" compatLnSpc="1">
            <a:prstTxWarp prst="textNoShape">
              <a:avLst/>
            </a:prstTxWarp>
          </a:bodyPr>
          <a:lstStyle>
            <a:lvl1pPr algn="r">
              <a:defRPr sz="1300">
                <a:latin typeface="Verdana" pitchFamily="34" charset="0"/>
              </a:defRPr>
            </a:lvl1pPr>
          </a:lstStyle>
          <a:p>
            <a:pPr>
              <a:defRPr/>
            </a:pPr>
            <a:endParaRPr lang="de-CH" dirty="0"/>
          </a:p>
        </p:txBody>
      </p:sp>
      <p:sp>
        <p:nvSpPr>
          <p:cNvPr id="18436" name="Rectangle 4"/>
          <p:cNvSpPr>
            <a:spLocks noGrp="1" noChangeArrowheads="1"/>
          </p:cNvSpPr>
          <p:nvPr>
            <p:ph type="ftr" sz="quarter" idx="2"/>
          </p:nvPr>
        </p:nvSpPr>
        <p:spPr bwMode="auto">
          <a:xfrm>
            <a:off x="1" y="9409702"/>
            <a:ext cx="2944486" cy="494762"/>
          </a:xfrm>
          <a:prstGeom prst="rect">
            <a:avLst/>
          </a:prstGeom>
          <a:noFill/>
          <a:ln w="9525">
            <a:noFill/>
            <a:miter lim="800000"/>
            <a:headEnd/>
            <a:tailEnd/>
          </a:ln>
          <a:effectLst/>
        </p:spPr>
        <p:txBody>
          <a:bodyPr vert="horz" wrap="square" lIns="95411" tIns="47706" rIns="95411" bIns="47706" numCol="1" anchor="b" anchorCtr="0" compatLnSpc="1">
            <a:prstTxWarp prst="textNoShape">
              <a:avLst/>
            </a:prstTxWarp>
          </a:bodyPr>
          <a:lstStyle>
            <a:lvl1pPr>
              <a:defRPr sz="1300">
                <a:latin typeface="Verdana" pitchFamily="34" charset="0"/>
              </a:defRPr>
            </a:lvl1pPr>
          </a:lstStyle>
          <a:p>
            <a:pPr>
              <a:defRPr/>
            </a:pPr>
            <a:r>
              <a:rPr lang="de-CH"/>
              <a:t>© Benno Weber 2016 </a:t>
            </a:r>
            <a:endParaRPr lang="de-CH" dirty="0"/>
          </a:p>
        </p:txBody>
      </p:sp>
      <p:sp>
        <p:nvSpPr>
          <p:cNvPr id="18437" name="Rectangle 5"/>
          <p:cNvSpPr>
            <a:spLocks noGrp="1" noChangeArrowheads="1"/>
          </p:cNvSpPr>
          <p:nvPr>
            <p:ph type="sldNum" sz="quarter" idx="3"/>
          </p:nvPr>
        </p:nvSpPr>
        <p:spPr bwMode="auto">
          <a:xfrm>
            <a:off x="3848497" y="9409702"/>
            <a:ext cx="2944486" cy="494762"/>
          </a:xfrm>
          <a:prstGeom prst="rect">
            <a:avLst/>
          </a:prstGeom>
          <a:noFill/>
          <a:ln w="9525">
            <a:noFill/>
            <a:miter lim="800000"/>
            <a:headEnd/>
            <a:tailEnd/>
          </a:ln>
          <a:effectLst/>
        </p:spPr>
        <p:txBody>
          <a:bodyPr vert="horz" wrap="square" lIns="95411" tIns="47706" rIns="95411" bIns="47706" numCol="1" anchor="b" anchorCtr="0" compatLnSpc="1">
            <a:prstTxWarp prst="textNoShape">
              <a:avLst/>
            </a:prstTxWarp>
          </a:bodyPr>
          <a:lstStyle>
            <a:lvl1pPr algn="r">
              <a:defRPr sz="1300">
                <a:latin typeface="Verdana" pitchFamily="34" charset="0"/>
              </a:defRPr>
            </a:lvl1pPr>
          </a:lstStyle>
          <a:p>
            <a:pPr>
              <a:defRPr/>
            </a:pPr>
            <a:fld id="{1801CEF1-FB67-49A4-B1D7-726B3E0CE0D9}" type="slidenum">
              <a:rPr lang="de-CH"/>
              <a:pPr>
                <a:defRPr/>
              </a:pPr>
              <a:t>‹Nr.›</a:t>
            </a:fld>
            <a:endParaRPr lang="de-CH" dirty="0"/>
          </a:p>
        </p:txBody>
      </p:sp>
    </p:spTree>
    <p:extLst>
      <p:ext uri="{BB962C8B-B14F-4D97-AF65-F5344CB8AC3E}">
        <p14:creationId xmlns:p14="http://schemas.microsoft.com/office/powerpoint/2010/main" val="280820674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lienbildplatzhalter 6"/>
          <p:cNvSpPr>
            <a:spLocks noGrp="1" noRot="1" noChangeAspect="1"/>
          </p:cNvSpPr>
          <p:nvPr>
            <p:ph type="sldImg" idx="2"/>
          </p:nvPr>
        </p:nvSpPr>
        <p:spPr>
          <a:xfrm>
            <a:off x="920750" y="742950"/>
            <a:ext cx="4953000" cy="3714750"/>
          </a:xfrm>
          <a:prstGeom prst="rect">
            <a:avLst/>
          </a:prstGeom>
          <a:noFill/>
          <a:ln w="12700">
            <a:solidFill>
              <a:prstClr val="black"/>
            </a:solidFill>
          </a:ln>
        </p:spPr>
        <p:txBody>
          <a:bodyPr vert="horz" lIns="88093" tIns="44047" rIns="88093" bIns="44047" rtlCol="0" anchor="ctr"/>
          <a:lstStyle/>
          <a:p>
            <a:endParaRPr lang="de-CH"/>
          </a:p>
        </p:txBody>
      </p:sp>
      <p:sp>
        <p:nvSpPr>
          <p:cNvPr id="8" name="Notizenplatzhalter 7"/>
          <p:cNvSpPr>
            <a:spLocks noGrp="1"/>
          </p:cNvSpPr>
          <p:nvPr>
            <p:ph type="body" sz="quarter" idx="3"/>
          </p:nvPr>
        </p:nvSpPr>
        <p:spPr>
          <a:xfrm>
            <a:off x="679147" y="4704850"/>
            <a:ext cx="5436208" cy="4457470"/>
          </a:xfrm>
          <a:prstGeom prst="rect">
            <a:avLst/>
          </a:prstGeom>
        </p:spPr>
        <p:txBody>
          <a:bodyPr vert="horz" lIns="88093" tIns="44047" rIns="88093" bIns="44047"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266920197"/>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V Boli" pitchFamily="2" charset="0"/>
        <a:ea typeface="MV Boli" pitchFamily="2"/>
        <a:cs typeface="MV Boli" pitchFamily="2" charset="0"/>
      </a:defRPr>
    </a:lvl1pPr>
    <a:lvl2pPr marL="457200" algn="l" rtl="0" eaLnBrk="0" fontAlgn="base" hangingPunct="0">
      <a:spcBef>
        <a:spcPct val="30000"/>
      </a:spcBef>
      <a:spcAft>
        <a:spcPct val="0"/>
      </a:spcAft>
      <a:defRPr sz="1200" kern="1200">
        <a:solidFill>
          <a:schemeClr val="tx1"/>
        </a:solidFill>
        <a:latin typeface="MV Boli" pitchFamily="2" charset="0"/>
        <a:ea typeface="MV Boli" pitchFamily="2"/>
        <a:cs typeface="MV Boli" pitchFamily="2" charset="0"/>
      </a:defRPr>
    </a:lvl2pPr>
    <a:lvl3pPr marL="914400" algn="l" rtl="0" eaLnBrk="0" fontAlgn="base" hangingPunct="0">
      <a:spcBef>
        <a:spcPct val="30000"/>
      </a:spcBef>
      <a:spcAft>
        <a:spcPct val="0"/>
      </a:spcAft>
      <a:defRPr sz="1200" kern="1200">
        <a:solidFill>
          <a:schemeClr val="tx1"/>
        </a:solidFill>
        <a:latin typeface="MV Boli" pitchFamily="2" charset="0"/>
        <a:ea typeface="MV Boli" pitchFamily="2"/>
        <a:cs typeface="MV Boli" pitchFamily="2" charset="0"/>
      </a:defRPr>
    </a:lvl3pPr>
    <a:lvl4pPr marL="1371600" algn="l" rtl="0" eaLnBrk="0" fontAlgn="base" hangingPunct="0">
      <a:spcBef>
        <a:spcPct val="30000"/>
      </a:spcBef>
      <a:spcAft>
        <a:spcPct val="0"/>
      </a:spcAft>
      <a:defRPr sz="1200" kern="1200">
        <a:solidFill>
          <a:schemeClr val="tx1"/>
        </a:solidFill>
        <a:latin typeface="MV Boli" pitchFamily="2" charset="0"/>
        <a:ea typeface="MV Boli" pitchFamily="2"/>
        <a:cs typeface="MV Boli" pitchFamily="2" charset="0"/>
      </a:defRPr>
    </a:lvl4pPr>
    <a:lvl5pPr marL="1828800" algn="l" rtl="0" eaLnBrk="0" fontAlgn="base" hangingPunct="0">
      <a:spcBef>
        <a:spcPct val="30000"/>
      </a:spcBef>
      <a:spcAft>
        <a:spcPct val="0"/>
      </a:spcAft>
      <a:defRPr sz="1200" kern="1200">
        <a:solidFill>
          <a:schemeClr val="tx1"/>
        </a:solidFill>
        <a:latin typeface="MV Boli" pitchFamily="2" charset="0"/>
        <a:ea typeface="MV Boli" pitchFamily="2"/>
        <a:cs typeface="MV Boli"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www.bankofengland.co.uk/research/Documents/workingpapers/2015/swp571.pdf"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a:xfrm>
            <a:off x="922338" y="884238"/>
            <a:ext cx="4949825" cy="3713162"/>
          </a:xfrm>
          <a:prstGeom prst="rect">
            <a:avLst/>
          </a:prstGeom>
          <a:ln/>
        </p:spPr>
      </p:sp>
      <p:sp>
        <p:nvSpPr>
          <p:cNvPr id="24578" name="Notes Placeholder 2"/>
          <p:cNvSpPr>
            <a:spLocks noGrp="1"/>
          </p:cNvSpPr>
          <p:nvPr>
            <p:ph type="body" idx="1"/>
          </p:nvPr>
        </p:nvSpPr>
        <p:spPr>
          <a:xfrm>
            <a:off x="902924" y="4859382"/>
            <a:ext cx="4973025" cy="4457470"/>
          </a:xfrm>
          <a:prstGeom prst="rect">
            <a:avLst/>
          </a:prstGeom>
          <a:noFill/>
          <a:ln/>
        </p:spPr>
        <p:txBody>
          <a:bodyPr/>
          <a:lstStyle/>
          <a:p>
            <a:pPr defTabSz="880933">
              <a:defRPr/>
            </a:pPr>
            <a:r>
              <a:rPr lang="en-GB" noProof="0" dirty="0">
                <a:latin typeface="MV Boli" pitchFamily="2"/>
                <a:cs typeface="MV Boli" pitchFamily="2"/>
              </a:rPr>
              <a:t>Welcome to this workshop on </a:t>
            </a:r>
            <a:r>
              <a:rPr lang="en-GB" baseline="0" noProof="0" dirty="0">
                <a:latin typeface="MV Boli" pitchFamily="2"/>
                <a:cs typeface="MV Boli" pitchFamily="2"/>
              </a:rPr>
              <a:t>fixed income and bond portfolio management.</a:t>
            </a:r>
          </a:p>
          <a:p>
            <a:pPr defTabSz="880933">
              <a:defRPr/>
            </a:pPr>
            <a:r>
              <a:rPr lang="en-GB" baseline="0" noProof="0" dirty="0">
                <a:latin typeface="MV Boli" pitchFamily="2"/>
                <a:cs typeface="MV Boli" pitchFamily="2"/>
              </a:rPr>
              <a:t>Generally, students don’t get excited about this topic. I hear that this asset class is boring and that you can’t make money with it. The negative image is even reflected in language. In French, for example, bonds are called «obligations» – obligations, not a word with positive connotations (maybe you change the point of view if you thank that your bond is someone else’s obligation). In German, bonds are called «</a:t>
            </a:r>
            <a:r>
              <a:rPr lang="en-GB" baseline="0" noProof="0" dirty="0" err="1">
                <a:latin typeface="MV Boli" pitchFamily="2"/>
                <a:cs typeface="MV Boli" pitchFamily="2"/>
              </a:rPr>
              <a:t>Renten</a:t>
            </a:r>
            <a:r>
              <a:rPr lang="en-GB" baseline="0" noProof="0" dirty="0">
                <a:latin typeface="MV Boli" pitchFamily="2"/>
                <a:cs typeface="MV Boli" pitchFamily="2"/>
              </a:rPr>
              <a:t>» which is the same word used for pension income – again not a dynamic image.</a:t>
            </a:r>
          </a:p>
          <a:p>
            <a:pPr defTabSz="880933">
              <a:defRPr/>
            </a:pPr>
            <a:r>
              <a:rPr lang="en-GB" baseline="0" noProof="0" dirty="0">
                <a:latin typeface="MV Boli" pitchFamily="2"/>
                <a:cs typeface="MV Boli" pitchFamily="2"/>
              </a:rPr>
              <a:t>I would like to show you that negative images associated with bonds are unfounded. After all, there is a reason that nobody calls the guy «James Stock».</a:t>
            </a:r>
            <a:endParaRPr lang="en-GB" noProof="0" dirty="0">
              <a:latin typeface="MV Boli" pitchFamily="2"/>
              <a:cs typeface="MV Boli" pitchFamily="2"/>
            </a:endParaRPr>
          </a:p>
          <a:p>
            <a:endParaRPr lang="fr-CH" dirty="0">
              <a:latin typeface="MV Boli" pitchFamily="2"/>
              <a:cs typeface="MV Boli" pitchFamily="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922338" y="884238"/>
            <a:ext cx="4949825" cy="3713162"/>
          </a:xfrm>
          <a:prstGeom prst="rect">
            <a:avLst/>
          </a:prstGeom>
          <a:ln/>
        </p:spPr>
      </p:sp>
      <p:sp>
        <p:nvSpPr>
          <p:cNvPr id="28674" name="Rectangle 3"/>
          <p:cNvSpPr>
            <a:spLocks noGrp="1" noChangeArrowheads="1"/>
          </p:cNvSpPr>
          <p:nvPr>
            <p:ph type="body" idx="1"/>
          </p:nvPr>
        </p:nvSpPr>
        <p:spPr>
          <a:xfrm>
            <a:off x="889032" y="4704851"/>
            <a:ext cx="4945243" cy="4457470"/>
          </a:xfrm>
          <a:prstGeom prst="rect">
            <a:avLst/>
          </a:prstGeom>
          <a:noFill/>
          <a:ln/>
        </p:spPr>
        <p:txBody>
          <a:bodyPr/>
          <a:lstStyle/>
          <a:p>
            <a:r>
              <a:rPr lang="en-GB" noProof="0" dirty="0">
                <a:latin typeface="MV Boli" pitchFamily="2"/>
                <a:cs typeface="MV Boli" pitchFamily="2"/>
              </a:rPr>
              <a:t>This chapter presents</a:t>
            </a:r>
            <a:r>
              <a:rPr lang="en-GB" baseline="0" noProof="0" dirty="0">
                <a:latin typeface="MV Boli" pitchFamily="2"/>
                <a:cs typeface="MV Boli" pitchFamily="2"/>
              </a:rPr>
              <a:t> the stuff you are already supposed to know in a slightly different way: graphs. We will move relatively quickly through valuation, duration, and forward rates.</a:t>
            </a:r>
          </a:p>
          <a:p>
            <a:endParaRPr lang="en-GB" noProof="0" dirty="0">
              <a:latin typeface="MV Boli" pitchFamily="2"/>
              <a:cs typeface="MV Boli" pitchFamily="2"/>
            </a:endParaRPr>
          </a:p>
          <a:p>
            <a:r>
              <a:rPr lang="en-GB" noProof="0" dirty="0">
                <a:latin typeface="MV Boli" pitchFamily="2"/>
                <a:cs typeface="MV Boli" pitchFamily="2"/>
              </a:rPr>
              <a:t>After this section</a:t>
            </a:r>
            <a:r>
              <a:rPr lang="en-GB" baseline="0" noProof="0" dirty="0">
                <a:latin typeface="MV Boli" pitchFamily="2"/>
                <a:cs typeface="MV Boli" pitchFamily="2"/>
              </a:rPr>
              <a:t> you should be able to</a:t>
            </a:r>
            <a:endParaRPr lang="en-GB" noProof="0" dirty="0">
              <a:latin typeface="MV Boli" pitchFamily="2"/>
              <a:cs typeface="MV Boli" pitchFamily="2"/>
            </a:endParaRPr>
          </a:p>
          <a:p>
            <a:pPr marL="220233" indent="-220233">
              <a:buFontTx/>
              <a:buAutoNum type="arabicPeriod"/>
            </a:pPr>
            <a:r>
              <a:rPr lang="en-GB" noProof="0" dirty="0">
                <a:latin typeface="MV Boli" pitchFamily="2"/>
                <a:cs typeface="MV Boli" pitchFamily="2"/>
              </a:rPr>
              <a:t>Apply discounting and compounding.</a:t>
            </a:r>
          </a:p>
          <a:p>
            <a:pPr marL="220233" indent="-220233">
              <a:buFontTx/>
              <a:buAutoNum type="arabicPeriod"/>
            </a:pPr>
            <a:r>
              <a:rPr lang="en-GB" noProof="0" dirty="0">
                <a:latin typeface="MV Boli" pitchFamily="2"/>
                <a:cs typeface="MV Boli" pitchFamily="2"/>
              </a:rPr>
              <a:t>Price fixed-rate </a:t>
            </a:r>
            <a:r>
              <a:rPr lang="en-GB" baseline="0" noProof="0" dirty="0">
                <a:latin typeface="MV Boli" pitchFamily="2"/>
                <a:cs typeface="MV Boli" pitchFamily="2"/>
              </a:rPr>
              <a:t>bonds.</a:t>
            </a:r>
          </a:p>
          <a:p>
            <a:pPr marL="220233" indent="-220233">
              <a:buFontTx/>
              <a:buAutoNum type="arabicPeriod"/>
            </a:pPr>
            <a:r>
              <a:rPr lang="en-GB" baseline="0" noProof="0" dirty="0" err="1">
                <a:latin typeface="MV Boli" pitchFamily="2"/>
                <a:cs typeface="MV Boli" pitchFamily="2"/>
              </a:rPr>
              <a:t>Interprete</a:t>
            </a:r>
            <a:r>
              <a:rPr lang="en-GB" baseline="0" noProof="0" dirty="0">
                <a:latin typeface="MV Boli" pitchFamily="2"/>
                <a:cs typeface="MV Boli" pitchFamily="2"/>
              </a:rPr>
              <a:t> various duration measures.</a:t>
            </a:r>
          </a:p>
          <a:p>
            <a:pPr marL="220233" indent="-220233">
              <a:buFontTx/>
              <a:buAutoNum type="arabicPeriod"/>
            </a:pPr>
            <a:r>
              <a:rPr lang="en-GB" baseline="0" noProof="0" dirty="0">
                <a:latin typeface="MV Boli" pitchFamily="2"/>
                <a:cs typeface="MV Boli" pitchFamily="2"/>
              </a:rPr>
              <a:t>Understand forward rates and forward curves.</a:t>
            </a:r>
            <a:endParaRPr lang="en-GB" noProof="0" dirty="0">
              <a:latin typeface="MV Boli" pitchFamily="2"/>
              <a:cs typeface="MV Boli" pitchFamily="2"/>
            </a:endParaRPr>
          </a:p>
          <a:p>
            <a:pPr marL="220233" indent="-220233">
              <a:buFontTx/>
              <a:buAutoNum type="arabicPeriod"/>
            </a:pPr>
            <a:endParaRPr lang="de-CH" dirty="0">
              <a:latin typeface="MV Boli" pitchFamily="2"/>
              <a:cs typeface="MV Boli" pitchFamily="2"/>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02" name="Rectangle 2"/>
          <p:cNvSpPr>
            <a:spLocks noGrp="1" noRot="1" noChangeAspect="1" noChangeArrowheads="1" noTextEdit="1"/>
          </p:cNvSpPr>
          <p:nvPr>
            <p:ph type="sldImg"/>
          </p:nvPr>
        </p:nvSpPr>
        <p:spPr>
          <a:xfrm>
            <a:off x="950913" y="787400"/>
            <a:ext cx="4889500" cy="3668713"/>
          </a:xfrm>
          <a:prstGeom prst="rect">
            <a:avLst/>
          </a:prstGeom>
          <a:ln/>
        </p:spPr>
      </p:sp>
      <p:sp>
        <p:nvSpPr>
          <p:cNvPr id="1638403" name="Rectangle 3"/>
          <p:cNvSpPr>
            <a:spLocks noGrp="1" noChangeArrowheads="1"/>
          </p:cNvSpPr>
          <p:nvPr>
            <p:ph type="body" idx="1"/>
          </p:nvPr>
        </p:nvSpPr>
        <p:spPr>
          <a:xfrm>
            <a:off x="992698" y="4717143"/>
            <a:ext cx="4832870" cy="4455933"/>
          </a:xfrm>
          <a:prstGeom prst="rect">
            <a:avLst/>
          </a:prstGeom>
          <a:noFill/>
          <a:ln/>
        </p:spPr>
        <p:txBody>
          <a:bodyPr/>
          <a:lstStyle/>
          <a:p>
            <a:pPr eaLnBrk="1" hangingPunct="1"/>
            <a:r>
              <a:rPr lang="en-GB" noProof="0" dirty="0">
                <a:latin typeface="MV Boli" pitchFamily="2"/>
                <a:cs typeface="MV Boli" pitchFamily="2"/>
              </a:rPr>
              <a:t>This chart shows credit</a:t>
            </a:r>
            <a:r>
              <a:rPr lang="en-GB" baseline="0" noProof="0" dirty="0">
                <a:latin typeface="MV Boli" pitchFamily="2"/>
                <a:cs typeface="MV Boli" pitchFamily="2"/>
              </a:rPr>
              <a:t> spreads in the framework we used in preceding chapters. We start with the current investment PV growing at the risk-free nominal rate until maturity, resulting in a CF. If we add an element of credit spreads, we obtain higher CFs. At the same time, the discount becomes steeper. Once we invest in a credit bond, this additional element becomes a source of volatility. If credit spreads for the specific bond falls, the discount becomes flatter and the PV increases. The opposite holds true for rising credit spreads. Through the lever of (credit) duration, volatility in the market price of credit risk translates into volatility of bond prices.</a:t>
            </a:r>
            <a:endParaRPr lang="en-GB" noProof="0" dirty="0">
              <a:latin typeface="MV Boli" pitchFamily="2"/>
              <a:cs typeface="MV Boli" pitchFamily="2"/>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9489" name="Rectangle 2"/>
          <p:cNvSpPr>
            <a:spLocks noGrp="1" noRot="1" noChangeAspect="1" noChangeArrowheads="1" noTextEdit="1"/>
          </p:cNvSpPr>
          <p:nvPr>
            <p:ph type="sldImg"/>
          </p:nvPr>
        </p:nvSpPr>
        <p:spPr>
          <a:xfrm>
            <a:off x="922338" y="884238"/>
            <a:ext cx="4949825" cy="3713162"/>
          </a:xfrm>
          <a:prstGeom prst="rect">
            <a:avLst/>
          </a:prstGeom>
          <a:ln/>
        </p:spPr>
      </p:sp>
      <p:sp>
        <p:nvSpPr>
          <p:cNvPr id="1599490" name="Rectangle 3"/>
          <p:cNvSpPr>
            <a:spLocks noGrp="1" noChangeArrowheads="1"/>
          </p:cNvSpPr>
          <p:nvPr>
            <p:ph type="body" idx="1"/>
          </p:nvPr>
        </p:nvSpPr>
        <p:spPr>
          <a:xfrm>
            <a:off x="916815" y="4859382"/>
            <a:ext cx="4903570" cy="4457470"/>
          </a:xfrm>
          <a:prstGeom prst="rect">
            <a:avLst/>
          </a:prstGeom>
          <a:noFill/>
          <a:ln/>
        </p:spPr>
        <p:txBody>
          <a:bodyPr/>
          <a:lstStyle/>
          <a:p>
            <a:r>
              <a:rPr lang="en-GB" noProof="0" dirty="0">
                <a:latin typeface="MV Boli" pitchFamily="2"/>
                <a:cs typeface="MV Boli" pitchFamily="2"/>
              </a:rPr>
              <a:t>The contribution of rates and credit to the total volatility</a:t>
            </a:r>
            <a:r>
              <a:rPr lang="en-GB" baseline="0" noProof="0" dirty="0">
                <a:latin typeface="MV Boli" pitchFamily="2"/>
                <a:cs typeface="MV Boli" pitchFamily="2"/>
              </a:rPr>
              <a:t> of a fixed income portfolio depends on the market segment. The composition also changes over time. In this chart I decompose the volatility of a very broad index (the </a:t>
            </a:r>
            <a:r>
              <a:rPr lang="en-GB" baseline="0" noProof="0" dirty="0" err="1">
                <a:latin typeface="MV Boli" pitchFamily="2"/>
                <a:cs typeface="MV Boli" pitchFamily="2"/>
              </a:rPr>
              <a:t>Barcap</a:t>
            </a:r>
            <a:r>
              <a:rPr lang="en-GB" baseline="0" noProof="0" dirty="0">
                <a:latin typeface="MV Boli" pitchFamily="2"/>
                <a:cs typeface="MV Boli" pitchFamily="2"/>
              </a:rPr>
              <a:t> Global </a:t>
            </a:r>
            <a:r>
              <a:rPr lang="en-GB" baseline="0" noProof="0" dirty="0" err="1">
                <a:latin typeface="MV Boli" pitchFamily="2"/>
                <a:cs typeface="MV Boli" pitchFamily="2"/>
              </a:rPr>
              <a:t>Agg</a:t>
            </a:r>
            <a:r>
              <a:rPr lang="en-GB" baseline="0" noProof="0" dirty="0">
                <a:latin typeface="MV Boli" pitchFamily="2"/>
                <a:cs typeface="MV Boli" pitchFamily="2"/>
              </a:rPr>
              <a:t> you’ve seen in the introduction) into credit and rates components. Compare the two peek in </a:t>
            </a:r>
            <a:r>
              <a:rPr lang="en-GB" baseline="0" noProof="0" dirty="0" err="1">
                <a:latin typeface="MV Boli" pitchFamily="2"/>
                <a:cs typeface="MV Boli" pitchFamily="2"/>
              </a:rPr>
              <a:t>vol</a:t>
            </a:r>
            <a:r>
              <a:rPr lang="en-GB" baseline="0" noProof="0" dirty="0">
                <a:latin typeface="MV Boli" pitchFamily="2"/>
                <a:cs typeface="MV Boli" pitchFamily="2"/>
              </a:rPr>
              <a:t> of the 1980s with the great financial crisis. While the volatility of the 80s was almost entirely driven by rates </a:t>
            </a:r>
            <a:r>
              <a:rPr lang="en-GB" baseline="0" noProof="0" dirty="0" err="1">
                <a:latin typeface="MV Boli" pitchFamily="2"/>
                <a:cs typeface="MV Boli" pitchFamily="2"/>
              </a:rPr>
              <a:t>vol</a:t>
            </a:r>
            <a:r>
              <a:rPr lang="en-GB" baseline="0" noProof="0" dirty="0">
                <a:latin typeface="MV Boli" pitchFamily="2"/>
                <a:cs typeface="MV Boli" pitchFamily="2"/>
              </a:rPr>
              <a:t> (remember the long-term charts on yields), the great financial crisis saw a huge surge in the volatility of credit spreads. Also note that the credit component had a strongly diversifying effect on the total risk. When the market is in «risk-off» («risk-on») mode, credit spreads widen (tighten) and risk-free rates fall (rise). </a:t>
            </a:r>
          </a:p>
          <a:p>
            <a:r>
              <a:rPr lang="en-GB" baseline="0" noProof="0" dirty="0">
                <a:latin typeface="MV Boli" pitchFamily="2"/>
                <a:cs typeface="MV Boli" pitchFamily="2"/>
              </a:rPr>
              <a:t>However, looking forward this may change again if some day inflation picks up.</a:t>
            </a:r>
            <a:endParaRPr lang="en-GB" noProof="0" dirty="0">
              <a:latin typeface="MV Boli" pitchFamily="2"/>
              <a:cs typeface="MV Boli" pitchFamily="2"/>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Having </a:t>
            </a:r>
            <a:r>
              <a:rPr lang="de-CH" dirty="0" err="1"/>
              <a:t>said</a:t>
            </a:r>
            <a:r>
              <a:rPr lang="de-CH" dirty="0"/>
              <a:t> </a:t>
            </a:r>
            <a:r>
              <a:rPr lang="de-CH" dirty="0" err="1"/>
              <a:t>that</a:t>
            </a:r>
            <a:r>
              <a:rPr lang="de-CH" dirty="0"/>
              <a:t> </a:t>
            </a:r>
            <a:r>
              <a:rPr lang="de-CH" dirty="0" err="1"/>
              <a:t>the</a:t>
            </a:r>
            <a:r>
              <a:rPr lang="de-CH" dirty="0"/>
              <a:t> mix </a:t>
            </a:r>
            <a:r>
              <a:rPr lang="de-CH" dirty="0" err="1"/>
              <a:t>of</a:t>
            </a:r>
            <a:r>
              <a:rPr lang="de-CH" dirty="0"/>
              <a:t> </a:t>
            </a:r>
            <a:r>
              <a:rPr lang="de-CH" dirty="0" err="1"/>
              <a:t>risk</a:t>
            </a:r>
            <a:r>
              <a:rPr lang="de-CH" dirty="0"/>
              <a:t> </a:t>
            </a:r>
            <a:r>
              <a:rPr lang="de-CH" dirty="0" err="1"/>
              <a:t>has</a:t>
            </a:r>
            <a:r>
              <a:rPr lang="de-CH" dirty="0"/>
              <a:t> </a:t>
            </a:r>
            <a:r>
              <a:rPr lang="de-CH" dirty="0" err="1"/>
              <a:t>changed</a:t>
            </a:r>
            <a:r>
              <a:rPr lang="de-CH" dirty="0"/>
              <a:t>, </a:t>
            </a:r>
            <a:r>
              <a:rPr lang="de-CH" dirty="0" err="1"/>
              <a:t>this</a:t>
            </a:r>
            <a:r>
              <a:rPr lang="de-CH" dirty="0"/>
              <a:t> </a:t>
            </a:r>
            <a:r>
              <a:rPr lang="de-CH" dirty="0" err="1"/>
              <a:t>does</a:t>
            </a:r>
            <a:r>
              <a:rPr lang="de-CH" dirty="0"/>
              <a:t> not </a:t>
            </a:r>
            <a:r>
              <a:rPr lang="de-CH" dirty="0" err="1"/>
              <a:t>mean</a:t>
            </a:r>
            <a:r>
              <a:rPr lang="de-CH" dirty="0"/>
              <a:t> </a:t>
            </a:r>
            <a:r>
              <a:rPr lang="de-CH" dirty="0" err="1"/>
              <a:t>that</a:t>
            </a:r>
            <a:r>
              <a:rPr lang="de-CH" dirty="0"/>
              <a:t> </a:t>
            </a:r>
            <a:r>
              <a:rPr lang="de-CH" dirty="0" err="1"/>
              <a:t>the</a:t>
            </a:r>
            <a:r>
              <a:rPr lang="de-CH" dirty="0"/>
              <a:t> </a:t>
            </a:r>
            <a:r>
              <a:rPr lang="de-CH" dirty="0" err="1"/>
              <a:t>two</a:t>
            </a:r>
            <a:r>
              <a:rPr lang="de-CH" dirty="0"/>
              <a:t> </a:t>
            </a:r>
            <a:r>
              <a:rPr lang="de-CH" dirty="0" err="1"/>
              <a:t>are</a:t>
            </a:r>
            <a:r>
              <a:rPr lang="de-CH" dirty="0"/>
              <a:t> </a:t>
            </a:r>
            <a:r>
              <a:rPr lang="de-CH" dirty="0" err="1"/>
              <a:t>uncorrellated</a:t>
            </a:r>
            <a:r>
              <a:rPr lang="de-CH" dirty="0"/>
              <a:t>. In 2016, </a:t>
            </a:r>
            <a:r>
              <a:rPr lang="de-CH" dirty="0" err="1"/>
              <a:t>duration</a:t>
            </a:r>
            <a:r>
              <a:rPr lang="de-CH" dirty="0"/>
              <a:t> was </a:t>
            </a:r>
            <a:r>
              <a:rPr lang="de-CH" dirty="0" err="1"/>
              <a:t>actually</a:t>
            </a:r>
            <a:r>
              <a:rPr lang="de-CH" dirty="0"/>
              <a:t> a </a:t>
            </a:r>
            <a:r>
              <a:rPr lang="de-CH" dirty="0" err="1"/>
              <a:t>hedge</a:t>
            </a:r>
            <a:r>
              <a:rPr lang="de-CH" dirty="0"/>
              <a:t> </a:t>
            </a:r>
            <a:r>
              <a:rPr lang="de-CH" dirty="0" err="1"/>
              <a:t>for</a:t>
            </a:r>
            <a:r>
              <a:rPr lang="de-CH" dirty="0"/>
              <a:t> </a:t>
            </a:r>
            <a:r>
              <a:rPr lang="de-CH" dirty="0" err="1"/>
              <a:t>credit</a:t>
            </a:r>
            <a:r>
              <a:rPr lang="de-CH" dirty="0"/>
              <a:t> </a:t>
            </a:r>
            <a:r>
              <a:rPr lang="de-CH" dirty="0" err="1"/>
              <a:t>spread</a:t>
            </a:r>
            <a:r>
              <a:rPr lang="de-CH" dirty="0"/>
              <a:t> vol. </a:t>
            </a:r>
            <a:r>
              <a:rPr lang="de-CH" dirty="0" err="1"/>
              <a:t>However</a:t>
            </a:r>
            <a:r>
              <a:rPr lang="de-CH" dirty="0"/>
              <a:t>, </a:t>
            </a:r>
            <a:r>
              <a:rPr lang="de-CH" dirty="0" err="1"/>
              <a:t>this</a:t>
            </a:r>
            <a:r>
              <a:rPr lang="de-CH" dirty="0"/>
              <a:t> </a:t>
            </a:r>
            <a:r>
              <a:rPr lang="de-CH" dirty="0" err="1"/>
              <a:t>did</a:t>
            </a:r>
            <a:r>
              <a:rPr lang="de-CH" dirty="0"/>
              <a:t> not </a:t>
            </a:r>
            <a:r>
              <a:rPr lang="de-CH" dirty="0" err="1"/>
              <a:t>work</a:t>
            </a:r>
            <a:r>
              <a:rPr lang="de-CH" dirty="0"/>
              <a:t> in 2018. Any </a:t>
            </a:r>
            <a:r>
              <a:rPr lang="de-CH" dirty="0" err="1"/>
              <a:t>idea</a:t>
            </a:r>
            <a:r>
              <a:rPr lang="de-CH" dirty="0"/>
              <a:t> </a:t>
            </a:r>
            <a:r>
              <a:rPr lang="de-CH" dirty="0" err="1"/>
              <a:t>why</a:t>
            </a:r>
            <a:r>
              <a:rPr lang="de-CH" dirty="0"/>
              <a:t>?</a:t>
            </a:r>
          </a:p>
        </p:txBody>
      </p:sp>
    </p:spTree>
    <p:extLst>
      <p:ext uri="{BB962C8B-B14F-4D97-AF65-F5344CB8AC3E}">
        <p14:creationId xmlns:p14="http://schemas.microsoft.com/office/powerpoint/2010/main" val="412245586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914327" y="4718898"/>
            <a:ext cx="5185538" cy="4637243"/>
          </a:xfrm>
        </p:spPr>
        <p:txBody>
          <a:bodyPr/>
          <a:lstStyle/>
          <a:p>
            <a:r>
              <a:rPr lang="en-GB" sz="1000" dirty="0"/>
              <a:t>Almost 50 years ago, Robert Merton proposed a structural model establishing a link between the equity and credit markets. The basic idea is simple: Equity holders own the net assets (assets – liabilities) of a company. If you take liabilities for granted, the value of equity will be subject to the volatility of the value of assets. If net assets fall below zero, your company is bust and will not be able to pay off the creditors. From the point of view of the equity holder this is a long put option at/below zero equity. As with all options, there is always a time value (even if the equity is currently negative, it may recover). So equity holders will run even a negative-equity business as long as the company has cash.</a:t>
            </a:r>
          </a:p>
          <a:p>
            <a:r>
              <a:rPr lang="en-GB" sz="1000" dirty="0"/>
              <a:t>Creditors write (are short) the put. As long as the company is going concern, they earn the option premium but they may lose part of the capital if the option is exercised. From the bond holder perspective, the (negative) put value has the typical shape of a hockey stick. This translates into convex relationship between the stock price and credit spreads. Here you see the data for </a:t>
            </a:r>
            <a:r>
              <a:rPr lang="en-GB" sz="1000" dirty="0" err="1"/>
              <a:t>Glencore</a:t>
            </a:r>
            <a:r>
              <a:rPr lang="en-GB" sz="1000" dirty="0"/>
              <a:t>, a company active in mining and commodities trading. This company was getting close to negative equity towards the end of 2015. You can observe how the delta increases when the stock price falls.</a:t>
            </a:r>
          </a:p>
          <a:p>
            <a:r>
              <a:rPr lang="en-GB" sz="1000" dirty="0"/>
              <a:t>Companies like KMV (now purchased and distributed as «Credit Edge» by Moody’s) and Credit Suisse (CUSP) have been pioneers in selling Merton-type model (data and analytics) to asset managers. They still use them to a) determine relative value (is the spread consistent with the put option value) and b) as early warning signals (changes in the stock price and volatility could precede a spread widening). </a:t>
            </a:r>
          </a:p>
          <a:p>
            <a:endParaRPr lang="en-GB" sz="1000" dirty="0"/>
          </a:p>
          <a:p>
            <a:r>
              <a:rPr lang="en-GB" sz="1000" dirty="0"/>
              <a:t>Recommended reading: </a:t>
            </a:r>
          </a:p>
          <a:p>
            <a:pPr marL="165175" indent="-165175">
              <a:buFontTx/>
              <a:buChar char="-"/>
            </a:pPr>
            <a:r>
              <a:rPr lang="en-GB" sz="1000" dirty="0"/>
              <a:t>Suresh </a:t>
            </a:r>
            <a:r>
              <a:rPr lang="en-GB" sz="1000" dirty="0" err="1"/>
              <a:t>Sundaresan</a:t>
            </a:r>
            <a:r>
              <a:rPr lang="en-GB" sz="1000" dirty="0"/>
              <a:t>, «A Review of Merton’s Model of the Firm’s Capital Structure with its Wide Applications», in Annual Review of Financial Economics 2013.</a:t>
            </a:r>
          </a:p>
          <a:p>
            <a:pPr marL="165175" indent="-165175">
              <a:buFontTx/>
              <a:buChar char="-"/>
            </a:pPr>
            <a:r>
              <a:rPr lang="en-GB" sz="1000" dirty="0"/>
              <a:t>Robert Merton, «On the Pricing of Corporate Debt: The Risk Structure of Interest Rates», Journal of Finance 1974.</a:t>
            </a:r>
          </a:p>
        </p:txBody>
      </p:sp>
    </p:spTree>
    <p:extLst>
      <p:ext uri="{BB962C8B-B14F-4D97-AF65-F5344CB8AC3E}">
        <p14:creationId xmlns:p14="http://schemas.microsoft.com/office/powerpoint/2010/main" val="202070222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930706" y="4704850"/>
            <a:ext cx="4917461" cy="4457470"/>
          </a:xfrm>
        </p:spPr>
        <p:txBody>
          <a:bodyPr/>
          <a:lstStyle/>
          <a:p>
            <a:r>
              <a:rPr lang="en-GB" dirty="0"/>
              <a:t>Here you have some indications what could</a:t>
            </a:r>
            <a:r>
              <a:rPr lang="en-GB" baseline="0" dirty="0"/>
              <a:t> happen when the music stops. The chart shows the market share of passive high yield ETV in trade volume. Traditionally, the high yield market is a playing ground of long-term investors. Institutional</a:t>
            </a:r>
            <a:r>
              <a:rPr lang="en-GB" dirty="0"/>
              <a:t> investors</a:t>
            </a:r>
            <a:r>
              <a:rPr lang="en-GB" baseline="0" dirty="0"/>
              <a:t> should be able to hold on to their positions also during rough times. ETF, on the other hand, provide continuous liquidity in this intrinsically illiquid market. When the tide turns, high yield ETF trigger the bulk of trades, thereby amplifying price fluctuations. Maybe we have to start worrying about ETF replacing CDS as the prime weapon of mass destruction.</a:t>
            </a:r>
            <a:endParaRPr lang="en-GB" dirty="0"/>
          </a:p>
        </p:txBody>
      </p:sp>
    </p:spTree>
    <p:extLst>
      <p:ext uri="{BB962C8B-B14F-4D97-AF65-F5344CB8AC3E}">
        <p14:creationId xmlns:p14="http://schemas.microsoft.com/office/powerpoint/2010/main" val="332782023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a:t>Before</a:t>
            </a:r>
            <a:r>
              <a:rPr lang="de-CH" dirty="0"/>
              <a:t> </a:t>
            </a:r>
            <a:r>
              <a:rPr lang="de-CH" dirty="0" err="1"/>
              <a:t>we</a:t>
            </a:r>
            <a:r>
              <a:rPr lang="de-CH" dirty="0"/>
              <a:t> </a:t>
            </a:r>
            <a:r>
              <a:rPr lang="de-CH" dirty="0" err="1"/>
              <a:t>conclude</a:t>
            </a:r>
            <a:r>
              <a:rPr lang="de-CH" dirty="0"/>
              <a:t> </a:t>
            </a:r>
            <a:r>
              <a:rPr lang="de-CH" dirty="0" err="1"/>
              <a:t>this</a:t>
            </a:r>
            <a:r>
              <a:rPr lang="de-CH" dirty="0"/>
              <a:t> </a:t>
            </a:r>
            <a:r>
              <a:rPr lang="de-CH" dirty="0" err="1"/>
              <a:t>chapter</a:t>
            </a:r>
            <a:r>
              <a:rPr lang="de-CH" dirty="0"/>
              <a:t> on </a:t>
            </a:r>
            <a:r>
              <a:rPr lang="de-CH" dirty="0" err="1"/>
              <a:t>credit</a:t>
            </a:r>
            <a:r>
              <a:rPr lang="de-CH" dirty="0"/>
              <a:t>, </a:t>
            </a:r>
            <a:r>
              <a:rPr lang="de-CH" dirty="0" err="1"/>
              <a:t>let’s</a:t>
            </a:r>
            <a:r>
              <a:rPr lang="de-CH" dirty="0"/>
              <a:t> </a:t>
            </a:r>
            <a:r>
              <a:rPr lang="de-CH" dirty="0" err="1"/>
              <a:t>mention</a:t>
            </a:r>
            <a:r>
              <a:rPr lang="de-CH" dirty="0"/>
              <a:t> </a:t>
            </a:r>
            <a:r>
              <a:rPr lang="de-CH" dirty="0" err="1"/>
              <a:t>that</a:t>
            </a:r>
            <a:r>
              <a:rPr lang="de-CH" dirty="0"/>
              <a:t> </a:t>
            </a:r>
            <a:r>
              <a:rPr lang="de-CH" dirty="0" err="1"/>
              <a:t>the</a:t>
            </a:r>
            <a:r>
              <a:rPr lang="de-CH" dirty="0"/>
              <a:t> </a:t>
            </a:r>
            <a:r>
              <a:rPr lang="de-CH" dirty="0" err="1"/>
              <a:t>corporate</a:t>
            </a:r>
            <a:r>
              <a:rPr lang="de-CH" dirty="0"/>
              <a:t> </a:t>
            </a:r>
            <a:r>
              <a:rPr lang="de-CH" dirty="0" err="1"/>
              <a:t>bond</a:t>
            </a:r>
            <a:r>
              <a:rPr lang="de-CH" dirty="0"/>
              <a:t> </a:t>
            </a:r>
            <a:r>
              <a:rPr lang="de-CH" dirty="0" err="1"/>
              <a:t>market</a:t>
            </a:r>
            <a:r>
              <a:rPr lang="de-CH" dirty="0"/>
              <a:t> </a:t>
            </a:r>
            <a:r>
              <a:rPr lang="de-CH" dirty="0" err="1"/>
              <a:t>has</a:t>
            </a:r>
            <a:r>
              <a:rPr lang="de-CH" dirty="0"/>
              <a:t> </a:t>
            </a:r>
            <a:r>
              <a:rPr lang="de-CH" dirty="0" err="1"/>
              <a:t>probably</a:t>
            </a:r>
            <a:r>
              <a:rPr lang="de-CH" dirty="0"/>
              <a:t> </a:t>
            </a:r>
            <a:r>
              <a:rPr lang="de-CH" dirty="0" err="1"/>
              <a:t>peaked</a:t>
            </a:r>
            <a:r>
              <a:rPr lang="de-CH" dirty="0"/>
              <a:t>. Low </a:t>
            </a:r>
            <a:r>
              <a:rPr lang="de-CH" dirty="0" err="1"/>
              <a:t>yields</a:t>
            </a:r>
            <a:r>
              <a:rPr lang="de-CH" dirty="0"/>
              <a:t> </a:t>
            </a:r>
            <a:r>
              <a:rPr lang="de-CH" dirty="0" err="1"/>
              <a:t>have</a:t>
            </a:r>
            <a:r>
              <a:rPr lang="de-CH" dirty="0"/>
              <a:t> </a:t>
            </a:r>
            <a:r>
              <a:rPr lang="de-CH" dirty="0" err="1"/>
              <a:t>pushed</a:t>
            </a:r>
            <a:r>
              <a:rPr lang="de-CH" dirty="0"/>
              <a:t> </a:t>
            </a:r>
            <a:r>
              <a:rPr lang="de-CH" dirty="0" err="1"/>
              <a:t>many</a:t>
            </a:r>
            <a:r>
              <a:rPr lang="de-CH" dirty="0"/>
              <a:t> </a:t>
            </a:r>
            <a:r>
              <a:rPr lang="de-CH" dirty="0" err="1"/>
              <a:t>institutional</a:t>
            </a:r>
            <a:r>
              <a:rPr lang="de-CH" dirty="0"/>
              <a:t> </a:t>
            </a:r>
            <a:r>
              <a:rPr lang="de-CH" dirty="0" err="1"/>
              <a:t>investors</a:t>
            </a:r>
            <a:r>
              <a:rPr lang="de-CH" dirty="0"/>
              <a:t> </a:t>
            </a:r>
            <a:r>
              <a:rPr lang="de-CH" dirty="0" err="1"/>
              <a:t>into</a:t>
            </a:r>
            <a:r>
              <a:rPr lang="de-CH" dirty="0"/>
              <a:t> </a:t>
            </a:r>
            <a:r>
              <a:rPr lang="de-CH" dirty="0" err="1"/>
              <a:t>more</a:t>
            </a:r>
            <a:r>
              <a:rPr lang="de-CH" dirty="0"/>
              <a:t> illiquid </a:t>
            </a:r>
            <a:r>
              <a:rPr lang="de-CH" dirty="0" err="1"/>
              <a:t>asset</a:t>
            </a:r>
            <a:r>
              <a:rPr lang="de-CH" dirty="0"/>
              <a:t> </a:t>
            </a:r>
            <a:r>
              <a:rPr lang="de-CH" dirty="0" err="1"/>
              <a:t>classes</a:t>
            </a:r>
            <a:r>
              <a:rPr lang="de-CH" dirty="0"/>
              <a:t> like </a:t>
            </a:r>
            <a:r>
              <a:rPr lang="de-CH" dirty="0" err="1"/>
              <a:t>loans</a:t>
            </a:r>
            <a:r>
              <a:rPr lang="de-CH" dirty="0"/>
              <a:t>. On </a:t>
            </a:r>
            <a:r>
              <a:rPr lang="de-CH" dirty="0" err="1"/>
              <a:t>the</a:t>
            </a:r>
            <a:r>
              <a:rPr lang="de-CH" dirty="0"/>
              <a:t> </a:t>
            </a:r>
            <a:r>
              <a:rPr lang="de-CH" dirty="0" err="1"/>
              <a:t>supply</a:t>
            </a:r>
            <a:r>
              <a:rPr lang="de-CH" dirty="0"/>
              <a:t> </a:t>
            </a:r>
            <a:r>
              <a:rPr lang="de-CH" dirty="0" err="1"/>
              <a:t>side</a:t>
            </a:r>
            <a:r>
              <a:rPr lang="de-CH" dirty="0"/>
              <a:t>, </a:t>
            </a:r>
            <a:r>
              <a:rPr lang="de-CH" dirty="0" err="1"/>
              <a:t>banking</a:t>
            </a:r>
            <a:r>
              <a:rPr lang="de-CH" dirty="0"/>
              <a:t> </a:t>
            </a:r>
            <a:r>
              <a:rPr lang="de-CH" dirty="0" err="1"/>
              <a:t>regulation</a:t>
            </a:r>
            <a:r>
              <a:rPr lang="de-CH" dirty="0"/>
              <a:t> </a:t>
            </a:r>
            <a:r>
              <a:rPr lang="de-CH" dirty="0" err="1"/>
              <a:t>has</a:t>
            </a:r>
            <a:r>
              <a:rPr lang="de-CH" dirty="0"/>
              <a:t> </a:t>
            </a:r>
            <a:r>
              <a:rPr lang="de-CH" dirty="0" err="1"/>
              <a:t>forced</a:t>
            </a:r>
            <a:r>
              <a:rPr lang="de-CH" dirty="0"/>
              <a:t> </a:t>
            </a:r>
            <a:r>
              <a:rPr lang="de-CH" dirty="0" err="1"/>
              <a:t>many</a:t>
            </a:r>
            <a:r>
              <a:rPr lang="de-CH" dirty="0"/>
              <a:t> </a:t>
            </a:r>
            <a:r>
              <a:rPr lang="de-CH" dirty="0" err="1"/>
              <a:t>banks</a:t>
            </a:r>
            <a:r>
              <a:rPr lang="de-CH" dirty="0"/>
              <a:t>, </a:t>
            </a:r>
            <a:r>
              <a:rPr lang="de-CH" dirty="0" err="1"/>
              <a:t>especially</a:t>
            </a:r>
            <a:r>
              <a:rPr lang="de-CH" dirty="0"/>
              <a:t> in Europe, </a:t>
            </a:r>
            <a:r>
              <a:rPr lang="de-CH" dirty="0" err="1"/>
              <a:t>to</a:t>
            </a:r>
            <a:r>
              <a:rPr lang="de-CH" dirty="0"/>
              <a:t> </a:t>
            </a:r>
            <a:r>
              <a:rPr lang="de-CH" dirty="0" err="1"/>
              <a:t>offload</a:t>
            </a:r>
            <a:r>
              <a:rPr lang="de-CH" dirty="0"/>
              <a:t> </a:t>
            </a:r>
            <a:r>
              <a:rPr lang="de-CH" dirty="0" err="1"/>
              <a:t>assets</a:t>
            </a:r>
            <a:r>
              <a:rPr lang="de-CH" dirty="0"/>
              <a:t> </a:t>
            </a:r>
            <a:r>
              <a:rPr lang="de-CH" dirty="0" err="1"/>
              <a:t>from</a:t>
            </a:r>
            <a:r>
              <a:rPr lang="de-CH" dirty="0"/>
              <a:t> </a:t>
            </a:r>
            <a:r>
              <a:rPr lang="de-CH" dirty="0" err="1"/>
              <a:t>their</a:t>
            </a:r>
            <a:r>
              <a:rPr lang="de-CH" dirty="0"/>
              <a:t> </a:t>
            </a:r>
            <a:r>
              <a:rPr lang="de-CH" dirty="0" err="1"/>
              <a:t>balance</a:t>
            </a:r>
            <a:r>
              <a:rPr lang="de-CH" dirty="0"/>
              <a:t> </a:t>
            </a:r>
            <a:r>
              <a:rPr lang="de-CH" dirty="0" err="1"/>
              <a:t>sheets</a:t>
            </a:r>
            <a:r>
              <a:rPr lang="de-CH" dirty="0"/>
              <a:t>. </a:t>
            </a:r>
            <a:r>
              <a:rPr lang="de-CH" dirty="0" err="1"/>
              <a:t>While</a:t>
            </a:r>
            <a:r>
              <a:rPr lang="de-CH" dirty="0"/>
              <a:t> </a:t>
            </a:r>
            <a:r>
              <a:rPr lang="de-CH" dirty="0" err="1"/>
              <a:t>similar</a:t>
            </a:r>
            <a:r>
              <a:rPr lang="de-CH" dirty="0"/>
              <a:t> </a:t>
            </a:r>
            <a:r>
              <a:rPr lang="de-CH" dirty="0" err="1"/>
              <a:t>trends</a:t>
            </a:r>
            <a:r>
              <a:rPr lang="de-CH" dirty="0"/>
              <a:t> </a:t>
            </a:r>
            <a:r>
              <a:rPr lang="de-CH" dirty="0" err="1"/>
              <a:t>created</a:t>
            </a:r>
            <a:r>
              <a:rPr lang="de-CH" dirty="0"/>
              <a:t> </a:t>
            </a:r>
            <a:r>
              <a:rPr lang="de-CH" dirty="0" err="1"/>
              <a:t>the</a:t>
            </a:r>
            <a:r>
              <a:rPr lang="de-CH" dirty="0"/>
              <a:t> ABS boom in </a:t>
            </a:r>
            <a:r>
              <a:rPr lang="de-CH" dirty="0" err="1"/>
              <a:t>the</a:t>
            </a:r>
            <a:r>
              <a:rPr lang="de-CH" dirty="0"/>
              <a:t> </a:t>
            </a:r>
            <a:r>
              <a:rPr lang="de-CH" dirty="0" err="1"/>
              <a:t>late</a:t>
            </a:r>
            <a:r>
              <a:rPr lang="de-CH" dirty="0"/>
              <a:t> 90s </a:t>
            </a:r>
            <a:r>
              <a:rPr lang="de-CH" dirty="0" err="1"/>
              <a:t>early</a:t>
            </a:r>
            <a:r>
              <a:rPr lang="de-CH" dirty="0"/>
              <a:t> </a:t>
            </a:r>
            <a:r>
              <a:rPr lang="de-CH" dirty="0" err="1"/>
              <a:t>zeros</a:t>
            </a:r>
            <a:r>
              <a:rPr lang="de-CH" dirty="0"/>
              <a:t>, </a:t>
            </a:r>
            <a:r>
              <a:rPr lang="de-CH" dirty="0" err="1"/>
              <a:t>investors</a:t>
            </a:r>
            <a:r>
              <a:rPr lang="de-CH" dirty="0"/>
              <a:t> </a:t>
            </a:r>
            <a:r>
              <a:rPr lang="de-CH" dirty="0" err="1"/>
              <a:t>pick</a:t>
            </a:r>
            <a:r>
              <a:rPr lang="de-CH" dirty="0"/>
              <a:t> </a:t>
            </a:r>
            <a:r>
              <a:rPr lang="de-CH" dirty="0" err="1"/>
              <a:t>up</a:t>
            </a:r>
            <a:r>
              <a:rPr lang="de-CH" dirty="0"/>
              <a:t> </a:t>
            </a:r>
            <a:r>
              <a:rPr lang="de-CH" dirty="0" err="1"/>
              <a:t>the</a:t>
            </a:r>
            <a:r>
              <a:rPr lang="de-CH" dirty="0"/>
              <a:t> </a:t>
            </a:r>
            <a:r>
              <a:rPr lang="de-CH" dirty="0" err="1"/>
              <a:t>assets</a:t>
            </a:r>
            <a:r>
              <a:rPr lang="de-CH" dirty="0"/>
              <a:t> </a:t>
            </a:r>
            <a:r>
              <a:rPr lang="de-CH" dirty="0" err="1"/>
              <a:t>through</a:t>
            </a:r>
            <a:r>
              <a:rPr lang="de-CH" dirty="0"/>
              <a:t> CLO </a:t>
            </a:r>
            <a:r>
              <a:rPr lang="de-CH" dirty="0" err="1"/>
              <a:t>or</a:t>
            </a:r>
            <a:r>
              <a:rPr lang="de-CH" dirty="0"/>
              <a:t> </a:t>
            </a:r>
            <a:r>
              <a:rPr lang="de-CH" dirty="0" err="1"/>
              <a:t>directly</a:t>
            </a:r>
            <a:r>
              <a:rPr lang="de-CH" dirty="0"/>
              <a:t> via private </a:t>
            </a:r>
            <a:r>
              <a:rPr lang="de-CH" dirty="0" err="1"/>
              <a:t>debt</a:t>
            </a:r>
            <a:r>
              <a:rPr lang="de-CH" dirty="0"/>
              <a:t> </a:t>
            </a:r>
            <a:r>
              <a:rPr lang="de-CH" dirty="0" err="1"/>
              <a:t>funds</a:t>
            </a:r>
            <a:r>
              <a:rPr lang="de-CH" dirty="0"/>
              <a:t>. In </a:t>
            </a:r>
            <a:r>
              <a:rPr lang="de-CH" dirty="0" err="1"/>
              <a:t>fact</a:t>
            </a:r>
            <a:r>
              <a:rPr lang="de-CH" dirty="0"/>
              <a:t>, private </a:t>
            </a:r>
            <a:r>
              <a:rPr lang="de-CH" dirty="0" err="1"/>
              <a:t>debt</a:t>
            </a:r>
            <a:r>
              <a:rPr lang="de-CH" dirty="0"/>
              <a:t> </a:t>
            </a:r>
            <a:r>
              <a:rPr lang="de-CH" dirty="0" err="1"/>
              <a:t>has</a:t>
            </a:r>
            <a:r>
              <a:rPr lang="de-CH" dirty="0"/>
              <a:t> </a:t>
            </a:r>
            <a:r>
              <a:rPr lang="de-CH" dirty="0" err="1"/>
              <a:t>been</a:t>
            </a:r>
            <a:r>
              <a:rPr lang="de-CH" dirty="0"/>
              <a:t> an </a:t>
            </a:r>
            <a:r>
              <a:rPr lang="de-CH" dirty="0" err="1"/>
              <a:t>extremely</a:t>
            </a:r>
            <a:r>
              <a:rPr lang="de-CH" dirty="0"/>
              <a:t> fast-</a:t>
            </a:r>
            <a:r>
              <a:rPr lang="de-CH" dirty="0" err="1"/>
              <a:t>growing</a:t>
            </a:r>
            <a:r>
              <a:rPr lang="de-CH" dirty="0"/>
              <a:t> </a:t>
            </a:r>
            <a:r>
              <a:rPr lang="de-CH" dirty="0" err="1"/>
              <a:t>asset</a:t>
            </a:r>
            <a:r>
              <a:rPr lang="de-CH" dirty="0"/>
              <a:t> </a:t>
            </a:r>
            <a:r>
              <a:rPr lang="de-CH" dirty="0" err="1"/>
              <a:t>class</a:t>
            </a:r>
            <a:r>
              <a:rPr lang="de-CH" dirty="0"/>
              <a:t> </a:t>
            </a:r>
            <a:r>
              <a:rPr lang="de-CH" dirty="0" err="1"/>
              <a:t>over</a:t>
            </a:r>
            <a:r>
              <a:rPr lang="de-CH" dirty="0"/>
              <a:t> </a:t>
            </a:r>
            <a:r>
              <a:rPr lang="de-CH" dirty="0" err="1"/>
              <a:t>the</a:t>
            </a:r>
            <a:r>
              <a:rPr lang="de-CH" dirty="0"/>
              <a:t> last </a:t>
            </a:r>
            <a:r>
              <a:rPr lang="de-CH" dirty="0" err="1"/>
              <a:t>few</a:t>
            </a:r>
            <a:r>
              <a:rPr lang="de-CH" dirty="0"/>
              <a:t> </a:t>
            </a:r>
            <a:r>
              <a:rPr lang="de-CH" dirty="0" err="1"/>
              <a:t>years</a:t>
            </a:r>
            <a:r>
              <a:rPr lang="de-CH" dirty="0"/>
              <a:t>. Even private </a:t>
            </a:r>
            <a:r>
              <a:rPr lang="de-CH" dirty="0" err="1"/>
              <a:t>equity</a:t>
            </a:r>
            <a:r>
              <a:rPr lang="de-CH" dirty="0"/>
              <a:t> </a:t>
            </a:r>
            <a:r>
              <a:rPr lang="de-CH" dirty="0" err="1"/>
              <a:t>giant</a:t>
            </a:r>
            <a:r>
              <a:rPr lang="de-CH" dirty="0"/>
              <a:t> </a:t>
            </a:r>
            <a:r>
              <a:rPr lang="de-CH" dirty="0" err="1"/>
              <a:t>have</a:t>
            </a:r>
            <a:r>
              <a:rPr lang="de-CH" dirty="0"/>
              <a:t> </a:t>
            </a:r>
            <a:r>
              <a:rPr lang="de-CH" dirty="0" err="1"/>
              <a:t>started</a:t>
            </a:r>
            <a:r>
              <a:rPr lang="de-CH" dirty="0"/>
              <a:t> </a:t>
            </a:r>
            <a:r>
              <a:rPr lang="de-CH" dirty="0" err="1"/>
              <a:t>to</a:t>
            </a:r>
            <a:r>
              <a:rPr lang="de-CH" dirty="0"/>
              <a:t> </a:t>
            </a:r>
            <a:r>
              <a:rPr lang="de-CH" dirty="0" err="1"/>
              <a:t>focus</a:t>
            </a:r>
            <a:r>
              <a:rPr lang="de-CH" dirty="0"/>
              <a:t> </a:t>
            </a:r>
            <a:r>
              <a:rPr lang="de-CH" dirty="0" err="1"/>
              <a:t>more</a:t>
            </a:r>
            <a:r>
              <a:rPr lang="de-CH" dirty="0"/>
              <a:t> on private </a:t>
            </a:r>
            <a:r>
              <a:rPr lang="de-CH" dirty="0" err="1"/>
              <a:t>debt</a:t>
            </a:r>
            <a:r>
              <a:rPr lang="de-CH" dirty="0"/>
              <a:t> </a:t>
            </a:r>
            <a:r>
              <a:rPr lang="de-CH" dirty="0" err="1"/>
              <a:t>than</a:t>
            </a:r>
            <a:r>
              <a:rPr lang="de-CH" dirty="0"/>
              <a:t> private </a:t>
            </a:r>
            <a:r>
              <a:rPr lang="de-CH" dirty="0" err="1"/>
              <a:t>equity</a:t>
            </a:r>
            <a:r>
              <a:rPr lang="de-CH" dirty="0"/>
              <a:t>. </a:t>
            </a:r>
          </a:p>
        </p:txBody>
      </p:sp>
    </p:spTree>
    <p:extLst>
      <p:ext uri="{BB962C8B-B14F-4D97-AF65-F5344CB8AC3E}">
        <p14:creationId xmlns:p14="http://schemas.microsoft.com/office/powerpoint/2010/main" val="12827606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u="sng" dirty="0"/>
              <a:t>US </a:t>
            </a:r>
            <a:r>
              <a:rPr lang="de-CH" u="sng" dirty="0" err="1"/>
              <a:t>loan</a:t>
            </a:r>
            <a:r>
              <a:rPr lang="de-CH" u="sng" dirty="0"/>
              <a:t> </a:t>
            </a:r>
            <a:r>
              <a:rPr lang="de-CH" u="sng" dirty="0" err="1"/>
              <a:t>market</a:t>
            </a:r>
            <a:r>
              <a:rPr lang="de-CH" u="sng" dirty="0"/>
              <a:t> (</a:t>
            </a:r>
            <a:r>
              <a:rPr lang="de-CH" u="sng" dirty="0" err="1"/>
              <a:t>sometimes</a:t>
            </a:r>
            <a:r>
              <a:rPr lang="de-CH" u="sng" dirty="0"/>
              <a:t> </a:t>
            </a:r>
            <a:r>
              <a:rPr lang="de-CH" u="sng" dirty="0" err="1"/>
              <a:t>referred</a:t>
            </a:r>
            <a:r>
              <a:rPr lang="de-CH" u="sng" dirty="0"/>
              <a:t> </a:t>
            </a:r>
            <a:r>
              <a:rPr lang="de-CH" u="sng" dirty="0" err="1"/>
              <a:t>to</a:t>
            </a:r>
            <a:r>
              <a:rPr lang="de-CH" u="sng" dirty="0"/>
              <a:t> </a:t>
            </a:r>
            <a:r>
              <a:rPr lang="de-CH" u="sng" dirty="0" err="1"/>
              <a:t>as</a:t>
            </a:r>
            <a:r>
              <a:rPr lang="de-CH" u="sng" dirty="0"/>
              <a:t> «</a:t>
            </a:r>
            <a:r>
              <a:rPr lang="de-CH" u="sng" dirty="0" err="1"/>
              <a:t>leveraged</a:t>
            </a:r>
            <a:r>
              <a:rPr lang="de-CH" u="sng" dirty="0"/>
              <a:t> </a:t>
            </a:r>
            <a:r>
              <a:rPr lang="de-CH" u="sng" dirty="0" err="1"/>
              <a:t>loans</a:t>
            </a:r>
            <a:r>
              <a:rPr lang="de-CH" u="sng" dirty="0"/>
              <a:t>») </a:t>
            </a:r>
            <a:r>
              <a:rPr lang="de-CH" u="sng" dirty="0" err="1"/>
              <a:t>are</a:t>
            </a:r>
            <a:r>
              <a:rPr lang="de-CH" u="sng" dirty="0"/>
              <a:t> </a:t>
            </a:r>
            <a:r>
              <a:rPr lang="de-CH" u="sng" dirty="0" err="1"/>
              <a:t>the</a:t>
            </a:r>
            <a:r>
              <a:rPr lang="de-CH" u="sng" dirty="0"/>
              <a:t> </a:t>
            </a:r>
            <a:r>
              <a:rPr lang="de-CH" u="sng" dirty="0" err="1"/>
              <a:t>biggest</a:t>
            </a:r>
            <a:r>
              <a:rPr lang="de-CH" u="sng" dirty="0"/>
              <a:t> </a:t>
            </a:r>
            <a:r>
              <a:rPr lang="de-CH" u="sng" dirty="0" err="1"/>
              <a:t>segment</a:t>
            </a:r>
            <a:r>
              <a:rPr lang="de-CH" u="sng" dirty="0"/>
              <a:t> </a:t>
            </a:r>
            <a:r>
              <a:rPr lang="de-CH" u="sng" dirty="0" err="1"/>
              <a:t>of</a:t>
            </a:r>
            <a:r>
              <a:rPr lang="de-CH" u="sng" dirty="0"/>
              <a:t> private </a:t>
            </a:r>
            <a:r>
              <a:rPr lang="de-CH" u="sng" dirty="0" err="1"/>
              <a:t>debt</a:t>
            </a:r>
            <a:r>
              <a:rPr lang="de-CH" u="sng" dirty="0"/>
              <a:t>. 1tn </a:t>
            </a:r>
            <a:r>
              <a:rPr lang="de-CH" u="sng" dirty="0" err="1"/>
              <a:t>is</a:t>
            </a:r>
            <a:r>
              <a:rPr lang="de-CH" u="sng" dirty="0"/>
              <a:t> a </a:t>
            </a:r>
            <a:r>
              <a:rPr lang="de-CH" u="sng" dirty="0" err="1"/>
              <a:t>lot</a:t>
            </a:r>
            <a:r>
              <a:rPr lang="de-CH" u="sng" dirty="0"/>
              <a:t> </a:t>
            </a:r>
            <a:r>
              <a:rPr lang="de-CH" u="sng" dirty="0" err="1"/>
              <a:t>of</a:t>
            </a:r>
            <a:r>
              <a:rPr lang="de-CH" u="sng" dirty="0"/>
              <a:t> </a:t>
            </a:r>
            <a:r>
              <a:rPr lang="de-CH" u="sng" dirty="0" err="1"/>
              <a:t>money</a:t>
            </a:r>
            <a:r>
              <a:rPr lang="de-CH" u="sng" dirty="0"/>
              <a:t> </a:t>
            </a:r>
            <a:r>
              <a:rPr lang="de-CH" u="sng" dirty="0" err="1"/>
              <a:t>for</a:t>
            </a:r>
            <a:r>
              <a:rPr lang="de-CH" u="sng" dirty="0"/>
              <a:t> such an illiquid </a:t>
            </a:r>
            <a:r>
              <a:rPr lang="de-CH" u="sng" dirty="0" err="1"/>
              <a:t>asset</a:t>
            </a:r>
            <a:r>
              <a:rPr lang="de-CH" u="sng" dirty="0"/>
              <a:t> </a:t>
            </a:r>
            <a:r>
              <a:rPr lang="de-CH" u="sng" dirty="0" err="1"/>
              <a:t>class</a:t>
            </a:r>
            <a:r>
              <a:rPr lang="de-CH" u="sng" dirty="0"/>
              <a:t>. </a:t>
            </a:r>
          </a:p>
        </p:txBody>
      </p:sp>
    </p:spTree>
    <p:extLst>
      <p:ext uri="{BB962C8B-B14F-4D97-AF65-F5344CB8AC3E}">
        <p14:creationId xmlns:p14="http://schemas.microsoft.com/office/powerpoint/2010/main" val="409272913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 </a:t>
            </a:r>
            <a:r>
              <a:rPr lang="de-CH" dirty="0" err="1"/>
              <a:t>new</a:t>
            </a:r>
            <a:r>
              <a:rPr lang="de-CH" dirty="0"/>
              <a:t> </a:t>
            </a:r>
            <a:r>
              <a:rPr lang="de-CH" dirty="0" err="1"/>
              <a:t>emerging</a:t>
            </a:r>
            <a:r>
              <a:rPr lang="de-CH" dirty="0"/>
              <a:t> </a:t>
            </a:r>
            <a:r>
              <a:rPr lang="de-CH" dirty="0" err="1"/>
              <a:t>trend</a:t>
            </a:r>
            <a:r>
              <a:rPr lang="de-CH" dirty="0"/>
              <a:t> </a:t>
            </a:r>
            <a:r>
              <a:rPr lang="de-CH" dirty="0" err="1"/>
              <a:t>is</a:t>
            </a:r>
            <a:r>
              <a:rPr lang="de-CH" dirty="0"/>
              <a:t> </a:t>
            </a:r>
            <a:r>
              <a:rPr lang="de-CH" dirty="0" err="1"/>
              <a:t>credit</a:t>
            </a:r>
            <a:r>
              <a:rPr lang="de-CH" dirty="0"/>
              <a:t> via </a:t>
            </a:r>
            <a:r>
              <a:rPr lang="de-CH" dirty="0" err="1"/>
              <a:t>peer-to-peer</a:t>
            </a:r>
            <a:r>
              <a:rPr lang="de-CH" dirty="0"/>
              <a:t> </a:t>
            </a:r>
            <a:r>
              <a:rPr lang="de-CH" dirty="0" err="1"/>
              <a:t>platforms</a:t>
            </a:r>
            <a:r>
              <a:rPr lang="de-CH" dirty="0"/>
              <a:t>. </a:t>
            </a:r>
            <a:r>
              <a:rPr lang="de-CH" dirty="0" err="1"/>
              <a:t>If</a:t>
            </a:r>
            <a:r>
              <a:rPr lang="de-CH" dirty="0"/>
              <a:t> </a:t>
            </a:r>
            <a:r>
              <a:rPr lang="de-CH" dirty="0" err="1"/>
              <a:t>we</a:t>
            </a:r>
            <a:r>
              <a:rPr lang="de-CH" dirty="0"/>
              <a:t> </a:t>
            </a:r>
            <a:r>
              <a:rPr lang="de-CH" dirty="0" err="1"/>
              <a:t>go</a:t>
            </a:r>
            <a:r>
              <a:rPr lang="de-CH" dirty="0"/>
              <a:t> back </a:t>
            </a:r>
            <a:r>
              <a:rPr lang="de-CH" dirty="0" err="1"/>
              <a:t>to</a:t>
            </a:r>
            <a:r>
              <a:rPr lang="de-CH" dirty="0"/>
              <a:t> </a:t>
            </a:r>
            <a:r>
              <a:rPr lang="de-CH" dirty="0" err="1"/>
              <a:t>our</a:t>
            </a:r>
            <a:r>
              <a:rPr lang="de-CH" dirty="0"/>
              <a:t> </a:t>
            </a:r>
            <a:r>
              <a:rPr lang="de-CH" dirty="0" err="1"/>
              <a:t>very</a:t>
            </a:r>
            <a:r>
              <a:rPr lang="de-CH" dirty="0"/>
              <a:t> </a:t>
            </a:r>
            <a:r>
              <a:rPr lang="de-CH" dirty="0" err="1"/>
              <a:t>first</a:t>
            </a:r>
            <a:r>
              <a:rPr lang="de-CH" dirty="0"/>
              <a:t> </a:t>
            </a:r>
            <a:r>
              <a:rPr lang="de-CH" dirty="0" err="1"/>
              <a:t>slide</a:t>
            </a:r>
            <a:r>
              <a:rPr lang="de-CH" dirty="0"/>
              <a:t>, </a:t>
            </a:r>
            <a:r>
              <a:rPr lang="de-CH" dirty="0" err="1"/>
              <a:t>the</a:t>
            </a:r>
            <a:r>
              <a:rPr lang="de-CH" dirty="0"/>
              <a:t> «</a:t>
            </a:r>
            <a:r>
              <a:rPr lang="de-CH" dirty="0" err="1"/>
              <a:t>bond</a:t>
            </a:r>
            <a:r>
              <a:rPr lang="de-CH" dirty="0"/>
              <a:t> </a:t>
            </a:r>
            <a:r>
              <a:rPr lang="de-CH" dirty="0" err="1"/>
              <a:t>market</a:t>
            </a:r>
            <a:r>
              <a:rPr lang="de-CH" dirty="0"/>
              <a:t>» </a:t>
            </a:r>
            <a:r>
              <a:rPr lang="de-CH" dirty="0" err="1"/>
              <a:t>is</a:t>
            </a:r>
            <a:r>
              <a:rPr lang="de-CH" dirty="0"/>
              <a:t> </a:t>
            </a:r>
            <a:r>
              <a:rPr lang="de-CH" dirty="0" err="1"/>
              <a:t>replaced</a:t>
            </a:r>
            <a:r>
              <a:rPr lang="de-CH" dirty="0"/>
              <a:t> </a:t>
            </a:r>
            <a:r>
              <a:rPr lang="de-CH" dirty="0" err="1"/>
              <a:t>by</a:t>
            </a:r>
            <a:r>
              <a:rPr lang="de-CH" dirty="0"/>
              <a:t> an </a:t>
            </a:r>
            <a:r>
              <a:rPr lang="de-CH" dirty="0" err="1"/>
              <a:t>internet</a:t>
            </a:r>
            <a:r>
              <a:rPr lang="de-CH" dirty="0"/>
              <a:t> </a:t>
            </a:r>
            <a:r>
              <a:rPr lang="de-CH" dirty="0" err="1"/>
              <a:t>site</a:t>
            </a:r>
            <a:r>
              <a:rPr lang="de-CH" dirty="0"/>
              <a:t> </a:t>
            </a:r>
            <a:r>
              <a:rPr lang="de-CH" dirty="0" err="1"/>
              <a:t>that</a:t>
            </a:r>
            <a:r>
              <a:rPr lang="de-CH" dirty="0"/>
              <a:t> </a:t>
            </a:r>
            <a:r>
              <a:rPr lang="de-CH" dirty="0" err="1"/>
              <a:t>brings</a:t>
            </a:r>
            <a:r>
              <a:rPr lang="de-CH" dirty="0"/>
              <a:t> </a:t>
            </a:r>
            <a:r>
              <a:rPr lang="de-CH" dirty="0" err="1"/>
              <a:t>credit</a:t>
            </a:r>
            <a:r>
              <a:rPr lang="de-CH" dirty="0"/>
              <a:t> </a:t>
            </a:r>
            <a:r>
              <a:rPr lang="de-CH" dirty="0" err="1"/>
              <a:t>takers</a:t>
            </a:r>
            <a:r>
              <a:rPr lang="de-CH" dirty="0"/>
              <a:t> </a:t>
            </a:r>
            <a:r>
              <a:rPr lang="de-CH" dirty="0" err="1"/>
              <a:t>directly</a:t>
            </a:r>
            <a:r>
              <a:rPr lang="de-CH" dirty="0"/>
              <a:t> </a:t>
            </a:r>
            <a:r>
              <a:rPr lang="de-CH" dirty="0" err="1"/>
              <a:t>together</a:t>
            </a:r>
            <a:r>
              <a:rPr lang="de-CH" dirty="0"/>
              <a:t> </a:t>
            </a:r>
            <a:r>
              <a:rPr lang="de-CH" dirty="0" err="1"/>
              <a:t>with</a:t>
            </a:r>
            <a:r>
              <a:rPr lang="de-CH" dirty="0"/>
              <a:t> </a:t>
            </a:r>
            <a:r>
              <a:rPr lang="de-CH" dirty="0" err="1"/>
              <a:t>investors</a:t>
            </a:r>
            <a:r>
              <a:rPr lang="de-CH" dirty="0"/>
              <a:t>. This </a:t>
            </a:r>
            <a:r>
              <a:rPr lang="de-CH" dirty="0" err="1"/>
              <a:t>has</a:t>
            </a:r>
            <a:r>
              <a:rPr lang="de-CH" dirty="0"/>
              <a:t> a </a:t>
            </a:r>
            <a:r>
              <a:rPr lang="de-CH" dirty="0" err="1"/>
              <a:t>lot</a:t>
            </a:r>
            <a:r>
              <a:rPr lang="de-CH" dirty="0"/>
              <a:t> </a:t>
            </a:r>
            <a:r>
              <a:rPr lang="de-CH" dirty="0" err="1"/>
              <a:t>of</a:t>
            </a:r>
            <a:r>
              <a:rPr lang="de-CH" dirty="0"/>
              <a:t> </a:t>
            </a:r>
            <a:r>
              <a:rPr lang="de-CH" dirty="0" err="1"/>
              <a:t>implications</a:t>
            </a:r>
            <a:r>
              <a:rPr lang="de-CH" dirty="0"/>
              <a:t>. </a:t>
            </a:r>
            <a:r>
              <a:rPr lang="de-CH" dirty="0" err="1"/>
              <a:t>For</a:t>
            </a:r>
            <a:r>
              <a:rPr lang="de-CH" dirty="0"/>
              <a:t> </a:t>
            </a:r>
            <a:r>
              <a:rPr lang="de-CH" dirty="0" err="1"/>
              <a:t>banks</a:t>
            </a:r>
            <a:r>
              <a:rPr lang="de-CH" dirty="0"/>
              <a:t>, </a:t>
            </a:r>
            <a:r>
              <a:rPr lang="de-CH" dirty="0" err="1"/>
              <a:t>it’s</a:t>
            </a:r>
            <a:r>
              <a:rPr lang="de-CH" dirty="0"/>
              <a:t> a </a:t>
            </a:r>
            <a:r>
              <a:rPr lang="de-CH" dirty="0" err="1"/>
              <a:t>major</a:t>
            </a:r>
            <a:r>
              <a:rPr lang="de-CH" dirty="0"/>
              <a:t> </a:t>
            </a:r>
            <a:r>
              <a:rPr lang="de-CH" dirty="0" err="1"/>
              <a:t>threat</a:t>
            </a:r>
            <a:r>
              <a:rPr lang="de-CH" dirty="0"/>
              <a:t> </a:t>
            </a:r>
            <a:r>
              <a:rPr lang="de-CH" dirty="0" err="1"/>
              <a:t>to</a:t>
            </a:r>
            <a:r>
              <a:rPr lang="de-CH" dirty="0"/>
              <a:t> </a:t>
            </a:r>
            <a:r>
              <a:rPr lang="de-CH" dirty="0" err="1"/>
              <a:t>their</a:t>
            </a:r>
            <a:r>
              <a:rPr lang="de-CH" dirty="0"/>
              <a:t> </a:t>
            </a:r>
            <a:r>
              <a:rPr lang="de-CH" dirty="0" err="1"/>
              <a:t>business</a:t>
            </a:r>
            <a:r>
              <a:rPr lang="de-CH" dirty="0"/>
              <a:t> </a:t>
            </a:r>
            <a:r>
              <a:rPr lang="de-CH" dirty="0" err="1"/>
              <a:t>model</a:t>
            </a:r>
            <a:r>
              <a:rPr lang="de-CH" dirty="0"/>
              <a:t> </a:t>
            </a:r>
            <a:r>
              <a:rPr lang="de-CH" dirty="0" err="1"/>
              <a:t>by</a:t>
            </a:r>
            <a:r>
              <a:rPr lang="de-CH" dirty="0"/>
              <a:t> Fintech </a:t>
            </a:r>
            <a:r>
              <a:rPr lang="de-CH" dirty="0" err="1"/>
              <a:t>companies</a:t>
            </a:r>
            <a:r>
              <a:rPr lang="de-CH" dirty="0"/>
              <a:t>. </a:t>
            </a:r>
            <a:r>
              <a:rPr lang="de-CH" dirty="0" err="1"/>
              <a:t>Possible</a:t>
            </a:r>
            <a:r>
              <a:rPr lang="de-CH" dirty="0"/>
              <a:t>, </a:t>
            </a:r>
            <a:r>
              <a:rPr lang="de-CH" dirty="0" err="1"/>
              <a:t>the</a:t>
            </a:r>
            <a:r>
              <a:rPr lang="de-CH" dirty="0"/>
              <a:t> </a:t>
            </a:r>
            <a:r>
              <a:rPr lang="de-CH" dirty="0" err="1"/>
              <a:t>bond</a:t>
            </a:r>
            <a:r>
              <a:rPr lang="de-CH" dirty="0"/>
              <a:t> </a:t>
            </a:r>
            <a:r>
              <a:rPr lang="de-CH" dirty="0" err="1"/>
              <a:t>market</a:t>
            </a:r>
            <a:r>
              <a:rPr lang="de-CH" dirty="0"/>
              <a:t> will </a:t>
            </a:r>
            <a:r>
              <a:rPr lang="de-CH" dirty="0" err="1"/>
              <a:t>look</a:t>
            </a:r>
            <a:r>
              <a:rPr lang="de-CH" dirty="0"/>
              <a:t> </a:t>
            </a:r>
            <a:r>
              <a:rPr lang="de-CH" dirty="0" err="1"/>
              <a:t>very</a:t>
            </a:r>
            <a:r>
              <a:rPr lang="de-CH" dirty="0"/>
              <a:t> different in a </a:t>
            </a:r>
            <a:r>
              <a:rPr lang="de-CH" dirty="0" err="1"/>
              <a:t>few</a:t>
            </a:r>
            <a:r>
              <a:rPr lang="de-CH" dirty="0"/>
              <a:t> </a:t>
            </a:r>
            <a:r>
              <a:rPr lang="de-CH" dirty="0" err="1"/>
              <a:t>years</a:t>
            </a:r>
            <a:r>
              <a:rPr lang="de-CH" dirty="0"/>
              <a:t>…</a:t>
            </a:r>
          </a:p>
          <a:p>
            <a:r>
              <a:rPr lang="de-CH" dirty="0"/>
              <a:t>Note </a:t>
            </a:r>
            <a:r>
              <a:rPr lang="de-CH" dirty="0" err="1"/>
              <a:t>that</a:t>
            </a:r>
            <a:r>
              <a:rPr lang="de-CH" dirty="0"/>
              <a:t> </a:t>
            </a:r>
            <a:r>
              <a:rPr lang="de-CH" dirty="0" err="1"/>
              <a:t>banks</a:t>
            </a:r>
            <a:r>
              <a:rPr lang="de-CH" dirty="0"/>
              <a:t> </a:t>
            </a:r>
            <a:r>
              <a:rPr lang="de-CH" dirty="0" err="1"/>
              <a:t>tried</a:t>
            </a:r>
            <a:r>
              <a:rPr lang="de-CH" dirty="0"/>
              <a:t> </a:t>
            </a:r>
            <a:r>
              <a:rPr lang="de-CH" dirty="0" err="1"/>
              <a:t>to</a:t>
            </a:r>
            <a:r>
              <a:rPr lang="de-CH" dirty="0"/>
              <a:t> </a:t>
            </a:r>
            <a:r>
              <a:rPr lang="de-CH" dirty="0" err="1"/>
              <a:t>offload</a:t>
            </a:r>
            <a:r>
              <a:rPr lang="de-CH" dirty="0"/>
              <a:t> </a:t>
            </a:r>
            <a:r>
              <a:rPr lang="de-CH" dirty="0" err="1"/>
              <a:t>assets</a:t>
            </a:r>
            <a:r>
              <a:rPr lang="de-CH" dirty="0"/>
              <a:t> </a:t>
            </a:r>
            <a:r>
              <a:rPr lang="de-CH" dirty="0" err="1"/>
              <a:t>from</a:t>
            </a:r>
            <a:r>
              <a:rPr lang="de-CH" dirty="0"/>
              <a:t> </a:t>
            </a:r>
            <a:r>
              <a:rPr lang="de-CH" dirty="0" err="1"/>
              <a:t>their</a:t>
            </a:r>
            <a:r>
              <a:rPr lang="de-CH" dirty="0"/>
              <a:t> </a:t>
            </a:r>
            <a:r>
              <a:rPr lang="de-CH" dirty="0" err="1"/>
              <a:t>balance</a:t>
            </a:r>
            <a:r>
              <a:rPr lang="de-CH" dirty="0"/>
              <a:t> </a:t>
            </a:r>
            <a:r>
              <a:rPr lang="de-CH" dirty="0" err="1"/>
              <a:t>sheets</a:t>
            </a:r>
            <a:r>
              <a:rPr lang="de-CH" dirty="0"/>
              <a:t> in </a:t>
            </a:r>
            <a:r>
              <a:rPr lang="de-CH" dirty="0" err="1"/>
              <a:t>the</a:t>
            </a:r>
            <a:r>
              <a:rPr lang="de-CH" dirty="0"/>
              <a:t> </a:t>
            </a:r>
            <a:r>
              <a:rPr lang="de-CH" dirty="0" err="1"/>
              <a:t>past</a:t>
            </a:r>
            <a:r>
              <a:rPr lang="de-CH" dirty="0"/>
              <a:t>. Last </a:t>
            </a:r>
            <a:r>
              <a:rPr lang="de-CH" dirty="0" err="1"/>
              <a:t>times</a:t>
            </a:r>
            <a:r>
              <a:rPr lang="de-CH" dirty="0"/>
              <a:t> </a:t>
            </a:r>
            <a:r>
              <a:rPr lang="de-CH" dirty="0" err="1"/>
              <a:t>it</a:t>
            </a:r>
            <a:r>
              <a:rPr lang="de-CH" dirty="0"/>
              <a:t> was </a:t>
            </a:r>
            <a:r>
              <a:rPr lang="de-CH" dirty="0" err="1"/>
              <a:t>through</a:t>
            </a:r>
            <a:r>
              <a:rPr lang="de-CH" dirty="0"/>
              <a:t> </a:t>
            </a:r>
            <a:r>
              <a:rPr lang="de-CH" dirty="0" err="1"/>
              <a:t>securization</a:t>
            </a:r>
            <a:r>
              <a:rPr lang="de-CH" dirty="0"/>
              <a:t> – ABS and MBS. This was </a:t>
            </a:r>
            <a:r>
              <a:rPr lang="de-CH" dirty="0" err="1"/>
              <a:t>probably</a:t>
            </a:r>
            <a:r>
              <a:rPr lang="de-CH" dirty="0"/>
              <a:t> </a:t>
            </a:r>
            <a:r>
              <a:rPr lang="de-CH" dirty="0" err="1"/>
              <a:t>one</a:t>
            </a:r>
            <a:r>
              <a:rPr lang="de-CH" dirty="0"/>
              <a:t> </a:t>
            </a:r>
            <a:r>
              <a:rPr lang="de-CH" dirty="0" err="1"/>
              <a:t>of</a:t>
            </a:r>
            <a:r>
              <a:rPr lang="de-CH" dirty="0"/>
              <a:t> </a:t>
            </a:r>
            <a:r>
              <a:rPr lang="de-CH" dirty="0" err="1"/>
              <a:t>the</a:t>
            </a:r>
            <a:r>
              <a:rPr lang="de-CH" dirty="0"/>
              <a:t> </a:t>
            </a:r>
            <a:r>
              <a:rPr lang="de-CH" dirty="0" err="1"/>
              <a:t>ingredients</a:t>
            </a:r>
            <a:r>
              <a:rPr lang="de-CH" dirty="0"/>
              <a:t> </a:t>
            </a:r>
            <a:r>
              <a:rPr lang="de-CH" dirty="0" err="1"/>
              <a:t>of</a:t>
            </a:r>
            <a:r>
              <a:rPr lang="de-CH" dirty="0"/>
              <a:t> </a:t>
            </a:r>
            <a:r>
              <a:rPr lang="de-CH" dirty="0" err="1"/>
              <a:t>the</a:t>
            </a:r>
            <a:r>
              <a:rPr lang="de-CH" dirty="0"/>
              <a:t> 2008 </a:t>
            </a:r>
            <a:r>
              <a:rPr lang="de-CH" dirty="0" err="1"/>
              <a:t>financial</a:t>
            </a:r>
            <a:r>
              <a:rPr lang="de-CH" dirty="0"/>
              <a:t> </a:t>
            </a:r>
            <a:r>
              <a:rPr lang="de-CH" dirty="0" err="1"/>
              <a:t>crisis</a:t>
            </a:r>
            <a:r>
              <a:rPr lang="de-CH" dirty="0"/>
              <a:t>. </a:t>
            </a:r>
            <a:r>
              <a:rPr lang="de-CH" dirty="0" err="1"/>
              <a:t>You</a:t>
            </a:r>
            <a:r>
              <a:rPr lang="de-CH" dirty="0"/>
              <a:t> </a:t>
            </a:r>
            <a:r>
              <a:rPr lang="de-CH" dirty="0" err="1"/>
              <a:t>can</a:t>
            </a:r>
            <a:r>
              <a:rPr lang="de-CH" dirty="0"/>
              <a:t> find </a:t>
            </a:r>
            <a:r>
              <a:rPr lang="de-CH" dirty="0" err="1"/>
              <a:t>similarities</a:t>
            </a:r>
            <a:r>
              <a:rPr lang="de-CH" dirty="0"/>
              <a:t> in </a:t>
            </a:r>
            <a:r>
              <a:rPr lang="de-CH" dirty="0" err="1"/>
              <a:t>the</a:t>
            </a:r>
            <a:r>
              <a:rPr lang="de-CH" dirty="0"/>
              <a:t> </a:t>
            </a:r>
            <a:r>
              <a:rPr lang="de-CH" dirty="0" err="1"/>
              <a:t>fintech</a:t>
            </a:r>
            <a:r>
              <a:rPr lang="de-CH" dirty="0"/>
              <a:t> </a:t>
            </a:r>
            <a:r>
              <a:rPr lang="de-CH" dirty="0" err="1"/>
              <a:t>lending</a:t>
            </a:r>
            <a:r>
              <a:rPr lang="de-CH" dirty="0"/>
              <a:t> </a:t>
            </a:r>
            <a:r>
              <a:rPr lang="de-CH" dirty="0" err="1"/>
              <a:t>industry</a:t>
            </a:r>
            <a:r>
              <a:rPr lang="de-CH" dirty="0"/>
              <a:t>.</a:t>
            </a:r>
          </a:p>
        </p:txBody>
      </p:sp>
    </p:spTree>
    <p:extLst>
      <p:ext uri="{BB962C8B-B14F-4D97-AF65-F5344CB8AC3E}">
        <p14:creationId xmlns:p14="http://schemas.microsoft.com/office/powerpoint/2010/main" val="11212301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This </a:t>
            </a:r>
            <a:r>
              <a:rPr lang="de-CH" dirty="0" err="1"/>
              <a:t>slide</a:t>
            </a:r>
            <a:r>
              <a:rPr lang="de-CH" dirty="0"/>
              <a:t> </a:t>
            </a:r>
            <a:r>
              <a:rPr lang="de-CH" dirty="0" err="1"/>
              <a:t>demonstrates</a:t>
            </a:r>
            <a:r>
              <a:rPr lang="de-CH" dirty="0"/>
              <a:t> </a:t>
            </a:r>
            <a:r>
              <a:rPr lang="de-CH" dirty="0" err="1"/>
              <a:t>how</a:t>
            </a:r>
            <a:r>
              <a:rPr lang="de-CH" dirty="0"/>
              <a:t> online </a:t>
            </a:r>
            <a:r>
              <a:rPr lang="de-CH" dirty="0" err="1"/>
              <a:t>lending</a:t>
            </a:r>
            <a:r>
              <a:rPr lang="de-CH" dirty="0"/>
              <a:t> </a:t>
            </a:r>
            <a:r>
              <a:rPr lang="de-CH" dirty="0" err="1"/>
              <a:t>can</a:t>
            </a:r>
            <a:r>
              <a:rPr lang="de-CH" dirty="0"/>
              <a:t> </a:t>
            </a:r>
            <a:r>
              <a:rPr lang="de-CH" dirty="0" err="1"/>
              <a:t>beat</a:t>
            </a:r>
            <a:r>
              <a:rPr lang="de-CH" dirty="0"/>
              <a:t> </a:t>
            </a:r>
            <a:r>
              <a:rPr lang="de-CH" dirty="0" err="1"/>
              <a:t>the</a:t>
            </a:r>
            <a:r>
              <a:rPr lang="de-CH" dirty="0"/>
              <a:t> high </a:t>
            </a:r>
            <a:r>
              <a:rPr lang="de-CH" dirty="0" err="1"/>
              <a:t>cost</a:t>
            </a:r>
            <a:r>
              <a:rPr lang="de-CH" dirty="0"/>
              <a:t> </a:t>
            </a:r>
            <a:r>
              <a:rPr lang="de-CH" dirty="0" err="1"/>
              <a:t>base</a:t>
            </a:r>
            <a:r>
              <a:rPr lang="de-CH" dirty="0"/>
              <a:t> </a:t>
            </a:r>
            <a:r>
              <a:rPr lang="de-CH" dirty="0" err="1"/>
              <a:t>of</a:t>
            </a:r>
            <a:r>
              <a:rPr lang="de-CH" dirty="0"/>
              <a:t> a </a:t>
            </a:r>
            <a:r>
              <a:rPr lang="de-CH" dirty="0" err="1"/>
              <a:t>bank</a:t>
            </a:r>
            <a:r>
              <a:rPr lang="de-CH" dirty="0"/>
              <a:t>. More </a:t>
            </a:r>
            <a:r>
              <a:rPr lang="de-CH" dirty="0" err="1"/>
              <a:t>generally</a:t>
            </a:r>
            <a:r>
              <a:rPr lang="de-CH" dirty="0"/>
              <a:t>, </a:t>
            </a:r>
            <a:r>
              <a:rPr lang="de-CH" dirty="0" err="1"/>
              <a:t>there</a:t>
            </a:r>
            <a:r>
              <a:rPr lang="de-CH" dirty="0"/>
              <a:t> </a:t>
            </a:r>
            <a:r>
              <a:rPr lang="de-CH" dirty="0" err="1"/>
              <a:t>is</a:t>
            </a:r>
            <a:r>
              <a:rPr lang="de-CH" dirty="0"/>
              <a:t> a </a:t>
            </a:r>
            <a:r>
              <a:rPr lang="de-CH" dirty="0" err="1"/>
              <a:t>reason</a:t>
            </a:r>
            <a:r>
              <a:rPr lang="de-CH" dirty="0"/>
              <a:t> </a:t>
            </a:r>
            <a:r>
              <a:rPr lang="de-CH" dirty="0" err="1"/>
              <a:t>why</a:t>
            </a:r>
            <a:r>
              <a:rPr lang="de-CH" dirty="0"/>
              <a:t> </a:t>
            </a:r>
            <a:r>
              <a:rPr lang="de-CH" dirty="0" err="1"/>
              <a:t>investment</a:t>
            </a:r>
            <a:r>
              <a:rPr lang="de-CH" dirty="0"/>
              <a:t> </a:t>
            </a:r>
            <a:r>
              <a:rPr lang="de-CH" dirty="0" err="1"/>
              <a:t>banks</a:t>
            </a:r>
            <a:r>
              <a:rPr lang="de-CH" dirty="0"/>
              <a:t>, </a:t>
            </a:r>
            <a:r>
              <a:rPr lang="de-CH" dirty="0" err="1"/>
              <a:t>bonds</a:t>
            </a:r>
            <a:r>
              <a:rPr lang="de-CH" dirty="0"/>
              <a:t> </a:t>
            </a:r>
            <a:r>
              <a:rPr lang="de-CH" dirty="0" err="1"/>
              <a:t>syndicates</a:t>
            </a:r>
            <a:r>
              <a:rPr lang="de-CH" dirty="0"/>
              <a:t>, </a:t>
            </a:r>
            <a:r>
              <a:rPr lang="de-CH" dirty="0" err="1"/>
              <a:t>bond</a:t>
            </a:r>
            <a:r>
              <a:rPr lang="de-CH" dirty="0"/>
              <a:t> </a:t>
            </a:r>
            <a:r>
              <a:rPr lang="de-CH" dirty="0" err="1"/>
              <a:t>sales</a:t>
            </a:r>
            <a:r>
              <a:rPr lang="de-CH" dirty="0"/>
              <a:t>, </a:t>
            </a:r>
            <a:r>
              <a:rPr lang="de-CH" dirty="0" err="1"/>
              <a:t>fixed-income</a:t>
            </a:r>
            <a:r>
              <a:rPr lang="de-CH" dirty="0"/>
              <a:t> </a:t>
            </a:r>
            <a:r>
              <a:rPr lang="de-CH" dirty="0" err="1"/>
              <a:t>trades</a:t>
            </a:r>
            <a:r>
              <a:rPr lang="de-CH" dirty="0"/>
              <a:t> …. </a:t>
            </a:r>
            <a:r>
              <a:rPr lang="de-CH" dirty="0" err="1"/>
              <a:t>receive</a:t>
            </a:r>
            <a:r>
              <a:rPr lang="de-CH" dirty="0"/>
              <a:t> substantial </a:t>
            </a:r>
            <a:r>
              <a:rPr lang="de-CH" dirty="0" err="1"/>
              <a:t>bonuses</a:t>
            </a:r>
            <a:r>
              <a:rPr lang="de-CH" dirty="0"/>
              <a:t>. And </a:t>
            </a:r>
            <a:r>
              <a:rPr lang="de-CH" dirty="0" err="1"/>
              <a:t>these</a:t>
            </a:r>
            <a:r>
              <a:rPr lang="de-CH" dirty="0"/>
              <a:t> </a:t>
            </a:r>
            <a:r>
              <a:rPr lang="de-CH" dirty="0" err="1"/>
              <a:t>reasons</a:t>
            </a:r>
            <a:r>
              <a:rPr lang="de-CH" dirty="0"/>
              <a:t> </a:t>
            </a:r>
            <a:r>
              <a:rPr lang="de-CH" dirty="0" err="1"/>
              <a:t>are</a:t>
            </a:r>
            <a:r>
              <a:rPr lang="de-CH" dirty="0"/>
              <a:t> </a:t>
            </a:r>
            <a:r>
              <a:rPr lang="de-CH" dirty="0" err="1"/>
              <a:t>about</a:t>
            </a:r>
            <a:r>
              <a:rPr lang="de-CH" dirty="0"/>
              <a:t> </a:t>
            </a:r>
            <a:r>
              <a:rPr lang="de-CH" dirty="0" err="1"/>
              <a:t>to</a:t>
            </a:r>
            <a:r>
              <a:rPr lang="de-CH" dirty="0"/>
              <a:t> </a:t>
            </a:r>
            <a:r>
              <a:rPr lang="de-CH" dirty="0" err="1"/>
              <a:t>change</a:t>
            </a:r>
            <a:r>
              <a:rPr lang="de-CH" dirty="0"/>
              <a:t>. Think </a:t>
            </a:r>
            <a:r>
              <a:rPr lang="de-CH" dirty="0" err="1"/>
              <a:t>twice</a:t>
            </a:r>
            <a:r>
              <a:rPr lang="de-CH" dirty="0"/>
              <a:t> </a:t>
            </a:r>
            <a:r>
              <a:rPr lang="de-CH" dirty="0" err="1"/>
              <a:t>before</a:t>
            </a:r>
            <a:r>
              <a:rPr lang="de-CH" dirty="0"/>
              <a:t> </a:t>
            </a:r>
            <a:r>
              <a:rPr lang="de-CH" dirty="0" err="1"/>
              <a:t>you</a:t>
            </a:r>
            <a:r>
              <a:rPr lang="de-CH" dirty="0"/>
              <a:t> </a:t>
            </a:r>
            <a:r>
              <a:rPr lang="de-CH" dirty="0" err="1"/>
              <a:t>decide</a:t>
            </a:r>
            <a:r>
              <a:rPr lang="de-CH" dirty="0"/>
              <a:t> </a:t>
            </a:r>
            <a:r>
              <a:rPr lang="de-CH" dirty="0" err="1"/>
              <a:t>for</a:t>
            </a:r>
            <a:r>
              <a:rPr lang="de-CH" dirty="0"/>
              <a:t> a </a:t>
            </a:r>
            <a:r>
              <a:rPr lang="de-CH" dirty="0" err="1"/>
              <a:t>career</a:t>
            </a:r>
            <a:r>
              <a:rPr lang="de-CH" dirty="0"/>
              <a:t> in </a:t>
            </a:r>
            <a:r>
              <a:rPr lang="de-CH" dirty="0" err="1"/>
              <a:t>the</a:t>
            </a:r>
            <a:r>
              <a:rPr lang="de-CH" dirty="0"/>
              <a:t> </a:t>
            </a:r>
            <a:r>
              <a:rPr lang="de-CH" dirty="0" err="1"/>
              <a:t>industry</a:t>
            </a:r>
            <a:r>
              <a:rPr lang="de-CH" dirty="0"/>
              <a:t>!</a:t>
            </a:r>
          </a:p>
        </p:txBody>
      </p:sp>
    </p:spTree>
    <p:extLst>
      <p:ext uri="{BB962C8B-B14F-4D97-AF65-F5344CB8AC3E}">
        <p14:creationId xmlns:p14="http://schemas.microsoft.com/office/powerpoint/2010/main" val="40603772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884238"/>
            <a:ext cx="4949825" cy="3713162"/>
          </a:xfrm>
          <a:prstGeom prst="rect">
            <a:avLst/>
          </a:prstGeom>
        </p:spPr>
      </p:sp>
      <p:sp>
        <p:nvSpPr>
          <p:cNvPr id="3" name="Notes Placeholder 2"/>
          <p:cNvSpPr>
            <a:spLocks noGrp="1"/>
          </p:cNvSpPr>
          <p:nvPr>
            <p:ph type="body" idx="1"/>
          </p:nvPr>
        </p:nvSpPr>
        <p:spPr>
          <a:xfrm>
            <a:off x="958489" y="4859382"/>
            <a:ext cx="4889678" cy="4457470"/>
          </a:xfrm>
          <a:prstGeom prst="rect">
            <a:avLst/>
          </a:prstGeom>
        </p:spPr>
        <p:txBody>
          <a:bodyPr/>
          <a:lstStyle/>
          <a:p>
            <a:r>
              <a:rPr lang="en-GB" dirty="0"/>
              <a:t>Global portfolios</a:t>
            </a:r>
            <a:r>
              <a:rPr lang="en-GB" baseline="0" dirty="0"/>
              <a:t> are in many ways superior to single-currency portfolios. They improve diversification and add additional sources of alpha. If you go abroad, you need to think about global correlation in yields and foreign exchange. </a:t>
            </a:r>
            <a:endParaRPr lang="en-GB" dirty="0"/>
          </a:p>
          <a:p>
            <a:endParaRPr lang="en-GB" dirty="0"/>
          </a:p>
          <a:p>
            <a:r>
              <a:rPr lang="en-GB" noProof="0" dirty="0">
                <a:latin typeface="MV Boli" pitchFamily="2"/>
                <a:cs typeface="MV Boli" pitchFamily="2"/>
              </a:rPr>
              <a:t>After this section</a:t>
            </a:r>
            <a:r>
              <a:rPr lang="en-GB" baseline="0" noProof="0" dirty="0">
                <a:latin typeface="MV Boli" pitchFamily="2"/>
                <a:cs typeface="MV Boli" pitchFamily="2"/>
              </a:rPr>
              <a:t> you should be able to</a:t>
            </a:r>
            <a:endParaRPr lang="en-GB" noProof="0" dirty="0">
              <a:latin typeface="MV Boli" pitchFamily="2"/>
              <a:cs typeface="MV Boli" pitchFamily="2"/>
            </a:endParaRPr>
          </a:p>
          <a:p>
            <a:pPr marL="220233" indent="-220233">
              <a:buFontTx/>
              <a:buAutoNum type="arabicPeriod"/>
            </a:pPr>
            <a:r>
              <a:rPr lang="en-GB" noProof="0" dirty="0">
                <a:latin typeface="MV Boli" pitchFamily="2"/>
                <a:cs typeface="MV Boli" pitchFamily="2"/>
              </a:rPr>
              <a:t>Make qualified statements</a:t>
            </a:r>
            <a:r>
              <a:rPr lang="en-GB" baseline="0" noProof="0" dirty="0">
                <a:latin typeface="MV Boli" pitchFamily="2"/>
                <a:cs typeface="MV Boli" pitchFamily="2"/>
              </a:rPr>
              <a:t> about the advantages and disadvantages of </a:t>
            </a:r>
            <a:r>
              <a:rPr lang="en-GB" baseline="0" noProof="0" dirty="0" err="1">
                <a:latin typeface="MV Boli" pitchFamily="2"/>
                <a:cs typeface="MV Boli" pitchFamily="2"/>
              </a:rPr>
              <a:t>fx</a:t>
            </a:r>
            <a:r>
              <a:rPr lang="en-GB" baseline="0" noProof="0" dirty="0">
                <a:latin typeface="MV Boli" pitchFamily="2"/>
                <a:cs typeface="MV Boli" pitchFamily="2"/>
              </a:rPr>
              <a:t> hedging</a:t>
            </a:r>
            <a:r>
              <a:rPr lang="en-GB" noProof="0" dirty="0">
                <a:latin typeface="MV Boli" pitchFamily="2"/>
                <a:cs typeface="MV Boli" pitchFamily="2"/>
              </a:rPr>
              <a:t>.</a:t>
            </a:r>
          </a:p>
          <a:p>
            <a:pPr marL="220233" indent="-220233">
              <a:buFontTx/>
              <a:buAutoNum type="arabicPeriod"/>
            </a:pPr>
            <a:r>
              <a:rPr lang="en-GB" noProof="0" dirty="0">
                <a:latin typeface="MV Boli" pitchFamily="2"/>
                <a:cs typeface="MV Boli" pitchFamily="2"/>
              </a:rPr>
              <a:t>Set up a perfect hedge</a:t>
            </a:r>
            <a:r>
              <a:rPr lang="en-GB" baseline="0" noProof="0" dirty="0">
                <a:latin typeface="MV Boli" pitchFamily="2"/>
                <a:cs typeface="MV Boli" pitchFamily="2"/>
              </a:rPr>
              <a:t>.</a:t>
            </a:r>
          </a:p>
          <a:p>
            <a:pPr marL="220233" indent="-220233">
              <a:buFontTx/>
              <a:buAutoNum type="arabicPeriod"/>
            </a:pPr>
            <a:r>
              <a:rPr lang="en-GB" baseline="0" noProof="0" dirty="0">
                <a:latin typeface="MV Boli" pitchFamily="2"/>
                <a:cs typeface="MV Boli" pitchFamily="2"/>
              </a:rPr>
              <a:t>Understand the issues related to average yield figures.</a:t>
            </a:r>
            <a:endParaRPr lang="en-GB" noProof="0" dirty="0">
              <a:latin typeface="MV Boli" pitchFamily="2"/>
              <a:cs typeface="MV Boli" pitchFamily="2"/>
            </a:endParaRPr>
          </a:p>
          <a:p>
            <a:endParaRPr lang="de-CH" dirty="0"/>
          </a:p>
        </p:txBody>
      </p:sp>
    </p:spTree>
    <p:extLst>
      <p:ext uri="{BB962C8B-B14F-4D97-AF65-F5344CB8AC3E}">
        <p14:creationId xmlns:p14="http://schemas.microsoft.com/office/powerpoint/2010/main" val="1198392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a:xfrm>
            <a:off x="922338" y="884238"/>
            <a:ext cx="4949825" cy="3713162"/>
          </a:xfrm>
          <a:prstGeom prst="rect">
            <a:avLst/>
          </a:prstGeom>
          <a:ln/>
        </p:spPr>
      </p:sp>
      <p:sp>
        <p:nvSpPr>
          <p:cNvPr id="250882" name="Notes Placeholder 2"/>
          <p:cNvSpPr>
            <a:spLocks noGrp="1"/>
          </p:cNvSpPr>
          <p:nvPr>
            <p:ph type="body" idx="1"/>
          </p:nvPr>
        </p:nvSpPr>
        <p:spPr>
          <a:xfrm>
            <a:off x="902925" y="4704851"/>
            <a:ext cx="4945242" cy="4440567"/>
          </a:xfrm>
          <a:prstGeom prst="rect">
            <a:avLst/>
          </a:prstGeom>
          <a:noFill/>
          <a:ln/>
        </p:spPr>
        <p:txBody>
          <a:bodyPr/>
          <a:lstStyle/>
          <a:p>
            <a:r>
              <a:rPr lang="en-GB" dirty="0">
                <a:latin typeface="MV Boli" pitchFamily="2"/>
                <a:cs typeface="MV Boli" pitchFamily="2"/>
              </a:rPr>
              <a:t>The </a:t>
            </a:r>
            <a:r>
              <a:rPr lang="en-GB" baseline="0" dirty="0">
                <a:latin typeface="MV Boli" pitchFamily="2"/>
                <a:cs typeface="MV Boli" pitchFamily="2"/>
              </a:rPr>
              <a:t>objective of this slide is not that you learn something. Rather I would like to wake up your memory and make you familiar with my notation. I use CF for cash flows – typically occurring on the time axis somewhere in the future. PV stands for present value which, obviously, is linked to the present. In my universe, PV is both the present value of an investment as well as cash today. </a:t>
            </a:r>
          </a:p>
          <a:p>
            <a:pPr defTabSz="880933">
              <a:defRPr/>
            </a:pPr>
            <a:r>
              <a:rPr lang="en-GB" baseline="0" dirty="0">
                <a:latin typeface="MV Boli" pitchFamily="2"/>
                <a:cs typeface="MV Boli" pitchFamily="2"/>
              </a:rPr>
              <a:t>Fixed income investments are basically cash flows arranged on the time axis. In order to value them, you need to know these basic formula of finance. They describe the processes of </a:t>
            </a:r>
            <a:r>
              <a:rPr lang="en-GB" dirty="0">
                <a:latin typeface="MV Boli" pitchFamily="2"/>
                <a:cs typeface="MV Boli" pitchFamily="2"/>
              </a:rPr>
              <a:t>Compounding</a:t>
            </a:r>
            <a:r>
              <a:rPr lang="en-GB" baseline="0" dirty="0">
                <a:latin typeface="MV Boli" pitchFamily="2"/>
                <a:cs typeface="MV Boli" pitchFamily="2"/>
              </a:rPr>
              <a:t> and Discounting</a:t>
            </a:r>
            <a:r>
              <a:rPr lang="en-GB" dirty="0">
                <a:latin typeface="MV Boli" pitchFamily="2"/>
                <a:cs typeface="MV Boli" pitchFamily="2"/>
              </a:rPr>
              <a:t>.</a:t>
            </a:r>
            <a:r>
              <a:rPr lang="en-GB" baseline="0" dirty="0">
                <a:latin typeface="MV Boli" pitchFamily="2"/>
                <a:cs typeface="MV Boli" pitchFamily="2"/>
              </a:rPr>
              <a:t> Compounding moves current investments (PV = present value) to future cash flows (CF). Discounting translates future cash flows (CF) into present value (PV).</a:t>
            </a:r>
            <a:r>
              <a:rPr lang="en-GB" dirty="0">
                <a:latin typeface="MV Boli" pitchFamily="2"/>
                <a:cs typeface="MV Boli" pitchFamily="2"/>
              </a:rPr>
              <a:t> Compounding and discounting</a:t>
            </a:r>
            <a:r>
              <a:rPr lang="en-GB" baseline="0" dirty="0">
                <a:latin typeface="MV Boli" pitchFamily="2"/>
                <a:cs typeface="MV Boli" pitchFamily="2"/>
              </a:rPr>
              <a:t> can be done on an annual, semi-annual, quarterly, monthly, weekly, daily basis or even in continuous time. I will make heavy use of the last version. Important to keep in mind that the interest rate differs between the compounding conventions. 5% annually compounded grows slower than 5% continuously compounded. But you can always translate annual interest rates into continuous interest rates – and both grow exponentially.</a:t>
            </a:r>
          </a:p>
          <a:p>
            <a:r>
              <a:rPr lang="en-GB" dirty="0">
                <a:latin typeface="MV Boli" pitchFamily="2"/>
                <a:cs typeface="MV Boli" pitchFamily="2"/>
              </a:rPr>
              <a:t>Note</a:t>
            </a:r>
            <a:r>
              <a:rPr lang="en-GB" baseline="0" dirty="0">
                <a:latin typeface="MV Boli" pitchFamily="2"/>
                <a:cs typeface="MV Boli" pitchFamily="2"/>
              </a:rPr>
              <a:t> the special role of the d</a:t>
            </a:r>
            <a:r>
              <a:rPr lang="en-GB" dirty="0">
                <a:latin typeface="MV Boli" pitchFamily="2"/>
                <a:cs typeface="MV Boli" pitchFamily="2"/>
              </a:rPr>
              <a:t>iscount factor </a:t>
            </a:r>
            <a:r>
              <a:rPr lang="en-GB" dirty="0">
                <a:latin typeface="MV Boli" pitchFamily="2"/>
                <a:cs typeface="MV Boli" pitchFamily="2"/>
                <a:sym typeface="Symbol" pitchFamily="18" charset="2"/>
              </a:rPr>
              <a:t></a:t>
            </a:r>
            <a:r>
              <a:rPr lang="en-GB" dirty="0">
                <a:latin typeface="MV Boli" pitchFamily="2"/>
                <a:cs typeface="MV Boli" pitchFamily="2"/>
              </a:rPr>
              <a:t> . Whatever the compounding convention:  PV = </a:t>
            </a:r>
            <a:r>
              <a:rPr lang="en-GB" dirty="0">
                <a:latin typeface="MV Boli" pitchFamily="2"/>
                <a:cs typeface="MV Boli" pitchFamily="2"/>
                <a:sym typeface="Symbol" pitchFamily="18" charset="2"/>
              </a:rPr>
              <a:t></a:t>
            </a:r>
            <a:r>
              <a:rPr lang="en-GB" dirty="0">
                <a:latin typeface="MV Boli" pitchFamily="2"/>
                <a:cs typeface="MV Boli" pitchFamily="2"/>
              </a:rPr>
              <a:t> *CF.</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884238"/>
            <a:ext cx="4949825" cy="3713162"/>
          </a:xfrm>
          <a:prstGeom prst="rect">
            <a:avLst/>
          </a:prstGeom>
        </p:spPr>
      </p:sp>
      <p:sp>
        <p:nvSpPr>
          <p:cNvPr id="3" name="Notes Placeholder 2"/>
          <p:cNvSpPr>
            <a:spLocks noGrp="1"/>
          </p:cNvSpPr>
          <p:nvPr>
            <p:ph type="body" idx="1"/>
          </p:nvPr>
        </p:nvSpPr>
        <p:spPr>
          <a:xfrm>
            <a:off x="944597" y="4859382"/>
            <a:ext cx="4959134" cy="4457470"/>
          </a:xfrm>
          <a:prstGeom prst="rect">
            <a:avLst/>
          </a:prstGeom>
        </p:spPr>
        <p:txBody>
          <a:bodyPr/>
          <a:lstStyle/>
          <a:p>
            <a:r>
              <a:rPr lang="en-GB" noProof="0" dirty="0"/>
              <a:t>I assume that you have seen the stuff on this slide; it shows (covered) interest rate parity, the Fisher Equation and Purchasing</a:t>
            </a:r>
            <a:r>
              <a:rPr lang="en-GB" baseline="0" noProof="0" dirty="0"/>
              <a:t> Power Parity. In the context of fixed income portfolios, the key take-</a:t>
            </a:r>
            <a:r>
              <a:rPr lang="en-GB" baseline="0" noProof="0" dirty="0" err="1"/>
              <a:t>aways</a:t>
            </a:r>
            <a:r>
              <a:rPr lang="en-GB" baseline="0" noProof="0" dirty="0"/>
              <a:t> of these macro-economic statements are as follows:</a:t>
            </a:r>
          </a:p>
          <a:p>
            <a:pPr marL="165175" indent="-165175">
              <a:buFont typeface="Arial" panose="020B0604020202020204" pitchFamily="34" charset="0"/>
              <a:buChar char="•"/>
            </a:pPr>
            <a:r>
              <a:rPr lang="en-GB" dirty="0"/>
              <a:t>Forward</a:t>
            </a:r>
            <a:r>
              <a:rPr lang="en-GB" baseline="0" dirty="0"/>
              <a:t> contracts reflect the difference in interest rates</a:t>
            </a:r>
          </a:p>
          <a:p>
            <a:pPr marL="165175" indent="-165175">
              <a:buFont typeface="Arial" panose="020B0604020202020204" pitchFamily="34" charset="0"/>
              <a:buChar char="•"/>
            </a:pPr>
            <a:r>
              <a:rPr lang="en-GB" dirty="0"/>
              <a:t>Drifts in currencies are mainly driven by inflation-differentials</a:t>
            </a:r>
          </a:p>
          <a:p>
            <a:pPr marL="165175" indent="-165175">
              <a:buFont typeface="Arial" panose="020B0604020202020204" pitchFamily="34" charset="0"/>
              <a:buChar char="•"/>
            </a:pPr>
            <a:r>
              <a:rPr lang="en-GB" dirty="0"/>
              <a:t>By hedging, you iron out the</a:t>
            </a:r>
            <a:r>
              <a:rPr lang="en-GB" baseline="0" dirty="0"/>
              <a:t> drift and equalize interest rates</a:t>
            </a:r>
            <a:endParaRPr lang="en-GB" dirty="0"/>
          </a:p>
        </p:txBody>
      </p:sp>
    </p:spTree>
    <p:extLst>
      <p:ext uri="{BB962C8B-B14F-4D97-AF65-F5344CB8AC3E}">
        <p14:creationId xmlns:p14="http://schemas.microsoft.com/office/powerpoint/2010/main" val="111808107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944598" y="4704850"/>
            <a:ext cx="4959134" cy="4457470"/>
          </a:xfrm>
        </p:spPr>
        <p:txBody>
          <a:bodyPr/>
          <a:lstStyle/>
          <a:p>
            <a:r>
              <a:rPr lang="en-GB" noProof="0" dirty="0"/>
              <a:t>Here you can see that the punchline of the previous graph is true in the long run. The graph</a:t>
            </a:r>
            <a:r>
              <a:rPr lang="en-GB" baseline="0" noProof="0" dirty="0"/>
              <a:t> compares the returns of cash in CHF and EUR, both on a </a:t>
            </a:r>
            <a:r>
              <a:rPr lang="en-GB" baseline="0" noProof="0" dirty="0" err="1"/>
              <a:t>fx</a:t>
            </a:r>
            <a:r>
              <a:rPr lang="en-GB" baseline="0" noProof="0" dirty="0"/>
              <a:t>-hedged and non-hedged basis. You can see that until the introduction of the EUR in 1999, the DM yielded a higher cash return in local currency but the currency depreciation has almost exactly offset the interest rate differential. After the introduction of the EUR, the currency movement has become more erratic. At first sight, it seemed that you could earn a «free lunch» additional return in EUR. But then, the currency depreciation brought back (from a CHF perspective) the EUR investment to the local currency cash return. The Swiss national bank then tried to peg the currency to the «fair value» but had to lift the peg in 2015.</a:t>
            </a:r>
          </a:p>
          <a:p>
            <a:r>
              <a:rPr lang="en-GB" baseline="0" noProof="0" dirty="0"/>
              <a:t>The flipside of this view could be observed in Hungary and Poland (and also Austria). Many home-owners took mortgages in CHF because the interest-rate differential looked attractive. When the currency started to fall, many households were no longer able to pay their debt. Had they only studied the formulas on the previous slide!</a:t>
            </a:r>
            <a:endParaRPr lang="en-GB" noProof="0" dirty="0"/>
          </a:p>
        </p:txBody>
      </p:sp>
    </p:spTree>
    <p:extLst>
      <p:ext uri="{BB962C8B-B14F-4D97-AF65-F5344CB8AC3E}">
        <p14:creationId xmlns:p14="http://schemas.microsoft.com/office/powerpoint/2010/main" val="287791546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889033" y="4704850"/>
            <a:ext cx="4973026" cy="4457470"/>
          </a:xfrm>
        </p:spPr>
        <p:txBody>
          <a:bodyPr/>
          <a:lstStyle/>
          <a:p>
            <a:r>
              <a:rPr lang="en-GB" noProof="0" dirty="0"/>
              <a:t>While PPP</a:t>
            </a:r>
            <a:r>
              <a:rPr lang="en-GB" baseline="0" noProof="0" dirty="0"/>
              <a:t> holds in the long run, it does not so in the short run. On this slide you see more recent data comparing Norwegian government bonds to a global index. Two important observations:</a:t>
            </a:r>
          </a:p>
          <a:p>
            <a:pPr marL="165175" indent="-165175">
              <a:buFont typeface="Arial" panose="020B0604020202020204" pitchFamily="34" charset="0"/>
              <a:buChar char="•"/>
            </a:pPr>
            <a:r>
              <a:rPr lang="en-GB" baseline="0" noProof="0" dirty="0"/>
              <a:t>In NOK, the unhedged index shows large fluctuations. By hedging, you iron out a lot of volatility. So, while </a:t>
            </a:r>
            <a:r>
              <a:rPr lang="en-GB" baseline="0" noProof="0" dirty="0" err="1"/>
              <a:t>fx</a:t>
            </a:r>
            <a:r>
              <a:rPr lang="en-GB" baseline="0" noProof="0" dirty="0"/>
              <a:t> exposure does not add (or subtract) performance in the long run, it adds short-term risk. </a:t>
            </a:r>
          </a:p>
          <a:p>
            <a:pPr marL="165175" indent="-165175">
              <a:buFont typeface="Arial" panose="020B0604020202020204" pitchFamily="34" charset="0"/>
              <a:buChar char="•"/>
            </a:pPr>
            <a:r>
              <a:rPr lang="en-GB" baseline="0" noProof="0" dirty="0"/>
              <a:t>The performance of Norwegian government bonds closely matches the swings in the performance of the global index on a hedged basis. It seems that interest rates (or, more precisely, unexpected shifts in interest rates) follow global patterns. So, diversification of yield curves is a relatively weak argument for investing in foreign currency. </a:t>
            </a:r>
            <a:endParaRPr lang="en-GB" noProof="0" dirty="0"/>
          </a:p>
        </p:txBody>
      </p:sp>
    </p:spTree>
    <p:extLst>
      <p:ext uri="{BB962C8B-B14F-4D97-AF65-F5344CB8AC3E}">
        <p14:creationId xmlns:p14="http://schemas.microsoft.com/office/powerpoint/2010/main" val="171482968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4897" name="Slide Image Placeholder 1"/>
          <p:cNvSpPr>
            <a:spLocks noGrp="1" noRot="1" noChangeAspect="1"/>
          </p:cNvSpPr>
          <p:nvPr>
            <p:ph type="sldImg"/>
          </p:nvPr>
        </p:nvSpPr>
        <p:spPr>
          <a:xfrm>
            <a:off x="922338" y="884238"/>
            <a:ext cx="4949825" cy="3713162"/>
          </a:xfrm>
          <a:prstGeom prst="rect">
            <a:avLst/>
          </a:prstGeom>
          <a:ln/>
        </p:spPr>
      </p:sp>
      <p:sp>
        <p:nvSpPr>
          <p:cNvPr id="1744898" name="Notes Placeholder 2"/>
          <p:cNvSpPr>
            <a:spLocks noGrp="1"/>
          </p:cNvSpPr>
          <p:nvPr>
            <p:ph type="body" idx="1"/>
          </p:nvPr>
        </p:nvSpPr>
        <p:spPr>
          <a:xfrm>
            <a:off x="902924" y="4859382"/>
            <a:ext cx="4903569" cy="4457470"/>
          </a:xfrm>
          <a:prstGeom prst="rect">
            <a:avLst/>
          </a:prstGeom>
          <a:noFill/>
          <a:ln/>
        </p:spPr>
        <p:txBody>
          <a:bodyPr/>
          <a:lstStyle/>
          <a:p>
            <a:r>
              <a:rPr lang="en-GB" dirty="0">
                <a:latin typeface="MV Boli" pitchFamily="2"/>
                <a:cs typeface="MV Boli" pitchFamily="2"/>
              </a:rPr>
              <a:t>So, let’s have</a:t>
            </a:r>
            <a:r>
              <a:rPr lang="en-GB" baseline="0" dirty="0">
                <a:latin typeface="MV Boli" pitchFamily="2"/>
                <a:cs typeface="MV Boli" pitchFamily="2"/>
              </a:rPr>
              <a:t> a look at practical </a:t>
            </a:r>
            <a:r>
              <a:rPr lang="en-GB" baseline="0" dirty="0" err="1">
                <a:latin typeface="MV Boli" pitchFamily="2"/>
                <a:cs typeface="MV Boli" pitchFamily="2"/>
              </a:rPr>
              <a:t>fx</a:t>
            </a:r>
            <a:r>
              <a:rPr lang="en-GB" baseline="0" dirty="0">
                <a:latin typeface="MV Boli" pitchFamily="2"/>
                <a:cs typeface="MV Boli" pitchFamily="2"/>
              </a:rPr>
              <a:t> hedging. </a:t>
            </a:r>
          </a:p>
          <a:p>
            <a:pPr marL="165175" indent="-165175">
              <a:buFont typeface="Arial" panose="020B0604020202020204" pitchFamily="34" charset="0"/>
              <a:buChar char="•"/>
            </a:pPr>
            <a:r>
              <a:rPr lang="en-GB" baseline="0" dirty="0">
                <a:latin typeface="MV Boli" pitchFamily="2"/>
                <a:cs typeface="MV Boli" pitchFamily="2"/>
              </a:rPr>
              <a:t>On this slide we start with the graphical representation of the forward (turquoise). At the settlement date of the contract, we exchange payments in two currencies. The relative size of the two cash flows is given by the forward rate.</a:t>
            </a:r>
          </a:p>
          <a:p>
            <a:pPr marL="165175" indent="-165175">
              <a:buFont typeface="Arial" panose="020B0604020202020204" pitchFamily="34" charset="0"/>
              <a:buChar char="•"/>
            </a:pPr>
            <a:r>
              <a:rPr lang="en-GB" baseline="0" dirty="0">
                <a:latin typeface="MV Boli" pitchFamily="2"/>
                <a:cs typeface="MV Boli" pitchFamily="2"/>
              </a:rPr>
              <a:t>Each cash flows has a specific present value. This can be found by discounting each cash flow. Alternatively, we can express the CF as compounded PV.</a:t>
            </a:r>
          </a:p>
          <a:p>
            <a:pPr marL="165175" indent="-165175">
              <a:buFont typeface="Arial" panose="020B0604020202020204" pitchFamily="34" charset="0"/>
              <a:buChar char="•"/>
            </a:pPr>
            <a:r>
              <a:rPr lang="en-GB" baseline="0" dirty="0">
                <a:latin typeface="MV Boli" pitchFamily="2"/>
                <a:cs typeface="MV Boli" pitchFamily="2"/>
              </a:rPr>
              <a:t>Consequently, the forward is the ratio of compounded PV. Finally, noting that the spot is the ratio of the two PV, we can see that the forward is simply the spot multiplied by the (inverse) ratio of the discount factors.</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6945" name="Slide Image Placeholder 1"/>
          <p:cNvSpPr>
            <a:spLocks noGrp="1" noRot="1" noChangeAspect="1"/>
          </p:cNvSpPr>
          <p:nvPr>
            <p:ph type="sldImg"/>
          </p:nvPr>
        </p:nvSpPr>
        <p:spPr>
          <a:xfrm>
            <a:off x="922338" y="884238"/>
            <a:ext cx="4949825" cy="3713162"/>
          </a:xfrm>
          <a:prstGeom prst="rect">
            <a:avLst/>
          </a:prstGeom>
          <a:ln/>
        </p:spPr>
      </p:sp>
      <p:sp>
        <p:nvSpPr>
          <p:cNvPr id="1746946" name="Notes Placeholder 2"/>
          <p:cNvSpPr>
            <a:spLocks noGrp="1"/>
          </p:cNvSpPr>
          <p:nvPr>
            <p:ph type="body" idx="1"/>
          </p:nvPr>
        </p:nvSpPr>
        <p:spPr>
          <a:xfrm>
            <a:off x="902924" y="4859382"/>
            <a:ext cx="4917461" cy="4457470"/>
          </a:xfrm>
          <a:prstGeom prst="rect">
            <a:avLst/>
          </a:prstGeom>
          <a:noFill/>
          <a:ln/>
        </p:spPr>
        <p:txBody>
          <a:bodyPr/>
          <a:lstStyle/>
          <a:p>
            <a:r>
              <a:rPr lang="en-GB" dirty="0">
                <a:latin typeface="MV Boli" pitchFamily="2"/>
                <a:cs typeface="MV Boli" pitchFamily="2"/>
              </a:rPr>
              <a:t>Here you see how to use </a:t>
            </a:r>
            <a:r>
              <a:rPr lang="en-GB" dirty="0" err="1">
                <a:latin typeface="MV Boli" pitchFamily="2"/>
                <a:cs typeface="MV Boli" pitchFamily="2"/>
              </a:rPr>
              <a:t>fx</a:t>
            </a:r>
            <a:r>
              <a:rPr lang="en-GB" dirty="0">
                <a:latin typeface="MV Boli" pitchFamily="2"/>
                <a:cs typeface="MV Boli" pitchFamily="2"/>
              </a:rPr>
              <a:t> forwards</a:t>
            </a:r>
            <a:r>
              <a:rPr lang="en-GB" baseline="0" dirty="0">
                <a:latin typeface="MV Boli" pitchFamily="2"/>
                <a:cs typeface="MV Boli" pitchFamily="2"/>
              </a:rPr>
              <a:t> to hedge any </a:t>
            </a:r>
            <a:r>
              <a:rPr lang="en-GB" baseline="0" dirty="0" err="1">
                <a:latin typeface="MV Boli" pitchFamily="2"/>
                <a:cs typeface="MV Boli" pitchFamily="2"/>
              </a:rPr>
              <a:t>fx</a:t>
            </a:r>
            <a:r>
              <a:rPr lang="en-GB" baseline="0" dirty="0">
                <a:latin typeface="MV Boli" pitchFamily="2"/>
                <a:cs typeface="MV Boli" pitchFamily="2"/>
              </a:rPr>
              <a:t> risk in a foreign currency portfolio. </a:t>
            </a:r>
          </a:p>
          <a:p>
            <a:pPr marL="165175" indent="-165175">
              <a:buFont typeface="Arial" panose="020B0604020202020204" pitchFamily="34" charset="0"/>
              <a:buChar char="•"/>
            </a:pPr>
            <a:r>
              <a:rPr lang="en-GB" baseline="0" dirty="0">
                <a:latin typeface="MV Boli" pitchFamily="2"/>
                <a:cs typeface="MV Boli" pitchFamily="2"/>
              </a:rPr>
              <a:t>Start with a bond (light blue). That bond is in a foreign currency – USD.</a:t>
            </a:r>
          </a:p>
          <a:p>
            <a:pPr marL="165175" indent="-165175">
              <a:buFont typeface="Arial" panose="020B0604020202020204" pitchFamily="34" charset="0"/>
              <a:buChar char="•"/>
            </a:pPr>
            <a:r>
              <a:rPr lang="en-GB" baseline="0" dirty="0">
                <a:latin typeface="MV Boli" pitchFamily="2"/>
                <a:cs typeface="MV Boli" pitchFamily="2"/>
              </a:rPr>
              <a:t>This bond has a current market value (dark blue positive).</a:t>
            </a:r>
          </a:p>
          <a:p>
            <a:pPr marL="165175" indent="-165175">
              <a:buFont typeface="Arial" panose="020B0604020202020204" pitchFamily="34" charset="0"/>
              <a:buChar char="•"/>
            </a:pPr>
            <a:r>
              <a:rPr lang="en-GB" baseline="0" dirty="0">
                <a:latin typeface="MV Boli" pitchFamily="2"/>
                <a:cs typeface="MV Boli" pitchFamily="2"/>
              </a:rPr>
              <a:t>The Spot rate defines the value of the investment in your home currency. Note that if the spot rate changes, the value of the bond remains constant in foreign currency terms, but changes in your home currency.</a:t>
            </a:r>
          </a:p>
          <a:p>
            <a:pPr marL="165175" indent="-165175">
              <a:buFont typeface="Arial" panose="020B0604020202020204" pitchFamily="34" charset="0"/>
              <a:buChar char="•"/>
            </a:pPr>
            <a:r>
              <a:rPr lang="en-GB" baseline="0" dirty="0">
                <a:latin typeface="MV Boli" pitchFamily="2"/>
                <a:cs typeface="MV Boli" pitchFamily="2"/>
              </a:rPr>
              <a:t>Now add a forward. The notional will be such that the CF of the forward ensures that its PV exactly offsets the PV of the bond.</a:t>
            </a:r>
          </a:p>
          <a:p>
            <a:pPr marL="165175" indent="-165175">
              <a:buFont typeface="Arial" panose="020B0604020202020204" pitchFamily="34" charset="0"/>
              <a:buChar char="•"/>
            </a:pPr>
            <a:r>
              <a:rPr lang="en-GB" baseline="0" dirty="0">
                <a:latin typeface="MV Boli" pitchFamily="2"/>
                <a:cs typeface="MV Boli" pitchFamily="2"/>
              </a:rPr>
              <a:t>You now have two PV on the foreign currency side that cancel each other out. Consequently, the spot rate has no impact on the value of the portfolio in your home currency. This holds true for any shift in </a:t>
            </a:r>
            <a:r>
              <a:rPr lang="en-GB" baseline="0" dirty="0" err="1">
                <a:latin typeface="MV Boli" pitchFamily="2"/>
                <a:cs typeface="MV Boli" pitchFamily="2"/>
              </a:rPr>
              <a:t>fx</a:t>
            </a:r>
            <a:r>
              <a:rPr lang="en-GB" baseline="0" dirty="0">
                <a:latin typeface="MV Boli" pitchFamily="2"/>
                <a:cs typeface="MV Boli" pitchFamily="2"/>
              </a:rPr>
              <a:t>, as long as the two PV in foreign currency exactly match; if the price of the bond changes due to interest rate changes, the hedge will no longer be perfect.</a:t>
            </a:r>
          </a:p>
          <a:p>
            <a:pPr marL="165175" indent="-165175">
              <a:buFont typeface="Arial" panose="020B0604020202020204" pitchFamily="34" charset="0"/>
              <a:buChar char="•"/>
            </a:pPr>
            <a:endParaRPr lang="fr-CH" dirty="0">
              <a:latin typeface="MV Boli" pitchFamily="2"/>
              <a:cs typeface="MV Boli" pitchFamily="2"/>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6945" name="Slide Image Placeholder 1"/>
          <p:cNvSpPr>
            <a:spLocks noGrp="1" noRot="1" noChangeAspect="1"/>
          </p:cNvSpPr>
          <p:nvPr>
            <p:ph type="sldImg"/>
          </p:nvPr>
        </p:nvSpPr>
        <p:spPr>
          <a:xfrm>
            <a:off x="922338" y="884238"/>
            <a:ext cx="4949825" cy="3713162"/>
          </a:xfrm>
          <a:prstGeom prst="rect">
            <a:avLst/>
          </a:prstGeom>
          <a:ln/>
        </p:spPr>
      </p:sp>
      <p:sp>
        <p:nvSpPr>
          <p:cNvPr id="1746946" name="Notes Placeholder 2"/>
          <p:cNvSpPr>
            <a:spLocks noGrp="1"/>
          </p:cNvSpPr>
          <p:nvPr>
            <p:ph type="body" idx="1"/>
          </p:nvPr>
        </p:nvSpPr>
        <p:spPr>
          <a:xfrm>
            <a:off x="902924" y="4859382"/>
            <a:ext cx="4986916" cy="4457470"/>
          </a:xfrm>
          <a:prstGeom prst="rect">
            <a:avLst/>
          </a:prstGeom>
          <a:noFill/>
          <a:ln/>
        </p:spPr>
        <p:txBody>
          <a:bodyPr/>
          <a:lstStyle/>
          <a:p>
            <a:r>
              <a:rPr lang="en-GB" noProof="0" dirty="0">
                <a:latin typeface="MV Boli" pitchFamily="2"/>
                <a:cs typeface="MV Boli" pitchFamily="2"/>
              </a:rPr>
              <a:t>People who do</a:t>
            </a:r>
            <a:r>
              <a:rPr lang="en-GB" baseline="0" noProof="0" dirty="0">
                <a:latin typeface="MV Boli" pitchFamily="2"/>
                <a:cs typeface="MV Boli" pitchFamily="2"/>
              </a:rPr>
              <a:t> </a:t>
            </a:r>
            <a:r>
              <a:rPr lang="en-GB" baseline="0" noProof="0" dirty="0" err="1">
                <a:latin typeface="MV Boli" pitchFamily="2"/>
                <a:cs typeface="MV Boli" pitchFamily="2"/>
              </a:rPr>
              <a:t>fx</a:t>
            </a:r>
            <a:r>
              <a:rPr lang="en-GB" baseline="0" noProof="0" dirty="0">
                <a:latin typeface="MV Boli" pitchFamily="2"/>
                <a:cs typeface="MV Boli" pitchFamily="2"/>
              </a:rPr>
              <a:t> hedging for the first time often get confused when the hedge has to be rolled. On this slide, I try to show the basic principle. Start with the slide above. For simplicity, we take out PV form the chart. We end up with the CFs: the coupons and capital of the bond and the two zero coupon bonds of the forward. Now, let’s again move forward in time to the settlement date of the forward. At that date, the two zero bonds mature. You will get a positive cash flow in home currency and a negative cash flow in foreign currency. If you hold cash in foreign currency, this will simply be deducted from your balance but chances are high that your account falls below zero and your bank gives you a call. In order to settle the balance, you have to cover your forward by buying foreign currency in the spot market. If you do so, however, your portfolio will no longer be hedged. You therefore also need to sell foreign currency in the forward market.</a:t>
            </a:r>
          </a:p>
          <a:p>
            <a:r>
              <a:rPr lang="en-GB" baseline="0" noProof="0" dirty="0">
                <a:latin typeface="MV Boli" pitchFamily="2"/>
                <a:cs typeface="MV Boli" pitchFamily="2"/>
              </a:rPr>
              <a:t>These two transactions (spot and forward) are done in one go as a currency swap. The important point to keep in mind is that the forward leg of this swap is fixed using the same spot rate. The only difference is again the ratio of the discount rates – reflecting the interest rate differential between the two currencies. This is typically expressed as «forward points». As the spot rate is appearing twice (on the cover and the new forward), its level is cancelled out. Only the forward points matter [a more precise statement will follow].</a:t>
            </a:r>
            <a:endParaRPr lang="fr-CH" dirty="0">
              <a:latin typeface="MV Boli" pitchFamily="2"/>
              <a:cs typeface="MV Boli" pitchFamily="2"/>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884238"/>
            <a:ext cx="4949825" cy="3713162"/>
          </a:xfrm>
          <a:prstGeom prst="rect">
            <a:avLst/>
          </a:prstGeom>
        </p:spPr>
      </p:sp>
      <p:sp>
        <p:nvSpPr>
          <p:cNvPr id="3" name="Notes Placeholder 2"/>
          <p:cNvSpPr>
            <a:spLocks noGrp="1"/>
          </p:cNvSpPr>
          <p:nvPr>
            <p:ph type="body" idx="1"/>
          </p:nvPr>
        </p:nvSpPr>
        <p:spPr>
          <a:xfrm>
            <a:off x="861250" y="4859382"/>
            <a:ext cx="5070263" cy="4457470"/>
          </a:xfrm>
          <a:prstGeom prst="rect">
            <a:avLst/>
          </a:prstGeom>
        </p:spPr>
        <p:txBody>
          <a:bodyPr/>
          <a:lstStyle/>
          <a:p>
            <a:r>
              <a:rPr lang="en-GB" dirty="0"/>
              <a:t>Here you see how forward points are quoted in practice. I’ve taken the slide 13-Jun-16. The</a:t>
            </a:r>
            <a:r>
              <a:rPr lang="en-GB" baseline="0" dirty="0"/>
              <a:t> settlement period of spots is 2 days, so we have the spot settling 15-Jun-16. Note how the forward points increase with longer settlement periods. The forward points (i.e. /10’000) are then added to the corresponding bid or ask spot rate.</a:t>
            </a:r>
          </a:p>
          <a:p>
            <a:r>
              <a:rPr lang="en-GB" baseline="0" dirty="0"/>
              <a:t>When you do an </a:t>
            </a:r>
            <a:r>
              <a:rPr lang="en-GB" baseline="0" dirty="0" err="1"/>
              <a:t>fx</a:t>
            </a:r>
            <a:r>
              <a:rPr lang="en-GB" baseline="0" dirty="0"/>
              <a:t> swap, the trader will just propose the points; once you agree on the points, the spot rate has no importance.</a:t>
            </a:r>
            <a:endParaRPr lang="en-GB" dirty="0"/>
          </a:p>
        </p:txBody>
      </p:sp>
    </p:spTree>
    <p:extLst>
      <p:ext uri="{BB962C8B-B14F-4D97-AF65-F5344CB8AC3E}">
        <p14:creationId xmlns:p14="http://schemas.microsoft.com/office/powerpoint/2010/main" val="179978279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958489" y="4704850"/>
            <a:ext cx="4931351" cy="4457470"/>
          </a:xfrm>
        </p:spPr>
        <p:txBody>
          <a:bodyPr/>
          <a:lstStyle/>
          <a:p>
            <a:r>
              <a:rPr lang="en-GB" dirty="0"/>
              <a:t>Forward points can be approximated</a:t>
            </a:r>
            <a:r>
              <a:rPr lang="en-GB" baseline="0" dirty="0"/>
              <a:t> by taking the differences in Libor rates. However, the </a:t>
            </a:r>
            <a:r>
              <a:rPr lang="en-GB" baseline="0" dirty="0" err="1"/>
              <a:t>fx</a:t>
            </a:r>
            <a:r>
              <a:rPr lang="en-GB" baseline="0" dirty="0"/>
              <a:t> forward market is an independent market and does not necessarily clear exactly at the rate suggested by Libor. The reason for this is that funding costs (spreads vs Libor) vary across currencies. In normal market conditions, these spreads are small. In Stress periods, however, the forward points can deviate quite substantially from the differences in Libor. This means that in a crisis, hedging can become massively more expensive. Better to hedge before the crisis hits. </a:t>
            </a:r>
          </a:p>
          <a:p>
            <a:r>
              <a:rPr lang="en-GB" baseline="0" dirty="0"/>
              <a:t>More: Tomoyuki Iida, Takeshi Kimura, “Regulatory Reforms and the Dollar Funding of Global Banks: Evidence from the Impact of Monetary Policy Divergence”, Bank of Japan Working Paper, August 2016. This paper derives a model explaining deviations from covered interest rate parity (the difference between the two lines in our chart). They find that banking regulation has an important impact.</a:t>
            </a:r>
            <a:endParaRPr lang="en-GB" dirty="0"/>
          </a:p>
        </p:txBody>
      </p:sp>
    </p:spTree>
    <p:extLst>
      <p:ext uri="{BB962C8B-B14F-4D97-AF65-F5344CB8AC3E}">
        <p14:creationId xmlns:p14="http://schemas.microsoft.com/office/powerpoint/2010/main" val="323068589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2497" name="Rectangle 2"/>
          <p:cNvSpPr>
            <a:spLocks noGrp="1" noRot="1" noChangeAspect="1" noChangeArrowheads="1" noTextEdit="1"/>
          </p:cNvSpPr>
          <p:nvPr>
            <p:ph type="sldImg"/>
          </p:nvPr>
        </p:nvSpPr>
        <p:spPr>
          <a:xfrm>
            <a:off x="922338" y="884238"/>
            <a:ext cx="4949825" cy="3713162"/>
          </a:xfrm>
          <a:prstGeom prst="rect">
            <a:avLst/>
          </a:prstGeom>
          <a:ln/>
        </p:spPr>
      </p:sp>
      <p:sp>
        <p:nvSpPr>
          <p:cNvPr id="1642498" name="Rectangle 3"/>
          <p:cNvSpPr>
            <a:spLocks noGrp="1" noChangeArrowheads="1"/>
          </p:cNvSpPr>
          <p:nvPr>
            <p:ph type="body" idx="1"/>
          </p:nvPr>
        </p:nvSpPr>
        <p:spPr>
          <a:xfrm>
            <a:off x="916815" y="4859382"/>
            <a:ext cx="4945243" cy="4457470"/>
          </a:xfrm>
          <a:prstGeom prst="rect">
            <a:avLst/>
          </a:prstGeom>
          <a:noFill/>
          <a:ln/>
        </p:spPr>
        <p:txBody>
          <a:bodyPr/>
          <a:lstStyle/>
          <a:p>
            <a:r>
              <a:rPr lang="en-GB" sz="1100" dirty="0">
                <a:latin typeface="MV Boli" pitchFamily="2"/>
                <a:cs typeface="MV Boli" pitchFamily="2"/>
              </a:rPr>
              <a:t>On the preceding slide I’ve shown you that the forward points sometimes substantially deviate from the interest-rate differential. The spread is driven by a strange beast called the «basis spread». The basis arises because there is always a difference across currencies in the ratio of funding needs (demand of funding) to available capital (supply of funding). Basis spreads can be derived from cross-currency swaps. They have a term structure like normal yield curves.</a:t>
            </a:r>
          </a:p>
          <a:p>
            <a:r>
              <a:rPr lang="en-GB" sz="1100" dirty="0">
                <a:latin typeface="MV Boli" pitchFamily="2"/>
                <a:cs typeface="MV Boli" pitchFamily="2"/>
              </a:rPr>
              <a:t>Companies try to take advantage of the basis-spread curves. For example, take a company that has a funding need in DKK. This company can issue debt directly in DKK. Suppose the company has a high rating and trades flat to the swap curve. So, the cost of funding in DKK would be swap +0. Now, suppose that the treasurer has another idea: He could issue debt in USD and swap the cash flows back into DKK. There can be good reasons for this. For example, Russian companies used to issue CHF denominated bonds because a lot of rich Russians hat CHF denominated accounts managed by Swiss banks. For the Danes, issuing in USD, expressed in USD may be more costly. Nobody in the US knows the Danish company, so they would ask additional compensation. Assume the company can issue 5-year bonds at swap+50 bps. The pleasant surprise then, comes in the swap. Due to the basis, the swap contains a discount of 70bps. On a net basis, the funding is 20bps cheaper in USD despite of the exotic-issuer penalty. Situations like the current one for DKK are rare. Still, a good treasurer will use international debt markets to minimise cost of funding.</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6945" name="Slide Image Placeholder 1"/>
          <p:cNvSpPr>
            <a:spLocks noGrp="1" noRot="1" noChangeAspect="1"/>
          </p:cNvSpPr>
          <p:nvPr>
            <p:ph type="sldImg"/>
          </p:nvPr>
        </p:nvSpPr>
        <p:spPr>
          <a:xfrm>
            <a:off x="922338" y="884238"/>
            <a:ext cx="4949825" cy="3713162"/>
          </a:xfrm>
          <a:prstGeom prst="rect">
            <a:avLst/>
          </a:prstGeom>
          <a:ln/>
        </p:spPr>
      </p:sp>
      <p:sp>
        <p:nvSpPr>
          <p:cNvPr id="1746946" name="Notes Placeholder 2"/>
          <p:cNvSpPr>
            <a:spLocks noGrp="1"/>
          </p:cNvSpPr>
          <p:nvPr>
            <p:ph type="body" idx="1"/>
          </p:nvPr>
        </p:nvSpPr>
        <p:spPr>
          <a:xfrm>
            <a:off x="902924" y="4859382"/>
            <a:ext cx="4973025" cy="4457470"/>
          </a:xfrm>
          <a:prstGeom prst="rect">
            <a:avLst/>
          </a:prstGeom>
          <a:noFill/>
          <a:ln/>
        </p:spPr>
        <p:txBody>
          <a:bodyPr/>
          <a:lstStyle/>
          <a:p>
            <a:r>
              <a:rPr lang="en-GB" noProof="0" dirty="0">
                <a:latin typeface="MV Boli" pitchFamily="2"/>
                <a:cs typeface="MV Boli" pitchFamily="2"/>
              </a:rPr>
              <a:t>Once a hedge is put in place, value</a:t>
            </a:r>
            <a:r>
              <a:rPr lang="en-GB" baseline="0" noProof="0" dirty="0">
                <a:latin typeface="MV Boli" pitchFamily="2"/>
                <a:cs typeface="MV Boli" pitchFamily="2"/>
              </a:rPr>
              <a:t> of the forward will fluctuate with the exchange rate. If we just look at the forward (ignoring the investment in the bonds), we see two zero bonds. The local currency CF is not dependent of the exchange rate. On the other hand, the value of the foreign exchange CF moves up and down with the exchange rate. Hence the net value of the forward absorbs the corresponding volatility, in terms of local currency, of the bonds. As long as the forwards do not settle, this profit or loss is only in the valuation and has no impact on your account. It’s referred to as “non-realised” P&amp;L.</a:t>
            </a:r>
          </a:p>
          <a:p>
            <a:r>
              <a:rPr lang="en-GB" baseline="0" noProof="0" dirty="0">
                <a:latin typeface="MV Boli" pitchFamily="2"/>
                <a:cs typeface="MV Boli" pitchFamily="2"/>
              </a:rPr>
              <a:t>The situation changes when the forward settles. Suppose the foreign currency depreciates. You then need less local currency to cover the short of the account. The net cash (the amount you get from the forward minus the cash needed to cover the short on your foreign currency account) is your realized profit. You can then make an even swap (buy zeros with the same PV as your CF) and use the additional cash to buy some more bonds. One way to see this: The value of your bonds, expressed in local currency, has decreased. But as you have hedged your position, the loss is offset by a profit from your </a:t>
            </a:r>
            <a:r>
              <a:rPr lang="en-GB" baseline="0" noProof="0" dirty="0" err="1">
                <a:latin typeface="MV Boli" pitchFamily="2"/>
                <a:cs typeface="MV Boli" pitchFamily="2"/>
              </a:rPr>
              <a:t>fx</a:t>
            </a:r>
            <a:r>
              <a:rPr lang="en-GB" baseline="0" noProof="0" dirty="0">
                <a:latin typeface="MV Boli" pitchFamily="2"/>
                <a:cs typeface="MV Boli" pitchFamily="2"/>
              </a:rPr>
              <a:t> forward. This profit is reinvested. In the end, the value of your bonds remains unchanged by the exchange rate movement.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a:xfrm>
            <a:off x="922338" y="884238"/>
            <a:ext cx="4949825" cy="3713162"/>
          </a:xfrm>
          <a:prstGeom prst="rect">
            <a:avLst/>
          </a:prstGeom>
          <a:ln/>
        </p:spPr>
      </p:sp>
      <p:sp>
        <p:nvSpPr>
          <p:cNvPr id="31746" name="Notes Placeholder 2"/>
          <p:cNvSpPr>
            <a:spLocks noGrp="1"/>
          </p:cNvSpPr>
          <p:nvPr>
            <p:ph type="body" idx="1"/>
          </p:nvPr>
        </p:nvSpPr>
        <p:spPr>
          <a:xfrm>
            <a:off x="930707" y="4704851"/>
            <a:ext cx="4931352" cy="4457470"/>
          </a:xfrm>
          <a:prstGeom prst="rect">
            <a:avLst/>
          </a:prstGeom>
          <a:noFill/>
          <a:ln/>
        </p:spPr>
        <p:txBody>
          <a:bodyPr/>
          <a:lstStyle/>
          <a:p>
            <a:r>
              <a:rPr lang="en-GB" dirty="0">
                <a:latin typeface="MV Boli" pitchFamily="2"/>
                <a:cs typeface="MV Boli" pitchFamily="2"/>
              </a:rPr>
              <a:t>This is</a:t>
            </a:r>
            <a:r>
              <a:rPr lang="en-GB" baseline="0" dirty="0">
                <a:latin typeface="MV Boli" pitchFamily="2"/>
                <a:cs typeface="MV Boli" pitchFamily="2"/>
              </a:rPr>
              <a:t> the first example of one my simple rates charts. Note that the y-axis is actually a log scale. This trick makes sure that the exponential growth of capital translates into a straight line. The slope of the line equals the interest rate used in compounding and discounting. As it is represented by a log scale, you have under continuous compounding log(CF) = log(PV) +</a:t>
            </a:r>
            <a:r>
              <a:rPr lang="en-GB" baseline="0" dirty="0" err="1">
                <a:latin typeface="MV Boli" pitchFamily="2"/>
                <a:cs typeface="MV Boli" pitchFamily="2"/>
              </a:rPr>
              <a:t>yT</a:t>
            </a:r>
            <a:r>
              <a:rPr lang="en-GB" baseline="0" dirty="0">
                <a:latin typeface="MV Boli" pitchFamily="2"/>
                <a:cs typeface="MV Boli" pitchFamily="2"/>
              </a:rPr>
              <a:t>. </a:t>
            </a:r>
            <a:endParaRPr lang="en-GB" dirty="0">
              <a:latin typeface="MV Boli" pitchFamily="2"/>
              <a:cs typeface="MV Boli" pitchFamily="2"/>
            </a:endParaRPr>
          </a:p>
          <a:p>
            <a:endParaRPr lang="fr-CH" dirty="0">
              <a:latin typeface="MV Boli" pitchFamily="2"/>
              <a:cs typeface="MV Boli" pitchFamily="2"/>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2"/>
          <p:cNvSpPr>
            <a:spLocks noGrp="1" noRot="1" noChangeAspect="1" noChangeArrowheads="1" noTextEdit="1"/>
          </p:cNvSpPr>
          <p:nvPr>
            <p:ph type="sldImg"/>
          </p:nvPr>
        </p:nvSpPr>
        <p:spPr>
          <a:xfrm>
            <a:off x="922338" y="884238"/>
            <a:ext cx="4949825" cy="3713162"/>
          </a:xfrm>
          <a:prstGeom prst="rect">
            <a:avLst/>
          </a:prstGeom>
          <a:ln/>
        </p:spPr>
      </p:sp>
      <p:sp>
        <p:nvSpPr>
          <p:cNvPr id="702466" name="Rectangle 3"/>
          <p:cNvSpPr>
            <a:spLocks noGrp="1" noChangeArrowheads="1"/>
          </p:cNvSpPr>
          <p:nvPr>
            <p:ph type="body" idx="1"/>
          </p:nvPr>
        </p:nvSpPr>
        <p:spPr>
          <a:xfrm>
            <a:off x="902924" y="4859382"/>
            <a:ext cx="5000807" cy="4457470"/>
          </a:xfrm>
          <a:prstGeom prst="rect">
            <a:avLst/>
          </a:prstGeom>
          <a:noFill/>
          <a:ln/>
        </p:spPr>
        <p:txBody>
          <a:bodyPr/>
          <a:lstStyle/>
          <a:p>
            <a:r>
              <a:rPr lang="en-GB" noProof="0" dirty="0">
                <a:latin typeface="MV Boli" pitchFamily="2"/>
                <a:cs typeface="MV Boli" pitchFamily="2"/>
              </a:rPr>
              <a:t>Professional</a:t>
            </a:r>
            <a:r>
              <a:rPr lang="en-GB" baseline="0" noProof="0" dirty="0">
                <a:latin typeface="MV Boli" pitchFamily="2"/>
                <a:cs typeface="MV Boli" pitchFamily="2"/>
              </a:rPr>
              <a:t> bond managers rarely talk about yields. This may sound surprising. But there is a good reason for it: in a portfolio context, the idea of average yield is pretty meaningless. Just consider the example on this slide: What would be the average yield of a portfolio consisting of the two bonds mentioned (a 1-year and a 10-year bond)? It turns out that there are several methods to calculate the average yield and that the result differ substantially. Apart from the confusion that this may create, there is a more fundamental question, namely that the meaning of “average yield” itself is unclear. For a single bond, the yield refers to a internal rate of return of a cash flow stream ending at maturity. A portfolio, however, has no clear end date. Once you start to think about re-investing coupons and capital, the whole idea of average yield starts to become fuzzy.</a:t>
            </a:r>
            <a:endParaRPr lang="en-GB" noProof="0" dirty="0">
              <a:latin typeface="MV Boli" pitchFamily="2"/>
              <a:cs typeface="MV Boli" pitchFamily="2"/>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884238"/>
            <a:ext cx="4949825" cy="3713162"/>
          </a:xfrm>
          <a:prstGeom prst="rect">
            <a:avLst/>
          </a:prstGeom>
        </p:spPr>
      </p:sp>
      <p:sp>
        <p:nvSpPr>
          <p:cNvPr id="3" name="Notes Placeholder 2"/>
          <p:cNvSpPr>
            <a:spLocks noGrp="1"/>
          </p:cNvSpPr>
          <p:nvPr>
            <p:ph type="body" idx="1"/>
          </p:nvPr>
        </p:nvSpPr>
        <p:spPr>
          <a:xfrm>
            <a:off x="944597" y="4859382"/>
            <a:ext cx="4973026" cy="4457470"/>
          </a:xfrm>
          <a:prstGeom prst="rect">
            <a:avLst/>
          </a:prstGeom>
        </p:spPr>
        <p:txBody>
          <a:bodyPr/>
          <a:lstStyle/>
          <a:p>
            <a:r>
              <a:rPr lang="en-GB" noProof="0" dirty="0"/>
              <a:t>Despite</a:t>
            </a:r>
            <a:r>
              <a:rPr lang="en-GB" baseline="0" noProof="0" dirty="0"/>
              <a:t> of the confusion around average yields, practitioners – in particular fund selectors – do use the term. Suppose you are invested in foreign-currency bonds. What would be the yield in your home currency? The most common practice is shown on this slide. You see the foreign currency yield curve on the top. If you hedge the full exposure, you can still calculate an average yield considering that the </a:t>
            </a:r>
            <a:r>
              <a:rPr lang="en-GB" baseline="0" noProof="0" dirty="0" err="1"/>
              <a:t>fx</a:t>
            </a:r>
            <a:r>
              <a:rPr lang="en-GB" baseline="0" noProof="0" dirty="0"/>
              <a:t> forward represents two zero bonds. This works with the simple average formula shown above.</a:t>
            </a:r>
          </a:p>
          <a:p>
            <a:r>
              <a:rPr lang="en-GB" baseline="0" noProof="0" dirty="0"/>
              <a:t>[</a:t>
            </a:r>
            <a:r>
              <a:rPr lang="en-GB" baseline="0" noProof="0" dirty="0" err="1"/>
              <a:t>Disussion</a:t>
            </a:r>
            <a:r>
              <a:rPr lang="en-GB" baseline="0" noProof="0" dirty="0"/>
              <a:t>: How does this change when we do not hedge </a:t>
            </a:r>
            <a:r>
              <a:rPr lang="en-GB" baseline="0" noProof="0" dirty="0" err="1"/>
              <a:t>fx</a:t>
            </a:r>
            <a:r>
              <a:rPr lang="en-GB" baseline="0" noProof="0" dirty="0"/>
              <a:t> exposure? How accurate is the method is the foreign currency yield curve has a different slope than the local currency yield curve?]</a:t>
            </a:r>
            <a:endParaRPr lang="en-GB" noProof="0" dirty="0"/>
          </a:p>
        </p:txBody>
      </p:sp>
    </p:spTree>
    <p:extLst>
      <p:ext uri="{BB962C8B-B14F-4D97-AF65-F5344CB8AC3E}">
        <p14:creationId xmlns:p14="http://schemas.microsoft.com/office/powerpoint/2010/main" val="175511840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936198" y="4704850"/>
            <a:ext cx="4915038" cy="4457470"/>
          </a:xfrm>
        </p:spPr>
        <p:txBody>
          <a:bodyPr/>
          <a:lstStyle/>
          <a:p>
            <a:r>
              <a:rPr lang="en-GB" dirty="0"/>
              <a:t>In a global fixed income portfolio, the meaning of duration changes. It now tells us: “By how much changes the value of the portfolio, if all relevant yield curves more at the same time by one unit?”</a:t>
            </a:r>
          </a:p>
          <a:p>
            <a:r>
              <a:rPr lang="en-GB" dirty="0"/>
              <a:t>Of course, yield curves do not move in perfect sync. The four scatterplots show plot monthly changes in 10-year government bond yields in the US, Japan (JP), Germany (DE), Switzerland (CH) and Norway (NO) for the last 20 years. You can see that there is quite a strong -  but far from perfect - correlation within European markets as well as between Europe and the US. On the other hand, Japan is quite detached. Also, betas are sometimes significantly different from 1.</a:t>
            </a:r>
          </a:p>
          <a:p>
            <a:r>
              <a:rPr lang="en-GB" dirty="0"/>
              <a:t>Practitioners have found various ways to deal with this. Some adjust the duration contribution for each market with an empirical beta to obtain an aggregate duration. Others do not care about aggregate duration but focus on the duration contribution (duration x weight) of each market. </a:t>
            </a:r>
          </a:p>
        </p:txBody>
      </p:sp>
    </p:spTree>
    <p:extLst>
      <p:ext uri="{BB962C8B-B14F-4D97-AF65-F5344CB8AC3E}">
        <p14:creationId xmlns:p14="http://schemas.microsoft.com/office/powerpoint/2010/main" val="321410424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884238"/>
            <a:ext cx="4949825" cy="3713162"/>
          </a:xfrm>
          <a:prstGeom prst="rect">
            <a:avLst/>
          </a:prstGeom>
        </p:spPr>
      </p:sp>
      <p:sp>
        <p:nvSpPr>
          <p:cNvPr id="3" name="Notes Placeholder 2"/>
          <p:cNvSpPr>
            <a:spLocks noGrp="1"/>
          </p:cNvSpPr>
          <p:nvPr>
            <p:ph type="body" idx="1"/>
          </p:nvPr>
        </p:nvSpPr>
        <p:spPr>
          <a:xfrm>
            <a:off x="930706" y="4859382"/>
            <a:ext cx="4903570" cy="4457470"/>
          </a:xfrm>
          <a:prstGeom prst="rect">
            <a:avLst/>
          </a:prstGeom>
        </p:spPr>
        <p:txBody>
          <a:bodyPr/>
          <a:lstStyle/>
          <a:p>
            <a:r>
              <a:rPr lang="en-GB" baseline="0" dirty="0"/>
              <a:t>So far, we have focused on what’s going on in the portfolio. Let’s conclude with a brief chapter on an aspect that makes the life of portfolio managers difficult: risk management. </a:t>
            </a:r>
            <a:endParaRPr lang="en-GB" dirty="0"/>
          </a:p>
          <a:p>
            <a:endParaRPr lang="en-GB" dirty="0"/>
          </a:p>
          <a:p>
            <a:r>
              <a:rPr lang="en-GB" noProof="0" dirty="0">
                <a:latin typeface="MV Boli" pitchFamily="2"/>
                <a:cs typeface="MV Boli" pitchFamily="2"/>
              </a:rPr>
              <a:t>After this section</a:t>
            </a:r>
            <a:r>
              <a:rPr lang="en-GB" baseline="0" noProof="0" dirty="0">
                <a:latin typeface="MV Boli" pitchFamily="2"/>
                <a:cs typeface="MV Boli" pitchFamily="2"/>
              </a:rPr>
              <a:t> you should be able to</a:t>
            </a:r>
            <a:endParaRPr lang="en-GB" noProof="0" dirty="0">
              <a:latin typeface="MV Boli" pitchFamily="2"/>
              <a:cs typeface="MV Boli" pitchFamily="2"/>
            </a:endParaRPr>
          </a:p>
          <a:p>
            <a:pPr marL="220233" indent="-220233">
              <a:buFontTx/>
              <a:buAutoNum type="arabicPeriod"/>
            </a:pPr>
            <a:r>
              <a:rPr lang="en-GB" noProof="0" dirty="0">
                <a:latin typeface="MV Boli" pitchFamily="2"/>
                <a:cs typeface="MV Boli" pitchFamily="2"/>
              </a:rPr>
              <a:t>Put risk management in context with regulation and fiduciary management.</a:t>
            </a:r>
          </a:p>
          <a:p>
            <a:pPr marL="220233" indent="-220233">
              <a:buFontTx/>
              <a:buAutoNum type="arabicPeriod"/>
            </a:pPr>
            <a:r>
              <a:rPr lang="en-GB" baseline="0" noProof="0" dirty="0">
                <a:latin typeface="MV Boli" pitchFamily="2"/>
                <a:cs typeface="MV Boli" pitchFamily="2"/>
              </a:rPr>
              <a:t>Understand the basic approaches to risk methodologies used for fixed income.</a:t>
            </a:r>
          </a:p>
          <a:p>
            <a:pPr marL="220233" indent="-220233">
              <a:buFontTx/>
              <a:buAutoNum type="arabicPeriod"/>
            </a:pPr>
            <a:endParaRPr lang="en-GB" noProof="0" dirty="0">
              <a:latin typeface="MV Boli" pitchFamily="2"/>
              <a:cs typeface="MV Boli" pitchFamily="2"/>
            </a:endParaRPr>
          </a:p>
          <a:p>
            <a:endParaRPr lang="de-CH" dirty="0"/>
          </a:p>
          <a:p>
            <a:endParaRPr lang="de-CH" dirty="0"/>
          </a:p>
        </p:txBody>
      </p:sp>
    </p:spTree>
    <p:extLst>
      <p:ext uri="{BB962C8B-B14F-4D97-AF65-F5344CB8AC3E}">
        <p14:creationId xmlns:p14="http://schemas.microsoft.com/office/powerpoint/2010/main" val="424613781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889032" y="4704850"/>
            <a:ext cx="4959134" cy="4457470"/>
          </a:xfrm>
        </p:spPr>
        <p:txBody>
          <a:bodyPr/>
          <a:lstStyle/>
          <a:p>
            <a:r>
              <a:rPr lang="de-CH" dirty="0" err="1"/>
              <a:t>You</a:t>
            </a:r>
            <a:r>
              <a:rPr lang="de-CH" baseline="0" dirty="0"/>
              <a:t> </a:t>
            </a:r>
            <a:r>
              <a:rPr lang="de-CH" baseline="0" dirty="0" err="1"/>
              <a:t>need</a:t>
            </a:r>
            <a:r>
              <a:rPr lang="de-CH" baseline="0" dirty="0"/>
              <a:t> a </a:t>
            </a:r>
            <a:r>
              <a:rPr lang="de-CH" baseline="0" dirty="0" err="1"/>
              <a:t>topic</a:t>
            </a:r>
            <a:r>
              <a:rPr lang="de-CH" baseline="0" dirty="0"/>
              <a:t> </a:t>
            </a:r>
            <a:r>
              <a:rPr lang="de-CH" baseline="0" dirty="0" err="1"/>
              <a:t>for</a:t>
            </a:r>
            <a:r>
              <a:rPr lang="de-CH" baseline="0" dirty="0"/>
              <a:t> </a:t>
            </a:r>
            <a:r>
              <a:rPr lang="de-CH" baseline="0" dirty="0" err="1"/>
              <a:t>your</a:t>
            </a:r>
            <a:r>
              <a:rPr lang="de-CH" baseline="0" dirty="0"/>
              <a:t> </a:t>
            </a:r>
            <a:r>
              <a:rPr lang="de-CH" baseline="0" dirty="0" err="1"/>
              <a:t>master</a:t>
            </a:r>
            <a:r>
              <a:rPr lang="de-CH" baseline="0" dirty="0"/>
              <a:t> </a:t>
            </a:r>
            <a:r>
              <a:rPr lang="de-CH" baseline="0" dirty="0" err="1"/>
              <a:t>thesis</a:t>
            </a:r>
            <a:r>
              <a:rPr lang="de-CH" baseline="0" dirty="0"/>
              <a:t>? </a:t>
            </a:r>
            <a:r>
              <a:rPr lang="de-CH" baseline="0" dirty="0" err="1"/>
              <a:t>Here</a:t>
            </a:r>
            <a:r>
              <a:rPr lang="de-CH" baseline="0" dirty="0"/>
              <a:t> </a:t>
            </a:r>
            <a:r>
              <a:rPr lang="de-CH" baseline="0" dirty="0" err="1"/>
              <a:t>is</a:t>
            </a:r>
            <a:r>
              <a:rPr lang="de-CH" baseline="0" dirty="0"/>
              <a:t> a </a:t>
            </a:r>
            <a:r>
              <a:rPr lang="de-CH" baseline="0" dirty="0" err="1"/>
              <a:t>list</a:t>
            </a:r>
            <a:r>
              <a:rPr lang="de-CH" baseline="0" dirty="0"/>
              <a:t> </a:t>
            </a:r>
            <a:r>
              <a:rPr lang="de-CH" baseline="0" dirty="0" err="1"/>
              <a:t>of</a:t>
            </a:r>
            <a:r>
              <a:rPr lang="de-CH" baseline="0" dirty="0"/>
              <a:t> </a:t>
            </a:r>
            <a:r>
              <a:rPr lang="de-CH" baseline="0" dirty="0" err="1"/>
              <a:t>ideas</a:t>
            </a:r>
            <a:r>
              <a:rPr lang="de-CH" baseline="0" dirty="0"/>
              <a:t>. </a:t>
            </a:r>
            <a:r>
              <a:rPr lang="de-CH" baseline="0" dirty="0" err="1"/>
              <a:t>Don’t</a:t>
            </a:r>
            <a:r>
              <a:rPr lang="de-CH" baseline="0" dirty="0"/>
              <a:t> </a:t>
            </a:r>
            <a:r>
              <a:rPr lang="de-CH" baseline="0" dirty="0" err="1"/>
              <a:t>forget</a:t>
            </a:r>
            <a:r>
              <a:rPr lang="de-CH" baseline="0" dirty="0"/>
              <a:t> </a:t>
            </a:r>
            <a:r>
              <a:rPr lang="de-CH" baseline="0" dirty="0" err="1"/>
              <a:t>to</a:t>
            </a:r>
            <a:r>
              <a:rPr lang="de-CH" baseline="0" dirty="0"/>
              <a:t> send </a:t>
            </a:r>
            <a:r>
              <a:rPr lang="de-CH" baseline="0" dirty="0" err="1"/>
              <a:t>me</a:t>
            </a:r>
            <a:r>
              <a:rPr lang="de-CH" baseline="0" dirty="0"/>
              <a:t> a </a:t>
            </a:r>
            <a:r>
              <a:rPr lang="de-CH" baseline="0" dirty="0" err="1"/>
              <a:t>copy</a:t>
            </a:r>
            <a:r>
              <a:rPr lang="de-CH" baseline="0" dirty="0"/>
              <a:t> </a:t>
            </a:r>
            <a:r>
              <a:rPr lang="de-CH" baseline="0" dirty="0" err="1"/>
              <a:t>of</a:t>
            </a:r>
            <a:r>
              <a:rPr lang="de-CH" baseline="0" dirty="0"/>
              <a:t> </a:t>
            </a:r>
            <a:r>
              <a:rPr lang="de-CH" baseline="0" dirty="0" err="1"/>
              <a:t>your</a:t>
            </a:r>
            <a:r>
              <a:rPr lang="de-CH" baseline="0" dirty="0"/>
              <a:t> </a:t>
            </a:r>
            <a:r>
              <a:rPr lang="de-CH" baseline="0" dirty="0" err="1"/>
              <a:t>wok</a:t>
            </a:r>
            <a:r>
              <a:rPr lang="de-CH" baseline="0" dirty="0"/>
              <a:t>!</a:t>
            </a:r>
            <a:endParaRPr lang="de-CH" dirty="0"/>
          </a:p>
        </p:txBody>
      </p:sp>
    </p:spTree>
    <p:extLst>
      <p:ext uri="{BB962C8B-B14F-4D97-AF65-F5344CB8AC3E}">
        <p14:creationId xmlns:p14="http://schemas.microsoft.com/office/powerpoint/2010/main" val="160400803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889032" y="4704850"/>
            <a:ext cx="4959134" cy="4457470"/>
          </a:xfrm>
        </p:spPr>
        <p:txBody>
          <a:bodyPr/>
          <a:lstStyle/>
          <a:p>
            <a:r>
              <a:rPr lang="de-CH" dirty="0" err="1"/>
              <a:t>Here</a:t>
            </a:r>
            <a:r>
              <a:rPr lang="de-CH" dirty="0"/>
              <a:t> </a:t>
            </a:r>
            <a:r>
              <a:rPr lang="de-CH" dirty="0" err="1"/>
              <a:t>another</a:t>
            </a:r>
            <a:r>
              <a:rPr lang="de-CH" dirty="0"/>
              <a:t> </a:t>
            </a:r>
            <a:r>
              <a:rPr lang="de-CH" dirty="0" err="1"/>
              <a:t>bonus</a:t>
            </a:r>
            <a:r>
              <a:rPr lang="de-CH" baseline="0" dirty="0"/>
              <a:t> </a:t>
            </a:r>
            <a:r>
              <a:rPr lang="de-CH" baseline="0" dirty="0" err="1"/>
              <a:t>topic</a:t>
            </a:r>
            <a:r>
              <a:rPr lang="de-CH" baseline="0" dirty="0"/>
              <a:t>. </a:t>
            </a:r>
            <a:r>
              <a:rPr lang="de-CH" baseline="0" dirty="0" err="1"/>
              <a:t>Quite</a:t>
            </a:r>
            <a:r>
              <a:rPr lang="de-CH" baseline="0" dirty="0"/>
              <a:t> </a:t>
            </a:r>
            <a:r>
              <a:rPr lang="de-CH" baseline="0" dirty="0" err="1"/>
              <a:t>interesting</a:t>
            </a:r>
            <a:r>
              <a:rPr lang="de-CH" baseline="0" dirty="0"/>
              <a:t> </a:t>
            </a:r>
            <a:r>
              <a:rPr lang="de-CH" baseline="0" dirty="0" err="1"/>
              <a:t>results</a:t>
            </a:r>
            <a:r>
              <a:rPr lang="de-CH" baseline="0" dirty="0"/>
              <a:t> </a:t>
            </a:r>
            <a:r>
              <a:rPr lang="de-CH" baseline="0" dirty="0" err="1"/>
              <a:t>of</a:t>
            </a:r>
            <a:r>
              <a:rPr lang="de-CH" baseline="0" dirty="0"/>
              <a:t> a </a:t>
            </a:r>
            <a:r>
              <a:rPr lang="de-CH" baseline="0" dirty="0" err="1"/>
              <a:t>study</a:t>
            </a:r>
            <a:r>
              <a:rPr lang="de-CH" baseline="0" dirty="0"/>
              <a:t> </a:t>
            </a:r>
            <a:r>
              <a:rPr lang="de-CH" baseline="0" dirty="0" err="1"/>
              <a:t>published</a:t>
            </a:r>
            <a:r>
              <a:rPr lang="de-CH" baseline="0" dirty="0"/>
              <a:t> </a:t>
            </a:r>
            <a:r>
              <a:rPr lang="de-CH" baseline="0" dirty="0" err="1"/>
              <a:t>this</a:t>
            </a:r>
            <a:r>
              <a:rPr lang="de-CH" baseline="0" dirty="0"/>
              <a:t> </a:t>
            </a:r>
            <a:r>
              <a:rPr lang="de-CH" baseline="0" dirty="0" err="1"/>
              <a:t>year</a:t>
            </a:r>
            <a:r>
              <a:rPr lang="de-CH" baseline="0" dirty="0"/>
              <a:t>. Rich </a:t>
            </a:r>
            <a:r>
              <a:rPr lang="de-CH" baseline="0" dirty="0" err="1"/>
              <a:t>portfoliomanagers</a:t>
            </a:r>
            <a:r>
              <a:rPr lang="de-CH" baseline="0" dirty="0"/>
              <a:t> </a:t>
            </a:r>
            <a:r>
              <a:rPr lang="de-CH" baseline="0" dirty="0" err="1"/>
              <a:t>are</a:t>
            </a:r>
            <a:r>
              <a:rPr lang="de-CH" baseline="0" dirty="0"/>
              <a:t> </a:t>
            </a:r>
            <a:r>
              <a:rPr lang="de-CH" baseline="0" dirty="0" err="1"/>
              <a:t>no</a:t>
            </a:r>
            <a:r>
              <a:rPr lang="de-CH" baseline="0" dirty="0"/>
              <a:t> </a:t>
            </a:r>
            <a:r>
              <a:rPr lang="de-CH" baseline="0" dirty="0" err="1"/>
              <a:t>good</a:t>
            </a:r>
            <a:r>
              <a:rPr lang="de-CH" baseline="0" dirty="0"/>
              <a:t> – in </a:t>
            </a:r>
            <a:r>
              <a:rPr lang="de-CH" baseline="0" dirty="0" err="1"/>
              <a:t>particular</a:t>
            </a:r>
            <a:r>
              <a:rPr lang="de-CH" baseline="0" dirty="0"/>
              <a:t> MBAs. </a:t>
            </a:r>
          </a:p>
          <a:p>
            <a:r>
              <a:rPr lang="de-CH" baseline="0" dirty="0"/>
              <a:t>Details: Oleg </a:t>
            </a:r>
            <a:r>
              <a:rPr lang="de-CH" baseline="0" dirty="0" err="1"/>
              <a:t>Chuprinin</a:t>
            </a:r>
            <a:r>
              <a:rPr lang="de-CH" baseline="0" dirty="0"/>
              <a:t> </a:t>
            </a:r>
            <a:r>
              <a:rPr lang="de-CH" baseline="0" dirty="0" err="1"/>
              <a:t>and</a:t>
            </a:r>
            <a:r>
              <a:rPr lang="de-CH" baseline="0" dirty="0"/>
              <a:t> Denis </a:t>
            </a:r>
            <a:r>
              <a:rPr lang="de-CH" baseline="0" dirty="0" err="1"/>
              <a:t>Sosyura</a:t>
            </a:r>
            <a:r>
              <a:rPr lang="de-CH" baseline="0" dirty="0"/>
              <a:t>, Family </a:t>
            </a:r>
            <a:r>
              <a:rPr lang="de-CH" baseline="0" dirty="0" err="1"/>
              <a:t>Descent</a:t>
            </a:r>
            <a:r>
              <a:rPr lang="de-CH" baseline="0" dirty="0"/>
              <a:t> </a:t>
            </a:r>
            <a:r>
              <a:rPr lang="de-CH" baseline="0" dirty="0" err="1"/>
              <a:t>as</a:t>
            </a:r>
            <a:r>
              <a:rPr lang="de-CH" baseline="0" dirty="0"/>
              <a:t> a Signal </a:t>
            </a:r>
            <a:r>
              <a:rPr lang="de-CH" baseline="0" dirty="0" err="1"/>
              <a:t>of</a:t>
            </a:r>
            <a:r>
              <a:rPr lang="de-CH" baseline="0" dirty="0"/>
              <a:t> </a:t>
            </a:r>
            <a:r>
              <a:rPr lang="de-CH" baseline="0" dirty="0" err="1"/>
              <a:t>Managerial</a:t>
            </a:r>
            <a:r>
              <a:rPr lang="de-CH" baseline="0" dirty="0"/>
              <a:t> Quality: </a:t>
            </a:r>
            <a:r>
              <a:rPr lang="de-CH" baseline="0" dirty="0" err="1"/>
              <a:t>Evidence</a:t>
            </a:r>
            <a:r>
              <a:rPr lang="de-CH" baseline="0" dirty="0"/>
              <a:t> </a:t>
            </a:r>
            <a:r>
              <a:rPr lang="de-CH" baseline="0" dirty="0" err="1"/>
              <a:t>from</a:t>
            </a:r>
            <a:r>
              <a:rPr lang="de-CH" baseline="0" dirty="0"/>
              <a:t> Mutual Funds, May 2016. </a:t>
            </a:r>
            <a:r>
              <a:rPr lang="de-CH" baseline="0" dirty="0" err="1"/>
              <a:t>Published</a:t>
            </a:r>
            <a:r>
              <a:rPr lang="de-CH" baseline="0" dirty="0"/>
              <a:t> on </a:t>
            </a:r>
            <a:r>
              <a:rPr lang="de-CH" baseline="0" dirty="0" err="1"/>
              <a:t>the</a:t>
            </a:r>
            <a:r>
              <a:rPr lang="de-CH" baseline="0" dirty="0"/>
              <a:t> SSRN </a:t>
            </a:r>
            <a:r>
              <a:rPr lang="de-CH" baseline="0" dirty="0" err="1"/>
              <a:t>website</a:t>
            </a:r>
            <a:r>
              <a:rPr lang="de-CH" baseline="0" dirty="0"/>
              <a:t>.</a:t>
            </a:r>
            <a:endParaRPr lang="de-CH" dirty="0"/>
          </a:p>
        </p:txBody>
      </p:sp>
    </p:spTree>
    <p:extLst>
      <p:ext uri="{BB962C8B-B14F-4D97-AF65-F5344CB8AC3E}">
        <p14:creationId xmlns:p14="http://schemas.microsoft.com/office/powerpoint/2010/main" val="160400803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889032" y="4704850"/>
            <a:ext cx="4959134" cy="4457470"/>
          </a:xfrm>
        </p:spPr>
        <p:txBody>
          <a:bodyPr/>
          <a:lstStyle/>
          <a:p>
            <a:endParaRPr lang="de-CH" dirty="0"/>
          </a:p>
        </p:txBody>
      </p:sp>
    </p:spTree>
    <p:extLst>
      <p:ext uri="{BB962C8B-B14F-4D97-AF65-F5344CB8AC3E}">
        <p14:creationId xmlns:p14="http://schemas.microsoft.com/office/powerpoint/2010/main" val="1604008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lide Image Placeholder 1"/>
          <p:cNvSpPr>
            <a:spLocks noGrp="1" noRot="1" noChangeAspect="1"/>
          </p:cNvSpPr>
          <p:nvPr>
            <p:ph type="sldImg"/>
          </p:nvPr>
        </p:nvSpPr>
        <p:spPr>
          <a:xfrm>
            <a:off x="922338" y="884238"/>
            <a:ext cx="4949825" cy="3713162"/>
          </a:xfrm>
          <a:prstGeom prst="rect">
            <a:avLst/>
          </a:prstGeom>
          <a:ln/>
        </p:spPr>
      </p:sp>
      <p:sp>
        <p:nvSpPr>
          <p:cNvPr id="267266" name="Notes Placeholder 2"/>
          <p:cNvSpPr>
            <a:spLocks noGrp="1"/>
          </p:cNvSpPr>
          <p:nvPr>
            <p:ph type="body" idx="1"/>
          </p:nvPr>
        </p:nvSpPr>
        <p:spPr>
          <a:xfrm>
            <a:off x="889033" y="4704851"/>
            <a:ext cx="4973026" cy="4457470"/>
          </a:xfrm>
          <a:prstGeom prst="rect">
            <a:avLst/>
          </a:prstGeom>
          <a:noFill/>
          <a:ln/>
        </p:spPr>
        <p:txBody>
          <a:bodyPr/>
          <a:lstStyle/>
          <a:p>
            <a:r>
              <a:rPr lang="en-GB" dirty="0">
                <a:latin typeface="MV Boli" pitchFamily="2"/>
                <a:cs typeface="MV Boli" pitchFamily="2"/>
              </a:rPr>
              <a:t>Typically, a bond consists of more than one cash flow – a cash flow stream.</a:t>
            </a:r>
            <a:r>
              <a:rPr lang="en-GB" baseline="0" dirty="0">
                <a:latin typeface="MV Boli" pitchFamily="2"/>
                <a:cs typeface="MV Boli" pitchFamily="2"/>
              </a:rPr>
              <a:t> Valuing cash flow streams is straightforward. As the cash flow stream is nothing than a package of cash flows, the value of the package is simply the sum of the value of all cash flows.</a:t>
            </a:r>
          </a:p>
          <a:p>
            <a:endParaRPr lang="en-GB" baseline="0" dirty="0">
              <a:latin typeface="MV Boli" pitchFamily="2"/>
              <a:cs typeface="MV Boli" pitchFamily="2"/>
            </a:endParaRPr>
          </a:p>
          <a:p>
            <a:r>
              <a:rPr lang="en-GB" baseline="0" dirty="0">
                <a:latin typeface="MV Boli" pitchFamily="2"/>
                <a:cs typeface="MV Boli" pitchFamily="2"/>
              </a:rPr>
              <a:t>What can be added, can also be split again. That’s how strips were born: by separating coupon from capital payments.</a:t>
            </a:r>
            <a:endParaRPr lang="en-GB" dirty="0">
              <a:latin typeface="MV Boli" pitchFamily="2"/>
              <a:cs typeface="MV Boli" pitchFamily="2"/>
            </a:endParaRPr>
          </a:p>
          <a:p>
            <a:endParaRPr lang="fr-CH" dirty="0">
              <a:solidFill>
                <a:schemeClr val="accent2"/>
              </a:solidFill>
              <a:latin typeface="MV Boli" pitchFamily="2"/>
              <a:cs typeface="MV Boli" pitchFamily="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2338" y="884238"/>
            <a:ext cx="4949825" cy="3713162"/>
          </a:xfrm>
          <a:prstGeom prst="rect">
            <a:avLst/>
          </a:prstGeom>
        </p:spPr>
      </p:sp>
      <p:sp>
        <p:nvSpPr>
          <p:cNvPr id="3" name="Notizenplatzhalter 2"/>
          <p:cNvSpPr>
            <a:spLocks noGrp="1"/>
          </p:cNvSpPr>
          <p:nvPr>
            <p:ph type="body" idx="1"/>
          </p:nvPr>
        </p:nvSpPr>
        <p:spPr>
          <a:xfrm>
            <a:off x="944597" y="4704851"/>
            <a:ext cx="4917462" cy="4457470"/>
          </a:xfrm>
          <a:prstGeom prst="rect">
            <a:avLst/>
          </a:prstGeom>
        </p:spPr>
        <p:txBody>
          <a:bodyPr/>
          <a:lstStyle/>
          <a:p>
            <a:r>
              <a:rPr lang="de-CH" dirty="0"/>
              <a:t>[</a:t>
            </a:r>
            <a:r>
              <a:rPr lang="de-CH" dirty="0" err="1"/>
              <a:t>Discussion</a:t>
            </a:r>
            <a:r>
              <a:rPr lang="de-CH" dirty="0"/>
              <a:t>: </a:t>
            </a:r>
            <a:r>
              <a:rPr lang="de-CH" dirty="0" err="1"/>
              <a:t>What</a:t>
            </a:r>
            <a:r>
              <a:rPr lang="de-CH" dirty="0"/>
              <a:t> do </a:t>
            </a:r>
            <a:r>
              <a:rPr lang="de-CH" dirty="0" err="1"/>
              <a:t>you</a:t>
            </a:r>
            <a:r>
              <a:rPr lang="de-CH" dirty="0"/>
              <a:t> </a:t>
            </a:r>
            <a:r>
              <a:rPr lang="de-CH" dirty="0" err="1"/>
              <a:t>see</a:t>
            </a:r>
            <a:r>
              <a:rPr lang="de-CH" dirty="0"/>
              <a:t> in </a:t>
            </a:r>
            <a:r>
              <a:rPr lang="de-CH" dirty="0" err="1"/>
              <a:t>this</a:t>
            </a:r>
            <a:r>
              <a:rPr lang="de-CH" baseline="0" dirty="0"/>
              <a:t> Bloomberg Screen?]</a:t>
            </a:r>
            <a:endParaRPr lang="de-CH" dirty="0"/>
          </a:p>
        </p:txBody>
      </p:sp>
    </p:spTree>
    <p:extLst>
      <p:ext uri="{BB962C8B-B14F-4D97-AF65-F5344CB8AC3E}">
        <p14:creationId xmlns:p14="http://schemas.microsoft.com/office/powerpoint/2010/main" val="346008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2338" y="884238"/>
            <a:ext cx="4949825" cy="3713162"/>
          </a:xfrm>
          <a:prstGeom prst="rect">
            <a:avLst/>
          </a:prstGeom>
        </p:spPr>
      </p:sp>
      <p:sp>
        <p:nvSpPr>
          <p:cNvPr id="3" name="Notizenplatzhalter 2"/>
          <p:cNvSpPr>
            <a:spLocks noGrp="1"/>
          </p:cNvSpPr>
          <p:nvPr>
            <p:ph type="body" idx="1"/>
          </p:nvPr>
        </p:nvSpPr>
        <p:spPr>
          <a:xfrm>
            <a:off x="916815" y="4704851"/>
            <a:ext cx="4917461" cy="4457470"/>
          </a:xfrm>
          <a:prstGeom prst="rect">
            <a:avLst/>
          </a:prstGeom>
        </p:spPr>
        <p:txBody>
          <a:bodyPr/>
          <a:lstStyle/>
          <a:p>
            <a:r>
              <a:rPr lang="en-GB" dirty="0"/>
              <a:t>Now, let’s walk</a:t>
            </a:r>
            <a:r>
              <a:rPr lang="en-GB" baseline="0" dirty="0"/>
              <a:t> through the real-life example above and try to validate the valuation formula. For simplicity, we set the interest rate at 2%. I prepared two weeks ago with settlement 29 October.</a:t>
            </a:r>
          </a:p>
          <a:p>
            <a:endParaRPr lang="en-GB" baseline="0" dirty="0"/>
          </a:p>
          <a:p>
            <a:r>
              <a:rPr lang="en-GB" baseline="0" dirty="0"/>
              <a:t>Here are the steps:</a:t>
            </a:r>
          </a:p>
          <a:p>
            <a:pPr marL="220233" indent="-220233">
              <a:buAutoNum type="arabicPeriod"/>
            </a:pPr>
            <a:r>
              <a:rPr lang="en-GB" baseline="0" dirty="0"/>
              <a:t>Determine the cash flow dates. The bond pays coupons each 26 April until 2026 (except on weekends). We have 179 days between 29-Oct-2018 and 26-Apr-2019. Day Count convention is act/365, so we have 179/365 = 0.4904 years. Add years until 2028</a:t>
            </a:r>
          </a:p>
          <a:p>
            <a:pPr marL="220233" indent="-220233">
              <a:buAutoNum type="arabicPeriod"/>
            </a:pPr>
            <a:r>
              <a:rPr lang="en-GB" baseline="0" dirty="0"/>
              <a:t>Calculate the discount rate with 1/(1+1.96%)^t</a:t>
            </a:r>
          </a:p>
          <a:p>
            <a:pPr marL="220233" indent="-220233">
              <a:buAutoNum type="arabicPeriod"/>
            </a:pPr>
            <a:r>
              <a:rPr lang="en-GB" baseline="0" dirty="0"/>
              <a:t>Determine the cash flows. The bonds pays coupon 2 every year. 2028, it will pay back capital 100.</a:t>
            </a:r>
          </a:p>
          <a:p>
            <a:pPr marL="220233" indent="-220233">
              <a:buAutoNum type="arabicPeriod"/>
            </a:pPr>
            <a:r>
              <a:rPr lang="en-GB" baseline="0" dirty="0"/>
              <a:t>Discount each cash flow to present value by multiplying CF with the discount rate</a:t>
            </a:r>
          </a:p>
          <a:p>
            <a:pPr marL="220233" indent="-220233">
              <a:buAutoNum type="arabicPeriod"/>
            </a:pPr>
            <a:r>
              <a:rPr lang="en-GB" baseline="0" dirty="0"/>
              <a:t>Sum up, this yields 101.36</a:t>
            </a:r>
          </a:p>
          <a:p>
            <a:pPr marL="220233" indent="-220233">
              <a:buAutoNum type="arabicPeriod"/>
            </a:pPr>
            <a:endParaRPr lang="en-GB" baseline="0" dirty="0"/>
          </a:p>
          <a:p>
            <a:r>
              <a:rPr lang="en-GB" baseline="0" dirty="0"/>
              <a:t>Why is this not the price? Well, it is! It is the dirty price. The difference is explained by accrued interest.</a:t>
            </a:r>
            <a:endParaRPr lang="de-CH" baseline="0" dirty="0"/>
          </a:p>
          <a:p>
            <a:pPr marL="220233" indent="-220233">
              <a:buAutoNum type="arabicPeriod"/>
            </a:pPr>
            <a:endParaRPr lang="de-CH" baseline="0" dirty="0"/>
          </a:p>
          <a:p>
            <a:endParaRPr lang="de-CH" baseline="0" dirty="0"/>
          </a:p>
        </p:txBody>
      </p:sp>
    </p:spTree>
    <p:extLst>
      <p:ext uri="{BB962C8B-B14F-4D97-AF65-F5344CB8AC3E}">
        <p14:creationId xmlns:p14="http://schemas.microsoft.com/office/powerpoint/2010/main" val="208398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950913" y="787400"/>
            <a:ext cx="4889500" cy="3668713"/>
          </a:xfrm>
          <a:prstGeom prst="rect">
            <a:avLst/>
          </a:prstGeom>
          <a:ln/>
        </p:spPr>
      </p:sp>
      <p:sp>
        <p:nvSpPr>
          <p:cNvPr id="573443" name="Rectangle 3"/>
          <p:cNvSpPr>
            <a:spLocks noGrp="1" noChangeArrowheads="1"/>
          </p:cNvSpPr>
          <p:nvPr>
            <p:ph type="body" idx="1"/>
          </p:nvPr>
        </p:nvSpPr>
        <p:spPr>
          <a:xfrm>
            <a:off x="878180" y="4717143"/>
            <a:ext cx="5033582" cy="4455933"/>
          </a:xfrm>
          <a:prstGeom prst="rect">
            <a:avLst/>
          </a:prstGeom>
          <a:noFill/>
          <a:ln/>
        </p:spPr>
        <p:txBody>
          <a:bodyPr lIns="95403" tIns="47702" rIns="95403" bIns="47702"/>
          <a:lstStyle/>
          <a:p>
            <a:r>
              <a:rPr lang="en-GB" noProof="0" dirty="0">
                <a:latin typeface="MV Boli" pitchFamily="2"/>
                <a:cs typeface="MV Boli" pitchFamily="2"/>
              </a:rPr>
              <a:t>The use of accrued interest is annoying. The</a:t>
            </a:r>
            <a:r>
              <a:rPr lang="en-GB" baseline="0" noProof="0" dirty="0">
                <a:latin typeface="MV Boli" pitchFamily="2"/>
                <a:cs typeface="MV Boli" pitchFamily="2"/>
              </a:rPr>
              <a:t> effective price of a bond, meaning the price you actually need to pay, is the dirty price. This is also the price we obtain when we value the cash flow stream of the bond. Per se, there is nothing dirty about this. However, as coupons drop out of the bonds (the future cash flow stream), the price drops once a coupon period. Now, some people did not like the behaviour of the price. They introduced a market convention that «cleans» the price of the ups and downs. For this, they introduce «accrued interest» (IA). IA is the fraction of the coupon period remaining until the next coupon times the coupon. IA accrues linearly – contrary to the actual price move over time. Deducing accrued interest from the dirty price gives you the clean price.</a:t>
            </a:r>
          </a:p>
          <a:p>
            <a:endParaRPr lang="en-GB" baseline="0" noProof="0" dirty="0">
              <a:latin typeface="MV Boli" pitchFamily="2"/>
              <a:cs typeface="MV Boli" pitchFamily="2"/>
            </a:endParaRPr>
          </a:p>
          <a:p>
            <a:r>
              <a:rPr lang="en-GB" baseline="0" noProof="0" dirty="0">
                <a:latin typeface="MV Boli" pitchFamily="2"/>
                <a:cs typeface="MV Boli" pitchFamily="2"/>
              </a:rPr>
              <a:t>Keep in mind: only the dirty price is relevant. The clean price always needs to be adjusted by accrued interest to make any sense. In this sense the clean price is actually «dirty».</a:t>
            </a:r>
            <a:endParaRPr lang="en-GB" noProof="0" dirty="0">
              <a:latin typeface="MV Boli" pitchFamily="2"/>
              <a:cs typeface="MV Boli" pitchFamily="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So </a:t>
            </a:r>
            <a:r>
              <a:rPr lang="de-CH" dirty="0" err="1"/>
              <a:t>we</a:t>
            </a:r>
            <a:r>
              <a:rPr lang="de-CH" dirty="0"/>
              <a:t> </a:t>
            </a:r>
            <a:r>
              <a:rPr lang="de-CH" dirty="0" err="1"/>
              <a:t>have</a:t>
            </a:r>
            <a:r>
              <a:rPr lang="de-CH" dirty="0"/>
              <a:t> 186 </a:t>
            </a:r>
            <a:r>
              <a:rPr lang="de-CH" dirty="0" err="1"/>
              <a:t>days</a:t>
            </a:r>
            <a:r>
              <a:rPr lang="de-CH" dirty="0"/>
              <a:t> </a:t>
            </a:r>
            <a:r>
              <a:rPr lang="de-CH" dirty="0" err="1"/>
              <a:t>since</a:t>
            </a:r>
            <a:r>
              <a:rPr lang="de-CH" dirty="0"/>
              <a:t> 26-Apr-2018. </a:t>
            </a:r>
            <a:r>
              <a:rPr lang="de-CH" dirty="0" err="1"/>
              <a:t>Hence</a:t>
            </a:r>
            <a:r>
              <a:rPr lang="de-CH" dirty="0"/>
              <a:t>, </a:t>
            </a:r>
            <a:r>
              <a:rPr lang="de-CH" dirty="0" err="1"/>
              <a:t>accrued</a:t>
            </a:r>
            <a:r>
              <a:rPr lang="de-CH" dirty="0"/>
              <a:t> </a:t>
            </a:r>
            <a:r>
              <a:rPr lang="de-CH" dirty="0" err="1"/>
              <a:t>interest</a:t>
            </a:r>
            <a:r>
              <a:rPr lang="de-CH" dirty="0"/>
              <a:t> </a:t>
            </a:r>
            <a:r>
              <a:rPr lang="de-CH" dirty="0" err="1"/>
              <a:t>is</a:t>
            </a:r>
            <a:r>
              <a:rPr lang="de-CH" dirty="0"/>
              <a:t> 2*186/365 = 1.01918.</a:t>
            </a:r>
          </a:p>
          <a:p>
            <a:endParaRPr lang="de-CH" dirty="0"/>
          </a:p>
        </p:txBody>
      </p:sp>
    </p:spTree>
    <p:extLst>
      <p:ext uri="{BB962C8B-B14F-4D97-AF65-F5344CB8AC3E}">
        <p14:creationId xmlns:p14="http://schemas.microsoft.com/office/powerpoint/2010/main" val="2776051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Grp="1" noRot="1" noChangeAspect="1" noChangeArrowheads="1" noTextEdit="1"/>
          </p:cNvSpPr>
          <p:nvPr>
            <p:ph type="sldImg"/>
          </p:nvPr>
        </p:nvSpPr>
        <p:spPr>
          <a:xfrm>
            <a:off x="950913" y="857250"/>
            <a:ext cx="4889500" cy="3668713"/>
          </a:xfrm>
          <a:prstGeom prst="rect">
            <a:avLst/>
          </a:prstGeom>
          <a:ln/>
        </p:spPr>
      </p:sp>
      <p:sp>
        <p:nvSpPr>
          <p:cNvPr id="584707" name="Rectangle 3"/>
          <p:cNvSpPr>
            <a:spLocks noGrp="1" noChangeArrowheads="1"/>
          </p:cNvSpPr>
          <p:nvPr>
            <p:ph type="body" idx="1"/>
          </p:nvPr>
        </p:nvSpPr>
        <p:spPr>
          <a:xfrm>
            <a:off x="972379" y="4717143"/>
            <a:ext cx="4861897" cy="4455933"/>
          </a:xfrm>
          <a:prstGeom prst="rect">
            <a:avLst/>
          </a:prstGeom>
          <a:noFill/>
          <a:ln/>
        </p:spPr>
        <p:txBody>
          <a:bodyPr/>
          <a:lstStyle/>
          <a:p>
            <a:pPr eaLnBrk="1" hangingPunct="1"/>
            <a:r>
              <a:rPr lang="en-GB" dirty="0">
                <a:latin typeface="MV Boli" pitchFamily="2"/>
                <a:cs typeface="MV Boli" pitchFamily="2"/>
              </a:rPr>
              <a:t>I</a:t>
            </a:r>
            <a:r>
              <a:rPr lang="en-GB" baseline="0" dirty="0">
                <a:latin typeface="MV Boli" pitchFamily="2"/>
                <a:cs typeface="MV Boli" pitchFamily="2"/>
              </a:rPr>
              <a:t> expect you to know the formula of the Macaulay duration. The unit of </a:t>
            </a:r>
            <a:r>
              <a:rPr lang="en-GB" baseline="0" dirty="0" err="1">
                <a:latin typeface="MV Boli" pitchFamily="2"/>
                <a:cs typeface="MV Boli" pitchFamily="2"/>
              </a:rPr>
              <a:t>D</a:t>
            </a:r>
            <a:r>
              <a:rPr lang="en-GB" sz="800" dirty="0" err="1">
                <a:latin typeface="MV Boli" pitchFamily="2"/>
                <a:cs typeface="MV Boli" pitchFamily="2"/>
              </a:rPr>
              <a:t>Macaulay</a:t>
            </a:r>
            <a:r>
              <a:rPr lang="en-GB" baseline="0" dirty="0">
                <a:latin typeface="MV Boli" pitchFamily="2"/>
                <a:cs typeface="MV Boli" pitchFamily="2"/>
              </a:rPr>
              <a:t> is years, it measures time. More specifically, it measures the weighted average time (in years) to the cash flows of the bond. It’s a weighted average because each cash flow is weighted by </a:t>
            </a:r>
            <a:r>
              <a:rPr lang="en-GB" baseline="0" dirty="0" err="1">
                <a:latin typeface="MV Boli" pitchFamily="2"/>
                <a:cs typeface="MV Boli" pitchFamily="2"/>
              </a:rPr>
              <a:t>it’s</a:t>
            </a:r>
            <a:r>
              <a:rPr lang="en-GB" baseline="0" dirty="0">
                <a:latin typeface="MV Boli" pitchFamily="2"/>
                <a:cs typeface="MV Boli" pitchFamily="2"/>
              </a:rPr>
              <a:t> share of the dirty price of the bond.</a:t>
            </a:r>
          </a:p>
          <a:p>
            <a:pPr eaLnBrk="1" hangingPunct="1"/>
            <a:r>
              <a:rPr lang="en-GB" baseline="0" dirty="0">
                <a:latin typeface="MV Boli" pitchFamily="2"/>
                <a:cs typeface="MV Boli" pitchFamily="2"/>
              </a:rPr>
              <a:t>Macaulay duration is a rather useless concept….</a:t>
            </a:r>
            <a:endParaRPr lang="en-GB" dirty="0">
              <a:latin typeface="MV Boli" pitchFamily="2"/>
              <a:cs typeface="MV Boli" pitchFamily="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Slide Image Placeholder 1"/>
          <p:cNvSpPr>
            <a:spLocks noGrp="1" noRot="1" noChangeAspect="1"/>
          </p:cNvSpPr>
          <p:nvPr>
            <p:ph type="sldImg"/>
          </p:nvPr>
        </p:nvSpPr>
        <p:spPr>
          <a:xfrm>
            <a:off x="922338" y="884238"/>
            <a:ext cx="4949825" cy="3713162"/>
          </a:xfrm>
          <a:prstGeom prst="rect">
            <a:avLst/>
          </a:prstGeom>
          <a:ln/>
        </p:spPr>
      </p:sp>
      <p:sp>
        <p:nvSpPr>
          <p:cNvPr id="3" name="Notes Placeholder 2"/>
          <p:cNvSpPr>
            <a:spLocks noGrp="1"/>
          </p:cNvSpPr>
          <p:nvPr>
            <p:ph type="body" idx="1"/>
          </p:nvPr>
        </p:nvSpPr>
        <p:spPr>
          <a:xfrm>
            <a:off x="930705" y="4734264"/>
            <a:ext cx="4931353" cy="4788578"/>
          </a:xfrm>
          <a:prstGeom prst="rect">
            <a:avLst/>
          </a:prstGeom>
        </p:spPr>
        <p:txBody>
          <a:bodyPr>
            <a:noAutofit/>
          </a:bodyPr>
          <a:lstStyle/>
          <a:p>
            <a:pPr>
              <a:defRPr/>
            </a:pPr>
            <a:r>
              <a:rPr lang="en-GB" dirty="0">
                <a:ea typeface="+mn-ea"/>
              </a:rPr>
              <a:t>… except for one</a:t>
            </a:r>
            <a:r>
              <a:rPr lang="en-GB" baseline="0" dirty="0">
                <a:ea typeface="+mn-ea"/>
              </a:rPr>
              <a:t> interesting point. On this slide I do a simple thought experiment: Buy a 5% par bond with 10year life. Suppose, that just a millisecond after you bought the bond, interest rates move. What happens?</a:t>
            </a:r>
          </a:p>
          <a:p>
            <a:pPr>
              <a:defRPr/>
            </a:pPr>
            <a:endParaRPr lang="en-GB" baseline="0" dirty="0">
              <a:ea typeface="+mn-ea"/>
            </a:endParaRPr>
          </a:p>
          <a:p>
            <a:pPr>
              <a:defRPr/>
            </a:pPr>
            <a:r>
              <a:rPr lang="en-GB" baseline="0" dirty="0">
                <a:ea typeface="+mn-ea"/>
              </a:rPr>
              <a:t>Answer</a:t>
            </a:r>
          </a:p>
          <a:p>
            <a:pPr marL="165175" indent="-165175">
              <a:buFontTx/>
              <a:buChar char="-"/>
              <a:defRPr/>
            </a:pPr>
            <a:r>
              <a:rPr lang="en-GB" baseline="0" dirty="0">
                <a:ea typeface="+mn-ea"/>
              </a:rPr>
              <a:t>Immediate effect: When interest rates rise (fall), bond prices fall (rise). Here, the blue (black) line</a:t>
            </a:r>
          </a:p>
          <a:p>
            <a:pPr marL="165175" indent="-165175">
              <a:buFontTx/>
              <a:buChar char="-"/>
              <a:defRPr/>
            </a:pPr>
            <a:r>
              <a:rPr lang="en-GB" baseline="0" dirty="0">
                <a:ea typeface="+mn-ea"/>
              </a:rPr>
              <a:t>As the yield has risen (fallen), capital grows faster (slower)</a:t>
            </a:r>
          </a:p>
          <a:p>
            <a:pPr marL="165175" indent="-165175">
              <a:buFontTx/>
              <a:buChar char="-"/>
              <a:defRPr/>
            </a:pPr>
            <a:r>
              <a:rPr lang="en-GB" baseline="0" dirty="0">
                <a:ea typeface="+mn-ea"/>
              </a:rPr>
              <a:t>All scenarios intersect at one point. This happens to be the Macaulay duration.</a:t>
            </a:r>
            <a:endParaRPr lang="en-GB" dirty="0">
              <a:ea typeface="+mn-e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xfrm>
            <a:off x="922338" y="884238"/>
            <a:ext cx="4949825" cy="3713162"/>
          </a:xfrm>
          <a:prstGeom prst="rect">
            <a:avLst/>
          </a:prstGeom>
          <a:ln/>
        </p:spPr>
      </p:sp>
      <p:sp>
        <p:nvSpPr>
          <p:cNvPr id="26626" name="Notes Placeholder 2"/>
          <p:cNvSpPr>
            <a:spLocks noGrp="1"/>
          </p:cNvSpPr>
          <p:nvPr>
            <p:ph type="body" idx="1"/>
          </p:nvPr>
        </p:nvSpPr>
        <p:spPr>
          <a:xfrm>
            <a:off x="916816" y="4704851"/>
            <a:ext cx="4959134" cy="4595097"/>
          </a:xfrm>
          <a:prstGeom prst="rect">
            <a:avLst/>
          </a:prstGeom>
          <a:noFill/>
          <a:ln/>
        </p:spPr>
        <p:txBody>
          <a:bodyPr/>
          <a:lstStyle/>
          <a:p>
            <a:r>
              <a:rPr lang="en-GB" noProof="0" dirty="0">
                <a:latin typeface="MV Boli" pitchFamily="2"/>
                <a:cs typeface="MV Boli" pitchFamily="2"/>
              </a:rPr>
              <a:t>The</a:t>
            </a:r>
            <a:r>
              <a:rPr lang="en-GB" baseline="0" noProof="0" dirty="0">
                <a:latin typeface="MV Boli" pitchFamily="2"/>
                <a:cs typeface="MV Boli" pitchFamily="2"/>
              </a:rPr>
              <a:t> material of this presentation was put together for a guest lecture at the University of Trondheim in 2016. Students are in MSc in Business program and are supposed to have a decent technical background in finance. They have seen discounting, bond valuation, duration, term structure, spot and forward rates.</a:t>
            </a:r>
          </a:p>
          <a:p>
            <a:r>
              <a:rPr lang="en-GB" noProof="0" dirty="0">
                <a:latin typeface="MV Boli" pitchFamily="2"/>
                <a:cs typeface="MV Boli" pitchFamily="2"/>
              </a:rPr>
              <a:t>The course is supposed to be something like a practical workshop. So, I</a:t>
            </a:r>
            <a:r>
              <a:rPr lang="en-GB" baseline="0" noProof="0" dirty="0">
                <a:latin typeface="MV Boli" pitchFamily="2"/>
                <a:cs typeface="MV Boli" pitchFamily="2"/>
              </a:rPr>
              <a:t> show some real-life material and try to </a:t>
            </a:r>
            <a:r>
              <a:rPr lang="en-GB" noProof="0" dirty="0">
                <a:latin typeface="MV Boli" pitchFamily="2"/>
                <a:cs typeface="MV Boli" pitchFamily="2"/>
              </a:rPr>
              <a:t>focus on how things</a:t>
            </a:r>
            <a:r>
              <a:rPr lang="en-GB" baseline="0" noProof="0" dirty="0">
                <a:latin typeface="MV Boli" pitchFamily="2"/>
                <a:cs typeface="MV Boli" pitchFamily="2"/>
              </a:rPr>
              <a:t> are done. Still, as most of the students have not set foot in the financial industry, I keep the discussion on a relatively abstract level without going into too much practicalities. Be prepared for a hard ride: I’m going to throw lots of concepts and ideas at you.</a:t>
            </a:r>
          </a:p>
          <a:p>
            <a:r>
              <a:rPr lang="en-GB" baseline="0" noProof="0" dirty="0">
                <a:latin typeface="MV Boli" pitchFamily="2"/>
                <a:cs typeface="MV Boli" pitchFamily="2"/>
              </a:rPr>
              <a:t>After a brief intro, I start with a review of the basic concepts. This is standard material but presented in a slightly different (graphical) way. I then show how interest rate trades are formulated and put into practice. In section 4 we have a closer look at inflation and inflation-linked bonds. This topic is often neglected but it is crucial for understanding the nature of fixed income in a total asset allocation context. Credit is treated briefly in section 5. I will show how idiosyncratic and systemic credit risks can influence performance. In section 6 we study various questions related to global fixed income portfolios. These questions include </a:t>
            </a:r>
            <a:r>
              <a:rPr lang="en-GB" baseline="0" noProof="0" dirty="0" err="1">
                <a:latin typeface="MV Boli" pitchFamily="2"/>
                <a:cs typeface="MV Boli" pitchFamily="2"/>
              </a:rPr>
              <a:t>fx</a:t>
            </a:r>
            <a:r>
              <a:rPr lang="en-GB" baseline="0" noProof="0" dirty="0">
                <a:latin typeface="MV Boli" pitchFamily="2"/>
                <a:cs typeface="MV Boli" pitchFamily="2"/>
              </a:rPr>
              <a:t> hedging, global yield and duration. Finally, we round off the course with a brief chapter on risk management and performance attribution.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Grp="1" noRot="1" noChangeAspect="1" noChangeArrowheads="1" noTextEdit="1"/>
          </p:cNvSpPr>
          <p:nvPr>
            <p:ph type="sldImg"/>
          </p:nvPr>
        </p:nvSpPr>
        <p:spPr>
          <a:xfrm>
            <a:off x="950913" y="787400"/>
            <a:ext cx="4889500" cy="3668713"/>
          </a:xfrm>
          <a:prstGeom prst="rect">
            <a:avLst/>
          </a:prstGeom>
          <a:ln/>
        </p:spPr>
      </p:sp>
      <p:sp>
        <p:nvSpPr>
          <p:cNvPr id="650243" name="Rectangle 3"/>
          <p:cNvSpPr>
            <a:spLocks noGrp="1" noChangeArrowheads="1"/>
          </p:cNvSpPr>
          <p:nvPr>
            <p:ph type="body" idx="1"/>
          </p:nvPr>
        </p:nvSpPr>
        <p:spPr>
          <a:xfrm>
            <a:off x="878181" y="4717143"/>
            <a:ext cx="4956095" cy="4455933"/>
          </a:xfrm>
          <a:prstGeom prst="rect">
            <a:avLst/>
          </a:prstGeom>
          <a:noFill/>
          <a:ln/>
        </p:spPr>
        <p:txBody>
          <a:bodyPr/>
          <a:lstStyle/>
          <a:p>
            <a:pPr eaLnBrk="1" hangingPunct="1">
              <a:spcAft>
                <a:spcPct val="40000"/>
              </a:spcAft>
              <a:buFont typeface="Wingdings" pitchFamily="2" charset="2"/>
              <a:buNone/>
            </a:pPr>
            <a:r>
              <a:rPr lang="en-GB" noProof="0" dirty="0">
                <a:latin typeface="MV Boli" pitchFamily="2"/>
                <a:cs typeface="MV Boli" pitchFamily="2"/>
              </a:rPr>
              <a:t>So far we have</a:t>
            </a:r>
            <a:r>
              <a:rPr lang="en-GB" baseline="0" noProof="0" dirty="0">
                <a:latin typeface="MV Boli" pitchFamily="2"/>
                <a:cs typeface="MV Boli" pitchFamily="2"/>
              </a:rPr>
              <a:t> viewed duration as a time measure. More important is the risk measure aspect. The basic principle is shown in the graph: When rates rise, the slope of the compounding / discounting curve gets steeper. In a bond, CV is fixed, so a steeper discounting curve means a lower PV. The longer the lever, the stronger the effect</a:t>
            </a:r>
            <a:r>
              <a:rPr lang="en-GB" noProof="0" dirty="0">
                <a:latin typeface="MV Boli" pitchFamily="2"/>
                <a:cs typeface="MV Boli" pitchFamily="2"/>
              </a:rPr>
              <a:t>. In fact,</a:t>
            </a:r>
            <a:r>
              <a:rPr lang="en-GB" baseline="0" noProof="0" dirty="0">
                <a:latin typeface="MV Boli" pitchFamily="2"/>
                <a:cs typeface="MV Boli" pitchFamily="2"/>
              </a:rPr>
              <a:t> if y is the slope, the change in y multiplied by the length of the lever (which is </a:t>
            </a:r>
            <a:r>
              <a:rPr lang="en-GB" baseline="0" noProof="0" dirty="0">
                <a:latin typeface="MV Boli" pitchFamily="2"/>
                <a:cs typeface="MV Boli" pitchFamily="2"/>
                <a:sym typeface="Symbol"/>
              </a:rPr>
              <a:t></a:t>
            </a:r>
            <a:r>
              <a:rPr lang="en-GB" baseline="0" noProof="0" dirty="0">
                <a:latin typeface="MV Boli" pitchFamily="2"/>
                <a:cs typeface="MV Boli" pitchFamily="2"/>
              </a:rPr>
              <a:t>) yields the difference in PV on the chart. Now, do not forget that this is a log scale, so we are talking about changes in the log of PV which is the percentage change in PV. For a zero bond this means that </a:t>
            </a:r>
            <a:r>
              <a:rPr lang="en-GB" baseline="0" noProof="0" dirty="0">
                <a:latin typeface="MV Boli" pitchFamily="2"/>
                <a:cs typeface="MV Boli" pitchFamily="2"/>
                <a:sym typeface="Symbol"/>
              </a:rPr>
              <a:t> is a risk measure. It tells you how sensitive is your price to a change in yield. For a zero bond,  is the (modified) duration.</a:t>
            </a:r>
            <a:endParaRPr lang="en-GB" noProof="0" dirty="0">
              <a:latin typeface="MV Boli" pitchFamily="2"/>
              <a:cs typeface="MV Boli" pitchFamily="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p:cNvSpPr>
            <a:spLocks noGrp="1" noRot="1" noChangeAspect="1" noChangeArrowheads="1" noTextEdit="1"/>
          </p:cNvSpPr>
          <p:nvPr>
            <p:ph type="sldImg"/>
          </p:nvPr>
        </p:nvSpPr>
        <p:spPr>
          <a:xfrm>
            <a:off x="962025" y="827088"/>
            <a:ext cx="4953000" cy="3714750"/>
          </a:xfrm>
          <a:prstGeom prst="rect">
            <a:avLst/>
          </a:prstGeom>
          <a:ln/>
        </p:spPr>
      </p:sp>
      <p:sp>
        <p:nvSpPr>
          <p:cNvPr id="661507" name="Rectangle 3"/>
          <p:cNvSpPr>
            <a:spLocks noGrp="1" noChangeArrowheads="1"/>
          </p:cNvSpPr>
          <p:nvPr>
            <p:ph type="body" idx="1"/>
          </p:nvPr>
        </p:nvSpPr>
        <p:spPr>
          <a:xfrm>
            <a:off x="944598" y="4704851"/>
            <a:ext cx="4959133" cy="4679387"/>
          </a:xfrm>
          <a:prstGeom prst="rect">
            <a:avLst/>
          </a:prstGeom>
          <a:noFill/>
          <a:ln/>
        </p:spPr>
        <p:txBody>
          <a:bodyPr/>
          <a:lstStyle/>
          <a:p>
            <a:pPr eaLnBrk="1" hangingPunct="1"/>
            <a:r>
              <a:rPr lang="en-GB" sz="1100" dirty="0">
                <a:latin typeface="MV Boli" pitchFamily="2"/>
                <a:cs typeface="MV Boli" pitchFamily="2"/>
              </a:rPr>
              <a:t>Modified duration answers a simple question: how much does the price of a bond change, if interest rates move a bit. In order to answer this question we use simple maths, i.e. derivatives. You remember the discounting  formula at the beginning of this chapter. In the annual version this is PV = CF / (1+y)</a:t>
            </a:r>
            <a:r>
              <a:rPr lang="en-GB" sz="1100" baseline="30000" dirty="0">
                <a:latin typeface="MV Boli" pitchFamily="2"/>
                <a:cs typeface="MV Boli" pitchFamily="2"/>
                <a:sym typeface="Symbol"/>
              </a:rPr>
              <a:t></a:t>
            </a:r>
            <a:r>
              <a:rPr lang="en-GB" sz="1100" dirty="0">
                <a:latin typeface="MV Boli" pitchFamily="2"/>
                <a:cs typeface="MV Boli" pitchFamily="2"/>
                <a:sym typeface="Symbol"/>
              </a:rPr>
              <a:t> . Now, take the derivative of PV with respect to y and you will end up with the first equation. It shows by how much (in currency units) PV rises for a unit change in yield. This is a negative value; i.e. when the change in yield is positive, the change in PV is negative and vice versa.</a:t>
            </a:r>
          </a:p>
          <a:p>
            <a:pPr eaLnBrk="1" hangingPunct="1"/>
            <a:r>
              <a:rPr lang="en-GB" sz="1100" dirty="0">
                <a:latin typeface="MV Boli" pitchFamily="2"/>
                <a:cs typeface="MV Boli" pitchFamily="2"/>
                <a:sym typeface="Symbol"/>
              </a:rPr>
              <a:t>The second equation simply takes the sum. Instead of showing how much the price of the cash flow changes it shows how much the price of the bond changes. </a:t>
            </a:r>
          </a:p>
          <a:p>
            <a:pPr eaLnBrk="1" hangingPunct="1"/>
            <a:r>
              <a:rPr lang="en-GB" sz="1100" dirty="0">
                <a:latin typeface="MV Boli" pitchFamily="2"/>
                <a:cs typeface="MV Boli" pitchFamily="2"/>
                <a:sym typeface="Symbol"/>
              </a:rPr>
              <a:t>The third and final equation does two things: (1) Multiply by -1 to make the value positive. There is no fundamental reason to do this except that market standard has that duration needs to be a positive measure. The negative value is not forgotten. We will show next page that you undo the multiplication whenever you estimate price impacts. (2) The expression is divided by P (which is the dirty Price P</a:t>
            </a:r>
            <a:r>
              <a:rPr lang="en-GB" sz="1100" baseline="-25000" dirty="0">
                <a:latin typeface="MV Boli" pitchFamily="2"/>
                <a:cs typeface="MV Boli" pitchFamily="2"/>
                <a:sym typeface="Symbol"/>
              </a:rPr>
              <a:t>D</a:t>
            </a:r>
            <a:r>
              <a:rPr lang="en-GB" sz="1100" dirty="0">
                <a:latin typeface="MV Boli" pitchFamily="2"/>
                <a:cs typeface="MV Boli" pitchFamily="2"/>
                <a:sym typeface="Symbol"/>
              </a:rPr>
              <a:t>!!!). This ensures that the sensitivity is expressed in terms of relative change (or percentage change). Hence, duration does not tell you a change in monetary units, but a change in percent. You can also see this as a normalization. Duration can be applied to bonds but also to portfolios of bonds. If you normalize it, the value becomes comparable across portfolios of different size.</a:t>
            </a:r>
          </a:p>
          <a:p>
            <a:pPr eaLnBrk="1" hangingPunct="1">
              <a:lnSpc>
                <a:spcPct val="90000"/>
              </a:lnSpc>
            </a:pPr>
            <a:endParaRPr lang="de-CH" sz="1100" dirty="0">
              <a:latin typeface="MV Boli" pitchFamily="2"/>
              <a:cs typeface="MV Boli" pitchFamily="2"/>
              <a:sym typeface="Symbo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2"/>
          <p:cNvSpPr>
            <a:spLocks noGrp="1" noRot="1" noChangeAspect="1" noChangeArrowheads="1" noTextEdit="1"/>
          </p:cNvSpPr>
          <p:nvPr>
            <p:ph type="sldImg"/>
          </p:nvPr>
        </p:nvSpPr>
        <p:spPr>
          <a:xfrm>
            <a:off x="922338" y="884238"/>
            <a:ext cx="4949825" cy="3713162"/>
          </a:xfrm>
          <a:prstGeom prst="rect">
            <a:avLst/>
          </a:prstGeom>
          <a:ln/>
        </p:spPr>
      </p:sp>
      <p:sp>
        <p:nvSpPr>
          <p:cNvPr id="667651" name="Rectangle 3"/>
          <p:cNvSpPr>
            <a:spLocks noGrp="1" noChangeArrowheads="1"/>
          </p:cNvSpPr>
          <p:nvPr>
            <p:ph type="body" idx="1"/>
          </p:nvPr>
        </p:nvSpPr>
        <p:spPr>
          <a:xfrm>
            <a:off x="916815" y="4704851"/>
            <a:ext cx="4917461" cy="4457470"/>
          </a:xfrm>
          <a:prstGeom prst="rect">
            <a:avLst/>
          </a:prstGeom>
          <a:noFill/>
          <a:ln/>
        </p:spPr>
        <p:txBody>
          <a:bodyPr/>
          <a:lstStyle/>
          <a:p>
            <a:pPr defTabSz="880933" eaLnBrk="1" hangingPunct="1">
              <a:defRPr/>
            </a:pPr>
            <a:r>
              <a:rPr lang="en-GB" dirty="0">
                <a:latin typeface="MV Boli" pitchFamily="2"/>
                <a:cs typeface="MV Boli" pitchFamily="2"/>
              </a:rPr>
              <a:t>On this slide, I turn the equation around. By simply re-arranging, I obtain the upper expression.</a:t>
            </a:r>
            <a:r>
              <a:rPr lang="en-GB" baseline="0" dirty="0">
                <a:latin typeface="MV Boli" pitchFamily="2"/>
                <a:cs typeface="MV Boli" pitchFamily="2"/>
              </a:rPr>
              <a:t> First note that the multiplication by -1 on the preceding page is back here (had we not multiplied by -1, Duration would be negative and we would not need to multiply by -1 here).</a:t>
            </a:r>
          </a:p>
          <a:p>
            <a:pPr eaLnBrk="1" hangingPunct="1"/>
            <a:r>
              <a:rPr lang="en-GB" baseline="0" dirty="0">
                <a:latin typeface="MV Boli" pitchFamily="2"/>
                <a:cs typeface="MV Boli" pitchFamily="2"/>
              </a:rPr>
              <a:t>I also wrote down a second expression which differs slightly. Instead of </a:t>
            </a:r>
            <a:r>
              <a:rPr lang="en-GB" baseline="0" dirty="0" err="1">
                <a:latin typeface="MV Boli" pitchFamily="2"/>
                <a:cs typeface="MV Boli" pitchFamily="2"/>
              </a:rPr>
              <a:t>dy</a:t>
            </a:r>
            <a:r>
              <a:rPr lang="en-GB" baseline="0" dirty="0">
                <a:latin typeface="MV Boli" pitchFamily="2"/>
                <a:cs typeface="MV Boli" pitchFamily="2"/>
              </a:rPr>
              <a:t>, we now have </a:t>
            </a:r>
            <a:r>
              <a:rPr lang="en-GB" baseline="0" dirty="0">
                <a:latin typeface="Symbol" panose="05050102010706020507" pitchFamily="18" charset="2"/>
                <a:cs typeface="MV Boli" pitchFamily="2"/>
              </a:rPr>
              <a:t>D</a:t>
            </a:r>
            <a:r>
              <a:rPr lang="en-GB" baseline="0" dirty="0">
                <a:latin typeface="MV Boli" pitchFamily="2"/>
                <a:cs typeface="MV Boli" pitchFamily="2"/>
              </a:rPr>
              <a:t>y. </a:t>
            </a:r>
            <a:r>
              <a:rPr lang="en-GB" baseline="0" dirty="0" err="1">
                <a:latin typeface="MV Boli" pitchFamily="2"/>
                <a:cs typeface="MV Boli" pitchFamily="2"/>
              </a:rPr>
              <a:t>dy</a:t>
            </a:r>
            <a:r>
              <a:rPr lang="en-GB" baseline="0" dirty="0">
                <a:latin typeface="MV Boli" pitchFamily="2"/>
                <a:cs typeface="MV Boli" pitchFamily="2"/>
              </a:rPr>
              <a:t> stands for an </a:t>
            </a:r>
            <a:r>
              <a:rPr lang="en-GB" baseline="0" dirty="0" err="1">
                <a:latin typeface="MV Boli" pitchFamily="2"/>
                <a:cs typeface="MV Boli" pitchFamily="2"/>
              </a:rPr>
              <a:t>indefinitesimaly</a:t>
            </a:r>
            <a:r>
              <a:rPr lang="en-GB" baseline="0" dirty="0">
                <a:latin typeface="MV Boli" pitchFamily="2"/>
                <a:cs typeface="MV Boli" pitchFamily="2"/>
              </a:rPr>
              <a:t> small change: how much does P change if y moves by a very </a:t>
            </a:r>
            <a:r>
              <a:rPr lang="en-GB" baseline="0" dirty="0" err="1">
                <a:latin typeface="MV Boli" pitchFamily="2"/>
                <a:cs typeface="MV Boli" pitchFamily="2"/>
              </a:rPr>
              <a:t>very</a:t>
            </a:r>
            <a:r>
              <a:rPr lang="en-GB" baseline="0" dirty="0">
                <a:latin typeface="MV Boli" pitchFamily="2"/>
                <a:cs typeface="MV Boli" pitchFamily="2"/>
              </a:rPr>
              <a:t> </a:t>
            </a:r>
            <a:r>
              <a:rPr lang="en-GB" baseline="0" dirty="0" err="1">
                <a:latin typeface="MV Boli" pitchFamily="2"/>
                <a:cs typeface="MV Boli" pitchFamily="2"/>
              </a:rPr>
              <a:t>very</a:t>
            </a:r>
            <a:r>
              <a:rPr lang="en-GB" baseline="0" dirty="0">
                <a:latin typeface="MV Boli" pitchFamily="2"/>
                <a:cs typeface="MV Boli" pitchFamily="2"/>
              </a:rPr>
              <a:t> bit. In practice, if y changes only by a very </a:t>
            </a:r>
            <a:r>
              <a:rPr lang="en-GB" baseline="0" dirty="0" err="1">
                <a:latin typeface="MV Boli" pitchFamily="2"/>
                <a:cs typeface="MV Boli" pitchFamily="2"/>
              </a:rPr>
              <a:t>very</a:t>
            </a:r>
            <a:r>
              <a:rPr lang="en-GB" baseline="0" dirty="0">
                <a:latin typeface="MV Boli" pitchFamily="2"/>
                <a:cs typeface="MV Boli" pitchFamily="2"/>
              </a:rPr>
              <a:t> </a:t>
            </a:r>
            <a:r>
              <a:rPr lang="en-GB" baseline="0" dirty="0" err="1">
                <a:latin typeface="MV Boli" pitchFamily="2"/>
                <a:cs typeface="MV Boli" pitchFamily="2"/>
              </a:rPr>
              <a:t>very</a:t>
            </a:r>
            <a:r>
              <a:rPr lang="en-GB" baseline="0" dirty="0">
                <a:latin typeface="MV Boli" pitchFamily="2"/>
                <a:cs typeface="MV Boli" pitchFamily="2"/>
              </a:rPr>
              <a:t> small bit, we don’t care. But we want to know, for example, how much is the impact of a 5bp change in yield. 5bp is a bit more than an infinitesimal small change. Unfortunately, as the equation was derived by a derivative of the pricing formula, the equality breaks down. It becomes an approximation. Fortunately, the approximation is ok-</a:t>
            </a:r>
            <a:r>
              <a:rPr lang="en-GB" baseline="0" dirty="0" err="1">
                <a:latin typeface="MV Boli" pitchFamily="2"/>
                <a:cs typeface="MV Boli" pitchFamily="2"/>
              </a:rPr>
              <a:t>ish</a:t>
            </a:r>
            <a:r>
              <a:rPr lang="en-GB" baseline="0" dirty="0">
                <a:latin typeface="MV Boli" pitchFamily="2"/>
                <a:cs typeface="MV Boli" pitchFamily="2"/>
              </a:rPr>
              <a:t> for reasonably small changes in y.</a:t>
            </a:r>
            <a:endParaRPr lang="en-GB" dirty="0">
              <a:latin typeface="MV Boli" pitchFamily="2"/>
              <a:cs typeface="MV Boli" pitchFamily="2"/>
            </a:endParaRPr>
          </a:p>
          <a:p>
            <a:pPr eaLnBrk="1" hangingPunct="1"/>
            <a:endParaRPr lang="de-CH" baseline="0" dirty="0">
              <a:latin typeface="MV Boli" pitchFamily="2"/>
              <a:cs typeface="MV Boli" pitchFamily="2"/>
            </a:endParaRPr>
          </a:p>
          <a:p>
            <a:pPr eaLnBrk="1" hangingPunct="1"/>
            <a:endParaRPr lang="de-CH" dirty="0">
              <a:latin typeface="MV Boli" pitchFamily="2"/>
              <a:cs typeface="MV Boli" pitchFamily="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2338" y="884238"/>
            <a:ext cx="4949825" cy="3713162"/>
          </a:xfrm>
          <a:prstGeom prst="rect">
            <a:avLst/>
          </a:prstGeom>
        </p:spPr>
      </p:sp>
      <p:sp>
        <p:nvSpPr>
          <p:cNvPr id="3" name="Notizenplatzhalter 2"/>
          <p:cNvSpPr>
            <a:spLocks noGrp="1"/>
          </p:cNvSpPr>
          <p:nvPr>
            <p:ph type="body" idx="1"/>
          </p:nvPr>
        </p:nvSpPr>
        <p:spPr>
          <a:xfrm>
            <a:off x="966575" y="4859382"/>
            <a:ext cx="4937365" cy="4457470"/>
          </a:xfrm>
          <a:prstGeom prst="rect">
            <a:avLst/>
          </a:prstGeom>
        </p:spPr>
        <p:txBody>
          <a:bodyPr/>
          <a:lstStyle/>
          <a:p>
            <a:r>
              <a:rPr lang="en-GB" noProof="0" dirty="0"/>
              <a:t>Using</a:t>
            </a:r>
            <a:r>
              <a:rPr lang="en-GB" baseline="0" noProof="0" dirty="0"/>
              <a:t> duration to approximate the (relative) change in the bond price boils down to approximating the price of the bond by a linear function. The dark blue line shows the true pricing function. The linear approximation by the duration formula is shown in turquoise. The function goes through the initial price and yield, P</a:t>
            </a:r>
            <a:r>
              <a:rPr lang="en-GB" baseline="-25000" noProof="0" dirty="0"/>
              <a:t>0</a:t>
            </a:r>
            <a:r>
              <a:rPr lang="en-GB" baseline="0" noProof="0" dirty="0"/>
              <a:t> and y</a:t>
            </a:r>
            <a:r>
              <a:rPr lang="en-GB" baseline="-25000" noProof="0" dirty="0"/>
              <a:t>0</a:t>
            </a:r>
            <a:r>
              <a:rPr lang="en-GB" baseline="0" noProof="0" dirty="0"/>
              <a:t>. As an example, assume that the yield increases to y1. The linear duration function then shows an approximate new price. However, if we price the bond with the true pricing function, we get a higher price. The difference between the approximation and the true price is due to the convexity effect.</a:t>
            </a:r>
          </a:p>
          <a:p>
            <a:r>
              <a:rPr lang="en-GB" baseline="0" noProof="0" dirty="0"/>
              <a:t>You could improve your approximation using the convexity formula given on the slide. This convexity adjustment removes a large junk of the error. For the more mathematically inclined, this is a second-order Taylor approximation to the problem. Still, it remains an approximation and it would be easier to simply use the true formula. In practice, convexity matters when you use bonds with embedded options or mortgage-backed securities.   </a:t>
            </a:r>
            <a:endParaRPr lang="en-GB" noProof="0" dirty="0"/>
          </a:p>
        </p:txBody>
      </p:sp>
    </p:spTree>
    <p:extLst>
      <p:ext uri="{BB962C8B-B14F-4D97-AF65-F5344CB8AC3E}">
        <p14:creationId xmlns:p14="http://schemas.microsoft.com/office/powerpoint/2010/main" val="2846887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2"/>
          <p:cNvSpPr>
            <a:spLocks noGrp="1" noRot="1" noChangeAspect="1" noChangeArrowheads="1" noTextEdit="1"/>
          </p:cNvSpPr>
          <p:nvPr>
            <p:ph type="sldImg"/>
          </p:nvPr>
        </p:nvSpPr>
        <p:spPr>
          <a:xfrm>
            <a:off x="922338" y="884238"/>
            <a:ext cx="4949825" cy="3713162"/>
          </a:xfrm>
          <a:prstGeom prst="rect">
            <a:avLst/>
          </a:prstGeom>
          <a:ln/>
        </p:spPr>
      </p:sp>
      <p:sp>
        <p:nvSpPr>
          <p:cNvPr id="690178" name="Rectangle 3"/>
          <p:cNvSpPr>
            <a:spLocks noGrp="1" noChangeArrowheads="1"/>
          </p:cNvSpPr>
          <p:nvPr>
            <p:ph type="body" idx="1"/>
          </p:nvPr>
        </p:nvSpPr>
        <p:spPr>
          <a:xfrm>
            <a:off x="944597" y="4704851"/>
            <a:ext cx="4889679" cy="4457470"/>
          </a:xfrm>
          <a:prstGeom prst="rect">
            <a:avLst/>
          </a:prstGeom>
          <a:noFill/>
          <a:ln/>
        </p:spPr>
        <p:txBody>
          <a:bodyPr/>
          <a:lstStyle/>
          <a:p>
            <a:r>
              <a:rPr lang="en-GB" noProof="0" dirty="0">
                <a:latin typeface="MV Boli" pitchFamily="2"/>
                <a:cs typeface="MV Boli" pitchFamily="2"/>
              </a:rPr>
              <a:t>So far, we have used yield and interest rate as loose concepts. Implicitly we</a:t>
            </a:r>
            <a:r>
              <a:rPr lang="en-GB" baseline="0" noProof="0" dirty="0">
                <a:latin typeface="MV Boli" pitchFamily="2"/>
                <a:cs typeface="MV Boli" pitchFamily="2"/>
              </a:rPr>
              <a:t> have assumed no relationship between interest rate and tenor. This implicit assumption is not in line with reality. Each point on the timeline has a specific interest rate, i.e. there is a functional relationship between tenor and yield. For the following discussions, you will need to know the definitions on this slide.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Rectangle 2"/>
          <p:cNvSpPr>
            <a:spLocks noGrp="1" noRot="1" noChangeAspect="1" noChangeArrowheads="1" noTextEdit="1"/>
          </p:cNvSpPr>
          <p:nvPr>
            <p:ph type="sldImg"/>
          </p:nvPr>
        </p:nvSpPr>
        <p:spPr>
          <a:xfrm>
            <a:off x="950913" y="787400"/>
            <a:ext cx="4889500" cy="3668713"/>
          </a:xfrm>
          <a:prstGeom prst="rect">
            <a:avLst/>
          </a:prstGeom>
          <a:ln/>
        </p:spPr>
      </p:sp>
      <p:sp>
        <p:nvSpPr>
          <p:cNvPr id="694275" name="Rectangle 3"/>
          <p:cNvSpPr>
            <a:spLocks noGrp="1" noChangeArrowheads="1"/>
          </p:cNvSpPr>
          <p:nvPr>
            <p:ph type="body" idx="1"/>
          </p:nvPr>
        </p:nvSpPr>
        <p:spPr>
          <a:xfrm>
            <a:off x="986269" y="4717143"/>
            <a:ext cx="4820223" cy="4455933"/>
          </a:xfrm>
          <a:prstGeom prst="rect">
            <a:avLst/>
          </a:prstGeom>
          <a:noFill/>
          <a:ln/>
        </p:spPr>
        <p:txBody>
          <a:bodyPr/>
          <a:lstStyle/>
          <a:p>
            <a:pPr eaLnBrk="1" hangingPunct="1"/>
            <a:r>
              <a:rPr lang="en-GB" dirty="0">
                <a:latin typeface="MV Boli" pitchFamily="2"/>
                <a:cs typeface="MV Boli" pitchFamily="2"/>
              </a:rPr>
              <a:t>Typically,</a:t>
            </a:r>
            <a:r>
              <a:rPr lang="en-GB" baseline="0" dirty="0">
                <a:latin typeface="MV Boli" pitchFamily="2"/>
                <a:cs typeface="MV Boli" pitchFamily="2"/>
              </a:rPr>
              <a:t> you will not see zero rates published in the newspaper. However, if you have access to financial information systems, you can display the strip curve.</a:t>
            </a:r>
          </a:p>
          <a:p>
            <a:pPr eaLnBrk="1" hangingPunct="1"/>
            <a:endParaRPr lang="en-GB" baseline="0" dirty="0">
              <a:latin typeface="MV Boli" pitchFamily="2"/>
              <a:cs typeface="MV Boli" pitchFamily="2"/>
            </a:endParaRPr>
          </a:p>
          <a:p>
            <a:pPr eaLnBrk="1" hangingPunct="1"/>
            <a:r>
              <a:rPr lang="en-GB" baseline="0" dirty="0">
                <a:latin typeface="MV Boli" pitchFamily="2"/>
                <a:cs typeface="MV Boli" pitchFamily="2"/>
              </a:rPr>
              <a:t>Treasury strips are single-cash flow fixed income instruments (zero-bonds because they have a coupon rate of zero). Originally they were created by physically cutting off the coupons from treasury bonds. Today, the major government bond markets sell strips. In practice, you will rarely buy them. Still, they are important because the zero curve is the basis for valuing any type of fixed income instrument.</a:t>
            </a:r>
            <a:endParaRPr lang="en-GB" dirty="0">
              <a:latin typeface="MV Boli" pitchFamily="2"/>
              <a:cs typeface="MV Boli" pitchFamily="2"/>
            </a:endParaRPr>
          </a:p>
          <a:p>
            <a:pPr eaLnBrk="1" hangingPunct="1"/>
            <a:r>
              <a:rPr lang="de-CH" dirty="0">
                <a:latin typeface="MV Boli" pitchFamily="2"/>
                <a:cs typeface="MV Boli" pitchFamily="2"/>
              </a:rPr>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2338" y="420688"/>
            <a:ext cx="4949825" cy="3713162"/>
          </a:xfrm>
          <a:prstGeom prst="rect">
            <a:avLst/>
          </a:prstGeom>
        </p:spPr>
      </p:sp>
      <p:sp>
        <p:nvSpPr>
          <p:cNvPr id="3" name="Notizenplatzhalter 2"/>
          <p:cNvSpPr>
            <a:spLocks noGrp="1"/>
          </p:cNvSpPr>
          <p:nvPr>
            <p:ph type="body" idx="1"/>
          </p:nvPr>
        </p:nvSpPr>
        <p:spPr>
          <a:xfrm>
            <a:off x="277823" y="4298768"/>
            <a:ext cx="6417703" cy="5225954"/>
          </a:xfrm>
          <a:prstGeom prst="rect">
            <a:avLst/>
          </a:prstGeom>
        </p:spPr>
        <p:txBody>
          <a:bodyPr/>
          <a:lstStyle/>
          <a:p>
            <a:r>
              <a:rPr lang="en-GB" sz="1000" dirty="0">
                <a:solidFill>
                  <a:schemeClr val="accent4"/>
                </a:solidFill>
              </a:rPr>
              <a:t>In many markets, there are no strips. In order to get the zero rates, you will then need to calculate zeros. In practice there are three main methods:</a:t>
            </a:r>
          </a:p>
          <a:p>
            <a:endParaRPr lang="en-GB" sz="1000" dirty="0">
              <a:solidFill>
                <a:schemeClr val="accent4"/>
              </a:solidFill>
            </a:endParaRPr>
          </a:p>
          <a:p>
            <a:r>
              <a:rPr lang="en-GB" sz="1000" dirty="0">
                <a:solidFill>
                  <a:schemeClr val="accent4"/>
                </a:solidFill>
              </a:rPr>
              <a:t>1. The most simple one is the bootstrap. This is an iterative process starting at the first tenor and then moving step by step one period up. </a:t>
            </a:r>
          </a:p>
          <a:p>
            <a:r>
              <a:rPr lang="en-GB" sz="1000" dirty="0">
                <a:solidFill>
                  <a:schemeClr val="accent4"/>
                </a:solidFill>
                <a:sym typeface="Symbol"/>
              </a:rPr>
              <a:t>=1: only</a:t>
            </a:r>
            <a:r>
              <a:rPr lang="en-GB" sz="1000" dirty="0">
                <a:solidFill>
                  <a:schemeClr val="accent4"/>
                </a:solidFill>
              </a:rPr>
              <a:t> one CF </a:t>
            </a:r>
            <a:r>
              <a:rPr lang="en-GB" sz="1000" dirty="0">
                <a:solidFill>
                  <a:schemeClr val="accent4"/>
                </a:solidFill>
                <a:sym typeface="Symbol"/>
              </a:rPr>
              <a:t> z</a:t>
            </a:r>
            <a:r>
              <a:rPr lang="en-GB" sz="1000" baseline="-25000" dirty="0">
                <a:solidFill>
                  <a:schemeClr val="accent4"/>
                </a:solidFill>
                <a:sym typeface="Symbol"/>
              </a:rPr>
              <a:t>1</a:t>
            </a:r>
            <a:r>
              <a:rPr lang="en-GB" sz="1000" dirty="0">
                <a:solidFill>
                  <a:schemeClr val="accent4"/>
                </a:solidFill>
                <a:sym typeface="Symbol"/>
              </a:rPr>
              <a:t>=y</a:t>
            </a:r>
            <a:r>
              <a:rPr lang="en-GB" sz="1000" baseline="-25000" dirty="0">
                <a:solidFill>
                  <a:schemeClr val="accent4"/>
                </a:solidFill>
                <a:sym typeface="Symbol"/>
              </a:rPr>
              <a:t>1</a:t>
            </a:r>
          </a:p>
          <a:p>
            <a:r>
              <a:rPr lang="en-GB" sz="1000" dirty="0">
                <a:solidFill>
                  <a:schemeClr val="accent4"/>
                </a:solidFill>
                <a:sym typeface="Symbol"/>
              </a:rPr>
              <a:t>=2: Strip off the value of the first coupons from the bond. The coupon has a known coupon rate. It occurs in =1. So, you get an adjusted price P* = P – c/(1+z</a:t>
            </a:r>
            <a:r>
              <a:rPr lang="en-GB" sz="1000" baseline="-25000" dirty="0">
                <a:solidFill>
                  <a:schemeClr val="accent4"/>
                </a:solidFill>
                <a:sym typeface="Symbol"/>
              </a:rPr>
              <a:t>1</a:t>
            </a:r>
            <a:r>
              <a:rPr lang="en-GB" sz="1000" dirty="0">
                <a:solidFill>
                  <a:schemeClr val="accent4"/>
                </a:solidFill>
                <a:sym typeface="Symbol"/>
              </a:rPr>
              <a:t>). You then find z</a:t>
            </a:r>
            <a:r>
              <a:rPr lang="en-GB" sz="1000" baseline="-25000" dirty="0">
                <a:solidFill>
                  <a:schemeClr val="accent4"/>
                </a:solidFill>
                <a:sym typeface="Symbol"/>
              </a:rPr>
              <a:t>2</a:t>
            </a:r>
            <a:r>
              <a:rPr lang="en-GB" sz="1000" dirty="0">
                <a:solidFill>
                  <a:schemeClr val="accent4"/>
                </a:solidFill>
                <a:sym typeface="Symbol"/>
              </a:rPr>
              <a:t> such that CF</a:t>
            </a:r>
            <a:r>
              <a:rPr lang="en-GB" sz="1000" baseline="-25000" dirty="0">
                <a:solidFill>
                  <a:schemeClr val="accent4"/>
                </a:solidFill>
                <a:sym typeface="Symbol"/>
              </a:rPr>
              <a:t>2</a:t>
            </a:r>
            <a:r>
              <a:rPr lang="en-GB" sz="1000" dirty="0">
                <a:solidFill>
                  <a:schemeClr val="accent4"/>
                </a:solidFill>
                <a:sym typeface="Symbol"/>
              </a:rPr>
              <a:t> / (1+z</a:t>
            </a:r>
            <a:r>
              <a:rPr lang="en-GB" sz="1000" baseline="-25000" dirty="0">
                <a:solidFill>
                  <a:schemeClr val="accent4"/>
                </a:solidFill>
                <a:sym typeface="Symbol"/>
              </a:rPr>
              <a:t>2</a:t>
            </a:r>
            <a:r>
              <a:rPr lang="en-GB" sz="1000" dirty="0">
                <a:solidFill>
                  <a:schemeClr val="accent4"/>
                </a:solidFill>
                <a:sym typeface="Symbol"/>
              </a:rPr>
              <a:t>)</a:t>
            </a:r>
            <a:r>
              <a:rPr lang="en-GB" sz="1000" baseline="30000" dirty="0">
                <a:solidFill>
                  <a:schemeClr val="accent4"/>
                </a:solidFill>
                <a:sym typeface="Symbol"/>
              </a:rPr>
              <a:t>2</a:t>
            </a:r>
            <a:r>
              <a:rPr lang="en-GB" sz="1000" dirty="0">
                <a:solidFill>
                  <a:schemeClr val="accent4"/>
                </a:solidFill>
                <a:sym typeface="Symbol"/>
              </a:rPr>
              <a:t> = P*.  </a:t>
            </a:r>
          </a:p>
          <a:p>
            <a:r>
              <a:rPr lang="en-GB" sz="1000" dirty="0">
                <a:solidFill>
                  <a:schemeClr val="accent4"/>
                </a:solidFill>
                <a:sym typeface="Symbol"/>
              </a:rPr>
              <a:t>&gt;2: As with =2, but now you have to strip out more than one coupon to get P*. On the slide you see the corresponding formula in MS Excel. On the fourth line, there is a sum. In the sum take all coupons (which are the par yields) and discount them with the corresponding z rates. I then take the n-</a:t>
            </a:r>
            <a:r>
              <a:rPr lang="en-GB" sz="1000" dirty="0" err="1">
                <a:solidFill>
                  <a:schemeClr val="accent4"/>
                </a:solidFill>
                <a:sym typeface="Symbol"/>
              </a:rPr>
              <a:t>th</a:t>
            </a:r>
            <a:r>
              <a:rPr lang="en-GB" sz="1000" dirty="0">
                <a:solidFill>
                  <a:schemeClr val="accent4"/>
                </a:solidFill>
                <a:sym typeface="Symbol"/>
              </a:rPr>
              <a:t> root of the ratio and subtract 1 in order to get a zero rate. </a:t>
            </a:r>
          </a:p>
          <a:p>
            <a:pPr defTabSz="880933">
              <a:defRPr/>
            </a:pPr>
            <a:r>
              <a:rPr lang="en-GB" sz="1000" dirty="0">
                <a:solidFill>
                  <a:schemeClr val="accent4"/>
                </a:solidFill>
                <a:sym typeface="Symbol"/>
              </a:rPr>
              <a:t>Bootstrapping works fine </a:t>
            </a:r>
            <a:r>
              <a:rPr lang="en-GB" sz="1000" dirty="0">
                <a:solidFill>
                  <a:schemeClr val="accent4"/>
                </a:solidFill>
              </a:rPr>
              <a:t>on a complete set of bonds {y</a:t>
            </a:r>
            <a:r>
              <a:rPr lang="en-GB" sz="1000" baseline="-25000" dirty="0">
                <a:solidFill>
                  <a:schemeClr val="accent4"/>
                </a:solidFill>
              </a:rPr>
              <a:t>1</a:t>
            </a:r>
            <a:r>
              <a:rPr lang="en-GB" sz="1000" dirty="0">
                <a:solidFill>
                  <a:schemeClr val="accent4"/>
                </a:solidFill>
              </a:rPr>
              <a:t>, y</a:t>
            </a:r>
            <a:r>
              <a:rPr lang="en-GB" sz="1000" baseline="-25000" dirty="0">
                <a:solidFill>
                  <a:schemeClr val="accent4"/>
                </a:solidFill>
              </a:rPr>
              <a:t>2</a:t>
            </a:r>
            <a:r>
              <a:rPr lang="en-GB" sz="1000" dirty="0">
                <a:solidFill>
                  <a:schemeClr val="accent4"/>
                </a:solidFill>
              </a:rPr>
              <a:t>, … </a:t>
            </a:r>
            <a:r>
              <a:rPr lang="en-GB" sz="1000" dirty="0" err="1">
                <a:solidFill>
                  <a:schemeClr val="accent4"/>
                </a:solidFill>
              </a:rPr>
              <a:t>y</a:t>
            </a:r>
            <a:r>
              <a:rPr lang="en-GB" sz="1000" baseline="-25000" dirty="0" err="1">
                <a:solidFill>
                  <a:schemeClr val="accent4"/>
                </a:solidFill>
              </a:rPr>
              <a:t>n</a:t>
            </a:r>
            <a:r>
              <a:rPr lang="en-GB" sz="1000" dirty="0">
                <a:solidFill>
                  <a:schemeClr val="accent4"/>
                </a:solidFill>
              </a:rPr>
              <a:t>}. They should mature in regular intervals, </a:t>
            </a:r>
            <a:r>
              <a:rPr lang="en-GB" sz="1000" dirty="0" err="1">
                <a:solidFill>
                  <a:schemeClr val="accent4"/>
                </a:solidFill>
              </a:rPr>
              <a:t>indealy</a:t>
            </a:r>
            <a:r>
              <a:rPr lang="en-GB" sz="1000" dirty="0">
                <a:solidFill>
                  <a:schemeClr val="accent4"/>
                </a:solidFill>
              </a:rPr>
              <a:t> in 1, 2, 3 </a:t>
            </a:r>
            <a:r>
              <a:rPr lang="en-GB" sz="1000" dirty="0" err="1">
                <a:solidFill>
                  <a:schemeClr val="accent4"/>
                </a:solidFill>
              </a:rPr>
              <a:t>etc</a:t>
            </a:r>
            <a:r>
              <a:rPr lang="en-GB" sz="1000" dirty="0">
                <a:solidFill>
                  <a:schemeClr val="accent4"/>
                </a:solidFill>
              </a:rPr>
              <a:t> years. You may already guess that your rarely have this luxury. The only exception are swaps. Up to 10 years, most markets have swaps satisfying the conditions for bootstrapping.</a:t>
            </a:r>
          </a:p>
          <a:p>
            <a:pPr defTabSz="880933">
              <a:defRPr/>
            </a:pPr>
            <a:r>
              <a:rPr lang="en-GB" sz="1000" dirty="0">
                <a:solidFill>
                  <a:schemeClr val="accent4"/>
                </a:solidFill>
              </a:rPr>
              <a:t>If you can’t bootstrap, you have to fit the curve to your set of bonds, using one of the following two techniques. </a:t>
            </a:r>
          </a:p>
          <a:p>
            <a:pPr defTabSz="880933">
              <a:defRPr/>
            </a:pPr>
            <a:endParaRPr lang="en-GB" sz="1000" dirty="0">
              <a:solidFill>
                <a:schemeClr val="accent4"/>
              </a:solidFill>
            </a:endParaRPr>
          </a:p>
          <a:p>
            <a:pPr defTabSz="880933">
              <a:defRPr/>
            </a:pPr>
            <a:r>
              <a:rPr lang="en-GB" sz="1000" dirty="0">
                <a:solidFill>
                  <a:schemeClr val="accent4"/>
                </a:solidFill>
              </a:rPr>
              <a:t>2. You can specify a spot rate based on an financial economics model (a smart function). Most known are the specifications by Nelson/Siegel (1987, NS) and the extension by </a:t>
            </a:r>
            <a:r>
              <a:rPr lang="en-GB" sz="1000" dirty="0" err="1">
                <a:solidFill>
                  <a:schemeClr val="accent4"/>
                </a:solidFill>
              </a:rPr>
              <a:t>Svensson</a:t>
            </a:r>
            <a:r>
              <a:rPr lang="en-GB" sz="1000" dirty="0">
                <a:solidFill>
                  <a:schemeClr val="accent4"/>
                </a:solidFill>
              </a:rPr>
              <a:t> (1994, NSS). The formula on the slide shows NSS. I have rewritten the NSS formula to be in line with our notation; NS is simply NSS without the last term. Fitting NSS contains 5 parameters, so you need at least 6 bonds. Price each bond with the formula with some starting value for the parameters. This will yield a vector of errors. Then play around with the parameters until the errors are minimized. NSS and NS are smart because they build on a specification of the forward rates and therefore satisfy some reasonable constraints. You will find MS Excel solutions for NSS/NS on </a:t>
            </a:r>
            <a:r>
              <a:rPr lang="en-GB" sz="1000" dirty="0" err="1">
                <a:solidFill>
                  <a:schemeClr val="accent4"/>
                </a:solidFill>
              </a:rPr>
              <a:t>youtube</a:t>
            </a:r>
            <a:r>
              <a:rPr lang="en-GB" sz="1000" dirty="0">
                <a:solidFill>
                  <a:schemeClr val="accent4"/>
                </a:solidFill>
              </a:rPr>
              <a:t>.</a:t>
            </a:r>
          </a:p>
          <a:p>
            <a:pPr defTabSz="880933">
              <a:defRPr/>
            </a:pPr>
            <a:endParaRPr lang="en-GB" sz="1000" dirty="0">
              <a:solidFill>
                <a:schemeClr val="accent4"/>
              </a:solidFill>
            </a:endParaRPr>
          </a:p>
          <a:p>
            <a:pPr defTabSz="880933">
              <a:defRPr/>
            </a:pPr>
            <a:r>
              <a:rPr lang="en-GB" sz="1000" dirty="0">
                <a:solidFill>
                  <a:schemeClr val="accent4"/>
                </a:solidFill>
              </a:rPr>
              <a:t>3. Instead of NSS or NS you can simply fit it to any type of specification. The example on the slide show piecewise polynomials. This method is called splines.  </a:t>
            </a:r>
          </a:p>
          <a:p>
            <a:endParaRPr lang="de-CH" sz="900" dirty="0">
              <a:solidFill>
                <a:schemeClr val="accent4"/>
              </a:solidFill>
            </a:endParaRPr>
          </a:p>
        </p:txBody>
      </p:sp>
    </p:spTree>
    <p:extLst>
      <p:ext uri="{BB962C8B-B14F-4D97-AF65-F5344CB8AC3E}">
        <p14:creationId xmlns:p14="http://schemas.microsoft.com/office/powerpoint/2010/main" val="18725157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2"/>
          <p:cNvSpPr>
            <a:spLocks noGrp="1" noRot="1" noChangeAspect="1" noChangeArrowheads="1" noTextEdit="1"/>
          </p:cNvSpPr>
          <p:nvPr>
            <p:ph type="sldImg"/>
          </p:nvPr>
        </p:nvSpPr>
        <p:spPr>
          <a:xfrm>
            <a:off x="950913" y="787400"/>
            <a:ext cx="4889500" cy="3668713"/>
          </a:xfrm>
          <a:prstGeom prst="rect">
            <a:avLst/>
          </a:prstGeom>
          <a:ln/>
        </p:spPr>
      </p:sp>
      <p:sp>
        <p:nvSpPr>
          <p:cNvPr id="699395" name="Rectangle 3"/>
          <p:cNvSpPr>
            <a:spLocks noGrp="1" noChangeArrowheads="1"/>
          </p:cNvSpPr>
          <p:nvPr>
            <p:ph type="body" idx="1"/>
          </p:nvPr>
        </p:nvSpPr>
        <p:spPr>
          <a:xfrm>
            <a:off x="958488" y="4717143"/>
            <a:ext cx="4875787" cy="4455933"/>
          </a:xfrm>
          <a:prstGeom prst="rect">
            <a:avLst/>
          </a:prstGeom>
          <a:noFill/>
          <a:ln/>
        </p:spPr>
        <p:txBody>
          <a:bodyPr/>
          <a:lstStyle/>
          <a:p>
            <a:pPr eaLnBrk="1" hangingPunct="1"/>
            <a:r>
              <a:rPr lang="en-GB" noProof="0" dirty="0">
                <a:latin typeface="MV Boli" pitchFamily="2"/>
                <a:cs typeface="MV Boli" pitchFamily="2"/>
              </a:rPr>
              <a:t>In this chart you see the link from zeros to yields:</a:t>
            </a:r>
          </a:p>
          <a:p>
            <a:pPr eaLnBrk="1" hangingPunct="1">
              <a:buFontTx/>
              <a:buChar char="•"/>
            </a:pPr>
            <a:r>
              <a:rPr lang="en-GB" baseline="0" noProof="0" dirty="0">
                <a:latin typeface="MV Boli" pitchFamily="2"/>
                <a:cs typeface="MV Boli" pitchFamily="2"/>
              </a:rPr>
              <a:t> Fixed Coupon bond is a cash flow stream (a package of cash flows)</a:t>
            </a:r>
            <a:endParaRPr lang="en-GB" noProof="0" dirty="0">
              <a:latin typeface="MV Boli" pitchFamily="2"/>
              <a:cs typeface="MV Boli" pitchFamily="2"/>
            </a:endParaRPr>
          </a:p>
          <a:p>
            <a:pPr eaLnBrk="1" hangingPunct="1">
              <a:buFontTx/>
              <a:buChar char="•"/>
            </a:pPr>
            <a:r>
              <a:rPr lang="en-GB" noProof="0" dirty="0">
                <a:latin typeface="MV Boli" pitchFamily="2"/>
                <a:cs typeface="MV Boli" pitchFamily="2"/>
              </a:rPr>
              <a:t> Each cash flow CF</a:t>
            </a:r>
            <a:r>
              <a:rPr lang="en-GB" noProof="0" dirty="0">
                <a:latin typeface="MV Boli" pitchFamily="2"/>
                <a:cs typeface="MV Boli" pitchFamily="2"/>
                <a:sym typeface="Symbol"/>
              </a:rPr>
              <a:t></a:t>
            </a:r>
            <a:r>
              <a:rPr lang="en-GB" baseline="0" noProof="0" dirty="0">
                <a:latin typeface="MV Boli" pitchFamily="2"/>
                <a:cs typeface="MV Boli" pitchFamily="2"/>
              </a:rPr>
              <a:t> </a:t>
            </a:r>
            <a:r>
              <a:rPr lang="en-GB" noProof="0" dirty="0">
                <a:latin typeface="MV Boli" pitchFamily="2"/>
                <a:cs typeface="MV Boli" pitchFamily="2"/>
              </a:rPr>
              <a:t>can be valued by the corresponding</a:t>
            </a:r>
            <a:r>
              <a:rPr lang="en-GB" baseline="0" noProof="0" dirty="0">
                <a:latin typeface="MV Boli" pitchFamily="2"/>
                <a:cs typeface="MV Boli" pitchFamily="2"/>
              </a:rPr>
              <a:t> zero rate z</a:t>
            </a:r>
            <a:r>
              <a:rPr lang="en-GB" baseline="0" noProof="0" dirty="0">
                <a:latin typeface="MV Boli" pitchFamily="2"/>
                <a:cs typeface="MV Boli" pitchFamily="2"/>
                <a:sym typeface="Symbol"/>
              </a:rPr>
              <a:t> to obtain PV. The sum of all PV is the dirty price P.</a:t>
            </a:r>
          </a:p>
          <a:p>
            <a:pPr eaLnBrk="1" hangingPunct="1">
              <a:buFontTx/>
              <a:buChar char="•"/>
            </a:pPr>
            <a:r>
              <a:rPr lang="en-GB" baseline="0" noProof="0" dirty="0">
                <a:latin typeface="MV Boli" pitchFamily="2"/>
                <a:cs typeface="MV Boli" pitchFamily="2"/>
                <a:sym typeface="Symbol"/>
              </a:rPr>
              <a:t> Above we’ve seen that instead of valuing each cash flow with the corresponding z rate, we can also use the yield y for all cash flows. Note that y has no subscript for .</a:t>
            </a:r>
            <a:endParaRPr lang="en-GB" noProof="0" dirty="0">
              <a:latin typeface="MV Boli" pitchFamily="2"/>
              <a:cs typeface="MV Boli" pitchFamily="2"/>
            </a:endParaRPr>
          </a:p>
          <a:p>
            <a:pPr eaLnBrk="1" hangingPunct="1">
              <a:buFontTx/>
              <a:buChar char="•"/>
            </a:pPr>
            <a:r>
              <a:rPr lang="en-GB" noProof="0" dirty="0">
                <a:latin typeface="MV Boli" pitchFamily="2"/>
                <a:cs typeface="MV Boli" pitchFamily="2"/>
              </a:rPr>
              <a:t> y is the value that ensures that the two methods</a:t>
            </a:r>
            <a:r>
              <a:rPr lang="en-GB" baseline="0" noProof="0" dirty="0">
                <a:latin typeface="MV Boli" pitchFamily="2"/>
                <a:cs typeface="MV Boli" pitchFamily="2"/>
              </a:rPr>
              <a:t> yield the same price P.</a:t>
            </a:r>
            <a:endParaRPr lang="en-GB" noProof="0" dirty="0">
              <a:latin typeface="MV Boli" pitchFamily="2"/>
              <a:cs typeface="MV Boli" pitchFamily="2"/>
            </a:endParaRPr>
          </a:p>
          <a:p>
            <a:pPr eaLnBrk="1" hangingPunct="1">
              <a:buFontTx/>
              <a:buChar char="•"/>
            </a:pPr>
            <a:r>
              <a:rPr lang="en-GB" noProof="0" dirty="0">
                <a:latin typeface="MV Boli" pitchFamily="2"/>
                <a:cs typeface="MV Boli" pitchFamily="2"/>
              </a:rPr>
              <a:t> There is no closed-form</a:t>
            </a:r>
            <a:r>
              <a:rPr lang="en-GB" baseline="0" noProof="0" dirty="0">
                <a:latin typeface="MV Boli" pitchFamily="2"/>
                <a:cs typeface="MV Boli" pitchFamily="2"/>
              </a:rPr>
              <a:t> formula for </a:t>
            </a:r>
            <a:r>
              <a:rPr lang="en-GB" noProof="0" dirty="0">
                <a:latin typeface="MV Boli" pitchFamily="2"/>
                <a:cs typeface="MV Boli" pitchFamily="2"/>
              </a:rPr>
              <a:t>y! y has to be determined iteratively by a computer (e.g.</a:t>
            </a:r>
            <a:r>
              <a:rPr lang="en-GB" baseline="0" noProof="0" dirty="0">
                <a:latin typeface="MV Boli" pitchFamily="2"/>
                <a:cs typeface="MV Boli" pitchFamily="2"/>
              </a:rPr>
              <a:t> via the </a:t>
            </a:r>
            <a:r>
              <a:rPr lang="en-GB" noProof="0" dirty="0">
                <a:latin typeface="MV Boli" pitchFamily="2"/>
                <a:cs typeface="MV Boli" pitchFamily="2"/>
              </a:rPr>
              <a:t>Newton-Algorithm)</a:t>
            </a:r>
          </a:p>
          <a:p>
            <a:pPr eaLnBrk="1" hangingPunct="1">
              <a:buFontTx/>
              <a:buNone/>
            </a:pPr>
            <a:endParaRPr lang="de-CH" dirty="0">
              <a:latin typeface="MV Boli" pitchFamily="2"/>
              <a:cs typeface="MV Boli" pitchFamily="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1" name="Rectangle 2"/>
          <p:cNvSpPr>
            <a:spLocks noGrp="1" noRot="1" noChangeAspect="1" noChangeArrowheads="1" noTextEdit="1"/>
          </p:cNvSpPr>
          <p:nvPr>
            <p:ph type="sldImg"/>
          </p:nvPr>
        </p:nvSpPr>
        <p:spPr>
          <a:xfrm>
            <a:off x="922338" y="884238"/>
            <a:ext cx="4949825" cy="3713162"/>
          </a:xfrm>
          <a:prstGeom prst="rect">
            <a:avLst/>
          </a:prstGeom>
          <a:ln/>
        </p:spPr>
      </p:sp>
      <p:sp>
        <p:nvSpPr>
          <p:cNvPr id="993282" name="Rectangle 3"/>
          <p:cNvSpPr>
            <a:spLocks noGrp="1" noChangeArrowheads="1"/>
          </p:cNvSpPr>
          <p:nvPr>
            <p:ph type="body" idx="1"/>
          </p:nvPr>
        </p:nvSpPr>
        <p:spPr>
          <a:xfrm>
            <a:off x="902925" y="4704851"/>
            <a:ext cx="5000807" cy="4457470"/>
          </a:xfrm>
          <a:prstGeom prst="rect">
            <a:avLst/>
          </a:prstGeom>
          <a:noFill/>
          <a:ln/>
        </p:spPr>
        <p:txBody>
          <a:bodyPr/>
          <a:lstStyle/>
          <a:p>
            <a:r>
              <a:rPr lang="en-GB" dirty="0">
                <a:latin typeface="MV Boli" pitchFamily="2"/>
                <a:cs typeface="MV Boli" pitchFamily="2"/>
              </a:rPr>
              <a:t>Now we have the ingredients for the four most</a:t>
            </a:r>
            <a:r>
              <a:rPr lang="en-GB" baseline="0" dirty="0">
                <a:latin typeface="MV Boli" pitchFamily="2"/>
                <a:cs typeface="MV Boli" pitchFamily="2"/>
              </a:rPr>
              <a:t> used duration formula.</a:t>
            </a:r>
          </a:p>
          <a:p>
            <a:endParaRPr lang="en-GB" baseline="0" dirty="0">
              <a:latin typeface="MV Boli" pitchFamily="2"/>
              <a:cs typeface="MV Boli" pitchFamily="2"/>
            </a:endParaRPr>
          </a:p>
          <a:p>
            <a:r>
              <a:rPr lang="en-GB" baseline="0" dirty="0">
                <a:latin typeface="MV Boli" pitchFamily="2"/>
                <a:cs typeface="MV Boli" pitchFamily="2"/>
              </a:rPr>
              <a:t>If at some stage in the future, you want to do the CFA exam, you will need to read the textbook by </a:t>
            </a:r>
            <a:r>
              <a:rPr lang="en-GB" baseline="0" dirty="0" err="1">
                <a:latin typeface="MV Boli" pitchFamily="2"/>
                <a:cs typeface="MV Boli" pitchFamily="2"/>
              </a:rPr>
              <a:t>Fabozzi</a:t>
            </a:r>
            <a:r>
              <a:rPr lang="en-GB" baseline="0" dirty="0">
                <a:latin typeface="MV Boli" pitchFamily="2"/>
                <a:cs typeface="MV Boli" pitchFamily="2"/>
              </a:rPr>
              <a:t>. </a:t>
            </a:r>
            <a:r>
              <a:rPr lang="en-GB" baseline="0" dirty="0" err="1">
                <a:latin typeface="MV Boli" pitchFamily="2"/>
                <a:cs typeface="MV Boli" pitchFamily="2"/>
              </a:rPr>
              <a:t>Fabozzi</a:t>
            </a:r>
            <a:r>
              <a:rPr lang="en-GB" baseline="0" dirty="0">
                <a:latin typeface="MV Boli" pitchFamily="2"/>
                <a:cs typeface="MV Boli" pitchFamily="2"/>
              </a:rPr>
              <a:t> will tell you that all these duration measures are useless and that the only meaningful duration concept is that of effective duration. He works with a duration formula that finds the slope by shocking the price of the bond by a small amount up and down (P(y</a:t>
            </a:r>
            <a:r>
              <a:rPr lang="en-GB" baseline="-25000" dirty="0">
                <a:latin typeface="MV Boli" pitchFamily="2"/>
                <a:cs typeface="MV Boli" pitchFamily="2"/>
              </a:rPr>
              <a:t>0</a:t>
            </a:r>
            <a:r>
              <a:rPr lang="en-GB" baseline="0" dirty="0">
                <a:latin typeface="MV Boli" pitchFamily="2"/>
                <a:cs typeface="MV Boli" pitchFamily="2"/>
              </a:rPr>
              <a:t>-</a:t>
            </a:r>
            <a:r>
              <a:rPr lang="en-GB" baseline="0" dirty="0">
                <a:latin typeface="MV Boli" pitchFamily="2"/>
                <a:cs typeface="MV Boli" pitchFamily="2"/>
                <a:sym typeface="Symbol"/>
              </a:rPr>
              <a:t>d)-</a:t>
            </a:r>
            <a:r>
              <a:rPr lang="en-GB" baseline="0" dirty="0">
                <a:latin typeface="MV Boli" pitchFamily="2"/>
                <a:cs typeface="MV Boli" pitchFamily="2"/>
              </a:rPr>
              <a:t>P(y</a:t>
            </a:r>
            <a:r>
              <a:rPr lang="en-GB" baseline="-25000" dirty="0">
                <a:latin typeface="MV Boli" pitchFamily="2"/>
                <a:cs typeface="MV Boli" pitchFamily="2"/>
              </a:rPr>
              <a:t>0</a:t>
            </a:r>
            <a:r>
              <a:rPr lang="en-GB" baseline="0" dirty="0">
                <a:latin typeface="MV Boli" pitchFamily="2"/>
                <a:cs typeface="MV Boli" pitchFamily="2"/>
              </a:rPr>
              <a:t>-</a:t>
            </a:r>
            <a:r>
              <a:rPr lang="en-GB" baseline="0" dirty="0">
                <a:latin typeface="MV Boli" pitchFamily="2"/>
                <a:cs typeface="MV Boli" pitchFamily="2"/>
                <a:sym typeface="Symbol"/>
              </a:rPr>
              <a:t>d))/2d. </a:t>
            </a:r>
            <a:r>
              <a:rPr lang="en-GB" baseline="0" dirty="0" err="1">
                <a:latin typeface="MV Boli" pitchFamily="2"/>
                <a:cs typeface="MV Boli" pitchFamily="2"/>
                <a:sym typeface="Symbol"/>
              </a:rPr>
              <a:t>Fabozzi</a:t>
            </a:r>
            <a:r>
              <a:rPr lang="en-GB" baseline="0" dirty="0">
                <a:latin typeface="MV Boli" pitchFamily="2"/>
                <a:cs typeface="MV Boli" pitchFamily="2"/>
                <a:sym typeface="Symbol"/>
              </a:rPr>
              <a:t> is right and wrong. He is right in the sense that the duration measure cannot always be calculated analytically. If you have bonds with embedded options, you will need to find duration the way </a:t>
            </a:r>
            <a:r>
              <a:rPr lang="en-GB" baseline="0" dirty="0" err="1">
                <a:latin typeface="MV Boli" pitchFamily="2"/>
                <a:cs typeface="MV Boli" pitchFamily="2"/>
                <a:sym typeface="Symbol"/>
              </a:rPr>
              <a:t>Fabozzi</a:t>
            </a:r>
            <a:r>
              <a:rPr lang="en-GB" baseline="0" dirty="0">
                <a:latin typeface="MV Boli" pitchFamily="2"/>
                <a:cs typeface="MV Boli" pitchFamily="2"/>
                <a:sym typeface="Symbol"/>
              </a:rPr>
              <a:t> does. However, he is also wrong because with a normal bond, we have used the derivative to get the modified duration. Taking a derivative is nothing else than letting d go towards zero (remember: infinitesimally small). Most importantly, if you understanding the </a:t>
            </a:r>
            <a:r>
              <a:rPr lang="en-GB" baseline="0" dirty="0" err="1">
                <a:latin typeface="MV Boli" pitchFamily="2"/>
                <a:cs typeface="MV Boli" pitchFamily="2"/>
                <a:sym typeface="Symbol"/>
              </a:rPr>
              <a:t>derviation</a:t>
            </a:r>
            <a:r>
              <a:rPr lang="en-GB" baseline="0" dirty="0">
                <a:latin typeface="MV Boli" pitchFamily="2"/>
                <a:cs typeface="MV Boli" pitchFamily="2"/>
                <a:sym typeface="Symbol"/>
              </a:rPr>
              <a:t> of modified</a:t>
            </a:r>
            <a:r>
              <a:rPr lang="en-GB" dirty="0">
                <a:latin typeface="MV Boli" pitchFamily="2"/>
                <a:cs typeface="MV Boli" pitchFamily="2"/>
                <a:sym typeface="Symbol"/>
              </a:rPr>
              <a:t> duration, you understand the impact of the tenor on the interest-rate sensitivity of your bond.</a:t>
            </a:r>
            <a:endParaRPr lang="en-GB" dirty="0">
              <a:latin typeface="MV Boli" pitchFamily="2"/>
              <a:cs typeface="MV Boli" pitchFamily="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2"/>
          <p:cNvSpPr>
            <a:spLocks noGrp="1" noRot="1" noChangeAspect="1" noChangeArrowheads="1" noTextEdit="1"/>
          </p:cNvSpPr>
          <p:nvPr>
            <p:ph type="sldImg"/>
          </p:nvPr>
        </p:nvSpPr>
        <p:spPr>
          <a:xfrm>
            <a:off x="950913" y="787400"/>
            <a:ext cx="4889500" cy="3668713"/>
          </a:xfrm>
          <a:prstGeom prst="rect">
            <a:avLst/>
          </a:prstGeom>
          <a:ln/>
        </p:spPr>
      </p:sp>
      <p:sp>
        <p:nvSpPr>
          <p:cNvPr id="692227" name="Rectangle 3"/>
          <p:cNvSpPr>
            <a:spLocks noGrp="1" noChangeArrowheads="1"/>
          </p:cNvSpPr>
          <p:nvPr>
            <p:ph type="body" idx="1"/>
          </p:nvPr>
        </p:nvSpPr>
        <p:spPr>
          <a:xfrm>
            <a:off x="878180" y="4717143"/>
            <a:ext cx="5033582" cy="4455933"/>
          </a:xfrm>
          <a:prstGeom prst="rect">
            <a:avLst/>
          </a:prstGeom>
          <a:noFill/>
          <a:ln/>
        </p:spPr>
        <p:txBody>
          <a:bodyPr/>
          <a:lstStyle/>
          <a:p>
            <a:pPr eaLnBrk="1" hangingPunct="1"/>
            <a:r>
              <a:rPr lang="en-GB" dirty="0">
                <a:latin typeface="MV Boli" pitchFamily="2"/>
                <a:cs typeface="MV Boli" pitchFamily="2"/>
              </a:rPr>
              <a:t>On</a:t>
            </a:r>
            <a:r>
              <a:rPr lang="en-GB" baseline="0" dirty="0">
                <a:latin typeface="MV Boli" pitchFamily="2"/>
                <a:cs typeface="MV Boli" pitchFamily="2"/>
              </a:rPr>
              <a:t> this slide you see an alternative representation of the zero curve. It uses the principles of the rates charts introduced earlier. On each point on the time line you see the CF you would get for an initial investment of PV. As we’ve seen before, the slope between PV and each CF</a:t>
            </a:r>
            <a:r>
              <a:rPr lang="en-GB" baseline="0" dirty="0">
                <a:latin typeface="MV Boli" pitchFamily="2"/>
                <a:cs typeface="MV Boli" pitchFamily="2"/>
                <a:sym typeface="Symbol"/>
              </a:rPr>
              <a:t></a:t>
            </a:r>
            <a:r>
              <a:rPr lang="en-GB" baseline="0" dirty="0">
                <a:latin typeface="MV Boli" pitchFamily="2"/>
                <a:cs typeface="MV Boli" pitchFamily="2"/>
              </a:rPr>
              <a:t> is the interest rate. Now we have become more specific: the slope represents z</a:t>
            </a:r>
            <a:r>
              <a:rPr lang="en-GB" baseline="0" dirty="0">
                <a:latin typeface="MV Boli" pitchFamily="2"/>
                <a:cs typeface="MV Boli" pitchFamily="2"/>
                <a:sym typeface="Symbol"/>
              </a:rPr>
              <a:t></a:t>
            </a:r>
            <a:r>
              <a:rPr lang="en-GB" baseline="0" dirty="0">
                <a:latin typeface="MV Boli" pitchFamily="2"/>
                <a:cs typeface="MV Boli" pitchFamily="2"/>
              </a:rPr>
              <a:t>. As you can see, the longer the tenor, the higher z</a:t>
            </a:r>
            <a:r>
              <a:rPr lang="en-GB" baseline="0" dirty="0">
                <a:latin typeface="MV Boli" pitchFamily="2"/>
                <a:cs typeface="MV Boli" pitchFamily="2"/>
                <a:sym typeface="Symbol"/>
              </a:rPr>
              <a:t>, as represented by increasing slopes (which is not the same as increasing </a:t>
            </a:r>
            <a:r>
              <a:rPr lang="en-GB" baseline="0" dirty="0">
                <a:latin typeface="MV Boli" pitchFamily="2"/>
                <a:cs typeface="MV Boli" pitchFamily="2"/>
              </a:rPr>
              <a:t>CF</a:t>
            </a:r>
            <a:r>
              <a:rPr lang="en-GB" baseline="0" dirty="0">
                <a:latin typeface="MV Boli" pitchFamily="2"/>
                <a:cs typeface="MV Boli" pitchFamily="2"/>
                <a:sym typeface="Symbol"/>
              </a:rPr>
              <a:t>)</a:t>
            </a:r>
            <a:r>
              <a:rPr lang="en-GB" baseline="0" dirty="0">
                <a:latin typeface="MV Boli" pitchFamily="2"/>
                <a:cs typeface="MV Boli" pitchFamily="2"/>
              </a:rPr>
              <a:t>. Empirically, this is a typical upward-sloping yield curve.</a:t>
            </a:r>
            <a:endParaRPr lang="en-GB" dirty="0">
              <a:latin typeface="MV Boli" pitchFamily="2"/>
              <a:cs typeface="MV Boli" pitchFamily="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922338" y="884238"/>
            <a:ext cx="4949825" cy="3713162"/>
          </a:xfrm>
          <a:prstGeom prst="rect">
            <a:avLst/>
          </a:prstGeom>
          <a:ln/>
        </p:spPr>
      </p:sp>
      <p:sp>
        <p:nvSpPr>
          <p:cNvPr id="28674" name="Rectangle 3"/>
          <p:cNvSpPr>
            <a:spLocks noGrp="1" noChangeArrowheads="1"/>
          </p:cNvSpPr>
          <p:nvPr>
            <p:ph type="body" idx="1"/>
          </p:nvPr>
        </p:nvSpPr>
        <p:spPr>
          <a:xfrm>
            <a:off x="930706" y="4859382"/>
            <a:ext cx="4917462" cy="4457470"/>
          </a:xfrm>
          <a:prstGeom prst="rect">
            <a:avLst/>
          </a:prstGeom>
          <a:noFill/>
          <a:ln/>
        </p:spPr>
        <p:txBody>
          <a:bodyPr/>
          <a:lstStyle/>
          <a:p>
            <a:r>
              <a:rPr lang="en-GB" dirty="0">
                <a:latin typeface="MV Boli" pitchFamily="2"/>
                <a:cs typeface="MV Boli" pitchFamily="2"/>
              </a:rPr>
              <a:t>Let’s jump right into the topic. </a:t>
            </a:r>
            <a:r>
              <a:rPr lang="en-GB" baseline="0" dirty="0">
                <a:latin typeface="MV Boli" pitchFamily="2"/>
                <a:cs typeface="MV Boli" pitchFamily="2"/>
              </a:rPr>
              <a:t>To start, we put fixed income in the global context. We also set the stage for portfolio management.</a:t>
            </a:r>
          </a:p>
          <a:p>
            <a:endParaRPr lang="en-GB" baseline="0" dirty="0">
              <a:latin typeface="MV Boli" pitchFamily="2"/>
              <a:cs typeface="MV Boli" pitchFamily="2"/>
            </a:endParaRPr>
          </a:p>
          <a:p>
            <a:r>
              <a:rPr lang="en-GB" noProof="0" dirty="0">
                <a:latin typeface="MV Boli" pitchFamily="2"/>
                <a:cs typeface="MV Boli" pitchFamily="2"/>
              </a:rPr>
              <a:t>After this section</a:t>
            </a:r>
            <a:r>
              <a:rPr lang="en-GB" baseline="0" noProof="0" dirty="0">
                <a:latin typeface="MV Boli" pitchFamily="2"/>
                <a:cs typeface="MV Boli" pitchFamily="2"/>
              </a:rPr>
              <a:t> you should be able to</a:t>
            </a:r>
            <a:endParaRPr lang="en-GB" noProof="0" dirty="0">
              <a:latin typeface="MV Boli" pitchFamily="2"/>
              <a:cs typeface="MV Boli" pitchFamily="2"/>
            </a:endParaRPr>
          </a:p>
          <a:p>
            <a:pPr marL="220233" indent="-220233">
              <a:buFontTx/>
              <a:buAutoNum type="arabicPeriod"/>
            </a:pPr>
            <a:r>
              <a:rPr lang="en-GB" noProof="0" dirty="0">
                <a:latin typeface="MV Boli" pitchFamily="2"/>
                <a:cs typeface="MV Boli" pitchFamily="2"/>
              </a:rPr>
              <a:t>Understand the role of debt in the economy.</a:t>
            </a:r>
          </a:p>
          <a:p>
            <a:pPr marL="220233" indent="-220233">
              <a:buFontTx/>
              <a:buAutoNum type="arabicPeriod"/>
            </a:pPr>
            <a:r>
              <a:rPr lang="en-GB" noProof="0" dirty="0">
                <a:latin typeface="MV Boli" pitchFamily="2"/>
                <a:cs typeface="MV Boli" pitchFamily="2"/>
              </a:rPr>
              <a:t>Appreciate the importance</a:t>
            </a:r>
            <a:r>
              <a:rPr lang="en-GB" baseline="0" noProof="0" dirty="0">
                <a:latin typeface="MV Boli" pitchFamily="2"/>
                <a:cs typeface="MV Boli" pitchFamily="2"/>
              </a:rPr>
              <a:t> of the bond market.</a:t>
            </a:r>
            <a:endParaRPr lang="en-GB" noProof="0" dirty="0">
              <a:latin typeface="MV Boli" pitchFamily="2"/>
              <a:cs typeface="MV Boli" pitchFamily="2"/>
            </a:endParaRPr>
          </a:p>
          <a:p>
            <a:endParaRPr lang="de-CH" dirty="0">
              <a:latin typeface="MV Boli" pitchFamily="2"/>
              <a:cs typeface="MV Boli" pitchFamily="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2" name="Rectangle 2"/>
          <p:cNvSpPr>
            <a:spLocks noGrp="1" noRot="1" noChangeAspect="1" noChangeArrowheads="1" noTextEdit="1"/>
          </p:cNvSpPr>
          <p:nvPr>
            <p:ph type="sldImg"/>
          </p:nvPr>
        </p:nvSpPr>
        <p:spPr>
          <a:xfrm>
            <a:off x="950913" y="787400"/>
            <a:ext cx="4889500" cy="3668713"/>
          </a:xfrm>
          <a:prstGeom prst="rect">
            <a:avLst/>
          </a:prstGeom>
          <a:ln/>
        </p:spPr>
      </p:sp>
      <p:sp>
        <p:nvSpPr>
          <p:cNvPr id="998403" name="Rectangle 3"/>
          <p:cNvSpPr>
            <a:spLocks noGrp="1" noChangeArrowheads="1"/>
          </p:cNvSpPr>
          <p:nvPr>
            <p:ph type="body" idx="1"/>
          </p:nvPr>
        </p:nvSpPr>
        <p:spPr>
          <a:xfrm>
            <a:off x="958489" y="4670972"/>
            <a:ext cx="4903570" cy="4455933"/>
          </a:xfrm>
          <a:prstGeom prst="rect">
            <a:avLst/>
          </a:prstGeom>
          <a:noFill/>
          <a:ln/>
        </p:spPr>
        <p:txBody>
          <a:bodyPr/>
          <a:lstStyle/>
          <a:p>
            <a:pPr eaLnBrk="1" hangingPunct="1"/>
            <a:r>
              <a:rPr lang="en-GB" dirty="0">
                <a:latin typeface="MV Boli" pitchFamily="2"/>
                <a:cs typeface="MV Boli" pitchFamily="2"/>
              </a:rPr>
              <a:t>This is the same slide again. But this time, we do something new:</a:t>
            </a:r>
            <a:r>
              <a:rPr lang="en-GB" baseline="0" dirty="0">
                <a:latin typeface="MV Boli" pitchFamily="2"/>
                <a:cs typeface="MV Boli" pitchFamily="2"/>
              </a:rPr>
              <a:t> forwards.</a:t>
            </a:r>
            <a:endParaRPr lang="en-GB" dirty="0">
              <a:latin typeface="MV Boli" pitchFamily="2"/>
              <a:cs typeface="MV Boli" pitchFamily="2"/>
            </a:endParaRPr>
          </a:p>
          <a:p>
            <a:pPr eaLnBrk="1" hangingPunct="1"/>
            <a:r>
              <a:rPr lang="en-GB" dirty="0">
                <a:latin typeface="MV Boli" pitchFamily="2"/>
                <a:cs typeface="MV Boli" pitchFamily="2"/>
              </a:rPr>
              <a:t>First have a look at the first two years. If you only have zero bonds, you can</a:t>
            </a:r>
            <a:r>
              <a:rPr lang="en-GB" baseline="0" dirty="0">
                <a:latin typeface="MV Boli" pitchFamily="2"/>
                <a:cs typeface="MV Boli" pitchFamily="2"/>
              </a:rPr>
              <a:t> invest your money in a 1- or 2-year zero bonds. But if you have forwards you can do something new: you can invest your money in a 1-year zero bond, and then go do a forward that gives you the forward rate of interest from year 1 to 2. I describe this as f</a:t>
            </a:r>
            <a:r>
              <a:rPr lang="en-GB" baseline="-25000" dirty="0">
                <a:latin typeface="MV Boli" pitchFamily="2"/>
                <a:cs typeface="MV Boli" pitchFamily="2"/>
              </a:rPr>
              <a:t>1,2</a:t>
            </a:r>
            <a:r>
              <a:rPr lang="en-GB" baseline="0" dirty="0">
                <a:latin typeface="MV Boli" pitchFamily="2"/>
                <a:cs typeface="MV Boli" pitchFamily="2"/>
              </a:rPr>
              <a:t>. As you have learned, f</a:t>
            </a:r>
            <a:r>
              <a:rPr lang="en-GB" baseline="-25000" dirty="0">
                <a:latin typeface="MV Boli" pitchFamily="2"/>
                <a:cs typeface="MV Boli" pitchFamily="2"/>
              </a:rPr>
              <a:t>1,2  </a:t>
            </a:r>
            <a:r>
              <a:rPr lang="en-GB" baseline="0" dirty="0">
                <a:latin typeface="MV Boli" pitchFamily="2"/>
                <a:cs typeface="MV Boli" pitchFamily="2"/>
              </a:rPr>
              <a:t> </a:t>
            </a:r>
            <a:r>
              <a:rPr lang="en-GB" dirty="0">
                <a:latin typeface="MV Boli" pitchFamily="2"/>
                <a:cs typeface="MV Boli" pitchFamily="2"/>
              </a:rPr>
              <a:t>needs to</a:t>
            </a:r>
            <a:r>
              <a:rPr lang="en-GB" baseline="0" dirty="0">
                <a:latin typeface="MV Boli" pitchFamily="2"/>
                <a:cs typeface="MV Boli" pitchFamily="2"/>
              </a:rPr>
              <a:t> be at a level that this new possible strategy yields the same result has buying a 2-year zero. Why? – Because otherwise, you could arbitrage the two investments! In the graph that means that the slope between CF</a:t>
            </a:r>
            <a:r>
              <a:rPr lang="en-GB" baseline="-25000" dirty="0">
                <a:latin typeface="MV Boli" pitchFamily="2"/>
                <a:cs typeface="MV Boli" pitchFamily="2"/>
              </a:rPr>
              <a:t>1</a:t>
            </a:r>
            <a:r>
              <a:rPr lang="en-GB" baseline="0" dirty="0">
                <a:latin typeface="MV Boli" pitchFamily="2"/>
                <a:cs typeface="MV Boli" pitchFamily="2"/>
              </a:rPr>
              <a:t> and CF</a:t>
            </a:r>
            <a:r>
              <a:rPr lang="en-GB" baseline="-25000" dirty="0">
                <a:latin typeface="MV Boli" pitchFamily="2"/>
                <a:cs typeface="MV Boli" pitchFamily="2"/>
              </a:rPr>
              <a:t>2</a:t>
            </a:r>
            <a:r>
              <a:rPr lang="en-GB" baseline="0" dirty="0">
                <a:latin typeface="MV Boli" pitchFamily="2"/>
                <a:cs typeface="MV Boli" pitchFamily="2"/>
              </a:rPr>
              <a:t> (which is f</a:t>
            </a:r>
            <a:r>
              <a:rPr lang="en-GB" baseline="-25000" dirty="0">
                <a:latin typeface="MV Boli" pitchFamily="2"/>
                <a:cs typeface="MV Boli" pitchFamily="2"/>
              </a:rPr>
              <a:t>1,2</a:t>
            </a:r>
            <a:r>
              <a:rPr lang="en-GB" baseline="0" dirty="0">
                <a:latin typeface="MV Boli" pitchFamily="2"/>
                <a:cs typeface="MV Boli" pitchFamily="2"/>
              </a:rPr>
              <a:t>) will make sure the paths meet exactly at CF</a:t>
            </a:r>
            <a:r>
              <a:rPr lang="en-GB" baseline="-25000" dirty="0">
                <a:latin typeface="MV Boli" pitchFamily="2"/>
                <a:cs typeface="MV Boli" pitchFamily="2"/>
              </a:rPr>
              <a:t>2</a:t>
            </a:r>
            <a:r>
              <a:rPr lang="en-GB" baseline="0" dirty="0">
                <a:latin typeface="MV Boli" pitchFamily="2"/>
                <a:cs typeface="MV Boli" pitchFamily="2"/>
              </a:rPr>
              <a:t>. This logic applies to all other forwards as well.</a:t>
            </a:r>
          </a:p>
          <a:p>
            <a:pPr eaLnBrk="1" hangingPunct="1"/>
            <a:r>
              <a:rPr lang="en-GB" baseline="0" dirty="0">
                <a:latin typeface="MV Boli" pitchFamily="2"/>
                <a:cs typeface="MV Boli" pitchFamily="2"/>
              </a:rPr>
              <a:t>Taking the perspective of a long zero bond with tenor </a:t>
            </a:r>
            <a:r>
              <a:rPr lang="en-GB" baseline="0" dirty="0">
                <a:latin typeface="MV Boli" pitchFamily="2"/>
                <a:cs typeface="MV Boli" pitchFamily="2"/>
                <a:sym typeface="Symbol"/>
              </a:rPr>
              <a:t></a:t>
            </a:r>
            <a:r>
              <a:rPr lang="en-GB" baseline="0" dirty="0">
                <a:latin typeface="MV Boli" pitchFamily="2"/>
                <a:cs typeface="MV Boli" pitchFamily="2"/>
              </a:rPr>
              <a:t>, we can graphically see that if we start from 0 and go through all the forwards up to </a:t>
            </a:r>
            <a:r>
              <a:rPr lang="en-GB" baseline="0" dirty="0">
                <a:latin typeface="MV Boli" pitchFamily="2"/>
                <a:cs typeface="MV Boli" pitchFamily="2"/>
                <a:sym typeface="Symbol"/>
              </a:rPr>
              <a:t> we end up at the same point as z times . So every spot rate z is nothing else than the sum of the forward rates leading to , divided by . This, of course, is the average of the forward rates. In continuous time, the spot rate is the integral of the instantaneous forward rates up to , divided by . Again, this is the average. </a:t>
            </a:r>
            <a:endParaRPr lang="en-GB" baseline="0" dirty="0">
              <a:latin typeface="MV Boli" pitchFamily="2"/>
              <a:cs typeface="MV Boli" pitchFamily="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66" name="Rectangle 2"/>
          <p:cNvSpPr>
            <a:spLocks noGrp="1" noRot="1" noChangeAspect="1" noChangeArrowheads="1" noTextEdit="1"/>
          </p:cNvSpPr>
          <p:nvPr>
            <p:ph type="sldImg"/>
          </p:nvPr>
        </p:nvSpPr>
        <p:spPr>
          <a:xfrm>
            <a:off x="950913" y="787400"/>
            <a:ext cx="4889500" cy="3668713"/>
          </a:xfrm>
          <a:prstGeom prst="rect">
            <a:avLst/>
          </a:prstGeom>
          <a:ln/>
        </p:spPr>
      </p:sp>
      <p:sp>
        <p:nvSpPr>
          <p:cNvPr id="1009667" name="Rectangle 3"/>
          <p:cNvSpPr>
            <a:spLocks noGrp="1" noChangeArrowheads="1"/>
          </p:cNvSpPr>
          <p:nvPr>
            <p:ph type="body" idx="1"/>
          </p:nvPr>
        </p:nvSpPr>
        <p:spPr>
          <a:xfrm>
            <a:off x="958488" y="4717143"/>
            <a:ext cx="4953274" cy="4455933"/>
          </a:xfrm>
          <a:prstGeom prst="rect">
            <a:avLst/>
          </a:prstGeom>
          <a:noFill/>
          <a:ln/>
        </p:spPr>
        <p:txBody>
          <a:bodyPr/>
          <a:lstStyle/>
          <a:p>
            <a:pPr eaLnBrk="1" hangingPunct="1"/>
            <a:r>
              <a:rPr lang="en-GB" dirty="0">
                <a:latin typeface="MV Boli" pitchFamily="2"/>
                <a:cs typeface="MV Boli" pitchFamily="2"/>
              </a:rPr>
              <a:t>Before, we have derived the 1-year</a:t>
            </a:r>
            <a:r>
              <a:rPr lang="en-GB" baseline="0" dirty="0">
                <a:latin typeface="MV Boli" pitchFamily="2"/>
                <a:cs typeface="MV Boli" pitchFamily="2"/>
              </a:rPr>
              <a:t> forward, starting in 1, 2, 3 </a:t>
            </a:r>
            <a:r>
              <a:rPr lang="en-GB" baseline="0" dirty="0" err="1">
                <a:latin typeface="MV Boli" pitchFamily="2"/>
                <a:cs typeface="MV Boli" pitchFamily="2"/>
              </a:rPr>
              <a:t>etc</a:t>
            </a:r>
            <a:r>
              <a:rPr lang="en-GB" baseline="0" dirty="0">
                <a:latin typeface="MV Boli" pitchFamily="2"/>
                <a:cs typeface="MV Boli" pitchFamily="2"/>
              </a:rPr>
              <a:t> years. Here we do something different. Again we start with our rates chart. The slope between PV and each CF</a:t>
            </a:r>
            <a:r>
              <a:rPr lang="en-GB" baseline="0" dirty="0">
                <a:latin typeface="MV Boli" pitchFamily="2"/>
                <a:cs typeface="MV Boli" pitchFamily="2"/>
                <a:sym typeface="Symbol"/>
              </a:rPr>
              <a:t> represents the corresponding z. In the lower panel, this is represented as a spot curve, i.e. each tenor maps into a corresponding z - the usual way of presenting yield curves.</a:t>
            </a:r>
          </a:p>
          <a:p>
            <a:pPr eaLnBrk="1" hangingPunct="1"/>
            <a:endParaRPr lang="en-GB" baseline="0" dirty="0">
              <a:latin typeface="MV Boli" pitchFamily="2"/>
              <a:cs typeface="MV Boli" pitchFamily="2"/>
              <a:sym typeface="Symbol"/>
            </a:endParaRPr>
          </a:p>
          <a:p>
            <a:pPr eaLnBrk="1" hangingPunct="1"/>
            <a:r>
              <a:rPr lang="en-GB" baseline="0" dirty="0">
                <a:latin typeface="MV Boli" pitchFamily="2"/>
                <a:cs typeface="MV Boli" pitchFamily="2"/>
                <a:sym typeface="Symbol"/>
              </a:rPr>
              <a:t>We can now move on to see how this spot curve is expected to look like in one year. Before, we have shown that non-arbitrage requires the forward from =1 to =2, </a:t>
            </a:r>
            <a:r>
              <a:rPr lang="en-GB" dirty="0">
                <a:latin typeface="MV Boli" pitchFamily="2"/>
                <a:cs typeface="MV Boli" pitchFamily="2"/>
              </a:rPr>
              <a:t>f</a:t>
            </a:r>
            <a:r>
              <a:rPr lang="en-GB" baseline="-25000" dirty="0">
                <a:latin typeface="MV Boli" pitchFamily="2"/>
                <a:cs typeface="MV Boli" pitchFamily="2"/>
              </a:rPr>
              <a:t>1,2</a:t>
            </a:r>
            <a:r>
              <a:rPr lang="en-GB" baseline="0" dirty="0">
                <a:latin typeface="MV Boli" pitchFamily="2"/>
                <a:cs typeface="MV Boli" pitchFamily="2"/>
                <a:sym typeface="Symbol"/>
              </a:rPr>
              <a:t>, can be read off the graph as the slope between CF</a:t>
            </a:r>
            <a:r>
              <a:rPr lang="en-GB" baseline="-25000" dirty="0">
                <a:latin typeface="MV Boli" pitchFamily="2"/>
                <a:cs typeface="MV Boli" pitchFamily="2"/>
                <a:sym typeface="Symbol"/>
              </a:rPr>
              <a:t>1</a:t>
            </a:r>
            <a:r>
              <a:rPr lang="en-GB" baseline="0" dirty="0">
                <a:latin typeface="MV Boli" pitchFamily="2"/>
                <a:cs typeface="MV Boli" pitchFamily="2"/>
                <a:sym typeface="Symbol"/>
              </a:rPr>
              <a:t> and CF</a:t>
            </a:r>
            <a:r>
              <a:rPr lang="en-GB" baseline="-25000" dirty="0">
                <a:latin typeface="MV Boli" pitchFamily="2"/>
                <a:cs typeface="MV Boli" pitchFamily="2"/>
                <a:sym typeface="Symbol"/>
              </a:rPr>
              <a:t>2</a:t>
            </a:r>
            <a:r>
              <a:rPr lang="en-GB" baseline="0" dirty="0">
                <a:latin typeface="MV Boli" pitchFamily="2"/>
                <a:cs typeface="MV Boli" pitchFamily="2"/>
                <a:sym typeface="Symbol"/>
              </a:rPr>
              <a:t>. The same holds true for </a:t>
            </a:r>
            <a:r>
              <a:rPr lang="en-GB" dirty="0">
                <a:latin typeface="MV Boli" pitchFamily="2"/>
                <a:cs typeface="MV Boli" pitchFamily="2"/>
              </a:rPr>
              <a:t>f</a:t>
            </a:r>
            <a:r>
              <a:rPr lang="en-GB" baseline="-25000" dirty="0">
                <a:latin typeface="MV Boli" pitchFamily="2"/>
                <a:cs typeface="MV Boli" pitchFamily="2"/>
              </a:rPr>
              <a:t>1,3 </a:t>
            </a:r>
            <a:r>
              <a:rPr lang="en-GB" baseline="0" dirty="0">
                <a:latin typeface="MV Boli" pitchFamily="2"/>
                <a:cs typeface="MV Boli" pitchFamily="2"/>
                <a:sym typeface="Symbol"/>
              </a:rPr>
              <a:t> , which is </a:t>
            </a:r>
            <a:r>
              <a:rPr lang="en-GB" baseline="0" dirty="0" err="1">
                <a:latin typeface="MV Boli" pitchFamily="2"/>
                <a:cs typeface="MV Boli" pitchFamily="2"/>
                <a:sym typeface="Symbol"/>
              </a:rPr>
              <a:t>simpy</a:t>
            </a:r>
            <a:r>
              <a:rPr lang="en-GB" baseline="0" dirty="0">
                <a:latin typeface="MV Boli" pitchFamily="2"/>
                <a:cs typeface="MV Boli" pitchFamily="2"/>
                <a:sym typeface="Symbol"/>
              </a:rPr>
              <a:t> the slope between CF</a:t>
            </a:r>
            <a:r>
              <a:rPr lang="en-GB" baseline="-25000" dirty="0">
                <a:latin typeface="MV Boli" pitchFamily="2"/>
                <a:cs typeface="MV Boli" pitchFamily="2"/>
                <a:sym typeface="Symbol"/>
              </a:rPr>
              <a:t>1</a:t>
            </a:r>
            <a:r>
              <a:rPr lang="en-GB" baseline="0" dirty="0">
                <a:latin typeface="MV Boli" pitchFamily="2"/>
                <a:cs typeface="MV Boli" pitchFamily="2"/>
                <a:sym typeface="Symbol"/>
              </a:rPr>
              <a:t> and CF</a:t>
            </a:r>
            <a:r>
              <a:rPr lang="en-GB" baseline="-25000" dirty="0">
                <a:latin typeface="MV Boli" pitchFamily="2"/>
                <a:cs typeface="MV Boli" pitchFamily="2"/>
                <a:sym typeface="Symbol"/>
              </a:rPr>
              <a:t>3</a:t>
            </a:r>
            <a:r>
              <a:rPr lang="en-GB" baseline="0" dirty="0">
                <a:latin typeface="MV Boli" pitchFamily="2"/>
                <a:cs typeface="MV Boli" pitchFamily="2"/>
                <a:sym typeface="Symbol"/>
              </a:rPr>
              <a:t> . And so forth. Consequently, the can map all </a:t>
            </a:r>
            <a:r>
              <a:rPr lang="en-GB" dirty="0">
                <a:latin typeface="MV Boli" pitchFamily="2"/>
                <a:cs typeface="MV Boli" pitchFamily="2"/>
              </a:rPr>
              <a:t>f</a:t>
            </a:r>
            <a:r>
              <a:rPr lang="en-GB" baseline="-25000" dirty="0">
                <a:latin typeface="MV Boli" pitchFamily="2"/>
                <a:cs typeface="MV Boli" pitchFamily="2"/>
              </a:rPr>
              <a:t>1,</a:t>
            </a:r>
            <a:r>
              <a:rPr lang="en-GB" baseline="-25000" dirty="0">
                <a:latin typeface="MV Boli" pitchFamily="2"/>
                <a:cs typeface="MV Boli" pitchFamily="2"/>
                <a:sym typeface="Symbol"/>
              </a:rPr>
              <a:t> </a:t>
            </a:r>
            <a:r>
              <a:rPr lang="en-GB" dirty="0">
                <a:latin typeface="MV Boli" pitchFamily="2"/>
                <a:cs typeface="MV Boli" pitchFamily="2"/>
                <a:sym typeface="Symbol"/>
              </a:rPr>
              <a:t> to the corresponding . This gives us the forward curve. </a:t>
            </a:r>
          </a:p>
          <a:p>
            <a:pPr eaLnBrk="1" hangingPunct="1"/>
            <a:endParaRPr lang="en-GB" dirty="0">
              <a:latin typeface="MV Boli" pitchFamily="2"/>
              <a:cs typeface="MV Boli" pitchFamily="2"/>
              <a:sym typeface="Symbol"/>
            </a:endParaRPr>
          </a:p>
          <a:p>
            <a:pPr eaLnBrk="1" hangingPunct="1"/>
            <a:r>
              <a:rPr lang="en-GB" dirty="0">
                <a:latin typeface="MV Boli" pitchFamily="2"/>
                <a:cs typeface="MV Boli" pitchFamily="2"/>
                <a:sym typeface="Symbol"/>
              </a:rPr>
              <a:t>For the moment, we can </a:t>
            </a:r>
            <a:r>
              <a:rPr lang="en-GB" dirty="0" err="1">
                <a:latin typeface="MV Boli" pitchFamily="2"/>
                <a:cs typeface="MV Boli" pitchFamily="2"/>
                <a:sym typeface="Symbol"/>
              </a:rPr>
              <a:t>interprete</a:t>
            </a:r>
            <a:r>
              <a:rPr lang="en-GB" dirty="0">
                <a:latin typeface="MV Boli" pitchFamily="2"/>
                <a:cs typeface="MV Boli" pitchFamily="2"/>
                <a:sym typeface="Symbol"/>
              </a:rPr>
              <a:t> the forward curve as the market expectation for the spot curve – more detail to follow.</a:t>
            </a:r>
            <a:endParaRPr lang="en-GB" dirty="0">
              <a:latin typeface="MV Boli" pitchFamily="2"/>
              <a:cs typeface="MV Boli" pitchFamily="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2529" name="Rectangle 2"/>
          <p:cNvSpPr>
            <a:spLocks noGrp="1" noRot="1" noChangeAspect="1" noChangeArrowheads="1" noTextEdit="1"/>
          </p:cNvSpPr>
          <p:nvPr>
            <p:ph type="sldImg"/>
          </p:nvPr>
        </p:nvSpPr>
        <p:spPr>
          <a:xfrm>
            <a:off x="922338" y="884238"/>
            <a:ext cx="4949825" cy="3713162"/>
          </a:xfrm>
          <a:prstGeom prst="rect">
            <a:avLst/>
          </a:prstGeom>
          <a:ln/>
        </p:spPr>
      </p:sp>
      <p:sp>
        <p:nvSpPr>
          <p:cNvPr id="1302530" name="Rectangle 3"/>
          <p:cNvSpPr>
            <a:spLocks noGrp="1" noChangeArrowheads="1"/>
          </p:cNvSpPr>
          <p:nvPr>
            <p:ph type="body" idx="1"/>
          </p:nvPr>
        </p:nvSpPr>
        <p:spPr>
          <a:xfrm>
            <a:off x="889032" y="4704851"/>
            <a:ext cx="4917461" cy="4457470"/>
          </a:xfrm>
          <a:prstGeom prst="rect">
            <a:avLst/>
          </a:prstGeom>
          <a:noFill/>
          <a:ln/>
        </p:spPr>
        <p:txBody>
          <a:bodyPr/>
          <a:lstStyle/>
          <a:p>
            <a:r>
              <a:rPr lang="en-GB" dirty="0">
                <a:latin typeface="MV Boli" pitchFamily="2"/>
                <a:cs typeface="MV Boli" pitchFamily="2"/>
              </a:rPr>
              <a:t>We start with a short intro to the asset management industry. From this, I give you a run-down on how people run interest rate positions. </a:t>
            </a:r>
          </a:p>
          <a:p>
            <a:endParaRPr lang="en-GB" noProof="0" dirty="0">
              <a:latin typeface="MV Boli" pitchFamily="2"/>
              <a:cs typeface="MV Boli" pitchFamily="2"/>
            </a:endParaRPr>
          </a:p>
          <a:p>
            <a:r>
              <a:rPr lang="en-GB" noProof="0" dirty="0">
                <a:latin typeface="MV Boli" pitchFamily="2"/>
                <a:cs typeface="MV Boli" pitchFamily="2"/>
              </a:rPr>
              <a:t>After this section</a:t>
            </a:r>
            <a:r>
              <a:rPr lang="en-GB" baseline="0" noProof="0" dirty="0">
                <a:latin typeface="MV Boli" pitchFamily="2"/>
                <a:cs typeface="MV Boli" pitchFamily="2"/>
              </a:rPr>
              <a:t> you should be able to</a:t>
            </a:r>
            <a:endParaRPr lang="en-GB" noProof="0" dirty="0">
              <a:latin typeface="MV Boli" pitchFamily="2"/>
              <a:cs typeface="MV Boli" pitchFamily="2"/>
            </a:endParaRPr>
          </a:p>
          <a:p>
            <a:pPr marL="220233" indent="-220233">
              <a:buFontTx/>
              <a:buAutoNum type="arabicPeriod"/>
            </a:pPr>
            <a:r>
              <a:rPr lang="en-GB" noProof="0" dirty="0">
                <a:latin typeface="MV Boli" pitchFamily="2"/>
                <a:cs typeface="MV Boli" pitchFamily="2"/>
              </a:rPr>
              <a:t>Draw</a:t>
            </a:r>
            <a:r>
              <a:rPr lang="en-GB" baseline="0" noProof="0" dirty="0">
                <a:latin typeface="MV Boli" pitchFamily="2"/>
                <a:cs typeface="MV Boli" pitchFamily="2"/>
              </a:rPr>
              <a:t> investment conclusions from expected curve movements</a:t>
            </a:r>
            <a:r>
              <a:rPr lang="en-GB" noProof="0" dirty="0">
                <a:latin typeface="MV Boli" pitchFamily="2"/>
                <a:cs typeface="MV Boli" pitchFamily="2"/>
              </a:rPr>
              <a:t>.</a:t>
            </a:r>
          </a:p>
          <a:p>
            <a:pPr marL="220233" indent="-220233">
              <a:buFontTx/>
              <a:buAutoNum type="arabicPeriod"/>
            </a:pPr>
            <a:r>
              <a:rPr lang="en-GB" baseline="0" noProof="0" dirty="0">
                <a:latin typeface="MV Boli" pitchFamily="2"/>
                <a:cs typeface="MV Boli" pitchFamily="2"/>
              </a:rPr>
              <a:t>Put into context active duration strategies.</a:t>
            </a:r>
          </a:p>
          <a:p>
            <a:pPr marL="220233" indent="-220233">
              <a:buFontTx/>
              <a:buAutoNum type="arabicPeriod"/>
            </a:pPr>
            <a:r>
              <a:rPr lang="en-GB" baseline="0" noProof="0" dirty="0">
                <a:latin typeface="MV Boli" pitchFamily="2"/>
                <a:cs typeface="MV Boli" pitchFamily="2"/>
              </a:rPr>
              <a:t>Understand and apply the concept of rolling yields.</a:t>
            </a:r>
          </a:p>
          <a:p>
            <a:pPr marL="220233" indent="-220233">
              <a:buFontTx/>
              <a:buAutoNum type="arabicPeriod"/>
            </a:pPr>
            <a:r>
              <a:rPr lang="en-GB" baseline="0" noProof="0" dirty="0">
                <a:latin typeface="MV Boli" pitchFamily="2"/>
                <a:cs typeface="MV Boli" pitchFamily="2"/>
              </a:rPr>
              <a:t>Implement curve trades using futures and swaps.</a:t>
            </a:r>
            <a:endParaRPr lang="en-GB" noProof="0" dirty="0">
              <a:latin typeface="MV Boli" pitchFamily="2"/>
              <a:cs typeface="MV Boli" pitchFamily="2"/>
            </a:endParaRPr>
          </a:p>
          <a:p>
            <a:endParaRPr lang="de-CH" dirty="0">
              <a:latin typeface="MV Boli" pitchFamily="2"/>
              <a:cs typeface="MV Boli" pitchFamily="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2338" y="884238"/>
            <a:ext cx="4949825" cy="3713162"/>
          </a:xfrm>
          <a:prstGeom prst="rect">
            <a:avLst/>
          </a:prstGeom>
        </p:spPr>
      </p:sp>
      <p:sp>
        <p:nvSpPr>
          <p:cNvPr id="3" name="Notizenplatzhalter 2"/>
          <p:cNvSpPr>
            <a:spLocks noGrp="1"/>
          </p:cNvSpPr>
          <p:nvPr>
            <p:ph type="body" idx="1"/>
          </p:nvPr>
        </p:nvSpPr>
        <p:spPr>
          <a:xfrm>
            <a:off x="930706" y="4704851"/>
            <a:ext cx="5184649" cy="4457470"/>
          </a:xfrm>
          <a:prstGeom prst="rect">
            <a:avLst/>
          </a:prstGeom>
        </p:spPr>
        <p:txBody>
          <a:bodyPr/>
          <a:lstStyle/>
          <a:p>
            <a:r>
              <a:rPr lang="en-GB" noProof="0" dirty="0"/>
              <a:t>This slide appeals</a:t>
            </a:r>
            <a:r>
              <a:rPr lang="en-GB" baseline="0" noProof="0" dirty="0"/>
              <a:t> to your extrinsic motivation</a:t>
            </a:r>
            <a:r>
              <a:rPr lang="en-GB" noProof="0" dirty="0"/>
              <a:t>.</a:t>
            </a:r>
          </a:p>
        </p:txBody>
      </p:sp>
    </p:spTree>
    <p:extLst>
      <p:ext uri="{BB962C8B-B14F-4D97-AF65-F5344CB8AC3E}">
        <p14:creationId xmlns:p14="http://schemas.microsoft.com/office/powerpoint/2010/main" val="1744134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2" name="Rectangle 2"/>
          <p:cNvSpPr>
            <a:spLocks noGrp="1" noRot="1" noChangeAspect="1" noChangeArrowheads="1" noTextEdit="1"/>
          </p:cNvSpPr>
          <p:nvPr>
            <p:ph type="sldImg"/>
          </p:nvPr>
        </p:nvSpPr>
        <p:spPr>
          <a:xfrm>
            <a:off x="950913" y="787400"/>
            <a:ext cx="4889500" cy="3668713"/>
          </a:xfrm>
          <a:prstGeom prst="rect">
            <a:avLst/>
          </a:prstGeom>
          <a:ln/>
        </p:spPr>
      </p:sp>
      <p:sp>
        <p:nvSpPr>
          <p:cNvPr id="1013763" name="Rectangle 3"/>
          <p:cNvSpPr>
            <a:spLocks noGrp="1" noChangeArrowheads="1"/>
          </p:cNvSpPr>
          <p:nvPr>
            <p:ph type="body" idx="1"/>
          </p:nvPr>
        </p:nvSpPr>
        <p:spPr>
          <a:xfrm>
            <a:off x="953513" y="4717143"/>
            <a:ext cx="4845931" cy="4455933"/>
          </a:xfrm>
          <a:prstGeom prst="rect">
            <a:avLst/>
          </a:prstGeom>
          <a:noFill/>
          <a:ln/>
        </p:spPr>
        <p:txBody>
          <a:bodyPr/>
          <a:lstStyle/>
          <a:p>
            <a:pPr eaLnBrk="1" hangingPunct="1"/>
            <a:r>
              <a:rPr lang="en-GB" sz="1000" dirty="0">
                <a:latin typeface="MV Boli" pitchFamily="2"/>
                <a:cs typeface="MV Boli" pitchFamily="2"/>
              </a:rPr>
              <a:t>Active interest rate management means that you position your cash flows on the time axis. Ideally, you would like your cash flows to be put on those maturities with the highest expected return. This slide shows that for determining expected returns, you need to compare your expectations with the forwards (and not with the current yield curve). To understand the issue, look at the current yield curve. This is a slide you now have seen several times. In this chart, I have highlighted the one-year interest rate as well as the 1-year forward curve. Again, the bars in this chart (the CFs) can be thought of as zero bonds which all have an identical value of PV. You can think of them as alternative investment opportunities for a capital of PV</a:t>
            </a:r>
            <a:r>
              <a:rPr lang="en-GB" sz="1000" baseline="-25000" dirty="0">
                <a:latin typeface="MV Boli" pitchFamily="2"/>
                <a:cs typeface="MV Boli" pitchFamily="2"/>
              </a:rPr>
              <a:t>0</a:t>
            </a:r>
            <a:r>
              <a:rPr lang="en-GB" sz="1000" dirty="0">
                <a:latin typeface="MV Boli" pitchFamily="2"/>
                <a:cs typeface="MV Boli" pitchFamily="2"/>
              </a:rPr>
              <a:t>.</a:t>
            </a:r>
          </a:p>
          <a:p>
            <a:pPr eaLnBrk="1" hangingPunct="1"/>
            <a:r>
              <a:rPr lang="en-GB" sz="1000" dirty="0">
                <a:latin typeface="MV Boli" pitchFamily="2"/>
                <a:cs typeface="MV Boli" pitchFamily="2"/>
              </a:rPr>
              <a:t>Now, move mentally one year forward and assume that at this future date, the new spot curve matches exactly today’s 1-year forward curve. What would be the value of the different investment opportunities? It’s simply PV</a:t>
            </a:r>
            <a:r>
              <a:rPr lang="en-GB" sz="1000" baseline="-25000" dirty="0">
                <a:latin typeface="MV Boli" pitchFamily="2"/>
                <a:cs typeface="MV Boli" pitchFamily="2"/>
              </a:rPr>
              <a:t>1</a:t>
            </a:r>
            <a:r>
              <a:rPr lang="en-GB" sz="1000" dirty="0">
                <a:latin typeface="MV Boli" pitchFamily="2"/>
                <a:cs typeface="MV Boli" pitchFamily="2"/>
              </a:rPr>
              <a:t>! Each cash flow can be discounted by the new spot rate (the previous forward rate). This means that the value of each investment opportunity has grown from PV</a:t>
            </a:r>
            <a:r>
              <a:rPr lang="en-GB" sz="1000" baseline="-25000" dirty="0">
                <a:latin typeface="MV Boli" pitchFamily="2"/>
                <a:cs typeface="MV Boli" pitchFamily="2"/>
              </a:rPr>
              <a:t>0</a:t>
            </a:r>
            <a:r>
              <a:rPr lang="en-GB" sz="1000" dirty="0">
                <a:latin typeface="MV Boli" pitchFamily="2"/>
                <a:cs typeface="MV Boli" pitchFamily="2"/>
              </a:rPr>
              <a:t> to PV</a:t>
            </a:r>
            <a:r>
              <a:rPr lang="en-GB" sz="1000" baseline="-25000" dirty="0">
                <a:latin typeface="MV Boli" pitchFamily="2"/>
                <a:cs typeface="MV Boli" pitchFamily="2"/>
              </a:rPr>
              <a:t>1</a:t>
            </a:r>
            <a:r>
              <a:rPr lang="en-GB" sz="1000" dirty="0">
                <a:latin typeface="MV Boli" pitchFamily="2"/>
                <a:cs typeface="MV Boli" pitchFamily="2"/>
              </a:rPr>
              <a:t>. The performance of each bond is exactly the original one-year spot rate. Put differently, if the forward become true, it does not matter where you put your money. This principle is sometimes called «forward equivalence».</a:t>
            </a:r>
          </a:p>
          <a:p>
            <a:pPr eaLnBrk="1" hangingPunct="1"/>
            <a:endParaRPr lang="en-GB" sz="1000" dirty="0">
              <a:latin typeface="MV Boli" pitchFamily="2"/>
              <a:cs typeface="MV Boli" pitchFamily="2"/>
            </a:endParaRPr>
          </a:p>
          <a:p>
            <a:pPr eaLnBrk="1" hangingPunct="1"/>
            <a:r>
              <a:rPr lang="en-GB" sz="1000" dirty="0">
                <a:latin typeface="MV Boli" pitchFamily="2"/>
                <a:cs typeface="MV Boli" pitchFamily="2"/>
              </a:rPr>
              <a:t>This is an important insight for active interest rate management. Consequences:</a:t>
            </a:r>
          </a:p>
          <a:p>
            <a:pPr marL="165175" indent="-165175" eaLnBrk="1" hangingPunct="1">
              <a:buFont typeface="Arial" panose="020B0604020202020204" pitchFamily="34" charset="0"/>
              <a:buChar char="•"/>
            </a:pPr>
            <a:r>
              <a:rPr lang="en-GB" sz="1000" dirty="0">
                <a:latin typeface="MV Boli" pitchFamily="2"/>
                <a:cs typeface="MV Boli" pitchFamily="2"/>
              </a:rPr>
              <a:t>For interest rate bets, the relevant question is not the anticipated deviation from the current yield curve but the deviation from the current forward curve.</a:t>
            </a:r>
          </a:p>
          <a:p>
            <a:pPr marL="165175" indent="-165175" eaLnBrk="1" hangingPunct="1">
              <a:buFont typeface="Arial" panose="020B0604020202020204" pitchFamily="34" charset="0"/>
              <a:buChar char="•"/>
            </a:pPr>
            <a:r>
              <a:rPr lang="en-GB" sz="1000" dirty="0">
                <a:latin typeface="MV Boli" pitchFamily="2"/>
                <a:cs typeface="MV Boli" pitchFamily="2"/>
              </a:rPr>
              <a:t>The importance of the distinction increases with the holding period. </a:t>
            </a:r>
          </a:p>
          <a:p>
            <a:pPr marL="165175" indent="-165175" eaLnBrk="1" hangingPunct="1">
              <a:buFont typeface="Arial" panose="020B0604020202020204" pitchFamily="34" charset="0"/>
              <a:buChar char="•"/>
            </a:pPr>
            <a:r>
              <a:rPr lang="en-GB" sz="1000" dirty="0">
                <a:latin typeface="MV Boli" pitchFamily="2"/>
                <a:cs typeface="MV Boli" pitchFamily="2"/>
              </a:rPr>
              <a:t>If you interpret forward curves as the market consensus, your focus has to be on non-consensus views.</a:t>
            </a:r>
          </a:p>
          <a:p>
            <a:pPr eaLnBrk="1" hangingPunct="1"/>
            <a:endParaRPr lang="de-CH" sz="1000" dirty="0">
              <a:latin typeface="MV Boli" pitchFamily="2"/>
              <a:cs typeface="MV Boli" pitchFamily="2"/>
            </a:endParaRPr>
          </a:p>
          <a:p>
            <a:pPr eaLnBrk="1" hangingPunct="1"/>
            <a:endParaRPr lang="de-CH" sz="1000" dirty="0">
              <a:latin typeface="MV Boli" pitchFamily="2"/>
              <a:cs typeface="MV Boli" pitchFamily="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2338" y="884238"/>
            <a:ext cx="4949825" cy="3713162"/>
          </a:xfrm>
          <a:prstGeom prst="rect">
            <a:avLst/>
          </a:prstGeom>
        </p:spPr>
      </p:sp>
      <p:sp>
        <p:nvSpPr>
          <p:cNvPr id="3" name="Notizenplatzhalter 2"/>
          <p:cNvSpPr>
            <a:spLocks noGrp="1"/>
          </p:cNvSpPr>
          <p:nvPr>
            <p:ph type="body" idx="1"/>
          </p:nvPr>
        </p:nvSpPr>
        <p:spPr>
          <a:xfrm>
            <a:off x="916816" y="4704851"/>
            <a:ext cx="4973025" cy="4457470"/>
          </a:xfrm>
          <a:prstGeom prst="rect">
            <a:avLst/>
          </a:prstGeom>
        </p:spPr>
        <p:txBody>
          <a:bodyPr/>
          <a:lstStyle/>
          <a:p>
            <a:r>
              <a:rPr lang="en-GB" dirty="0"/>
              <a:t>Before we take off </a:t>
            </a:r>
            <a:r>
              <a:rPr lang="en-GB" baseline="0" dirty="0"/>
              <a:t>we should ask ourselves, what we actually mean with bond portfolio management. There are basically two settings. The first relates to wealth management in the wide sense. This is the world of client advisors, private bankers, family offices, even </a:t>
            </a:r>
            <a:r>
              <a:rPr lang="en-GB" baseline="0" dirty="0" err="1"/>
              <a:t>roboadvisors</a:t>
            </a:r>
            <a:r>
              <a:rPr lang="en-GB" baseline="0" dirty="0"/>
              <a:t>. For them, bonds are part of the big picture. Bond management in this context means using fixed income instrument in the total context. They ask questions like: How big should the allocation to bonds be? What segments should we invest in? What should be the strategic duration of my portfolio? The fiduciary duty of the wealth managers forces them to look at bonds in a holistic way, including questions of suitability and the total costs post tax.</a:t>
            </a:r>
          </a:p>
          <a:p>
            <a:endParaRPr lang="en-GB" baseline="0" dirty="0"/>
          </a:p>
          <a:p>
            <a:r>
              <a:rPr lang="en-GB" dirty="0"/>
              <a:t>The</a:t>
            </a:r>
            <a:r>
              <a:rPr lang="en-GB" baseline="0" dirty="0"/>
              <a:t> second relates to asset management. This is an institutional setup. Bond managers in this industry only manage a slice of the portfolio with the explicit objective of adding value. Adding value is measured against a benchmark index. The bond manager is supposed to beat the index by taking active investment decisions. Active decisions are over- and underweights compared to the index portfolio. The challenge is to beat the market by more than the difference between the active fee minus the fee on a comparable index fund. Unfortunately, the sum of all market participants is the market itself. Hence, in aggregate, the asset management industry’s outperformance tends to be zero. You can only beat the market, if you do something better than the typical manager.</a:t>
            </a:r>
            <a:endParaRPr lang="en-GB" dirty="0"/>
          </a:p>
        </p:txBody>
      </p:sp>
    </p:spTree>
    <p:extLst>
      <p:ext uri="{BB962C8B-B14F-4D97-AF65-F5344CB8AC3E}">
        <p14:creationId xmlns:p14="http://schemas.microsoft.com/office/powerpoint/2010/main" val="2874667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Both, </a:t>
            </a:r>
            <a:r>
              <a:rPr lang="de-CH" dirty="0" err="1"/>
              <a:t>wealth</a:t>
            </a:r>
            <a:r>
              <a:rPr lang="de-CH" dirty="0"/>
              <a:t> </a:t>
            </a:r>
            <a:r>
              <a:rPr lang="de-CH" dirty="0" err="1"/>
              <a:t>management</a:t>
            </a:r>
            <a:r>
              <a:rPr lang="de-CH" dirty="0"/>
              <a:t> and </a:t>
            </a:r>
            <a:r>
              <a:rPr lang="de-CH" dirty="0" err="1"/>
              <a:t>asset</a:t>
            </a:r>
            <a:r>
              <a:rPr lang="de-CH" dirty="0"/>
              <a:t> </a:t>
            </a:r>
            <a:r>
              <a:rPr lang="de-CH" dirty="0" err="1"/>
              <a:t>management</a:t>
            </a:r>
            <a:r>
              <a:rPr lang="de-CH" dirty="0"/>
              <a:t>, </a:t>
            </a:r>
            <a:r>
              <a:rPr lang="de-CH" dirty="0" err="1"/>
              <a:t>claim</a:t>
            </a:r>
            <a:r>
              <a:rPr lang="de-CH" dirty="0"/>
              <a:t> </a:t>
            </a:r>
            <a:r>
              <a:rPr lang="de-CH" dirty="0" err="1"/>
              <a:t>to</a:t>
            </a:r>
            <a:r>
              <a:rPr lang="de-CH" dirty="0"/>
              <a:t> </a:t>
            </a:r>
            <a:r>
              <a:rPr lang="de-CH" dirty="0" err="1"/>
              <a:t>add</a:t>
            </a:r>
            <a:r>
              <a:rPr lang="de-CH" dirty="0"/>
              <a:t> </a:t>
            </a:r>
            <a:r>
              <a:rPr lang="de-CH" dirty="0" err="1"/>
              <a:t>value</a:t>
            </a:r>
            <a:r>
              <a:rPr lang="de-CH" dirty="0"/>
              <a:t> </a:t>
            </a:r>
            <a:r>
              <a:rPr lang="de-CH" dirty="0" err="1"/>
              <a:t>by</a:t>
            </a:r>
            <a:r>
              <a:rPr lang="de-CH" dirty="0"/>
              <a:t> </a:t>
            </a:r>
            <a:r>
              <a:rPr lang="de-CH" dirty="0" err="1"/>
              <a:t>active</a:t>
            </a:r>
            <a:r>
              <a:rPr lang="de-CH" dirty="0"/>
              <a:t> </a:t>
            </a:r>
            <a:r>
              <a:rPr lang="de-CH" dirty="0" err="1"/>
              <a:t>investment</a:t>
            </a:r>
            <a:r>
              <a:rPr lang="de-CH" dirty="0"/>
              <a:t> </a:t>
            </a:r>
            <a:r>
              <a:rPr lang="de-CH" dirty="0" err="1"/>
              <a:t>decisions</a:t>
            </a:r>
            <a:r>
              <a:rPr lang="de-CH" dirty="0"/>
              <a:t>. The </a:t>
            </a:r>
            <a:r>
              <a:rPr lang="de-CH" dirty="0" err="1"/>
              <a:t>sales</a:t>
            </a:r>
            <a:r>
              <a:rPr lang="de-CH" dirty="0"/>
              <a:t> pitch </a:t>
            </a:r>
            <a:r>
              <a:rPr lang="de-CH" dirty="0" err="1"/>
              <a:t>sounds</a:t>
            </a:r>
            <a:r>
              <a:rPr lang="de-CH" dirty="0"/>
              <a:t> </a:t>
            </a:r>
            <a:r>
              <a:rPr lang="de-CH" dirty="0" err="1"/>
              <a:t>roughly</a:t>
            </a:r>
            <a:r>
              <a:rPr lang="de-CH" dirty="0"/>
              <a:t> like </a:t>
            </a:r>
            <a:r>
              <a:rPr lang="de-CH" dirty="0" err="1"/>
              <a:t>this</a:t>
            </a:r>
            <a:r>
              <a:rPr lang="de-CH" dirty="0"/>
              <a:t>: «</a:t>
            </a:r>
            <a:r>
              <a:rPr lang="de-CH" dirty="0" err="1"/>
              <a:t>We</a:t>
            </a:r>
            <a:r>
              <a:rPr lang="de-CH" dirty="0"/>
              <a:t> </a:t>
            </a:r>
            <a:r>
              <a:rPr lang="de-CH" dirty="0" err="1"/>
              <a:t>are</a:t>
            </a:r>
            <a:r>
              <a:rPr lang="de-CH" dirty="0"/>
              <a:t> </a:t>
            </a:r>
            <a:r>
              <a:rPr lang="de-CH" dirty="0" err="1"/>
              <a:t>great</a:t>
            </a:r>
            <a:r>
              <a:rPr lang="de-CH" dirty="0"/>
              <a:t> expertes and </a:t>
            </a:r>
            <a:r>
              <a:rPr lang="de-CH" dirty="0" err="1"/>
              <a:t>understand</a:t>
            </a:r>
            <a:r>
              <a:rPr lang="de-CH" dirty="0"/>
              <a:t> </a:t>
            </a:r>
            <a:r>
              <a:rPr lang="de-CH" dirty="0" err="1"/>
              <a:t>how</a:t>
            </a:r>
            <a:r>
              <a:rPr lang="de-CH" dirty="0"/>
              <a:t> </a:t>
            </a:r>
            <a:r>
              <a:rPr lang="de-CH" dirty="0" err="1"/>
              <a:t>the</a:t>
            </a:r>
            <a:r>
              <a:rPr lang="de-CH" dirty="0"/>
              <a:t> </a:t>
            </a:r>
            <a:r>
              <a:rPr lang="de-CH" dirty="0" err="1"/>
              <a:t>market</a:t>
            </a:r>
            <a:r>
              <a:rPr lang="de-CH" dirty="0"/>
              <a:t> </a:t>
            </a:r>
            <a:r>
              <a:rPr lang="de-CH" dirty="0" err="1"/>
              <a:t>works</a:t>
            </a:r>
            <a:r>
              <a:rPr lang="de-CH" dirty="0"/>
              <a:t>. </a:t>
            </a:r>
            <a:r>
              <a:rPr lang="de-CH" dirty="0" err="1"/>
              <a:t>Our</a:t>
            </a:r>
            <a:r>
              <a:rPr lang="de-CH" dirty="0"/>
              <a:t> </a:t>
            </a:r>
            <a:r>
              <a:rPr lang="de-CH" dirty="0" err="1"/>
              <a:t>cristal</a:t>
            </a:r>
            <a:r>
              <a:rPr lang="de-CH" dirty="0"/>
              <a:t> ball [smart fundamental </a:t>
            </a:r>
            <a:r>
              <a:rPr lang="de-CH" dirty="0" err="1"/>
              <a:t>analysis</a:t>
            </a:r>
            <a:r>
              <a:rPr lang="de-CH" dirty="0"/>
              <a:t>, </a:t>
            </a:r>
            <a:r>
              <a:rPr lang="de-CH" dirty="0" err="1"/>
              <a:t>relative</a:t>
            </a:r>
            <a:r>
              <a:rPr lang="de-CH" dirty="0"/>
              <a:t> </a:t>
            </a:r>
            <a:r>
              <a:rPr lang="de-CH" dirty="0" err="1"/>
              <a:t>value</a:t>
            </a:r>
            <a:r>
              <a:rPr lang="de-CH" dirty="0"/>
              <a:t> </a:t>
            </a:r>
            <a:r>
              <a:rPr lang="de-CH" dirty="0" err="1"/>
              <a:t>plays</a:t>
            </a:r>
            <a:r>
              <a:rPr lang="de-CH" dirty="0"/>
              <a:t>, </a:t>
            </a:r>
            <a:r>
              <a:rPr lang="de-CH" dirty="0" err="1"/>
              <a:t>chart</a:t>
            </a:r>
            <a:r>
              <a:rPr lang="de-CH" dirty="0"/>
              <a:t> </a:t>
            </a:r>
            <a:r>
              <a:rPr lang="de-CH" dirty="0" err="1"/>
              <a:t>technical</a:t>
            </a:r>
            <a:r>
              <a:rPr lang="de-CH" dirty="0"/>
              <a:t> </a:t>
            </a:r>
            <a:r>
              <a:rPr lang="de-CH" dirty="0" err="1"/>
              <a:t>analysis</a:t>
            </a:r>
            <a:r>
              <a:rPr lang="de-CH" dirty="0"/>
              <a:t>, a </a:t>
            </a:r>
            <a:r>
              <a:rPr lang="de-CH" dirty="0" err="1"/>
              <a:t>complicated</a:t>
            </a:r>
            <a:r>
              <a:rPr lang="de-CH" dirty="0"/>
              <a:t> </a:t>
            </a:r>
            <a:r>
              <a:rPr lang="de-CH" dirty="0" err="1"/>
              <a:t>econometric</a:t>
            </a:r>
            <a:r>
              <a:rPr lang="de-CH" dirty="0"/>
              <a:t> </a:t>
            </a:r>
            <a:r>
              <a:rPr lang="de-CH" dirty="0" err="1"/>
              <a:t>model</a:t>
            </a:r>
            <a:r>
              <a:rPr lang="de-CH" dirty="0"/>
              <a:t> </a:t>
            </a:r>
            <a:r>
              <a:rPr lang="de-CH" dirty="0" err="1"/>
              <a:t>or</a:t>
            </a:r>
            <a:r>
              <a:rPr lang="de-CH" dirty="0"/>
              <a:t> </a:t>
            </a:r>
            <a:r>
              <a:rPr lang="de-CH" dirty="0" err="1"/>
              <a:t>some</a:t>
            </a:r>
            <a:r>
              <a:rPr lang="de-CH" dirty="0"/>
              <a:t> </a:t>
            </a:r>
            <a:r>
              <a:rPr lang="de-CH" dirty="0" err="1"/>
              <a:t>fancy</a:t>
            </a:r>
            <a:r>
              <a:rPr lang="de-CH" dirty="0"/>
              <a:t> </a:t>
            </a:r>
            <a:r>
              <a:rPr lang="de-CH" dirty="0" err="1"/>
              <a:t>big</a:t>
            </a:r>
            <a:r>
              <a:rPr lang="de-CH" dirty="0"/>
              <a:t> </a:t>
            </a:r>
            <a:r>
              <a:rPr lang="de-CH" dirty="0" err="1"/>
              <a:t>data</a:t>
            </a:r>
            <a:r>
              <a:rPr lang="de-CH" dirty="0"/>
              <a:t> </a:t>
            </a:r>
            <a:r>
              <a:rPr lang="de-CH" dirty="0" err="1"/>
              <a:t>engine</a:t>
            </a:r>
            <a:r>
              <a:rPr lang="de-CH" dirty="0"/>
              <a:t>] </a:t>
            </a:r>
            <a:r>
              <a:rPr lang="de-CH" dirty="0" err="1"/>
              <a:t>allows</a:t>
            </a:r>
            <a:r>
              <a:rPr lang="de-CH" dirty="0"/>
              <a:t> </a:t>
            </a:r>
            <a:r>
              <a:rPr lang="de-CH" dirty="0" err="1"/>
              <a:t>us</a:t>
            </a:r>
            <a:r>
              <a:rPr lang="de-CH" dirty="0"/>
              <a:t> </a:t>
            </a:r>
            <a:r>
              <a:rPr lang="de-CH" dirty="0" err="1"/>
              <a:t>to</a:t>
            </a:r>
            <a:r>
              <a:rPr lang="de-CH" dirty="0"/>
              <a:t> </a:t>
            </a:r>
            <a:r>
              <a:rPr lang="de-CH" dirty="0" err="1"/>
              <a:t>anticipate</a:t>
            </a:r>
            <a:r>
              <a:rPr lang="de-CH" dirty="0"/>
              <a:t> </a:t>
            </a:r>
            <a:r>
              <a:rPr lang="de-CH" dirty="0" err="1"/>
              <a:t>the</a:t>
            </a:r>
            <a:r>
              <a:rPr lang="de-CH" dirty="0"/>
              <a:t> </a:t>
            </a:r>
            <a:r>
              <a:rPr lang="de-CH" dirty="0" err="1"/>
              <a:t>market</a:t>
            </a:r>
            <a:r>
              <a:rPr lang="de-CH" dirty="0"/>
              <a:t>, </a:t>
            </a:r>
            <a:r>
              <a:rPr lang="de-CH" dirty="0" err="1"/>
              <a:t>sell</a:t>
            </a:r>
            <a:r>
              <a:rPr lang="de-CH" dirty="0"/>
              <a:t> high and </a:t>
            </a:r>
            <a:r>
              <a:rPr lang="de-CH" dirty="0" err="1"/>
              <a:t>buy</a:t>
            </a:r>
            <a:r>
              <a:rPr lang="de-CH" dirty="0"/>
              <a:t> </a:t>
            </a:r>
            <a:r>
              <a:rPr lang="de-CH" dirty="0" err="1"/>
              <a:t>low</a:t>
            </a:r>
            <a:r>
              <a:rPr lang="de-CH" dirty="0"/>
              <a:t>. So, </a:t>
            </a:r>
            <a:r>
              <a:rPr lang="de-CH" dirty="0" err="1"/>
              <a:t>we</a:t>
            </a:r>
            <a:r>
              <a:rPr lang="de-CH" dirty="0"/>
              <a:t> </a:t>
            </a:r>
            <a:r>
              <a:rPr lang="de-CH" dirty="0" err="1"/>
              <a:t>systematically</a:t>
            </a:r>
            <a:r>
              <a:rPr lang="de-CH" dirty="0"/>
              <a:t> </a:t>
            </a:r>
            <a:r>
              <a:rPr lang="de-CH" dirty="0" err="1"/>
              <a:t>outperform</a:t>
            </a:r>
            <a:r>
              <a:rPr lang="de-CH" dirty="0"/>
              <a:t> a </a:t>
            </a:r>
            <a:r>
              <a:rPr lang="de-CH" dirty="0" err="1"/>
              <a:t>dart-throwing</a:t>
            </a:r>
            <a:r>
              <a:rPr lang="de-CH" dirty="0"/>
              <a:t> </a:t>
            </a:r>
            <a:r>
              <a:rPr lang="de-CH" dirty="0" err="1"/>
              <a:t>monkey</a:t>
            </a:r>
            <a:r>
              <a:rPr lang="de-CH" dirty="0"/>
              <a:t> – </a:t>
            </a:r>
            <a:r>
              <a:rPr lang="de-CH" dirty="0" err="1"/>
              <a:t>even</a:t>
            </a:r>
            <a:r>
              <a:rPr lang="de-CH" dirty="0"/>
              <a:t> on a </a:t>
            </a:r>
            <a:r>
              <a:rPr lang="de-CH" dirty="0" err="1"/>
              <a:t>risk-adjusted</a:t>
            </a:r>
            <a:r>
              <a:rPr lang="de-CH" dirty="0"/>
              <a:t> </a:t>
            </a:r>
            <a:r>
              <a:rPr lang="de-CH" dirty="0" err="1"/>
              <a:t>basis</a:t>
            </a:r>
            <a:r>
              <a:rPr lang="de-CH" dirty="0"/>
              <a:t>. Given </a:t>
            </a:r>
            <a:r>
              <a:rPr lang="de-CH" dirty="0" err="1"/>
              <a:t>this</a:t>
            </a:r>
            <a:r>
              <a:rPr lang="de-CH" dirty="0"/>
              <a:t> </a:t>
            </a:r>
            <a:r>
              <a:rPr lang="de-CH" dirty="0" err="1"/>
              <a:t>alpha</a:t>
            </a:r>
            <a:r>
              <a:rPr lang="de-CH" dirty="0"/>
              <a:t>, </a:t>
            </a:r>
            <a:r>
              <a:rPr lang="de-CH" dirty="0" err="1"/>
              <a:t>our</a:t>
            </a:r>
            <a:r>
              <a:rPr lang="de-CH" dirty="0"/>
              <a:t> </a:t>
            </a:r>
            <a:r>
              <a:rPr lang="de-CH" dirty="0" err="1"/>
              <a:t>fee</a:t>
            </a:r>
            <a:r>
              <a:rPr lang="de-CH" dirty="0"/>
              <a:t> </a:t>
            </a:r>
            <a:r>
              <a:rPr lang="de-CH" dirty="0" err="1"/>
              <a:t>is</a:t>
            </a:r>
            <a:r>
              <a:rPr lang="de-CH" dirty="0"/>
              <a:t> a </a:t>
            </a:r>
            <a:r>
              <a:rPr lang="de-CH" dirty="0" err="1"/>
              <a:t>bargain</a:t>
            </a:r>
            <a:r>
              <a:rPr lang="de-CH" dirty="0"/>
              <a:t>!»</a:t>
            </a:r>
          </a:p>
          <a:p>
            <a:r>
              <a:rPr lang="de-CH" dirty="0"/>
              <a:t>In </a:t>
            </a:r>
            <a:r>
              <a:rPr lang="de-CH" dirty="0" err="1"/>
              <a:t>realîty</a:t>
            </a:r>
            <a:r>
              <a:rPr lang="de-CH" dirty="0"/>
              <a:t>, </a:t>
            </a:r>
            <a:r>
              <a:rPr lang="de-CH" dirty="0" err="1"/>
              <a:t>if</a:t>
            </a:r>
            <a:r>
              <a:rPr lang="de-CH" dirty="0"/>
              <a:t> </a:t>
            </a:r>
            <a:r>
              <a:rPr lang="de-CH" dirty="0" err="1"/>
              <a:t>we</a:t>
            </a:r>
            <a:r>
              <a:rPr lang="de-CH" dirty="0"/>
              <a:t> </a:t>
            </a:r>
            <a:r>
              <a:rPr lang="de-CH" dirty="0" err="1"/>
              <a:t>take</a:t>
            </a:r>
            <a:r>
              <a:rPr lang="de-CH" dirty="0"/>
              <a:t> all </a:t>
            </a:r>
            <a:r>
              <a:rPr lang="de-CH" dirty="0" err="1"/>
              <a:t>asset</a:t>
            </a:r>
            <a:r>
              <a:rPr lang="de-CH" dirty="0"/>
              <a:t> and </a:t>
            </a:r>
            <a:r>
              <a:rPr lang="de-CH" dirty="0" err="1"/>
              <a:t>wealth</a:t>
            </a:r>
            <a:r>
              <a:rPr lang="de-CH" dirty="0"/>
              <a:t> </a:t>
            </a:r>
            <a:r>
              <a:rPr lang="de-CH" dirty="0" err="1"/>
              <a:t>managers</a:t>
            </a:r>
            <a:r>
              <a:rPr lang="de-CH" dirty="0"/>
              <a:t> </a:t>
            </a:r>
            <a:r>
              <a:rPr lang="de-CH" dirty="0" err="1"/>
              <a:t>together</a:t>
            </a:r>
            <a:r>
              <a:rPr lang="de-CH" dirty="0"/>
              <a:t>, </a:t>
            </a:r>
            <a:r>
              <a:rPr lang="de-CH" dirty="0" err="1"/>
              <a:t>we</a:t>
            </a:r>
            <a:r>
              <a:rPr lang="de-CH" dirty="0"/>
              <a:t> </a:t>
            </a:r>
            <a:r>
              <a:rPr lang="de-CH" dirty="0" err="1"/>
              <a:t>basically</a:t>
            </a:r>
            <a:r>
              <a:rPr lang="de-CH" dirty="0"/>
              <a:t> end </a:t>
            </a:r>
            <a:r>
              <a:rPr lang="de-CH" dirty="0" err="1"/>
              <a:t>with</a:t>
            </a:r>
            <a:r>
              <a:rPr lang="de-CH" dirty="0"/>
              <a:t> </a:t>
            </a:r>
            <a:r>
              <a:rPr lang="de-CH" dirty="0" err="1"/>
              <a:t>the</a:t>
            </a:r>
            <a:r>
              <a:rPr lang="de-CH" dirty="0"/>
              <a:t> total </a:t>
            </a:r>
            <a:r>
              <a:rPr lang="de-CH" dirty="0" err="1"/>
              <a:t>market</a:t>
            </a:r>
            <a:r>
              <a:rPr lang="de-CH" dirty="0"/>
              <a:t>. The total </a:t>
            </a:r>
            <a:r>
              <a:rPr lang="de-CH" dirty="0" err="1"/>
              <a:t>market</a:t>
            </a:r>
            <a:r>
              <a:rPr lang="de-CH" dirty="0"/>
              <a:t> will </a:t>
            </a:r>
            <a:r>
              <a:rPr lang="de-CH" dirty="0" err="1"/>
              <a:t>never</a:t>
            </a:r>
            <a:r>
              <a:rPr lang="de-CH" dirty="0"/>
              <a:t> </a:t>
            </a:r>
            <a:r>
              <a:rPr lang="de-CH" dirty="0" err="1"/>
              <a:t>outperform</a:t>
            </a:r>
            <a:r>
              <a:rPr lang="de-CH" dirty="0"/>
              <a:t> </a:t>
            </a:r>
            <a:r>
              <a:rPr lang="de-CH" dirty="0" err="1"/>
              <a:t>the</a:t>
            </a:r>
            <a:r>
              <a:rPr lang="de-CH" dirty="0"/>
              <a:t> total </a:t>
            </a:r>
            <a:r>
              <a:rPr lang="de-CH" dirty="0" err="1"/>
              <a:t>market</a:t>
            </a:r>
            <a:r>
              <a:rPr lang="de-CH" dirty="0"/>
              <a:t>. So, on </a:t>
            </a:r>
            <a:r>
              <a:rPr lang="de-CH" dirty="0" err="1"/>
              <a:t>aggregate</a:t>
            </a:r>
            <a:r>
              <a:rPr lang="de-CH" dirty="0"/>
              <a:t>, </a:t>
            </a:r>
            <a:r>
              <a:rPr lang="de-CH" dirty="0" err="1"/>
              <a:t>the</a:t>
            </a:r>
            <a:r>
              <a:rPr lang="de-CH" dirty="0"/>
              <a:t> </a:t>
            </a:r>
            <a:r>
              <a:rPr lang="de-CH" dirty="0" err="1"/>
              <a:t>claim</a:t>
            </a:r>
            <a:r>
              <a:rPr lang="de-CH" dirty="0"/>
              <a:t> </a:t>
            </a:r>
            <a:r>
              <a:rPr lang="de-CH" dirty="0" err="1"/>
              <a:t>of</a:t>
            </a:r>
            <a:r>
              <a:rPr lang="de-CH" dirty="0"/>
              <a:t> </a:t>
            </a:r>
            <a:r>
              <a:rPr lang="de-CH" dirty="0" err="1"/>
              <a:t>wealth</a:t>
            </a:r>
            <a:r>
              <a:rPr lang="de-CH" dirty="0"/>
              <a:t> and </a:t>
            </a:r>
            <a:r>
              <a:rPr lang="de-CH" dirty="0" err="1"/>
              <a:t>asset</a:t>
            </a:r>
            <a:r>
              <a:rPr lang="de-CH" dirty="0"/>
              <a:t> </a:t>
            </a:r>
            <a:r>
              <a:rPr lang="de-CH" dirty="0" err="1"/>
              <a:t>managers</a:t>
            </a:r>
            <a:r>
              <a:rPr lang="de-CH" dirty="0"/>
              <a:t> </a:t>
            </a:r>
            <a:r>
              <a:rPr lang="de-CH" dirty="0" err="1"/>
              <a:t>cannot</a:t>
            </a:r>
            <a:r>
              <a:rPr lang="de-CH" dirty="0"/>
              <a:t> hold. </a:t>
            </a:r>
            <a:r>
              <a:rPr lang="de-CH" dirty="0" err="1"/>
              <a:t>Why</a:t>
            </a:r>
            <a:r>
              <a:rPr lang="de-CH" dirty="0"/>
              <a:t> </a:t>
            </a:r>
            <a:r>
              <a:rPr lang="de-CH" dirty="0" err="1"/>
              <a:t>then</a:t>
            </a:r>
            <a:r>
              <a:rPr lang="de-CH" dirty="0"/>
              <a:t>, </a:t>
            </a:r>
            <a:r>
              <a:rPr lang="de-CH" dirty="0" err="1"/>
              <a:t>are</a:t>
            </a:r>
            <a:r>
              <a:rPr lang="de-CH" dirty="0"/>
              <a:t> </a:t>
            </a:r>
            <a:r>
              <a:rPr lang="de-CH" dirty="0" err="1"/>
              <a:t>people</a:t>
            </a:r>
            <a:r>
              <a:rPr lang="de-CH" dirty="0"/>
              <a:t> </a:t>
            </a:r>
            <a:r>
              <a:rPr lang="de-CH" dirty="0" err="1"/>
              <a:t>willing</a:t>
            </a:r>
            <a:r>
              <a:rPr lang="de-CH" dirty="0"/>
              <a:t> </a:t>
            </a:r>
            <a:r>
              <a:rPr lang="de-CH" dirty="0" err="1"/>
              <a:t>to</a:t>
            </a:r>
            <a:r>
              <a:rPr lang="de-CH" dirty="0"/>
              <a:t> </a:t>
            </a:r>
            <a:r>
              <a:rPr lang="de-CH" dirty="0" err="1"/>
              <a:t>pay</a:t>
            </a:r>
            <a:r>
              <a:rPr lang="de-CH" dirty="0"/>
              <a:t> extra </a:t>
            </a:r>
            <a:r>
              <a:rPr lang="de-CH" dirty="0" err="1"/>
              <a:t>for</a:t>
            </a:r>
            <a:r>
              <a:rPr lang="de-CH" dirty="0"/>
              <a:t> </a:t>
            </a:r>
            <a:r>
              <a:rPr lang="de-CH" dirty="0" err="1"/>
              <a:t>active</a:t>
            </a:r>
            <a:r>
              <a:rPr lang="de-CH" dirty="0"/>
              <a:t> </a:t>
            </a:r>
            <a:r>
              <a:rPr lang="de-CH" dirty="0" err="1"/>
              <a:t>management</a:t>
            </a:r>
            <a:r>
              <a:rPr lang="de-CH" dirty="0"/>
              <a:t>?</a:t>
            </a:r>
          </a:p>
        </p:txBody>
      </p:sp>
    </p:spTree>
    <p:extLst>
      <p:ext uri="{BB962C8B-B14F-4D97-AF65-F5344CB8AC3E}">
        <p14:creationId xmlns:p14="http://schemas.microsoft.com/office/powerpoint/2010/main" val="42873784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2338" y="884238"/>
            <a:ext cx="4949825" cy="3713162"/>
          </a:xfrm>
          <a:prstGeom prst="rect">
            <a:avLst/>
          </a:prstGeom>
        </p:spPr>
      </p:sp>
      <p:sp>
        <p:nvSpPr>
          <p:cNvPr id="3" name="Notizenplatzhalter 2"/>
          <p:cNvSpPr>
            <a:spLocks noGrp="1"/>
          </p:cNvSpPr>
          <p:nvPr>
            <p:ph type="body" idx="1"/>
          </p:nvPr>
        </p:nvSpPr>
        <p:spPr>
          <a:xfrm>
            <a:off x="930706" y="4859382"/>
            <a:ext cx="4945243" cy="4457470"/>
          </a:xfrm>
          <a:prstGeom prst="rect">
            <a:avLst/>
          </a:prstGeom>
        </p:spPr>
        <p:txBody>
          <a:bodyPr/>
          <a:lstStyle/>
          <a:p>
            <a:r>
              <a:rPr lang="en-GB" sz="1000" dirty="0"/>
              <a:t>Monkeys have a long tradition in active portfolio management. The monkey business goes back to the book «A Random Walk Down </a:t>
            </a:r>
            <a:r>
              <a:rPr lang="en-GB" sz="1000" dirty="0" err="1"/>
              <a:t>Wallstreet</a:t>
            </a:r>
            <a:r>
              <a:rPr lang="en-GB" sz="1000" dirty="0"/>
              <a:t>» by Burton </a:t>
            </a:r>
            <a:r>
              <a:rPr lang="en-GB" sz="1000" dirty="0" err="1"/>
              <a:t>Malkiel</a:t>
            </a:r>
            <a:r>
              <a:rPr lang="en-GB" sz="1000" dirty="0"/>
              <a:t>. He illustrated that a monkey drawing darts at the Wall Street Journal is highly likely to outperform a highly paid portfolio manager. While the argument was targeted at equity selection and the explanation has more recently been framed in term of the size factor, the basic statement still stands in the room: active management is tough, and the stupid things that work generally hide systematic risk. Consider this to be the consequence of (pretty) efficient markets. </a:t>
            </a:r>
          </a:p>
          <a:p>
            <a:r>
              <a:rPr lang="en-GB" sz="1000" dirty="0"/>
              <a:t>Interest rate management is also a form of monkey business. The main focus is on relative duration positions. Above we derived the formula that showed that the percentage change (or performance) of a bond is -</a:t>
            </a:r>
            <a:r>
              <a:rPr lang="en-GB" sz="1000" dirty="0" err="1"/>
              <a:t>D</a:t>
            </a:r>
            <a:r>
              <a:rPr lang="en-GB" sz="1000" dirty="0" err="1">
                <a:sym typeface="Symbol"/>
              </a:rPr>
              <a:t></a:t>
            </a:r>
            <a:r>
              <a:rPr lang="en-GB" sz="1000" dirty="0" err="1"/>
              <a:t>y</a:t>
            </a:r>
            <a:r>
              <a:rPr lang="en-GB" sz="1000" dirty="0"/>
              <a:t>. When you take an active duration position, your portfolio has a different duration than the benchmark. We then have </a:t>
            </a:r>
            <a:r>
              <a:rPr lang="en-GB" sz="1000" dirty="0">
                <a:sym typeface="Symbol"/>
              </a:rPr>
              <a:t></a:t>
            </a:r>
            <a:r>
              <a:rPr lang="en-GB" sz="1000" baseline="-25000" dirty="0">
                <a:sym typeface="Symbol"/>
              </a:rPr>
              <a:t>Duration</a:t>
            </a:r>
            <a:r>
              <a:rPr lang="en-GB" sz="1000" dirty="0">
                <a:sym typeface="Symbol"/>
              </a:rPr>
              <a:t> = (D</a:t>
            </a:r>
            <a:r>
              <a:rPr lang="en-GB" sz="1000" baseline="-25000" dirty="0">
                <a:sym typeface="Symbol"/>
              </a:rPr>
              <a:t>BM</a:t>
            </a:r>
            <a:r>
              <a:rPr lang="en-GB" sz="1000" dirty="0">
                <a:sym typeface="Symbol"/>
              </a:rPr>
              <a:t>-D</a:t>
            </a:r>
            <a:r>
              <a:rPr lang="en-GB" sz="1000" baseline="-25000" dirty="0">
                <a:sym typeface="Symbol"/>
              </a:rPr>
              <a:t>PF</a:t>
            </a:r>
            <a:r>
              <a:rPr lang="en-GB" sz="1000" dirty="0">
                <a:sym typeface="Symbol"/>
              </a:rPr>
              <a:t>) </a:t>
            </a:r>
            <a:r>
              <a:rPr lang="en-GB" sz="1000" dirty="0"/>
              <a:t>y. So, if you are “long” duration, </a:t>
            </a:r>
            <a:r>
              <a:rPr lang="en-GB" sz="1000" dirty="0">
                <a:sym typeface="Symbol"/>
              </a:rPr>
              <a:t></a:t>
            </a:r>
            <a:r>
              <a:rPr lang="en-GB" sz="1000" baseline="-25000" dirty="0">
                <a:sym typeface="Symbol"/>
              </a:rPr>
              <a:t>Duration</a:t>
            </a:r>
            <a:r>
              <a:rPr lang="en-GB" sz="1000" dirty="0">
                <a:sym typeface="Symbol"/>
              </a:rPr>
              <a:t>  will be positive (negative) when yields fall (rise).</a:t>
            </a:r>
            <a:endParaRPr lang="en-GB" sz="1000" dirty="0"/>
          </a:p>
          <a:p>
            <a:r>
              <a:rPr lang="en-GB" sz="1000" dirty="0"/>
              <a:t>The three most popular duration trades:</a:t>
            </a:r>
          </a:p>
          <a:p>
            <a:pPr marL="165175" indent="-165175">
              <a:buFontTx/>
              <a:buChar char="-"/>
            </a:pPr>
            <a:r>
              <a:rPr lang="en-GB" sz="1000" dirty="0"/>
              <a:t>Carry trades. This is the most popular trick in all active management disciplines; simply take more risk than the benchmark. Works in the long run and allows the portfolio manager to mask his lack of skill. </a:t>
            </a:r>
          </a:p>
          <a:p>
            <a:pPr marL="165175" indent="-165175">
              <a:buFontTx/>
              <a:buChar char="-"/>
            </a:pPr>
            <a:r>
              <a:rPr lang="en-GB" sz="1000" dirty="0"/>
              <a:t>Fundamental trades refers to the attempt to understand the fundamental factors driving the market better than the average investor.</a:t>
            </a:r>
          </a:p>
          <a:p>
            <a:pPr marL="165175" indent="-165175">
              <a:buFontTx/>
              <a:buChar char="-"/>
            </a:pPr>
            <a:r>
              <a:rPr lang="en-GB" sz="1000" dirty="0"/>
              <a:t>Technical trades refers to patterns in prices and market microstructure.</a:t>
            </a:r>
          </a:p>
          <a:p>
            <a:r>
              <a:rPr lang="en-GB" sz="1000" dirty="0"/>
              <a:t>Let’s have a closer look at each of the three approaches in turn.   </a:t>
            </a:r>
          </a:p>
          <a:p>
            <a:endParaRPr lang="en-GB" sz="1000" dirty="0"/>
          </a:p>
          <a:p>
            <a:endParaRPr lang="de-CH" sz="1000" dirty="0"/>
          </a:p>
        </p:txBody>
      </p:sp>
    </p:spTree>
    <p:extLst>
      <p:ext uri="{BB962C8B-B14F-4D97-AF65-F5344CB8AC3E}">
        <p14:creationId xmlns:p14="http://schemas.microsoft.com/office/powerpoint/2010/main" val="10090389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2338" y="884238"/>
            <a:ext cx="4949825" cy="3713162"/>
          </a:xfrm>
          <a:prstGeom prst="rect">
            <a:avLst/>
          </a:prstGeom>
        </p:spPr>
      </p:sp>
      <p:sp>
        <p:nvSpPr>
          <p:cNvPr id="3" name="Notizenplatzhalter 2"/>
          <p:cNvSpPr>
            <a:spLocks noGrp="1"/>
          </p:cNvSpPr>
          <p:nvPr>
            <p:ph type="body" idx="1"/>
          </p:nvPr>
        </p:nvSpPr>
        <p:spPr>
          <a:xfrm>
            <a:off x="902490" y="4859382"/>
            <a:ext cx="5027573" cy="4457470"/>
          </a:xfrm>
          <a:prstGeom prst="rect">
            <a:avLst/>
          </a:prstGeom>
        </p:spPr>
        <p:txBody>
          <a:bodyPr/>
          <a:lstStyle/>
          <a:p>
            <a:r>
              <a:rPr lang="en-GB" noProof="0" dirty="0"/>
              <a:t>The simplest</a:t>
            </a:r>
            <a:r>
              <a:rPr lang="en-GB" baseline="0" noProof="0" dirty="0"/>
              <a:t> way to add performance is «being long risk». If your portfolio</a:t>
            </a:r>
            <a:r>
              <a:rPr lang="en-GB" noProof="0" dirty="0"/>
              <a:t> has a slightly longer duration than the benchmark, it will tend to outperform its benchmark over time.</a:t>
            </a:r>
            <a:r>
              <a:rPr lang="en-GB" baseline="0" noProof="0" dirty="0"/>
              <a:t>. This works under the assumption of a positive term premium. If we combine volatile rates with standard utility functions, you can make a case for upward-sloped but convex yield curves. There is evidence that the term premium fluctuates over time. </a:t>
            </a:r>
            <a:r>
              <a:rPr lang="en-GB" baseline="0" noProof="0" dirty="0" err="1"/>
              <a:t>Fama</a:t>
            </a:r>
            <a:r>
              <a:rPr lang="en-GB" baseline="0" noProof="0" dirty="0"/>
              <a:t> and Bliss showed already 30 years ago (so, at the beginning of the long bull run in rates) that forward spreads contained information on future performance – thereby illustrating time-varying term </a:t>
            </a:r>
            <a:r>
              <a:rPr lang="en-GB" baseline="0" noProof="0" dirty="0" err="1"/>
              <a:t>premia</a:t>
            </a:r>
            <a:r>
              <a:rPr lang="en-GB" baseline="0" noProof="0" dirty="0"/>
              <a:t>. There is evidence that the term premium has turned negative more recently. [Discussion: any idea why?]</a:t>
            </a:r>
            <a:endParaRPr lang="en-GB" noProof="0" dirty="0"/>
          </a:p>
          <a:p>
            <a:r>
              <a:rPr lang="en-GB" noProof="0" dirty="0"/>
              <a:t>More: Eugene </a:t>
            </a:r>
            <a:r>
              <a:rPr lang="en-GB" noProof="0" dirty="0" err="1"/>
              <a:t>Fama</a:t>
            </a:r>
            <a:r>
              <a:rPr lang="en-GB" noProof="0" dirty="0"/>
              <a:t> and Robert</a:t>
            </a:r>
            <a:r>
              <a:rPr lang="en-GB" baseline="0" noProof="0" dirty="0"/>
              <a:t> Bliss. «The Information in Long-Maturity Forward Rates», The American Economic Review, No 4, Sep 1987, 680-692.</a:t>
            </a:r>
          </a:p>
          <a:p>
            <a:r>
              <a:rPr lang="en-GB" baseline="0" noProof="0" dirty="0"/>
              <a:t>A relatively non-technical description of the bond term premium can be found in Don Kim And Athanasios </a:t>
            </a:r>
            <a:r>
              <a:rPr lang="en-GB" baseline="0" noProof="0" dirty="0" err="1"/>
              <a:t>Orphanides</a:t>
            </a:r>
            <a:r>
              <a:rPr lang="en-GB" baseline="0" noProof="0" dirty="0"/>
              <a:t>. “The bond market term premium: what is it, and how can we measure it’”, in BIS Quarterly Review, June 2007.</a:t>
            </a:r>
            <a:endParaRPr lang="en-GB" noProof="0" dirty="0"/>
          </a:p>
        </p:txBody>
      </p:sp>
    </p:spTree>
    <p:extLst>
      <p:ext uri="{BB962C8B-B14F-4D97-AF65-F5344CB8AC3E}">
        <p14:creationId xmlns:p14="http://schemas.microsoft.com/office/powerpoint/2010/main" val="30277052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Carry </a:t>
            </a:r>
            <a:r>
              <a:rPr lang="de-CH" dirty="0" err="1"/>
              <a:t>works</a:t>
            </a:r>
            <a:r>
              <a:rPr lang="de-CH" dirty="0"/>
              <a:t> in </a:t>
            </a:r>
            <a:r>
              <a:rPr lang="de-CH" dirty="0" err="1"/>
              <a:t>the</a:t>
            </a:r>
            <a:r>
              <a:rPr lang="de-CH" dirty="0"/>
              <a:t> </a:t>
            </a:r>
            <a:r>
              <a:rPr lang="de-CH" dirty="0" err="1"/>
              <a:t>long</a:t>
            </a:r>
            <a:r>
              <a:rPr lang="de-CH" dirty="0"/>
              <a:t> </a:t>
            </a:r>
            <a:r>
              <a:rPr lang="de-CH" dirty="0" err="1"/>
              <a:t>run</a:t>
            </a:r>
            <a:r>
              <a:rPr lang="de-CH" dirty="0"/>
              <a:t>, </a:t>
            </a:r>
            <a:r>
              <a:rPr lang="de-CH" dirty="0" err="1"/>
              <a:t>as</a:t>
            </a:r>
            <a:r>
              <a:rPr lang="de-CH" dirty="0"/>
              <a:t> </a:t>
            </a:r>
            <a:r>
              <a:rPr lang="de-CH" dirty="0" err="1"/>
              <a:t>long</a:t>
            </a:r>
            <a:r>
              <a:rPr lang="de-CH" dirty="0"/>
              <a:t> </a:t>
            </a:r>
            <a:r>
              <a:rPr lang="de-CH" dirty="0" err="1"/>
              <a:t>as</a:t>
            </a:r>
            <a:r>
              <a:rPr lang="de-CH" dirty="0"/>
              <a:t> </a:t>
            </a:r>
            <a:r>
              <a:rPr lang="de-CH" dirty="0" err="1"/>
              <a:t>there</a:t>
            </a:r>
            <a:r>
              <a:rPr lang="de-CH" dirty="0"/>
              <a:t> </a:t>
            </a:r>
            <a:r>
              <a:rPr lang="de-CH" dirty="0" err="1"/>
              <a:t>is</a:t>
            </a:r>
            <a:r>
              <a:rPr lang="de-CH" dirty="0"/>
              <a:t> a </a:t>
            </a:r>
            <a:r>
              <a:rPr lang="de-CH" dirty="0" err="1"/>
              <a:t>risk</a:t>
            </a:r>
            <a:r>
              <a:rPr lang="de-CH" dirty="0"/>
              <a:t> premium. Such </a:t>
            </a:r>
            <a:r>
              <a:rPr lang="de-CH" dirty="0" err="1"/>
              <a:t>risk</a:t>
            </a:r>
            <a:r>
              <a:rPr lang="de-CH" dirty="0"/>
              <a:t> </a:t>
            </a:r>
            <a:r>
              <a:rPr lang="de-CH" dirty="0" err="1"/>
              <a:t>premia</a:t>
            </a:r>
            <a:r>
              <a:rPr lang="de-CH" dirty="0"/>
              <a:t> </a:t>
            </a:r>
            <a:r>
              <a:rPr lang="de-CH" dirty="0" err="1"/>
              <a:t>are</a:t>
            </a:r>
            <a:r>
              <a:rPr lang="de-CH" dirty="0"/>
              <a:t> </a:t>
            </a:r>
            <a:r>
              <a:rPr lang="de-CH" dirty="0" err="1"/>
              <a:t>impossible</a:t>
            </a:r>
            <a:r>
              <a:rPr lang="de-CH" dirty="0"/>
              <a:t> </a:t>
            </a:r>
            <a:r>
              <a:rPr lang="de-CH" dirty="0" err="1"/>
              <a:t>to</a:t>
            </a:r>
            <a:r>
              <a:rPr lang="de-CH" dirty="0"/>
              <a:t> </a:t>
            </a:r>
            <a:r>
              <a:rPr lang="de-CH" dirty="0" err="1"/>
              <a:t>observe</a:t>
            </a:r>
            <a:r>
              <a:rPr lang="de-CH" dirty="0"/>
              <a:t> </a:t>
            </a:r>
            <a:r>
              <a:rPr lang="de-CH" dirty="0" err="1"/>
              <a:t>directly</a:t>
            </a:r>
            <a:r>
              <a:rPr lang="de-CH" dirty="0"/>
              <a:t>. </a:t>
            </a:r>
            <a:r>
              <a:rPr lang="de-CH" dirty="0" err="1"/>
              <a:t>You</a:t>
            </a:r>
            <a:r>
              <a:rPr lang="de-CH" dirty="0"/>
              <a:t> will </a:t>
            </a:r>
            <a:r>
              <a:rPr lang="de-CH" dirty="0" err="1"/>
              <a:t>need</a:t>
            </a:r>
            <a:r>
              <a:rPr lang="de-CH" dirty="0"/>
              <a:t> a </a:t>
            </a:r>
            <a:r>
              <a:rPr lang="de-CH" dirty="0" err="1"/>
              <a:t>model</a:t>
            </a:r>
            <a:r>
              <a:rPr lang="de-CH" dirty="0"/>
              <a:t> </a:t>
            </a:r>
            <a:r>
              <a:rPr lang="de-CH" dirty="0" err="1"/>
              <a:t>to</a:t>
            </a:r>
            <a:r>
              <a:rPr lang="de-CH" dirty="0"/>
              <a:t> </a:t>
            </a:r>
            <a:r>
              <a:rPr lang="de-CH" dirty="0" err="1"/>
              <a:t>quantify</a:t>
            </a:r>
            <a:r>
              <a:rPr lang="de-CH" dirty="0"/>
              <a:t> </a:t>
            </a:r>
            <a:r>
              <a:rPr lang="de-CH" dirty="0" err="1"/>
              <a:t>the</a:t>
            </a:r>
            <a:r>
              <a:rPr lang="de-CH" dirty="0"/>
              <a:t> </a:t>
            </a:r>
            <a:r>
              <a:rPr lang="de-CH" dirty="0" err="1"/>
              <a:t>risk</a:t>
            </a:r>
            <a:r>
              <a:rPr lang="de-CH" dirty="0"/>
              <a:t> premium. </a:t>
            </a:r>
            <a:r>
              <a:rPr lang="de-CH" dirty="0" err="1"/>
              <a:t>For</a:t>
            </a:r>
            <a:r>
              <a:rPr lang="de-CH" dirty="0"/>
              <a:t> </a:t>
            </a:r>
            <a:r>
              <a:rPr lang="de-CH" dirty="0" err="1"/>
              <a:t>this</a:t>
            </a:r>
            <a:r>
              <a:rPr lang="de-CH" dirty="0"/>
              <a:t>, </a:t>
            </a:r>
            <a:r>
              <a:rPr lang="de-CH" dirty="0" err="1"/>
              <a:t>you</a:t>
            </a:r>
            <a:r>
              <a:rPr lang="de-CH" dirty="0"/>
              <a:t> </a:t>
            </a:r>
            <a:r>
              <a:rPr lang="de-CH" dirty="0" err="1"/>
              <a:t>specificy</a:t>
            </a:r>
            <a:r>
              <a:rPr lang="de-CH" dirty="0"/>
              <a:t> </a:t>
            </a:r>
            <a:r>
              <a:rPr lang="de-CH" dirty="0" err="1"/>
              <a:t>how</a:t>
            </a:r>
            <a:r>
              <a:rPr lang="de-CH" dirty="0"/>
              <a:t> </a:t>
            </a:r>
            <a:r>
              <a:rPr lang="de-CH" dirty="0" err="1"/>
              <a:t>the</a:t>
            </a:r>
            <a:r>
              <a:rPr lang="de-CH" dirty="0"/>
              <a:t> </a:t>
            </a:r>
            <a:r>
              <a:rPr lang="de-CH" dirty="0" err="1"/>
              <a:t>economy</a:t>
            </a:r>
            <a:r>
              <a:rPr lang="de-CH" dirty="0"/>
              <a:t> and </a:t>
            </a:r>
            <a:r>
              <a:rPr lang="de-CH" dirty="0" err="1"/>
              <a:t>financial</a:t>
            </a:r>
            <a:r>
              <a:rPr lang="de-CH" dirty="0"/>
              <a:t> </a:t>
            </a:r>
            <a:r>
              <a:rPr lang="de-CH" dirty="0" err="1"/>
              <a:t>market</a:t>
            </a:r>
            <a:r>
              <a:rPr lang="de-CH" dirty="0"/>
              <a:t> </a:t>
            </a:r>
            <a:r>
              <a:rPr lang="de-CH" dirty="0" err="1"/>
              <a:t>prices</a:t>
            </a:r>
            <a:r>
              <a:rPr lang="de-CH" dirty="0"/>
              <a:t> </a:t>
            </a:r>
            <a:r>
              <a:rPr lang="de-CH" dirty="0" err="1"/>
              <a:t>behave</a:t>
            </a:r>
            <a:r>
              <a:rPr lang="de-CH" dirty="0"/>
              <a:t>, </a:t>
            </a:r>
            <a:r>
              <a:rPr lang="de-CH" dirty="0" err="1"/>
              <a:t>given</a:t>
            </a:r>
            <a:r>
              <a:rPr lang="de-CH" dirty="0"/>
              <a:t> a </a:t>
            </a:r>
            <a:r>
              <a:rPr lang="de-CH" dirty="0" err="1"/>
              <a:t>certain</a:t>
            </a:r>
            <a:r>
              <a:rPr lang="de-CH" dirty="0"/>
              <a:t> </a:t>
            </a:r>
            <a:r>
              <a:rPr lang="de-CH" dirty="0" err="1"/>
              <a:t>yield</a:t>
            </a:r>
            <a:r>
              <a:rPr lang="de-CH" dirty="0"/>
              <a:t> </a:t>
            </a:r>
            <a:r>
              <a:rPr lang="de-CH" dirty="0" err="1"/>
              <a:t>curve</a:t>
            </a:r>
            <a:r>
              <a:rPr lang="de-CH" dirty="0"/>
              <a:t>. </a:t>
            </a:r>
            <a:r>
              <a:rPr lang="de-CH" dirty="0" err="1"/>
              <a:t>You</a:t>
            </a:r>
            <a:r>
              <a:rPr lang="de-CH" dirty="0"/>
              <a:t> fit </a:t>
            </a:r>
            <a:r>
              <a:rPr lang="de-CH" dirty="0" err="1"/>
              <a:t>this</a:t>
            </a:r>
            <a:r>
              <a:rPr lang="de-CH" dirty="0"/>
              <a:t> </a:t>
            </a:r>
            <a:r>
              <a:rPr lang="de-CH" dirty="0" err="1"/>
              <a:t>to</a:t>
            </a:r>
            <a:r>
              <a:rPr lang="de-CH" dirty="0"/>
              <a:t> </a:t>
            </a:r>
            <a:r>
              <a:rPr lang="de-CH" dirty="0" err="1"/>
              <a:t>past</a:t>
            </a:r>
            <a:r>
              <a:rPr lang="de-CH" dirty="0"/>
              <a:t> </a:t>
            </a:r>
            <a:r>
              <a:rPr lang="de-CH" dirty="0" err="1"/>
              <a:t>data</a:t>
            </a:r>
            <a:r>
              <a:rPr lang="de-CH" dirty="0"/>
              <a:t> and </a:t>
            </a:r>
            <a:r>
              <a:rPr lang="de-CH" dirty="0" err="1"/>
              <a:t>come</a:t>
            </a:r>
            <a:r>
              <a:rPr lang="de-CH" dirty="0"/>
              <a:t> </a:t>
            </a:r>
            <a:r>
              <a:rPr lang="de-CH" dirty="0" err="1"/>
              <a:t>up</a:t>
            </a:r>
            <a:r>
              <a:rPr lang="de-CH" dirty="0"/>
              <a:t> </a:t>
            </a:r>
            <a:r>
              <a:rPr lang="de-CH" dirty="0" err="1"/>
              <a:t>with</a:t>
            </a:r>
            <a:r>
              <a:rPr lang="de-CH" dirty="0"/>
              <a:t> a </a:t>
            </a:r>
            <a:r>
              <a:rPr lang="de-CH" dirty="0" err="1"/>
              <a:t>price</a:t>
            </a:r>
            <a:r>
              <a:rPr lang="de-CH" dirty="0"/>
              <a:t> </a:t>
            </a:r>
            <a:r>
              <a:rPr lang="de-CH" dirty="0" err="1"/>
              <a:t>explained</a:t>
            </a:r>
            <a:r>
              <a:rPr lang="de-CH" dirty="0"/>
              <a:t> </a:t>
            </a:r>
            <a:r>
              <a:rPr lang="de-CH" dirty="0" err="1"/>
              <a:t>by</a:t>
            </a:r>
            <a:r>
              <a:rPr lang="de-CH" dirty="0"/>
              <a:t> </a:t>
            </a:r>
            <a:r>
              <a:rPr lang="de-CH" dirty="0" err="1"/>
              <a:t>fundamentals</a:t>
            </a:r>
            <a:r>
              <a:rPr lang="de-CH" dirty="0"/>
              <a:t> and a residual. The residual </a:t>
            </a:r>
            <a:r>
              <a:rPr lang="de-CH" dirty="0" err="1"/>
              <a:t>is</a:t>
            </a:r>
            <a:r>
              <a:rPr lang="de-CH" dirty="0"/>
              <a:t> </a:t>
            </a:r>
            <a:r>
              <a:rPr lang="de-CH" dirty="0" err="1"/>
              <a:t>typically</a:t>
            </a:r>
            <a:r>
              <a:rPr lang="de-CH" dirty="0"/>
              <a:t> </a:t>
            </a:r>
            <a:r>
              <a:rPr lang="de-CH" dirty="0" err="1"/>
              <a:t>treated</a:t>
            </a:r>
            <a:r>
              <a:rPr lang="de-CH" dirty="0"/>
              <a:t> </a:t>
            </a:r>
            <a:r>
              <a:rPr lang="de-CH" dirty="0" err="1"/>
              <a:t>as</a:t>
            </a:r>
            <a:r>
              <a:rPr lang="de-CH" dirty="0"/>
              <a:t> </a:t>
            </a:r>
            <a:r>
              <a:rPr lang="de-CH" dirty="0" err="1"/>
              <a:t>the</a:t>
            </a:r>
            <a:r>
              <a:rPr lang="de-CH" dirty="0"/>
              <a:t> </a:t>
            </a:r>
            <a:r>
              <a:rPr lang="de-CH" dirty="0" err="1"/>
              <a:t>risk</a:t>
            </a:r>
            <a:r>
              <a:rPr lang="de-CH" dirty="0"/>
              <a:t> premium.</a:t>
            </a:r>
          </a:p>
          <a:p>
            <a:r>
              <a:rPr lang="de-CH" dirty="0" err="1"/>
              <a:t>No</a:t>
            </a:r>
            <a:r>
              <a:rPr lang="de-CH" dirty="0"/>
              <a:t> </a:t>
            </a:r>
            <a:r>
              <a:rPr lang="de-CH" dirty="0" err="1"/>
              <a:t>it</a:t>
            </a:r>
            <a:r>
              <a:rPr lang="de-CH" dirty="0"/>
              <a:t> </a:t>
            </a:r>
            <a:r>
              <a:rPr lang="de-CH" dirty="0" err="1"/>
              <a:t>seems</a:t>
            </a:r>
            <a:r>
              <a:rPr lang="de-CH" dirty="0"/>
              <a:t> </a:t>
            </a:r>
            <a:r>
              <a:rPr lang="de-CH" dirty="0" err="1"/>
              <a:t>that</a:t>
            </a:r>
            <a:r>
              <a:rPr lang="de-CH" dirty="0"/>
              <a:t> </a:t>
            </a:r>
            <a:r>
              <a:rPr lang="de-CH" dirty="0" err="1"/>
              <a:t>since</a:t>
            </a:r>
            <a:r>
              <a:rPr lang="de-CH" dirty="0"/>
              <a:t> </a:t>
            </a:r>
            <a:r>
              <a:rPr lang="de-CH" dirty="0" err="1"/>
              <a:t>the</a:t>
            </a:r>
            <a:r>
              <a:rPr lang="de-CH" dirty="0"/>
              <a:t> </a:t>
            </a:r>
            <a:r>
              <a:rPr lang="de-CH" dirty="0" err="1"/>
              <a:t>financial</a:t>
            </a:r>
            <a:r>
              <a:rPr lang="de-CH" dirty="0"/>
              <a:t> </a:t>
            </a:r>
            <a:r>
              <a:rPr lang="de-CH" dirty="0" err="1"/>
              <a:t>crises</a:t>
            </a:r>
            <a:r>
              <a:rPr lang="de-CH" dirty="0"/>
              <a:t> </a:t>
            </a:r>
            <a:r>
              <a:rPr lang="de-CH" dirty="0" err="1"/>
              <a:t>of</a:t>
            </a:r>
            <a:r>
              <a:rPr lang="de-CH" dirty="0"/>
              <a:t> 2008, </a:t>
            </a:r>
            <a:r>
              <a:rPr lang="de-CH" dirty="0" err="1"/>
              <a:t>the</a:t>
            </a:r>
            <a:r>
              <a:rPr lang="de-CH" dirty="0"/>
              <a:t> </a:t>
            </a:r>
            <a:r>
              <a:rPr lang="de-CH" dirty="0" err="1"/>
              <a:t>term</a:t>
            </a:r>
            <a:r>
              <a:rPr lang="de-CH" dirty="0"/>
              <a:t> premium </a:t>
            </a:r>
            <a:r>
              <a:rPr lang="de-CH" dirty="0" err="1"/>
              <a:t>may</a:t>
            </a:r>
            <a:r>
              <a:rPr lang="de-CH" dirty="0"/>
              <a:t> </a:t>
            </a:r>
            <a:r>
              <a:rPr lang="de-CH" dirty="0" err="1"/>
              <a:t>have</a:t>
            </a:r>
            <a:r>
              <a:rPr lang="de-CH" dirty="0"/>
              <a:t> </a:t>
            </a:r>
            <a:r>
              <a:rPr lang="de-CH" dirty="0" err="1"/>
              <a:t>disappeared</a:t>
            </a:r>
            <a:r>
              <a:rPr lang="de-CH" dirty="0"/>
              <a:t> [</a:t>
            </a:r>
            <a:r>
              <a:rPr lang="de-CH" dirty="0" err="1"/>
              <a:t>any</a:t>
            </a:r>
            <a:r>
              <a:rPr lang="de-CH" dirty="0"/>
              <a:t> </a:t>
            </a:r>
            <a:r>
              <a:rPr lang="de-CH" dirty="0" err="1"/>
              <a:t>idea</a:t>
            </a:r>
            <a:r>
              <a:rPr lang="de-CH" dirty="0"/>
              <a:t> </a:t>
            </a:r>
            <a:r>
              <a:rPr lang="de-CH" dirty="0" err="1"/>
              <a:t>why</a:t>
            </a:r>
            <a:r>
              <a:rPr lang="de-CH" dirty="0"/>
              <a:t> </a:t>
            </a:r>
            <a:r>
              <a:rPr lang="de-CH" dirty="0" err="1"/>
              <a:t>this</a:t>
            </a:r>
            <a:r>
              <a:rPr lang="de-CH" dirty="0"/>
              <a:t> </a:t>
            </a:r>
            <a:r>
              <a:rPr lang="de-CH" dirty="0" err="1"/>
              <a:t>could</a:t>
            </a:r>
            <a:r>
              <a:rPr lang="de-CH" dirty="0"/>
              <a:t> </a:t>
            </a:r>
            <a:r>
              <a:rPr lang="de-CH" dirty="0" err="1"/>
              <a:t>be</a:t>
            </a:r>
            <a:r>
              <a:rPr lang="de-CH" dirty="0"/>
              <a:t> </a:t>
            </a:r>
            <a:r>
              <a:rPr lang="de-CH" dirty="0" err="1"/>
              <a:t>the</a:t>
            </a:r>
            <a:r>
              <a:rPr lang="de-CH" dirty="0"/>
              <a:t> </a:t>
            </a:r>
            <a:r>
              <a:rPr lang="de-CH" dirty="0" err="1"/>
              <a:t>case</a:t>
            </a:r>
            <a:r>
              <a:rPr lang="de-CH" dirty="0"/>
              <a:t>?]. </a:t>
            </a:r>
            <a:r>
              <a:rPr lang="de-CH" dirty="0" err="1"/>
              <a:t>Consequently</a:t>
            </a:r>
            <a:r>
              <a:rPr lang="de-CH" dirty="0"/>
              <a:t>, just </a:t>
            </a:r>
            <a:r>
              <a:rPr lang="de-CH" dirty="0" err="1"/>
              <a:t>running</a:t>
            </a:r>
            <a:r>
              <a:rPr lang="de-CH" dirty="0"/>
              <a:t> a </a:t>
            </a:r>
            <a:r>
              <a:rPr lang="de-CH" dirty="0" err="1"/>
              <a:t>long</a:t>
            </a:r>
            <a:r>
              <a:rPr lang="de-CH" dirty="0"/>
              <a:t> </a:t>
            </a:r>
            <a:r>
              <a:rPr lang="de-CH" dirty="0" err="1"/>
              <a:t>duration</a:t>
            </a:r>
            <a:r>
              <a:rPr lang="de-CH" dirty="0"/>
              <a:t> </a:t>
            </a:r>
            <a:r>
              <a:rPr lang="de-CH" dirty="0" err="1"/>
              <a:t>may</a:t>
            </a:r>
            <a:r>
              <a:rPr lang="de-CH" dirty="0"/>
              <a:t> </a:t>
            </a:r>
            <a:r>
              <a:rPr lang="de-CH" dirty="0" err="1"/>
              <a:t>no</a:t>
            </a:r>
            <a:r>
              <a:rPr lang="de-CH" dirty="0"/>
              <a:t> </a:t>
            </a:r>
            <a:r>
              <a:rPr lang="de-CH" dirty="0" err="1"/>
              <a:t>longer</a:t>
            </a:r>
            <a:r>
              <a:rPr lang="de-CH" dirty="0"/>
              <a:t> </a:t>
            </a:r>
            <a:r>
              <a:rPr lang="de-CH" dirty="0" err="1"/>
              <a:t>by</a:t>
            </a:r>
            <a:r>
              <a:rPr lang="de-CH" dirty="0"/>
              <a:t> a </a:t>
            </a:r>
            <a:r>
              <a:rPr lang="de-CH" dirty="0" err="1"/>
              <a:t>good</a:t>
            </a:r>
            <a:r>
              <a:rPr lang="de-CH" dirty="0"/>
              <a:t> </a:t>
            </a:r>
            <a:r>
              <a:rPr lang="de-CH" dirty="0" err="1"/>
              <a:t>strategy</a:t>
            </a:r>
            <a:r>
              <a:rPr lang="de-CH" dirty="0"/>
              <a:t>.</a:t>
            </a:r>
          </a:p>
        </p:txBody>
      </p:sp>
    </p:spTree>
    <p:extLst>
      <p:ext uri="{BB962C8B-B14F-4D97-AF65-F5344CB8AC3E}">
        <p14:creationId xmlns:p14="http://schemas.microsoft.com/office/powerpoint/2010/main" val="3094541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2338" y="884238"/>
            <a:ext cx="4949825" cy="3713162"/>
          </a:xfrm>
          <a:prstGeom prst="rect">
            <a:avLst/>
          </a:prstGeom>
        </p:spPr>
      </p:sp>
      <p:sp>
        <p:nvSpPr>
          <p:cNvPr id="3" name="Notizenplatzhalter 2"/>
          <p:cNvSpPr>
            <a:spLocks noGrp="1"/>
          </p:cNvSpPr>
          <p:nvPr>
            <p:ph type="body" idx="1"/>
          </p:nvPr>
        </p:nvSpPr>
        <p:spPr>
          <a:xfrm>
            <a:off x="902925" y="4704851"/>
            <a:ext cx="5212430" cy="4457470"/>
          </a:xfrm>
          <a:prstGeom prst="rect">
            <a:avLst/>
          </a:prstGeom>
        </p:spPr>
        <p:txBody>
          <a:bodyPr/>
          <a:lstStyle/>
          <a:p>
            <a:r>
              <a:rPr lang="en-GB" noProof="0" dirty="0"/>
              <a:t>Warm-up exercises: place these terms in the graph</a:t>
            </a:r>
            <a:endParaRPr lang="en-GB" baseline="0" noProof="0" dirty="0"/>
          </a:p>
          <a:p>
            <a:pPr marL="165175" indent="-165175">
              <a:buFontTx/>
              <a:buChar char="-"/>
            </a:pPr>
            <a:r>
              <a:rPr lang="en-GB" baseline="0" noProof="0" dirty="0"/>
              <a:t>Wealth management</a:t>
            </a:r>
          </a:p>
          <a:p>
            <a:pPr marL="165175" indent="-165175">
              <a:buFontTx/>
              <a:buChar char="-"/>
            </a:pPr>
            <a:r>
              <a:rPr lang="en-GB" baseline="0" noProof="0" dirty="0"/>
              <a:t>Institutional asset management</a:t>
            </a:r>
          </a:p>
          <a:p>
            <a:pPr marL="165175" indent="-165175">
              <a:buFontTx/>
              <a:buChar char="-"/>
            </a:pPr>
            <a:r>
              <a:rPr lang="en-GB" baseline="0" noProof="0" dirty="0"/>
              <a:t>Open market operations</a:t>
            </a:r>
          </a:p>
          <a:p>
            <a:pPr marL="165175" indent="-165175">
              <a:buFontTx/>
              <a:buChar char="-"/>
            </a:pPr>
            <a:r>
              <a:rPr lang="en-GB" baseline="0" noProof="0" dirty="0"/>
              <a:t>Repo facilities; TARGET II</a:t>
            </a:r>
          </a:p>
          <a:p>
            <a:pPr marL="165175" indent="-165175">
              <a:buFontTx/>
              <a:buChar char="-"/>
            </a:pPr>
            <a:r>
              <a:rPr lang="en-GB" baseline="0" noProof="0" dirty="0"/>
              <a:t>Bond syndication</a:t>
            </a:r>
          </a:p>
          <a:p>
            <a:pPr marL="165175" indent="-165175">
              <a:buFontTx/>
              <a:buChar char="-"/>
            </a:pPr>
            <a:r>
              <a:rPr lang="en-GB" baseline="0" noProof="0" dirty="0"/>
              <a:t>Securitization</a:t>
            </a:r>
          </a:p>
          <a:p>
            <a:pPr marL="165175" indent="-165175">
              <a:buFontTx/>
              <a:buChar char="-"/>
            </a:pPr>
            <a:r>
              <a:rPr lang="en-GB" baseline="0" noProof="0" dirty="0"/>
              <a:t>Structuring</a:t>
            </a:r>
          </a:p>
          <a:p>
            <a:pPr marL="165175" indent="-165175">
              <a:buFontTx/>
              <a:buChar char="-"/>
            </a:pPr>
            <a:r>
              <a:rPr lang="en-GB" baseline="0" noProof="0" dirty="0"/>
              <a:t>Mortgages</a:t>
            </a:r>
          </a:p>
          <a:p>
            <a:pPr marL="165175" indent="-165175">
              <a:buFontTx/>
              <a:buChar char="-"/>
            </a:pPr>
            <a:r>
              <a:rPr lang="en-GB" baseline="0" noProof="0" dirty="0"/>
              <a:t>Pension fund account</a:t>
            </a:r>
          </a:p>
          <a:p>
            <a:pPr marL="165175" indent="-165175">
              <a:buFontTx/>
              <a:buChar char="-"/>
            </a:pPr>
            <a:r>
              <a:rPr lang="en-GB" baseline="0" noProof="0" dirty="0"/>
              <a:t>Shadow banking</a:t>
            </a:r>
          </a:p>
          <a:p>
            <a:pPr marL="165175" indent="-165175">
              <a:buFontTx/>
              <a:buChar char="-"/>
            </a:pPr>
            <a:r>
              <a:rPr lang="en-GB" baseline="0" noProof="0" dirty="0"/>
              <a:t>Bond auctions</a:t>
            </a:r>
          </a:p>
          <a:p>
            <a:pPr marL="165175" indent="-165175">
              <a:buFontTx/>
              <a:buChar char="-"/>
            </a:pPr>
            <a:r>
              <a:rPr lang="en-GB" baseline="0" noProof="0" dirty="0"/>
              <a:t>Leverage</a:t>
            </a:r>
          </a:p>
          <a:p>
            <a:pPr marL="165175" indent="-165175">
              <a:buFontTx/>
              <a:buChar char="-"/>
            </a:pPr>
            <a:r>
              <a:rPr lang="en-GB" baseline="0" noProof="0" dirty="0"/>
              <a:t>Financial Intermediaries</a:t>
            </a:r>
          </a:p>
          <a:p>
            <a:pPr marL="165175" indent="-165175">
              <a:buFontTx/>
              <a:buChar char="-"/>
            </a:pPr>
            <a:r>
              <a:rPr lang="en-GB" baseline="0" noProof="0" dirty="0"/>
              <a:t>Student loans</a:t>
            </a:r>
          </a:p>
          <a:p>
            <a:r>
              <a:rPr lang="en-GB" noProof="0" dirty="0"/>
              <a:t>Further stuff: check out the</a:t>
            </a:r>
            <a:r>
              <a:rPr lang="en-GB" baseline="0" noProof="0" dirty="0"/>
              <a:t> reports on shadow banking by the Financial Stability Board (www.fsb.org); they provide up-to-date information on the channels of credit creation. Fixed-income funds and securitisation are important shadow banks. The topic was prominent in the IMF Annual Meeting 2016 (you find interesting material in their October 2016 Global Financial Stability Report).</a:t>
            </a:r>
            <a:endParaRPr lang="en-GB" noProof="0" dirty="0"/>
          </a:p>
        </p:txBody>
      </p:sp>
    </p:spTree>
    <p:extLst>
      <p:ext uri="{BB962C8B-B14F-4D97-AF65-F5344CB8AC3E}">
        <p14:creationId xmlns:p14="http://schemas.microsoft.com/office/powerpoint/2010/main" val="30226747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2338" y="884238"/>
            <a:ext cx="4949825" cy="3713162"/>
          </a:xfrm>
          <a:prstGeom prst="rect">
            <a:avLst/>
          </a:prstGeom>
        </p:spPr>
      </p:sp>
      <p:sp>
        <p:nvSpPr>
          <p:cNvPr id="3" name="Notizenplatzhalter 2"/>
          <p:cNvSpPr>
            <a:spLocks noGrp="1"/>
          </p:cNvSpPr>
          <p:nvPr>
            <p:ph type="body" idx="1"/>
          </p:nvPr>
        </p:nvSpPr>
        <p:spPr>
          <a:xfrm>
            <a:off x="901266" y="4859382"/>
            <a:ext cx="4924302" cy="4457470"/>
          </a:xfrm>
          <a:prstGeom prst="rect">
            <a:avLst/>
          </a:prstGeom>
        </p:spPr>
        <p:txBody>
          <a:bodyPr/>
          <a:lstStyle/>
          <a:p>
            <a:r>
              <a:rPr lang="en-GB" noProof="0" dirty="0"/>
              <a:t>You</a:t>
            </a:r>
            <a:r>
              <a:rPr lang="en-GB" baseline="0" noProof="0" dirty="0"/>
              <a:t> can also simply beat the market by being smarter than everybody else. Here you see an interesting chart plotting the forecasts of professional forecasters. That’s what they do for a living! If you are better than them, you may become the next Bill Gross.</a:t>
            </a:r>
          </a:p>
          <a:p>
            <a:r>
              <a:rPr lang="en-GB" baseline="0" noProof="0" dirty="0"/>
              <a:t>[Discussion: What do we learn from such a chart?]</a:t>
            </a:r>
          </a:p>
          <a:p>
            <a:pPr defTabSz="880933">
              <a:defRPr/>
            </a:pPr>
            <a:r>
              <a:rPr lang="en-GB" noProof="0" dirty="0"/>
              <a:t>More: Smith/</a:t>
            </a:r>
            <a:r>
              <a:rPr lang="en-GB" baseline="0" noProof="0" dirty="0" err="1"/>
              <a:t>Lohrenz</a:t>
            </a:r>
            <a:r>
              <a:rPr lang="en-GB" baseline="0" noProof="0" dirty="0"/>
              <a:t>/King/Montague and </a:t>
            </a:r>
            <a:r>
              <a:rPr lang="en-GB" baseline="0" noProof="0" dirty="0" err="1"/>
              <a:t>Camerer</a:t>
            </a:r>
            <a:r>
              <a:rPr lang="en-GB" baseline="0" noProof="0" dirty="0"/>
              <a:t>, </a:t>
            </a:r>
            <a:r>
              <a:rPr lang="en-GB" noProof="0" dirty="0"/>
              <a:t>“</a:t>
            </a:r>
            <a:r>
              <a:rPr lang="en-US" dirty="0"/>
              <a:t>Irrational exuberance and neural crash warning signals during endogenous experimental market bubbles” in </a:t>
            </a:r>
            <a:r>
              <a:rPr lang="de-CH" dirty="0" err="1"/>
              <a:t>Proceedings</a:t>
            </a:r>
            <a:r>
              <a:rPr lang="de-CH" dirty="0"/>
              <a:t> </a:t>
            </a:r>
            <a:r>
              <a:rPr lang="de-CH" dirty="0" err="1"/>
              <a:t>of</a:t>
            </a:r>
            <a:r>
              <a:rPr lang="de-CH" dirty="0"/>
              <a:t> </a:t>
            </a:r>
            <a:r>
              <a:rPr lang="de-CH" dirty="0" err="1"/>
              <a:t>the</a:t>
            </a:r>
            <a:r>
              <a:rPr lang="de-CH" dirty="0"/>
              <a:t> National Academy </a:t>
            </a:r>
            <a:r>
              <a:rPr lang="de-CH" dirty="0" err="1"/>
              <a:t>of</a:t>
            </a:r>
            <a:r>
              <a:rPr lang="de-CH" dirty="0"/>
              <a:t> </a:t>
            </a:r>
            <a:r>
              <a:rPr lang="de-CH" dirty="0" err="1"/>
              <a:t>Sciences</a:t>
            </a:r>
            <a:r>
              <a:rPr lang="de-CH" dirty="0"/>
              <a:t> </a:t>
            </a:r>
            <a:r>
              <a:rPr lang="de-CH" dirty="0" err="1"/>
              <a:t>July</a:t>
            </a:r>
            <a:r>
              <a:rPr lang="de-CH" dirty="0"/>
              <a:t> 2014. </a:t>
            </a:r>
            <a:r>
              <a:rPr lang="de-CH" dirty="0" err="1"/>
              <a:t>They</a:t>
            </a:r>
            <a:r>
              <a:rPr lang="de-CH" dirty="0"/>
              <a:t> </a:t>
            </a:r>
            <a:r>
              <a:rPr lang="de-CH" dirty="0" err="1"/>
              <a:t>show</a:t>
            </a:r>
            <a:r>
              <a:rPr lang="de-CH" dirty="0"/>
              <a:t> </a:t>
            </a:r>
            <a:r>
              <a:rPr lang="de-CH" dirty="0" err="1"/>
              <a:t>that</a:t>
            </a:r>
            <a:r>
              <a:rPr lang="de-CH" dirty="0"/>
              <a:t> </a:t>
            </a:r>
            <a:r>
              <a:rPr lang="de-CH" dirty="0" err="1"/>
              <a:t>it’s</a:t>
            </a:r>
            <a:r>
              <a:rPr lang="de-CH" dirty="0"/>
              <a:t> all </a:t>
            </a:r>
            <a:r>
              <a:rPr lang="de-CH" dirty="0" err="1"/>
              <a:t>brain</a:t>
            </a:r>
            <a:r>
              <a:rPr lang="de-CH" dirty="0"/>
              <a:t> </a:t>
            </a:r>
            <a:r>
              <a:rPr lang="de-CH" dirty="0" err="1"/>
              <a:t>chemicals</a:t>
            </a:r>
            <a:r>
              <a:rPr lang="de-CH" dirty="0"/>
              <a:t>, stupid!</a:t>
            </a:r>
            <a:br>
              <a:rPr lang="en-US" dirty="0"/>
            </a:br>
            <a:endParaRPr lang="en-GB" noProof="0" dirty="0"/>
          </a:p>
        </p:txBody>
      </p:sp>
    </p:spTree>
    <p:extLst>
      <p:ext uri="{BB962C8B-B14F-4D97-AF65-F5344CB8AC3E}">
        <p14:creationId xmlns:p14="http://schemas.microsoft.com/office/powerpoint/2010/main" val="18623321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2338" y="884238"/>
            <a:ext cx="4949825" cy="3713162"/>
          </a:xfrm>
          <a:prstGeom prst="rect">
            <a:avLst/>
          </a:prstGeom>
        </p:spPr>
      </p:sp>
      <p:sp>
        <p:nvSpPr>
          <p:cNvPr id="3" name="Notizenplatzhalter 2"/>
          <p:cNvSpPr>
            <a:spLocks noGrp="1"/>
          </p:cNvSpPr>
          <p:nvPr>
            <p:ph type="body" idx="1"/>
          </p:nvPr>
        </p:nvSpPr>
        <p:spPr>
          <a:xfrm>
            <a:off x="901266" y="4859382"/>
            <a:ext cx="4924302" cy="4457470"/>
          </a:xfrm>
          <a:prstGeom prst="rect">
            <a:avLst/>
          </a:prstGeom>
        </p:spPr>
        <p:txBody>
          <a:bodyPr/>
          <a:lstStyle/>
          <a:p>
            <a:r>
              <a:rPr lang="en-GB" dirty="0"/>
              <a:t>Fed watching is a popular flavour of fundamental trading. Hundreds of analysts follow in detail the public and not-so-public statements of monetary authorities. On the left, you can see an online tool that shows in detail any change in wording between two FOMC statements. Some analysts write very detailed linguistic studies while others screen the texts for positive and negative key words (e.g. our Hawk-Dove Index on the lower right). Monetary authorities themselves try out new ways of communicating their intentions – such as the “dot plot” on the upper right.</a:t>
            </a:r>
          </a:p>
          <a:p>
            <a:r>
              <a:rPr lang="en-GB" dirty="0"/>
              <a:t>By the way:</a:t>
            </a:r>
          </a:p>
          <a:p>
            <a:r>
              <a:rPr lang="en-GB" dirty="0"/>
              <a:t>Hawks =</a:t>
            </a:r>
          </a:p>
          <a:p>
            <a:r>
              <a:rPr lang="en-GB" dirty="0"/>
              <a:t>Doves =</a:t>
            </a:r>
          </a:p>
          <a:p>
            <a:endParaRPr lang="en-GB" dirty="0"/>
          </a:p>
          <a:p>
            <a:r>
              <a:rPr lang="en-GB" dirty="0"/>
              <a:t>Fixed income managers who are able to forecast the next rate move better than the market can play this with short rate contracts (only worth the hassle with quite a bit of leverage).</a:t>
            </a:r>
          </a:p>
          <a:p>
            <a:endParaRPr lang="en-GB" noProof="0" dirty="0"/>
          </a:p>
        </p:txBody>
      </p:sp>
    </p:spTree>
    <p:extLst>
      <p:ext uri="{BB962C8B-B14F-4D97-AF65-F5344CB8AC3E}">
        <p14:creationId xmlns:p14="http://schemas.microsoft.com/office/powerpoint/2010/main" val="18623321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2338" y="884238"/>
            <a:ext cx="4949825" cy="3713162"/>
          </a:xfrm>
          <a:prstGeom prst="rect">
            <a:avLst/>
          </a:prstGeom>
        </p:spPr>
      </p:sp>
      <p:sp>
        <p:nvSpPr>
          <p:cNvPr id="3" name="Notizenplatzhalter 2"/>
          <p:cNvSpPr>
            <a:spLocks noGrp="1"/>
          </p:cNvSpPr>
          <p:nvPr>
            <p:ph type="body" idx="1"/>
          </p:nvPr>
        </p:nvSpPr>
        <p:spPr>
          <a:xfrm>
            <a:off x="943079" y="4859382"/>
            <a:ext cx="4891198" cy="4457470"/>
          </a:xfrm>
          <a:prstGeom prst="rect">
            <a:avLst/>
          </a:prstGeom>
        </p:spPr>
        <p:txBody>
          <a:bodyPr/>
          <a:lstStyle/>
          <a:p>
            <a:r>
              <a:rPr lang="en-GB" noProof="0" dirty="0"/>
              <a:t>Academics</a:t>
            </a:r>
            <a:r>
              <a:rPr lang="en-GB" baseline="0" noProof="0" dirty="0"/>
              <a:t> do not take technical analysis (TA) seriously. Intellectually, it’s hard to swallow that simple trend lines should outperform sophisticated fundamental analysis and econometric models. On top of that, technical analysts tend to be a bit fuzzy (unable to explain why their forecast should work) and talk a funny lingo (this slide shows an example). Still, many practitioners use TA. Their point of view is that “all information is in the price”. The most solid empirical evidence in favour of TA comes from the idea of momentum (most TA is about identifying a trend). A whole industry of very rich hedge funds work simply on trends – so called CTAs.</a:t>
            </a:r>
          </a:p>
          <a:p>
            <a:r>
              <a:rPr lang="en-GB" baseline="0" noProof="0" dirty="0"/>
              <a:t>More: google “turtle traders” – an amazing story that inspired a Hollywood movie (“Trading Places”). </a:t>
            </a:r>
          </a:p>
          <a:p>
            <a:endParaRPr lang="en-GB" baseline="0" noProof="0" dirty="0"/>
          </a:p>
          <a:p>
            <a:endParaRPr lang="en-GB" baseline="0" noProof="0" dirty="0"/>
          </a:p>
          <a:p>
            <a:r>
              <a:rPr lang="de-CH" baseline="0" dirty="0"/>
              <a:t> </a:t>
            </a:r>
            <a:endParaRPr lang="de-CH" dirty="0"/>
          </a:p>
        </p:txBody>
      </p:sp>
    </p:spTree>
    <p:extLst>
      <p:ext uri="{BB962C8B-B14F-4D97-AF65-F5344CB8AC3E}">
        <p14:creationId xmlns:p14="http://schemas.microsoft.com/office/powerpoint/2010/main" val="34050813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noProof="0" dirty="0"/>
              <a:t>This is not a course on technical analysis. Still, if you want to drop some concepts into small talk, you see here: trends, support and resistance (which can be found, for example using Fibonacci retracements), relative strength (RSI).</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noProof="0" dirty="0"/>
              <a:t>Some people look at specific pattern (e.g. the famous head and shoulders, wedges, double dips). Others prefer technical indicators like RSE, MACD, </a:t>
            </a:r>
            <a:r>
              <a:rPr lang="en-GB" baseline="0" noProof="0" dirty="0" err="1"/>
              <a:t>Bolling</a:t>
            </a:r>
            <a:r>
              <a:rPr lang="en-GB" baseline="0" noProof="0" dirty="0"/>
              <a:t> bands…</a:t>
            </a:r>
            <a:endParaRPr lang="de-CH" dirty="0"/>
          </a:p>
        </p:txBody>
      </p:sp>
    </p:spTree>
    <p:extLst>
      <p:ext uri="{BB962C8B-B14F-4D97-AF65-F5344CB8AC3E}">
        <p14:creationId xmlns:p14="http://schemas.microsoft.com/office/powerpoint/2010/main" val="19233196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916816" y="4704850"/>
            <a:ext cx="4931351" cy="4457470"/>
          </a:xfrm>
        </p:spPr>
        <p:txBody>
          <a:bodyPr/>
          <a:lstStyle/>
          <a:p>
            <a:r>
              <a:rPr lang="en-GB" sz="1100" dirty="0"/>
              <a:t>Before we move on to curve trades, you need to understand an important idea: the roll-down. This expression stems from the observation, that yield curves tend to be upward sloping. When we approach final maturity, the yield tends to decline. This generates a capital gain.</a:t>
            </a:r>
          </a:p>
          <a:p>
            <a:r>
              <a:rPr lang="en-GB" sz="1100" dirty="0"/>
              <a:t>This graph illustrates the principle. It’s the Norwegian government curve at the end of May 2016. Note the upward slope going out from 3-year bonds. Suppose now, you buy a 5-year bond. What would be the holding-period return under the assumption that the yield curve does not change? Practitioners would give you the following answer:</a:t>
            </a:r>
          </a:p>
          <a:p>
            <a:pPr marL="165175" indent="-165175">
              <a:buFont typeface="Arial" panose="020B0604020202020204" pitchFamily="34" charset="0"/>
              <a:buChar char="•"/>
            </a:pPr>
            <a:r>
              <a:rPr lang="en-GB" sz="1100" dirty="0"/>
              <a:t>First, you earn the «coupon». The 5-year bond has a yield of 0.9%, so this is what you get over one year. This is referred to as the «running yield». You can visualize this part as the blue rectangle (holding period of 1 times the starting yield).</a:t>
            </a:r>
          </a:p>
          <a:p>
            <a:pPr marL="165175" indent="-165175">
              <a:buFont typeface="Arial" panose="020B0604020202020204" pitchFamily="34" charset="0"/>
              <a:buChar char="•"/>
            </a:pPr>
            <a:r>
              <a:rPr lang="en-GB" sz="1100" dirty="0"/>
              <a:t>Second, at the end of the holding period, the 5-year bond will have turned into a 4-year bond. Now, in this example, the 4-year yield is roughly 15 bps lower. These 15bps correspond to a fall in yield that has a price impact of -</a:t>
            </a:r>
            <a:r>
              <a:rPr lang="en-GB" sz="1100" dirty="0" err="1"/>
              <a:t>D</a:t>
            </a:r>
            <a:r>
              <a:rPr lang="en-GB" sz="1100" dirty="0" err="1">
                <a:sym typeface="Symbol"/>
              </a:rPr>
              <a:t>y</a:t>
            </a:r>
            <a:r>
              <a:rPr lang="en-GB" sz="1100" dirty="0">
                <a:sym typeface="Symbol"/>
              </a:rPr>
              <a:t>.  Again you can visualize this as a rectangle, this time the green one. D is roughly the tenor or the bond at the end of the holding period while the change in yield are the two points on the yield curve. This part is referred to as «Roll-Down»</a:t>
            </a:r>
          </a:p>
          <a:p>
            <a:r>
              <a:rPr lang="en-GB" sz="1100" dirty="0">
                <a:sym typeface="Symbol"/>
              </a:rPr>
              <a:t>In sum, the holding-period return under the assumption of a stable yield curve is the running yield plus the roll down. This is sometimes called the «rolling yield». Rolling yields can be positive even if the yield to maturity has turned negative.</a:t>
            </a:r>
          </a:p>
          <a:p>
            <a:endParaRPr lang="de-CH" sz="1100" dirty="0"/>
          </a:p>
        </p:txBody>
      </p:sp>
    </p:spTree>
    <p:extLst>
      <p:ext uri="{BB962C8B-B14F-4D97-AF65-F5344CB8AC3E}">
        <p14:creationId xmlns:p14="http://schemas.microsoft.com/office/powerpoint/2010/main" val="24347955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049" name="Rectangle 2"/>
          <p:cNvSpPr>
            <a:spLocks noGrp="1" noRot="1" noChangeAspect="1" noChangeArrowheads="1" noTextEdit="1"/>
          </p:cNvSpPr>
          <p:nvPr>
            <p:ph type="sldImg"/>
          </p:nvPr>
        </p:nvSpPr>
        <p:spPr>
          <a:xfrm>
            <a:off x="922338" y="884238"/>
            <a:ext cx="4949825" cy="3713162"/>
          </a:xfrm>
          <a:prstGeom prst="rect">
            <a:avLst/>
          </a:prstGeom>
          <a:ln/>
        </p:spPr>
      </p:sp>
      <p:sp>
        <p:nvSpPr>
          <p:cNvPr id="1282050" name="Rectangle 3"/>
          <p:cNvSpPr>
            <a:spLocks noGrp="1" noChangeArrowheads="1"/>
          </p:cNvSpPr>
          <p:nvPr>
            <p:ph type="body" idx="1"/>
          </p:nvPr>
        </p:nvSpPr>
        <p:spPr>
          <a:xfrm>
            <a:off x="944597" y="4790456"/>
            <a:ext cx="4917462" cy="4371865"/>
          </a:xfrm>
          <a:prstGeom prst="rect">
            <a:avLst/>
          </a:prstGeom>
          <a:noFill/>
          <a:ln/>
        </p:spPr>
        <p:txBody>
          <a:bodyPr/>
          <a:lstStyle/>
          <a:p>
            <a:r>
              <a:rPr lang="en-GB" noProof="0" dirty="0">
                <a:latin typeface="MV Boli" pitchFamily="2"/>
                <a:cs typeface="MV Boli" pitchFamily="2"/>
              </a:rPr>
              <a:t>On this slide, we</a:t>
            </a:r>
            <a:r>
              <a:rPr lang="en-GB" baseline="0" noProof="0" dirty="0">
                <a:latin typeface="MV Boli" pitchFamily="2"/>
                <a:cs typeface="MV Boli" pitchFamily="2"/>
              </a:rPr>
              <a:t> look at exactly the same effect, using our rates chart. For simplicity, I skip intermediate tenors and only represent the ultimate and penultimate zero bond which have identical PV. </a:t>
            </a:r>
          </a:p>
          <a:p>
            <a:r>
              <a:rPr lang="en-GB" baseline="0" noProof="0" dirty="0">
                <a:latin typeface="MV Boli" pitchFamily="2"/>
                <a:cs typeface="MV Boli" pitchFamily="2"/>
              </a:rPr>
              <a:t>The slope between PV</a:t>
            </a:r>
            <a:r>
              <a:rPr lang="en-GB" baseline="-25000" noProof="0" dirty="0">
                <a:latin typeface="MV Boli" pitchFamily="2"/>
                <a:cs typeface="MV Boli" pitchFamily="2"/>
              </a:rPr>
              <a:t>0</a:t>
            </a:r>
            <a:r>
              <a:rPr lang="en-GB" baseline="0" noProof="0" dirty="0">
                <a:latin typeface="MV Boli" pitchFamily="2"/>
                <a:cs typeface="MV Boli" pitchFamily="2"/>
              </a:rPr>
              <a:t> and the last cash flow is </a:t>
            </a:r>
            <a:r>
              <a:rPr lang="en-GB" baseline="0" noProof="0" dirty="0" err="1">
                <a:latin typeface="MV Boli" pitchFamily="2"/>
                <a:cs typeface="MV Boli" pitchFamily="2"/>
              </a:rPr>
              <a:t>z</a:t>
            </a:r>
            <a:r>
              <a:rPr lang="en-GB" baseline="-25000" noProof="0" dirty="0" err="1">
                <a:latin typeface="MV Boli" pitchFamily="2"/>
                <a:cs typeface="MV Boli" pitchFamily="2"/>
              </a:rPr>
              <a:t>n</a:t>
            </a:r>
            <a:r>
              <a:rPr lang="en-GB" baseline="0" noProof="0" dirty="0">
                <a:latin typeface="MV Boli" pitchFamily="2"/>
                <a:cs typeface="MV Boli" pitchFamily="2"/>
              </a:rPr>
              <a:t>. If you start with PV</a:t>
            </a:r>
            <a:r>
              <a:rPr lang="en-GB" baseline="-25000" noProof="0" dirty="0">
                <a:latin typeface="MV Boli" pitchFamily="2"/>
                <a:cs typeface="MV Boli" pitchFamily="2"/>
              </a:rPr>
              <a:t>0 </a:t>
            </a:r>
            <a:r>
              <a:rPr lang="en-GB" baseline="0" noProof="0" dirty="0">
                <a:latin typeface="MV Boli" pitchFamily="2"/>
                <a:cs typeface="MV Boli" pitchFamily="2"/>
              </a:rPr>
              <a:t>and accumulate this rate of </a:t>
            </a:r>
            <a:r>
              <a:rPr lang="en-GB" baseline="0" noProof="0" dirty="0" err="1">
                <a:latin typeface="MV Boli" pitchFamily="2"/>
                <a:cs typeface="MV Boli" pitchFamily="2"/>
              </a:rPr>
              <a:t>interst</a:t>
            </a:r>
            <a:r>
              <a:rPr lang="en-GB" baseline="0" noProof="0" dirty="0">
                <a:latin typeface="MV Boli" pitchFamily="2"/>
                <a:cs typeface="MV Boli" pitchFamily="2"/>
              </a:rPr>
              <a:t> over one period, you earn the blue rectangle. This is the running yield (again, we accumulate over one period by the beginning-period yield). If the yield curve does not change, the cash flow you bought with your zero rate is now discounted at the rate z</a:t>
            </a:r>
            <a:r>
              <a:rPr lang="en-GB" baseline="-25000" noProof="0" dirty="0">
                <a:latin typeface="MV Boli" pitchFamily="2"/>
                <a:cs typeface="MV Boli" pitchFamily="2"/>
              </a:rPr>
              <a:t>n-1</a:t>
            </a:r>
            <a:r>
              <a:rPr lang="en-GB" baseline="0" noProof="0" dirty="0">
                <a:latin typeface="MV Boli" pitchFamily="2"/>
                <a:cs typeface="MV Boli" pitchFamily="2"/>
              </a:rPr>
              <a:t>. In the graph, this can be represented by using the same slope, i.e. we shift z</a:t>
            </a:r>
            <a:r>
              <a:rPr lang="en-GB" baseline="-25000" noProof="0" dirty="0">
                <a:latin typeface="MV Boli" pitchFamily="2"/>
                <a:cs typeface="MV Boli" pitchFamily="2"/>
              </a:rPr>
              <a:t>n-1</a:t>
            </a:r>
            <a:r>
              <a:rPr lang="en-GB" baseline="0" noProof="0" dirty="0">
                <a:latin typeface="MV Boli" pitchFamily="2"/>
                <a:cs typeface="MV Boli" pitchFamily="2"/>
              </a:rPr>
              <a:t>. We can immediately see the impact of the roll down (again a green </a:t>
            </a:r>
            <a:r>
              <a:rPr lang="en-GB" baseline="0" noProof="0" dirty="0" err="1">
                <a:latin typeface="MV Boli" pitchFamily="2"/>
                <a:cs typeface="MV Boli" pitchFamily="2"/>
              </a:rPr>
              <a:t>rectangel</a:t>
            </a:r>
            <a:r>
              <a:rPr lang="en-GB" baseline="0" noProof="0" dirty="0">
                <a:latin typeface="MV Boli" pitchFamily="2"/>
                <a:cs typeface="MV Boli" pitchFamily="2"/>
              </a:rPr>
              <a:t>). Also note that we have constructed a parallelogram. Basic geometry tells us that the short sides of the parallelogram are. This means the line from PV</a:t>
            </a:r>
            <a:r>
              <a:rPr lang="en-GB" baseline="-25000" noProof="0" dirty="0">
                <a:latin typeface="MV Boli" pitchFamily="2"/>
                <a:cs typeface="MV Boli" pitchFamily="2"/>
              </a:rPr>
              <a:t>0</a:t>
            </a:r>
            <a:r>
              <a:rPr lang="en-GB" baseline="0" noProof="0" dirty="0">
                <a:latin typeface="MV Boli" pitchFamily="2"/>
                <a:cs typeface="MV Boli" pitchFamily="2"/>
              </a:rPr>
              <a:t> to PV</a:t>
            </a:r>
            <a:r>
              <a:rPr lang="en-GB" baseline="-25000" noProof="0" dirty="0">
                <a:latin typeface="MV Boli" pitchFamily="2"/>
                <a:cs typeface="MV Boli" pitchFamily="2"/>
              </a:rPr>
              <a:t>1</a:t>
            </a:r>
            <a:r>
              <a:rPr lang="en-GB" baseline="0" noProof="0" dirty="0">
                <a:latin typeface="MV Boli" pitchFamily="2"/>
                <a:cs typeface="MV Boli" pitchFamily="2"/>
              </a:rPr>
              <a:t>  is identical to the line connecting CF</a:t>
            </a:r>
            <a:r>
              <a:rPr lang="en-GB" baseline="-25000" noProof="0" dirty="0">
                <a:latin typeface="MV Boli" pitchFamily="2"/>
                <a:cs typeface="MV Boli" pitchFamily="2"/>
              </a:rPr>
              <a:t>n-1</a:t>
            </a:r>
            <a:r>
              <a:rPr lang="en-GB" baseline="0" noProof="0" dirty="0">
                <a:latin typeface="MV Boli" pitchFamily="2"/>
                <a:cs typeface="MV Boli" pitchFamily="2"/>
              </a:rPr>
              <a:t> and </a:t>
            </a:r>
            <a:r>
              <a:rPr lang="en-GB" baseline="0" noProof="0" dirty="0" err="1">
                <a:latin typeface="MV Boli" pitchFamily="2"/>
                <a:cs typeface="MV Boli" pitchFamily="2"/>
              </a:rPr>
              <a:t>CF</a:t>
            </a:r>
            <a:r>
              <a:rPr lang="en-GB" baseline="-25000" noProof="0" dirty="0" err="1">
                <a:latin typeface="MV Boli" pitchFamily="2"/>
                <a:cs typeface="MV Boli" pitchFamily="2"/>
              </a:rPr>
              <a:t>n</a:t>
            </a:r>
            <a:r>
              <a:rPr lang="en-GB" baseline="0" noProof="0" dirty="0">
                <a:latin typeface="MV Boli" pitchFamily="2"/>
                <a:cs typeface="MV Boli" pitchFamily="2"/>
              </a:rPr>
              <a:t>. This line is nothing else than the forward rate f</a:t>
            </a:r>
            <a:r>
              <a:rPr lang="en-GB" baseline="-25000" noProof="0" dirty="0">
                <a:latin typeface="MV Boli" pitchFamily="2"/>
                <a:cs typeface="MV Boli" pitchFamily="2"/>
              </a:rPr>
              <a:t>n-1,n</a:t>
            </a:r>
            <a:r>
              <a:rPr lang="en-GB" baseline="0" noProof="0" dirty="0">
                <a:latin typeface="MV Boli" pitchFamily="2"/>
                <a:cs typeface="MV Boli" pitchFamily="2"/>
              </a:rPr>
              <a:t> ! So, the rolling yield of a bond with is identical to its furthest forward rate.</a:t>
            </a:r>
            <a:endParaRPr lang="en-GB" noProof="0" dirty="0">
              <a:latin typeface="MV Boli" pitchFamily="2"/>
              <a:cs typeface="MV Boli" pitchFamily="2"/>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863776" y="4704850"/>
            <a:ext cx="5239482" cy="4457470"/>
          </a:xfrm>
        </p:spPr>
        <p:txBody>
          <a:bodyPr/>
          <a:lstStyle/>
          <a:p>
            <a:r>
              <a:rPr lang="en-GB" sz="1100" dirty="0"/>
              <a:t>We have now established that the rolling yield is the holding-period return of a bond if the yield curve remains unchanged. Of course, unchanged yields are a strong assumption. However, the rolling yield contains another useful piece of information. It can be shown that long-run returns of a bond portfolio that is regularly reinvested around a certain duration will converge to the running yield. The charts above were produced in 2016 for the Swiss market. At that time, Swiss government bonds had a negative running yield but a positive rolling yield of around 0.5%. The graphs were produced for different «drifts». A drift of 0 means that the level of interest remains roughly unchanged; the dispersion comes from shocks with a mean of zero. In this case we see that the portfolio generates an annual return equal to the rolling yield; so far we are in line with the two previous slides. New is the fact that we start each year with the same duration and let the bond roll down one year. If we add a positive drift, interest rates increase over time at a certain rate. The last panel, for example, shows a drift of 1%. In the first year, this will result in massively negative return. However, as shown in our previous analysis for the Macaulay duration, the higher yield also means that capital will start to grow faster. It turn out that independent of the drift, you end up with an annualized return of 0.5% after roughly 13 years. In general, returns will converge to the rolling yield after a period of 2D-1 years.</a:t>
            </a:r>
          </a:p>
          <a:p>
            <a:endParaRPr lang="en-GB" sz="1100" dirty="0"/>
          </a:p>
          <a:p>
            <a:r>
              <a:rPr lang="en-GB" sz="1100" dirty="0"/>
              <a:t>Details: </a:t>
            </a:r>
            <a:r>
              <a:rPr lang="en-GB" sz="1100" dirty="0" err="1"/>
              <a:t>Leibowitz</a:t>
            </a:r>
            <a:r>
              <a:rPr lang="en-GB" sz="1100" dirty="0"/>
              <a:t>, </a:t>
            </a:r>
            <a:r>
              <a:rPr lang="en-GB" sz="1100" dirty="0" err="1"/>
              <a:t>Kogelman</a:t>
            </a:r>
            <a:r>
              <a:rPr lang="en-GB" sz="1100" dirty="0"/>
              <a:t> and </a:t>
            </a:r>
            <a:r>
              <a:rPr lang="en-GB" sz="1100" dirty="0" err="1"/>
              <a:t>Bova</a:t>
            </a:r>
            <a:r>
              <a:rPr lang="en-GB" sz="1100" dirty="0"/>
              <a:t> (2014), «Forward Curve Shifts and Return Convergence» and </a:t>
            </a:r>
            <a:r>
              <a:rPr lang="en-GB" sz="1100" dirty="0" err="1"/>
              <a:t>Leibovitz</a:t>
            </a:r>
            <a:r>
              <a:rPr lang="en-GB" sz="1100" dirty="0"/>
              <a:t> and </a:t>
            </a:r>
            <a:r>
              <a:rPr lang="en-GB" sz="1100" dirty="0" err="1"/>
              <a:t>Bova</a:t>
            </a:r>
            <a:r>
              <a:rPr lang="en-GB" sz="1100" dirty="0"/>
              <a:t>, «Rolling Yields and Return Convergence» in Portfolio Strategy, March 4, 2014. </a:t>
            </a:r>
          </a:p>
        </p:txBody>
      </p:sp>
    </p:spTree>
    <p:extLst>
      <p:ext uri="{BB962C8B-B14F-4D97-AF65-F5344CB8AC3E}">
        <p14:creationId xmlns:p14="http://schemas.microsoft.com/office/powerpoint/2010/main" val="7593786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884238"/>
            <a:ext cx="4949825" cy="3713162"/>
          </a:xfrm>
          <a:prstGeom prst="rect">
            <a:avLst/>
          </a:prstGeom>
        </p:spPr>
      </p:sp>
      <p:sp>
        <p:nvSpPr>
          <p:cNvPr id="3" name="Notes Placeholder 2"/>
          <p:cNvSpPr>
            <a:spLocks noGrp="1"/>
          </p:cNvSpPr>
          <p:nvPr>
            <p:ph type="body" idx="1"/>
          </p:nvPr>
        </p:nvSpPr>
        <p:spPr>
          <a:xfrm>
            <a:off x="430625" y="4712554"/>
            <a:ext cx="6000969" cy="4689565"/>
          </a:xfrm>
          <a:prstGeom prst="rect">
            <a:avLst/>
          </a:prstGeom>
        </p:spPr>
        <p:txBody>
          <a:bodyPr/>
          <a:lstStyle/>
          <a:p>
            <a:r>
              <a:rPr lang="en-GB" sz="1000" dirty="0"/>
              <a:t>After having considered different ways of generating duration trades, let’s have a look at how they are implemented. Of course, you can implement many trade ideas with normal bonds. Holding cash will reduce your average duration, buying long-dated bonds will lengthen it. This is all straightforward and – frankly – a bit boring. Things get more spicy, if we use derivatives. We start with bond futures.</a:t>
            </a:r>
          </a:p>
          <a:p>
            <a:r>
              <a:rPr lang="en-GB" sz="1000" dirty="0"/>
              <a:t>A bond future is an exchange-traded forward contract in which you buy (long) or sell (short) a synthetic bond for a standardized settlement date and in a standardized amount (contract size). On this slide you see the example of the Bund future. Bunds refer to a 10-year German government bond. Settlement dates are normally March, June, September and December. So, when you go short the September bond future you sell the notional of 100’000 EUR in a synthetic 10-year Bund with settlement date 10-June-2016.</a:t>
            </a:r>
          </a:p>
          <a:p>
            <a:r>
              <a:rPr lang="en-GB" sz="1000" dirty="0"/>
              <a:t>The idea of the synthetic Bund needs explaining. By definition of the exchange (</a:t>
            </a:r>
            <a:r>
              <a:rPr lang="en-GB" sz="1000" dirty="0" err="1"/>
              <a:t>Eurex</a:t>
            </a:r>
            <a:r>
              <a:rPr lang="en-GB" sz="1000" dirty="0"/>
              <a:t>), the synthetic Bund has a coupon of 6% and a maturity date exactly 10 years after the delivery date of the future. So, at the delivery date, you need to deliver this synthetic bond. Unfortunately, synthetic bonds do not really exist. What can you do? After all, there is not real bond that matches the description of the synthetic bond. Well, there are a couple of actual bunds that are sufficiently similar to the synthetic bond . The eligibility criteria for this basket is defined by the contract – here it says 8.5 to 10.5 years. The screen shows two bonds that fall into that bracket. So you have the choice of delivering any of these bonds. Specifically, look at the last bond in the list: you could deliver the DBR 0.5 2026. Now, this bond has a coupon of only 0.5%. A good deal for you. However, the person who bought the future may object; he bought a 6% bond and now gets only a 0.5% bond. In order to re-establish fairness in the trade, the exchange has defined a conversion factor. You see the formula on the slide. For this example, the conversion factor is 0.61 – meaning that each EUR of notional the 0.5% coupon bond pays 60cts of notional of 6% coupon bond. You thus have to </a:t>
            </a:r>
            <a:r>
              <a:rPr lang="en-GB" sz="1000" dirty="0" err="1"/>
              <a:t>delvier</a:t>
            </a:r>
            <a:r>
              <a:rPr lang="en-GB" sz="1000" dirty="0"/>
              <a:t> about 60% more notional in this bond. If you make a quick back-of-the envelope approximation, you can see that this is roughly the additional coupon accrued over the life of the bond. In the end, you can adjust all deliverable bonds by their conversion factor and chose that bond which is cheapest to deliver. This bond is called the «cheapest to deliver» or simply CTD.</a:t>
            </a:r>
          </a:p>
        </p:txBody>
      </p:sp>
    </p:spTree>
    <p:extLst>
      <p:ext uri="{BB962C8B-B14F-4D97-AF65-F5344CB8AC3E}">
        <p14:creationId xmlns:p14="http://schemas.microsoft.com/office/powerpoint/2010/main" val="15592725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884238"/>
            <a:ext cx="4949825" cy="3713162"/>
          </a:xfrm>
          <a:prstGeom prst="rect">
            <a:avLst/>
          </a:prstGeom>
        </p:spPr>
      </p:sp>
      <p:sp>
        <p:nvSpPr>
          <p:cNvPr id="3" name="Notes Placeholder 2"/>
          <p:cNvSpPr>
            <a:spLocks noGrp="1"/>
          </p:cNvSpPr>
          <p:nvPr>
            <p:ph type="body" idx="1"/>
          </p:nvPr>
        </p:nvSpPr>
        <p:spPr>
          <a:xfrm>
            <a:off x="930706" y="4859382"/>
            <a:ext cx="4931352" cy="4457470"/>
          </a:xfrm>
          <a:prstGeom prst="rect">
            <a:avLst/>
          </a:prstGeom>
        </p:spPr>
        <p:txBody>
          <a:bodyPr/>
          <a:lstStyle/>
          <a:p>
            <a:r>
              <a:rPr lang="en-GB" dirty="0"/>
              <a:t>Here is a choice</a:t>
            </a:r>
            <a:r>
              <a:rPr lang="en-GB" baseline="0" dirty="0"/>
              <a:t> of bond futures. There are futures traded in most markets – even in Switzerland. Not so in Norway, though. So, if you want to hedge interest rate with futures, you would need to proxy hedge with Bunds and Treasuries.</a:t>
            </a:r>
            <a:endParaRPr lang="en-GB" dirty="0"/>
          </a:p>
        </p:txBody>
      </p:sp>
    </p:spTree>
    <p:extLst>
      <p:ext uri="{BB962C8B-B14F-4D97-AF65-F5344CB8AC3E}">
        <p14:creationId xmlns:p14="http://schemas.microsoft.com/office/powerpoint/2010/main" val="4676040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966066" y="4704850"/>
            <a:ext cx="4864422" cy="4457470"/>
          </a:xfrm>
        </p:spPr>
        <p:txBody>
          <a:bodyPr/>
          <a:lstStyle/>
          <a:p>
            <a:r>
              <a:rPr lang="de-CH" dirty="0" err="1"/>
              <a:t>Here</a:t>
            </a:r>
            <a:r>
              <a:rPr lang="de-CH" dirty="0"/>
              <a:t> a </a:t>
            </a:r>
            <a:r>
              <a:rPr lang="de-CH" dirty="0" err="1"/>
              <a:t>colorful</a:t>
            </a:r>
            <a:r>
              <a:rPr lang="de-CH" dirty="0"/>
              <a:t> Bloomberg</a:t>
            </a:r>
            <a:r>
              <a:rPr lang="de-CH" baseline="0" dirty="0"/>
              <a:t> </a:t>
            </a:r>
            <a:r>
              <a:rPr lang="de-CH" baseline="0" dirty="0" err="1"/>
              <a:t>screen</a:t>
            </a:r>
            <a:r>
              <a:rPr lang="de-CH" baseline="0" dirty="0"/>
              <a:t> WBF (World Bond Futures). Note </a:t>
            </a:r>
            <a:r>
              <a:rPr lang="de-CH" baseline="0" dirty="0" err="1"/>
              <a:t>the</a:t>
            </a:r>
            <a:r>
              <a:rPr lang="de-CH" baseline="0" dirty="0"/>
              <a:t> </a:t>
            </a:r>
            <a:r>
              <a:rPr lang="de-CH" baseline="0" dirty="0" err="1"/>
              <a:t>quoting</a:t>
            </a:r>
            <a:r>
              <a:rPr lang="de-CH" baseline="0" dirty="0"/>
              <a:t> </a:t>
            </a:r>
            <a:r>
              <a:rPr lang="de-CH" baseline="0" dirty="0" err="1"/>
              <a:t>conventions</a:t>
            </a:r>
            <a:r>
              <a:rPr lang="de-CH" baseline="0" dirty="0"/>
              <a:t> in USD.</a:t>
            </a:r>
            <a:endParaRPr lang="de-CH" dirty="0"/>
          </a:p>
        </p:txBody>
      </p:sp>
    </p:spTree>
    <p:extLst>
      <p:ext uri="{BB962C8B-B14F-4D97-AF65-F5344CB8AC3E}">
        <p14:creationId xmlns:p14="http://schemas.microsoft.com/office/powerpoint/2010/main" val="32862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As </a:t>
            </a:r>
            <a:r>
              <a:rPr lang="de-CH" dirty="0" err="1"/>
              <a:t>shown</a:t>
            </a:r>
            <a:r>
              <a:rPr lang="de-CH" dirty="0"/>
              <a:t> on </a:t>
            </a:r>
            <a:r>
              <a:rPr lang="de-CH" dirty="0" err="1"/>
              <a:t>the</a:t>
            </a:r>
            <a:r>
              <a:rPr lang="de-CH" dirty="0"/>
              <a:t> </a:t>
            </a:r>
            <a:r>
              <a:rPr lang="de-CH" dirty="0" err="1"/>
              <a:t>preceding</a:t>
            </a:r>
            <a:r>
              <a:rPr lang="de-CH" dirty="0"/>
              <a:t> </a:t>
            </a:r>
            <a:r>
              <a:rPr lang="de-CH" dirty="0" err="1"/>
              <a:t>slide</a:t>
            </a:r>
            <a:r>
              <a:rPr lang="de-CH" dirty="0"/>
              <a:t>, </a:t>
            </a:r>
            <a:r>
              <a:rPr lang="de-CH" dirty="0" err="1"/>
              <a:t>debt</a:t>
            </a:r>
            <a:r>
              <a:rPr lang="de-CH" dirty="0"/>
              <a:t> </a:t>
            </a:r>
            <a:r>
              <a:rPr lang="de-CH" dirty="0" err="1"/>
              <a:t>holds</a:t>
            </a:r>
            <a:r>
              <a:rPr lang="de-CH" dirty="0"/>
              <a:t> a </a:t>
            </a:r>
            <a:r>
              <a:rPr lang="de-CH" dirty="0" err="1"/>
              <a:t>pivot</a:t>
            </a:r>
            <a:r>
              <a:rPr lang="de-CH" dirty="0"/>
              <a:t> </a:t>
            </a:r>
            <a:r>
              <a:rPr lang="de-CH" dirty="0" err="1"/>
              <a:t>place</a:t>
            </a:r>
            <a:r>
              <a:rPr lang="de-CH" dirty="0"/>
              <a:t> in </a:t>
            </a:r>
            <a:r>
              <a:rPr lang="de-CH" dirty="0" err="1"/>
              <a:t>the</a:t>
            </a:r>
            <a:r>
              <a:rPr lang="de-CH" dirty="0"/>
              <a:t> </a:t>
            </a:r>
            <a:r>
              <a:rPr lang="de-CH" dirty="0" err="1"/>
              <a:t>economy</a:t>
            </a:r>
            <a:r>
              <a:rPr lang="de-CH" dirty="0"/>
              <a:t>. This </a:t>
            </a:r>
            <a:r>
              <a:rPr lang="de-CH" dirty="0" err="1"/>
              <a:t>slide</a:t>
            </a:r>
            <a:r>
              <a:rPr lang="de-CH" dirty="0"/>
              <a:t> </a:t>
            </a:r>
            <a:r>
              <a:rPr lang="de-CH" dirty="0" err="1"/>
              <a:t>shows</a:t>
            </a:r>
            <a:r>
              <a:rPr lang="de-CH" dirty="0"/>
              <a:t> private </a:t>
            </a:r>
            <a:r>
              <a:rPr lang="de-CH" dirty="0" err="1"/>
              <a:t>sector</a:t>
            </a:r>
            <a:r>
              <a:rPr lang="de-CH" dirty="0"/>
              <a:t> ex </a:t>
            </a:r>
            <a:r>
              <a:rPr lang="de-CH" dirty="0" err="1"/>
              <a:t>financials</a:t>
            </a:r>
            <a:r>
              <a:rPr lang="de-CH" dirty="0"/>
              <a:t> </a:t>
            </a:r>
            <a:r>
              <a:rPr lang="de-CH" dirty="0" err="1"/>
              <a:t>debt</a:t>
            </a:r>
            <a:r>
              <a:rPr lang="de-CH" dirty="0"/>
              <a:t>, i.e. </a:t>
            </a:r>
            <a:r>
              <a:rPr lang="de-CH" dirty="0" err="1"/>
              <a:t>the</a:t>
            </a:r>
            <a:r>
              <a:rPr lang="de-CH" dirty="0"/>
              <a:t> </a:t>
            </a:r>
            <a:r>
              <a:rPr lang="de-CH" dirty="0" err="1"/>
              <a:t>public</a:t>
            </a:r>
            <a:r>
              <a:rPr lang="de-CH" dirty="0"/>
              <a:t> </a:t>
            </a:r>
            <a:r>
              <a:rPr lang="de-CH" dirty="0" err="1"/>
              <a:t>debt</a:t>
            </a:r>
            <a:r>
              <a:rPr lang="de-CH" dirty="0"/>
              <a:t> </a:t>
            </a:r>
            <a:r>
              <a:rPr lang="de-CH" dirty="0" err="1"/>
              <a:t>of</a:t>
            </a:r>
            <a:r>
              <a:rPr lang="de-CH" dirty="0"/>
              <a:t> </a:t>
            </a:r>
            <a:r>
              <a:rPr lang="de-CH" dirty="0" err="1"/>
              <a:t>the</a:t>
            </a:r>
            <a:r>
              <a:rPr lang="de-CH" dirty="0"/>
              <a:t> </a:t>
            </a:r>
            <a:r>
              <a:rPr lang="de-CH" dirty="0" err="1"/>
              <a:t>central</a:t>
            </a:r>
            <a:r>
              <a:rPr lang="de-CH" dirty="0"/>
              <a:t> </a:t>
            </a:r>
            <a:r>
              <a:rPr lang="de-CH" dirty="0" err="1"/>
              <a:t>government</a:t>
            </a:r>
            <a:r>
              <a:rPr lang="de-CH" dirty="0"/>
              <a:t> and </a:t>
            </a:r>
            <a:r>
              <a:rPr lang="de-CH" dirty="0" err="1"/>
              <a:t>bank</a:t>
            </a:r>
            <a:r>
              <a:rPr lang="de-CH" dirty="0"/>
              <a:t> </a:t>
            </a:r>
            <a:r>
              <a:rPr lang="de-CH" dirty="0" err="1"/>
              <a:t>debt</a:t>
            </a:r>
            <a:r>
              <a:rPr lang="de-CH" dirty="0"/>
              <a:t> </a:t>
            </a:r>
            <a:r>
              <a:rPr lang="de-CH" dirty="0" err="1"/>
              <a:t>is</a:t>
            </a:r>
            <a:r>
              <a:rPr lang="de-CH" dirty="0"/>
              <a:t> </a:t>
            </a:r>
            <a:r>
              <a:rPr lang="de-CH" dirty="0" err="1"/>
              <a:t>excluded</a:t>
            </a:r>
            <a:r>
              <a:rPr lang="de-CH" dirty="0"/>
              <a:t>. </a:t>
            </a:r>
            <a:r>
              <a:rPr lang="de-CH" dirty="0" err="1"/>
              <a:t>What</a:t>
            </a:r>
            <a:r>
              <a:rPr lang="de-CH" dirty="0"/>
              <a:t> </a:t>
            </a:r>
            <a:r>
              <a:rPr lang="de-CH" dirty="0" err="1"/>
              <a:t>you</a:t>
            </a:r>
            <a:r>
              <a:rPr lang="de-CH" dirty="0"/>
              <a:t> </a:t>
            </a:r>
            <a:r>
              <a:rPr lang="de-CH" dirty="0" err="1"/>
              <a:t>see</a:t>
            </a:r>
            <a:r>
              <a:rPr lang="de-CH" dirty="0"/>
              <a:t> </a:t>
            </a:r>
            <a:r>
              <a:rPr lang="de-CH" dirty="0" err="1"/>
              <a:t>here</a:t>
            </a:r>
            <a:r>
              <a:rPr lang="de-CH" dirty="0"/>
              <a:t> </a:t>
            </a:r>
            <a:r>
              <a:rPr lang="de-CH" dirty="0" err="1"/>
              <a:t>is</a:t>
            </a:r>
            <a:r>
              <a:rPr lang="de-CH" dirty="0"/>
              <a:t> </a:t>
            </a:r>
            <a:r>
              <a:rPr lang="de-CH" dirty="0" err="1"/>
              <a:t>that</a:t>
            </a:r>
            <a:r>
              <a:rPr lang="de-CH" dirty="0"/>
              <a:t> </a:t>
            </a:r>
            <a:r>
              <a:rPr lang="de-CH" dirty="0" err="1"/>
              <a:t>debt</a:t>
            </a:r>
            <a:r>
              <a:rPr lang="de-CH" dirty="0"/>
              <a:t> </a:t>
            </a:r>
            <a:r>
              <a:rPr lang="de-CH" dirty="0" err="1"/>
              <a:t>has</a:t>
            </a:r>
            <a:r>
              <a:rPr lang="de-CH" dirty="0"/>
              <a:t> </a:t>
            </a:r>
            <a:r>
              <a:rPr lang="de-CH" dirty="0" err="1"/>
              <a:t>been</a:t>
            </a:r>
            <a:r>
              <a:rPr lang="de-CH" dirty="0"/>
              <a:t> on </a:t>
            </a:r>
            <a:r>
              <a:rPr lang="de-CH" dirty="0" err="1"/>
              <a:t>the</a:t>
            </a:r>
            <a:r>
              <a:rPr lang="de-CH" dirty="0"/>
              <a:t> </a:t>
            </a:r>
            <a:r>
              <a:rPr lang="de-CH" dirty="0" err="1"/>
              <a:t>rise</a:t>
            </a:r>
            <a:r>
              <a:rPr lang="de-CH" dirty="0"/>
              <a:t> </a:t>
            </a:r>
            <a:r>
              <a:rPr lang="de-CH" dirty="0" err="1"/>
              <a:t>for</a:t>
            </a:r>
            <a:r>
              <a:rPr lang="de-CH" dirty="0"/>
              <a:t> a </a:t>
            </a:r>
            <a:r>
              <a:rPr lang="de-CH" dirty="0" err="1"/>
              <a:t>long</a:t>
            </a:r>
            <a:r>
              <a:rPr lang="de-CH" dirty="0"/>
              <a:t> time. </a:t>
            </a:r>
          </a:p>
        </p:txBody>
      </p:sp>
    </p:spTree>
    <p:extLst>
      <p:ext uri="{BB962C8B-B14F-4D97-AF65-F5344CB8AC3E}">
        <p14:creationId xmlns:p14="http://schemas.microsoft.com/office/powerpoint/2010/main" val="7855060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944597" y="4704850"/>
            <a:ext cx="4903570" cy="4457470"/>
          </a:xfrm>
        </p:spPr>
        <p:txBody>
          <a:bodyPr/>
          <a:lstStyle/>
          <a:p>
            <a:r>
              <a:rPr lang="en-GB" sz="1000" dirty="0"/>
              <a:t>On this slide, I would like to explain what happens when you buy a bond future. For this, it best to visualize the transaction as two positions.</a:t>
            </a:r>
          </a:p>
          <a:p>
            <a:pPr marL="220233" indent="-220233" defTabSz="880933">
              <a:buFontTx/>
              <a:buAutoNum type="arabicPeriod"/>
              <a:defRPr/>
            </a:pPr>
            <a:r>
              <a:rPr lang="en-GB" sz="1000" dirty="0"/>
              <a:t>You have a long position in the synthetic bond. On the slide, this bond has the blue cash flows. In the case of the bund, the coupons are 6% of the notional. Note in this chart that we are a few weeks (typically no more than 3 months) before the delivery date; cash flows start one year after the delivery date. As we showed before, the synthetic bond is not actually delivered. So you can substitute the synthetic bonds by 1/cv CTDs. The corresponding cash flow is represented by the lighter blue. The value of the 1/cv CTDs is given by 1/cv of the </a:t>
            </a:r>
            <a:r>
              <a:rPr lang="en-GB" sz="1000" dirty="0" err="1"/>
              <a:t>bonds</a:t>
            </a:r>
            <a:r>
              <a:rPr lang="en-GB" sz="1000" dirty="0"/>
              <a:t> price.</a:t>
            </a:r>
          </a:p>
          <a:p>
            <a:pPr marL="220233" indent="-220233">
              <a:buAutoNum type="arabicPeriod"/>
            </a:pPr>
            <a:r>
              <a:rPr lang="en-GB" sz="1000" dirty="0"/>
              <a:t>At delivery, you have to pay for the bond. The price you pay (CF) is the actual futures price. This is a negative CF. Viewed from today, this can be considered a short position in a zero bond that matures at the delivery date.</a:t>
            </a:r>
          </a:p>
          <a:p>
            <a:r>
              <a:rPr lang="en-GB" sz="1000" dirty="0"/>
              <a:t>When you trade the future, the price of the future ensures that the market value PV of the two cash flow streams cancel out (at least roughly – there is also a delivery option which we generously ignore). </a:t>
            </a:r>
          </a:p>
          <a:p>
            <a:r>
              <a:rPr lang="en-GB" sz="1000" dirty="0"/>
              <a:t>Now, what happens when interest rates change. Here the short version: when rates rise (fall), the upper / blue PV will fall (rise). The market will then change the price of the future (the CF) such that the two PV sum up to zero. Note that this triggers a mechanism called mark-to-market (MTM). This is highly important in practice but for the moment we do not dive into details. Simply remember that going long a future is economically equivalent to long bond and short zero bond position.</a:t>
            </a:r>
          </a:p>
        </p:txBody>
      </p:sp>
    </p:spTree>
    <p:extLst>
      <p:ext uri="{BB962C8B-B14F-4D97-AF65-F5344CB8AC3E}">
        <p14:creationId xmlns:p14="http://schemas.microsoft.com/office/powerpoint/2010/main" val="5180721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2545" name="Slide Image Placeholder 1"/>
          <p:cNvSpPr>
            <a:spLocks noGrp="1" noRot="1" noChangeAspect="1"/>
          </p:cNvSpPr>
          <p:nvPr>
            <p:ph type="sldImg"/>
          </p:nvPr>
        </p:nvSpPr>
        <p:spPr>
          <a:xfrm>
            <a:off x="922338" y="884238"/>
            <a:ext cx="4949825" cy="3713162"/>
          </a:xfrm>
          <a:prstGeom prst="rect">
            <a:avLst/>
          </a:prstGeom>
          <a:ln/>
        </p:spPr>
      </p:sp>
      <p:sp>
        <p:nvSpPr>
          <p:cNvPr id="1772546" name="Notes Placeholder 2"/>
          <p:cNvSpPr>
            <a:spLocks noGrp="1"/>
          </p:cNvSpPr>
          <p:nvPr>
            <p:ph type="body" idx="1"/>
          </p:nvPr>
        </p:nvSpPr>
        <p:spPr>
          <a:xfrm>
            <a:off x="902924" y="4859381"/>
            <a:ext cx="4986916" cy="4646183"/>
          </a:xfrm>
          <a:prstGeom prst="rect">
            <a:avLst/>
          </a:prstGeom>
          <a:noFill/>
          <a:ln/>
        </p:spPr>
        <p:txBody>
          <a:bodyPr/>
          <a:lstStyle/>
          <a:p>
            <a:r>
              <a:rPr lang="en-GB" sz="1000" dirty="0">
                <a:latin typeface="MV Boli" pitchFamily="2"/>
                <a:cs typeface="MV Boli" pitchFamily="2"/>
              </a:rPr>
              <a:t>Let’s take what we just learned and see how we can use it to manage duration risk. Suppose you want to insure your portfolio against a shift in yields. This works as follows</a:t>
            </a:r>
          </a:p>
          <a:p>
            <a:pPr marL="165175" indent="-165175">
              <a:buFont typeface="Arial" panose="020B0604020202020204" pitchFamily="34" charset="0"/>
              <a:buChar char="•"/>
            </a:pPr>
            <a:r>
              <a:rPr lang="en-GB" sz="1000" dirty="0">
                <a:latin typeface="MV Boli" pitchFamily="2"/>
                <a:cs typeface="MV Boli" pitchFamily="2"/>
                <a:sym typeface="Symbol" pitchFamily="18" charset="2"/>
              </a:rPr>
              <a:t>The bond portfolio consists of a couple of bonds. Each bond has a market value and a duration. We introduce the concept of DV01 (basis point value, sometimes also denoted as BPV). You get DV01 by taking the product of the market value of a bond position with the duration; you then need to divide by 10’000 (</a:t>
            </a:r>
            <a:r>
              <a:rPr lang="en-GB" sz="1000" dirty="0" err="1">
                <a:latin typeface="MV Boli" pitchFamily="2"/>
                <a:cs typeface="MV Boli" pitchFamily="2"/>
                <a:sym typeface="Symbol" pitchFamily="18" charset="2"/>
              </a:rPr>
              <a:t>bp</a:t>
            </a:r>
            <a:r>
              <a:rPr lang="en-GB" sz="1000" dirty="0">
                <a:latin typeface="MV Boli" pitchFamily="2"/>
                <a:cs typeface="MV Boli" pitchFamily="2"/>
                <a:sym typeface="Symbol" pitchFamily="18" charset="2"/>
              </a:rPr>
              <a:t> = 0.01%). DV01 tells you: how much (in monetary terms) does the value of the position change if the yield changes by 1bp?</a:t>
            </a:r>
          </a:p>
          <a:p>
            <a:pPr marL="165175" indent="-165175">
              <a:buFont typeface="Arial" panose="020B0604020202020204" pitchFamily="34" charset="0"/>
              <a:buChar char="•"/>
            </a:pPr>
            <a:r>
              <a:rPr lang="en-GB" sz="1000" dirty="0">
                <a:latin typeface="MV Boli" pitchFamily="2"/>
                <a:cs typeface="MV Boli" pitchFamily="2"/>
                <a:sym typeface="Symbol" pitchFamily="18" charset="2"/>
              </a:rPr>
              <a:t>As this is an absolute figure, you can add it up across your bond positions. This gives the DV01 of the investments («cash bonds»).</a:t>
            </a:r>
          </a:p>
          <a:p>
            <a:pPr marL="165175" indent="-165175">
              <a:buFont typeface="Arial" panose="020B0604020202020204" pitchFamily="34" charset="0"/>
              <a:buChar char="•"/>
            </a:pPr>
            <a:r>
              <a:rPr lang="en-GB" sz="1000" dirty="0">
                <a:latin typeface="MV Boli" pitchFamily="2"/>
                <a:cs typeface="MV Boli" pitchFamily="2"/>
                <a:sym typeface="Symbol" pitchFamily="18" charset="2"/>
              </a:rPr>
              <a:t>Now take a future. We sell 15 futures contracts. As we’ve seen, this translates into two legs – a short bond leg and a long synthetic cash (or zero-bond) leg. Both legs have a value and duration. So you can calculate the DV01 for each leg. Their sum is the DV01 of the futures position. Note that the value of the futures contracts is zero.</a:t>
            </a:r>
          </a:p>
          <a:p>
            <a:pPr marL="165175" indent="-165175">
              <a:buFont typeface="Arial" panose="020B0604020202020204" pitchFamily="34" charset="0"/>
              <a:buChar char="•"/>
            </a:pPr>
            <a:r>
              <a:rPr lang="en-GB" sz="1000" dirty="0">
                <a:latin typeface="MV Boli" pitchFamily="2"/>
                <a:cs typeface="MV Boli" pitchFamily="2"/>
                <a:sym typeface="Symbol" pitchFamily="18" charset="2"/>
              </a:rPr>
              <a:t>Summing up the DV01 of your investment with that of the Futures gives the total DV01. You can see that this now very close to zero. If you want, you can also translate this back into duration terms normalizing (divide by the portfolio value) and size it back to full value (multiply by 10’000).</a:t>
            </a:r>
          </a:p>
          <a:p>
            <a:r>
              <a:rPr lang="en-GB" sz="1000" dirty="0">
                <a:latin typeface="MV Boli" pitchFamily="2"/>
                <a:cs typeface="MV Boli" pitchFamily="2"/>
                <a:sym typeface="Symbol" pitchFamily="18" charset="2"/>
              </a:rPr>
              <a:t>In practice, I would take a shortcut on the futures trade. Instead of doing the calculation for cash and bond separately, I would simply adjust the duration of the bond by that of the cash leg (or not bother at all). You could also use directly the duration of the synthetic bond at the delivery date and with the price of the future.</a:t>
            </a:r>
          </a:p>
          <a:p>
            <a:pPr marL="165175" indent="-165175">
              <a:buFont typeface="Arial" panose="020B0604020202020204" pitchFamily="34" charset="0"/>
              <a:buChar char="•"/>
            </a:pPr>
            <a:endParaRPr lang="fr-CH" sz="1000" dirty="0">
              <a:latin typeface="MV Boli" pitchFamily="2"/>
              <a:cs typeface="MV Boli" pitchFamily="2"/>
              <a:sym typeface="Symbol" pitchFamily="18" charset="2"/>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902924" y="4704850"/>
            <a:ext cx="4917461" cy="4708762"/>
          </a:xfrm>
        </p:spPr>
        <p:txBody>
          <a:bodyPr/>
          <a:lstStyle/>
          <a:p>
            <a:r>
              <a:rPr lang="en-GB" sz="1000" dirty="0"/>
              <a:t>Let’s have a closer look at this example. For this, I draw a new kind of diagram. Each bond (including the two legs of the future) is represented as a bar. The height of the bar (the y-axis) is the DV01 of the position; the duration of the bond is mapped on the x-axis. Another label for the y-axis would be the «contribution to duration» - you simply need to translate DV01 into duration by dividing by the portfolio value and multiplying by 10’000.</a:t>
            </a:r>
          </a:p>
          <a:p>
            <a:r>
              <a:rPr lang="en-GB" sz="1000" dirty="0"/>
              <a:t>This is an animated slide, so you will not see everything on the printout. But the principle is simple: If the </a:t>
            </a:r>
            <a:r>
              <a:rPr lang="en-GB" sz="1000" dirty="0">
                <a:sym typeface="Symbol"/>
              </a:rPr>
              <a:t>y is the same for all, the first-order impact will be proportional to DV01. Falling yields will generate an increase in the value of positive DV01 and vice versa. When the DV01 add up to zero, the sum of the DV01s multiplied by an equal y has to be zero as well. This is true for both positive and negative yield shocks. Of course, if y is identical for all durations, we have a parallel shift of the yield curve. Profit and Losses (P&amp;L) of the futures offset the P&amp;L of the bonds.</a:t>
            </a:r>
          </a:p>
          <a:p>
            <a:r>
              <a:rPr lang="en-GB" sz="1000" dirty="0">
                <a:sym typeface="Symbol"/>
              </a:rPr>
              <a:t>The situation changes when y changes for different maturities. For example, if rates rise for long maturities and fall for short maturities, you may have a gain on the short position in the future and no offsetting loss for the bonds. Therefore, a delta-neutral portfolio has not eliminated interest-rate risk for all scenarios. </a:t>
            </a:r>
          </a:p>
          <a:p>
            <a:r>
              <a:rPr lang="en-GB" sz="1000" dirty="0">
                <a:sym typeface="Symbol"/>
              </a:rPr>
              <a:t>By the way: Delta-neutral portfolios are also not immune against large interest rate shocks. This is due to convexity. Remember that the duration effect is only a first-order approximation. If there are large shocks, the convexity effect will always be more positive for long-duration bonds.</a:t>
            </a:r>
            <a:endParaRPr lang="en-GB" sz="1000" dirty="0"/>
          </a:p>
        </p:txBody>
      </p:sp>
    </p:spTree>
    <p:extLst>
      <p:ext uri="{BB962C8B-B14F-4D97-AF65-F5344CB8AC3E}">
        <p14:creationId xmlns:p14="http://schemas.microsoft.com/office/powerpoint/2010/main" val="6924890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944597" y="4704850"/>
            <a:ext cx="4917462" cy="4457470"/>
          </a:xfrm>
        </p:spPr>
        <p:txBody>
          <a:bodyPr/>
          <a:lstStyle/>
          <a:p>
            <a:r>
              <a:rPr lang="en-GB" noProof="0" dirty="0"/>
              <a:t>In active portfolio management, we</a:t>
            </a:r>
            <a:r>
              <a:rPr lang="en-GB" baseline="0" noProof="0" dirty="0"/>
              <a:t> often place bets on the slope and shape of the yield curve. The most popular trades are </a:t>
            </a:r>
            <a:r>
              <a:rPr lang="en-GB" baseline="0" noProof="0" dirty="0" err="1"/>
              <a:t>steepeners</a:t>
            </a:r>
            <a:r>
              <a:rPr lang="en-GB" baseline="0" noProof="0" dirty="0"/>
              <a:t> and flatteners. Here, I have picked the 5-10 segment of the Norwegian government curve. The little chart shows that the curve is flatter in this segment than it has recently been; this may suggest a </a:t>
            </a:r>
            <a:r>
              <a:rPr lang="en-GB" baseline="0" noProof="0" dirty="0" err="1"/>
              <a:t>steepener</a:t>
            </a:r>
            <a:r>
              <a:rPr lang="en-GB" baseline="0" noProof="0" dirty="0"/>
              <a:t>. In a </a:t>
            </a:r>
            <a:r>
              <a:rPr lang="en-GB" baseline="0" noProof="0" dirty="0" err="1"/>
              <a:t>steepener</a:t>
            </a:r>
            <a:r>
              <a:rPr lang="en-GB" baseline="0" noProof="0" dirty="0"/>
              <a:t> trade, you expect the curve to get steeper, i.e. the longer maturities will raise more or fall less than shorter maturities. This means that the 5-10y spread (the 10y yield minus the 5y yield) increases.  If that’s your view, you go short the 10y bond and long the 5y bond. Now, if you do this with equal amounts, you will end up with a short duration position. Therefore, positions have to be sized by DV01. This ensures that only the spread between the two rates has an impact on your P&amp;L and not the general direction of yields.</a:t>
            </a:r>
          </a:p>
          <a:p>
            <a:r>
              <a:rPr lang="en-GB" baseline="0" noProof="0" dirty="0"/>
              <a:t>Flatteners are the opposite of </a:t>
            </a:r>
            <a:r>
              <a:rPr lang="en-GB" baseline="0" noProof="0" dirty="0" err="1"/>
              <a:t>steepeners</a:t>
            </a:r>
            <a:r>
              <a:rPr lang="en-GB" baseline="0" noProof="0" dirty="0"/>
              <a:t>. You then go long the 10y and short the 5y bond. Finally, you may want to play a butterfly. These are trades on the curvature of the  yield curve. For example, you may go long the DV01 of 1000 NOK in the 5y bond, and short each 500 NOK in the 3y and 10y. </a:t>
            </a:r>
            <a:endParaRPr lang="en-GB" noProof="0" dirty="0"/>
          </a:p>
        </p:txBody>
      </p:sp>
    </p:spTree>
    <p:extLst>
      <p:ext uri="{BB962C8B-B14F-4D97-AF65-F5344CB8AC3E}">
        <p14:creationId xmlns:p14="http://schemas.microsoft.com/office/powerpoint/2010/main" val="27878398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944597" y="4704850"/>
            <a:ext cx="4903570" cy="4457470"/>
          </a:xfrm>
        </p:spPr>
        <p:txBody>
          <a:bodyPr/>
          <a:lstStyle/>
          <a:p>
            <a:r>
              <a:rPr lang="en-GB" baseline="0" noProof="0" dirty="0"/>
              <a:t>One popular way of describing curve bets is in terms of bullet vs barbells. In the chart, the grey bars represent the benchmark. The dark blue portfolio concentrates in intermediate maturities; this is called a “bullet”. The turquoise portfolio, in contrast, puts the weight in the wings; this is called a “barbell”. Suppose the yield curve rotates around intermediate maturities, without a change in average yields. The bullet will therefore remain roughly unaffected. Not so the barbell portfolio. The change in yield on long maturities will be approximately identical to change in yields on short maturities but with opposite signs. As the duration in the long maturities is higher, the price impact will also be higher. Consequently, barbells outperform (underperform) bullets in a flattening (steepening) scenario.</a:t>
            </a:r>
          </a:p>
          <a:p>
            <a:r>
              <a:rPr lang="en-GB" baseline="0" noProof="0" dirty="0"/>
              <a:t>Keep in mind that this chart is showing weights rather than DV01. If we put the same weight in short and long duration bonds, we allocate much more DV01 in long duration bonds. You can interpret this as putting a relative bet on long maturities versus short maturities. In a flattening scenario, this pays out and as long total DV01 is the same, the portfolios perform the same under parallel shifts.</a:t>
            </a:r>
            <a:endParaRPr lang="en-GB" noProof="0" dirty="0"/>
          </a:p>
        </p:txBody>
      </p:sp>
    </p:spTree>
    <p:extLst>
      <p:ext uri="{BB962C8B-B14F-4D97-AF65-F5344CB8AC3E}">
        <p14:creationId xmlns:p14="http://schemas.microsoft.com/office/powerpoint/2010/main" val="6924890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7" name="Rectangle 2"/>
          <p:cNvSpPr>
            <a:spLocks noGrp="1" noRot="1" noChangeAspect="1" noChangeArrowheads="1" noTextEdit="1"/>
          </p:cNvSpPr>
          <p:nvPr>
            <p:ph type="sldImg"/>
          </p:nvPr>
        </p:nvSpPr>
        <p:spPr>
          <a:xfrm>
            <a:off x="950913" y="787400"/>
            <a:ext cx="4889500" cy="3668713"/>
          </a:xfrm>
          <a:ln/>
        </p:spPr>
      </p:sp>
      <p:sp>
        <p:nvSpPr>
          <p:cNvPr id="221188" name="Rectangle 3"/>
          <p:cNvSpPr>
            <a:spLocks noGrp="1" noChangeArrowheads="1"/>
          </p:cNvSpPr>
          <p:nvPr>
            <p:ph type="body" idx="1"/>
          </p:nvPr>
        </p:nvSpPr>
        <p:spPr>
          <a:xfrm>
            <a:off x="878180" y="4717143"/>
            <a:ext cx="5033582" cy="44559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de-DE" sz="1000" dirty="0"/>
              <a:t>Let’s quickly look at two other instruments used for managing interest rates: floaters and swaps. On this slide you see the example of a floater (floating-rate notes, FRN). Floaters have periodic coupons (typically quarterly) that are fixed, at the beginning of each coupon period to the current LIBOR rate. So, at the onset, all coupons except the first one are unknown. How can we price an instrument with unknown cash flows? The answer turns out to be very simple. First, we have to realize that the best guess of future coupons of a risk-free floater is given be the forwards. Take the last coupon first. The 5th coupon will be equal the short rate at the beginning of the period. The current best guess for this is the forward rate f</a:t>
            </a:r>
            <a:r>
              <a:rPr lang="en-GB" altLang="de-DE" sz="1000" baseline="-25000" dirty="0"/>
              <a:t>4,5</a:t>
            </a:r>
            <a:r>
              <a:rPr lang="en-GB" altLang="de-DE" sz="1000" dirty="0"/>
              <a:t>. We now know that the price of the bond at the end of the last period is PV</a:t>
            </a:r>
            <a:r>
              <a:rPr lang="en-GB" altLang="de-DE" sz="1000" baseline="-25000" dirty="0"/>
              <a:t>5</a:t>
            </a:r>
            <a:r>
              <a:rPr lang="en-GB" altLang="de-DE" sz="1000" dirty="0"/>
              <a:t> = 100 (the capital). Add to the this the expected coupon to get 100*(1+f</a:t>
            </a:r>
            <a:r>
              <a:rPr lang="en-GB" altLang="de-DE" sz="1000" baseline="-25000" dirty="0"/>
              <a:t>4,5</a:t>
            </a:r>
            <a:r>
              <a:rPr lang="en-GB" altLang="de-DE" sz="1000" dirty="0"/>
              <a:t>) to get CF at the end of the period.  Discount this back to </a:t>
            </a:r>
            <a:r>
              <a:rPr lang="en-GB" altLang="de-DE" sz="1000" dirty="0">
                <a:sym typeface="Symbol"/>
              </a:rPr>
              <a:t>=4, so you get PV</a:t>
            </a:r>
            <a:r>
              <a:rPr lang="en-GB" altLang="de-DE" sz="1000" baseline="-25000" dirty="0">
                <a:sym typeface="Symbol"/>
              </a:rPr>
              <a:t>4</a:t>
            </a:r>
            <a:r>
              <a:rPr lang="en-GB" altLang="de-DE" sz="1000" dirty="0">
                <a:sym typeface="Symbol"/>
              </a:rPr>
              <a:t> = </a:t>
            </a:r>
            <a:r>
              <a:rPr lang="en-GB" altLang="de-DE" sz="1000" dirty="0"/>
              <a:t>100*(1+f</a:t>
            </a:r>
            <a:r>
              <a:rPr lang="en-GB" altLang="de-DE" sz="1000" baseline="-25000" dirty="0"/>
              <a:t>4,5</a:t>
            </a:r>
            <a:r>
              <a:rPr lang="en-GB" altLang="de-DE" sz="1000" dirty="0"/>
              <a:t>)/ (1+f</a:t>
            </a:r>
            <a:r>
              <a:rPr lang="en-GB" altLang="de-DE" sz="1000" baseline="-25000" dirty="0"/>
              <a:t>4,5</a:t>
            </a:r>
            <a:r>
              <a:rPr lang="en-GB" altLang="de-DE" sz="1000" dirty="0"/>
              <a:t>) = 100. You can move like this all the way back to PV</a:t>
            </a:r>
            <a:r>
              <a:rPr lang="en-GB" altLang="de-DE" sz="1000" baseline="-25000" dirty="0"/>
              <a:t>0</a:t>
            </a:r>
            <a:r>
              <a:rPr lang="en-GB" altLang="de-DE" sz="1000" dirty="0"/>
              <a:t> to find that the price will always be 100.</a:t>
            </a:r>
          </a:p>
          <a:p>
            <a:pPr eaLnBrk="1" hangingPunct="1"/>
            <a:r>
              <a:rPr lang="en-GB" altLang="de-DE" sz="1000" dirty="0"/>
              <a:t>Now, let’s see how this bond reacts to interest rate changes. Take a shock to a forward rate first (which is the most generic case of any change in spot rates). As an example, assume a rise in f</a:t>
            </a:r>
            <a:r>
              <a:rPr lang="en-GB" altLang="de-DE" sz="1000" baseline="-25000" dirty="0"/>
              <a:t>2,3</a:t>
            </a:r>
            <a:r>
              <a:rPr lang="en-GB" altLang="de-DE" sz="1000" dirty="0"/>
              <a:t>.  You can immediately see that this has no impact on PV</a:t>
            </a:r>
            <a:r>
              <a:rPr lang="en-GB" altLang="de-DE" sz="1000" baseline="-25000" dirty="0"/>
              <a:t>2</a:t>
            </a:r>
            <a:r>
              <a:rPr lang="en-GB" altLang="de-DE" sz="1000" dirty="0"/>
              <a:t> – yes, you now expect a higher cash flow, but this is immediately offset by a steeper discount. If PV</a:t>
            </a:r>
            <a:r>
              <a:rPr lang="en-GB" altLang="de-DE" sz="1000" baseline="-25000" dirty="0"/>
              <a:t>2</a:t>
            </a:r>
            <a:r>
              <a:rPr lang="en-GB" altLang="de-DE" sz="1000" dirty="0"/>
              <a:t> is unchanged, so is PV</a:t>
            </a:r>
            <a:r>
              <a:rPr lang="en-GB" altLang="de-DE" sz="1000" baseline="-25000" dirty="0"/>
              <a:t>0</a:t>
            </a:r>
            <a:r>
              <a:rPr lang="en-GB" altLang="de-DE" sz="1000" dirty="0"/>
              <a:t>. Conclusion: Floaters are not sensitive to changes in forward rates.</a:t>
            </a:r>
          </a:p>
          <a:p>
            <a:pPr eaLnBrk="1" hangingPunct="1"/>
            <a:r>
              <a:rPr lang="en-GB" altLang="de-DE" sz="1000" dirty="0"/>
              <a:t>The only rate that affects the price of the bond is the short spot rate z</a:t>
            </a:r>
            <a:r>
              <a:rPr lang="en-GB" altLang="de-DE" sz="1000" baseline="-25000" dirty="0"/>
              <a:t>1</a:t>
            </a:r>
            <a:r>
              <a:rPr lang="en-GB" altLang="de-DE" sz="1000" dirty="0"/>
              <a:t>. If this rate rises, PV0 will fall. This is explained by the fact that the first coupon is fixed at the beginning of the coupon period. So at the moment the rate is fixed, the bond has the properties of a zero bond that matures at the first coupon payment. This is also the characteristic of a term deposit.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8689" name="Slide Image Placeholder 1"/>
          <p:cNvSpPr>
            <a:spLocks noGrp="1" noRot="1" noChangeAspect="1"/>
          </p:cNvSpPr>
          <p:nvPr>
            <p:ph type="sldImg"/>
          </p:nvPr>
        </p:nvSpPr>
        <p:spPr>
          <a:xfrm>
            <a:off x="922338" y="884238"/>
            <a:ext cx="4949825" cy="3713162"/>
          </a:xfrm>
          <a:prstGeom prst="rect">
            <a:avLst/>
          </a:prstGeom>
          <a:ln/>
        </p:spPr>
      </p:sp>
      <p:sp>
        <p:nvSpPr>
          <p:cNvPr id="1778690" name="Notes Placeholder 2"/>
          <p:cNvSpPr>
            <a:spLocks noGrp="1"/>
          </p:cNvSpPr>
          <p:nvPr>
            <p:ph type="body" idx="1"/>
          </p:nvPr>
        </p:nvSpPr>
        <p:spPr>
          <a:xfrm>
            <a:off x="930706" y="4859382"/>
            <a:ext cx="4931352" cy="4457470"/>
          </a:xfrm>
          <a:prstGeom prst="rect">
            <a:avLst/>
          </a:prstGeom>
          <a:noFill/>
          <a:ln/>
        </p:spPr>
        <p:txBody>
          <a:bodyPr/>
          <a:lstStyle/>
          <a:p>
            <a:pPr eaLnBrk="1" hangingPunct="1"/>
            <a:r>
              <a:rPr lang="en-GB" sz="1100" dirty="0">
                <a:latin typeface="MV Boli" pitchFamily="2"/>
                <a:cs typeface="MV Boli" pitchFamily="2"/>
                <a:sym typeface="Symbol" pitchFamily="18" charset="2"/>
              </a:rPr>
              <a:t>In one of the previous slides, you have seen the economics of bond futures. Let’s now have a brief look at interest rate swaps. Interest rate swaps are over-the-counter (OTC) instruments while bond futures are exchange-traded derivatives (ETDs, sometimes also referred to as TOFF for traded options, futures and forwards). In a normal interest rate swap – so-called plain vanilla swaps, also IRS - you exchange a fixed cash flow stream for a floating cash flows stream. Floating means again that the amount is adjusted at the beginning of each period to the LIBOR rate. A payer swap is a plain vanilla swap where you pay fixed and receive floating. Receiver swaps are the opposite.</a:t>
            </a:r>
          </a:p>
          <a:p>
            <a:pPr eaLnBrk="1" hangingPunct="1"/>
            <a:r>
              <a:rPr lang="en-GB" sz="1100" dirty="0">
                <a:latin typeface="MV Boli" pitchFamily="2"/>
                <a:cs typeface="MV Boli" pitchFamily="2"/>
                <a:sym typeface="Symbol" pitchFamily="18" charset="2"/>
              </a:rPr>
              <a:t>On this chart you see the economics of such a swap. The graph shows the periodic cash flows. This almost looks like a bond; the only thing missing are the capital payment in the end. Suppose for a moment, there are capital payments both on the fixed and the floating leg. As the amounts are identical, this doesn’t change the net position. You now do have two bonds: a short position in a fixed coupon bond and a floater on the long side. As we have shown the value of the floater is 100.</a:t>
            </a:r>
          </a:p>
          <a:p>
            <a:pPr eaLnBrk="1" hangingPunct="1"/>
            <a:r>
              <a:rPr lang="en-GB" sz="1100" dirty="0">
                <a:latin typeface="MV Boli" pitchFamily="2"/>
                <a:cs typeface="MV Boli" pitchFamily="2"/>
                <a:sym typeface="Symbol" pitchFamily="18" charset="2"/>
              </a:rPr>
              <a:t>On fixed side, we also have a bond. When we set up the swap, this bond will be a par bond (the coupon rate will be such that the price is exactly 100). Over the life of the swap, the fixed leg will behave like a bond with a fixed coupon. The floating part, in contrast, will behave like a term deposit. You can use this decomposition to value the swap and to model its risk.</a:t>
            </a:r>
          </a:p>
          <a:p>
            <a:pPr eaLnBrk="1" hangingPunct="1"/>
            <a:endParaRPr lang="de-CH" sz="1100" dirty="0">
              <a:latin typeface="MV Boli" pitchFamily="2"/>
              <a:cs typeface="MV Boli" pitchFamily="2"/>
              <a:sym typeface="Symbol" pitchFamily="18" charset="2"/>
            </a:endParaRPr>
          </a:p>
          <a:p>
            <a:endParaRPr lang="fr-CH" sz="1100" dirty="0">
              <a:latin typeface="MV Boli" pitchFamily="2"/>
              <a:cs typeface="MV Boli" pitchFamily="2"/>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2529" name="Rectangle 2"/>
          <p:cNvSpPr>
            <a:spLocks noGrp="1" noRot="1" noChangeAspect="1" noChangeArrowheads="1" noTextEdit="1"/>
          </p:cNvSpPr>
          <p:nvPr>
            <p:ph type="sldImg"/>
          </p:nvPr>
        </p:nvSpPr>
        <p:spPr>
          <a:xfrm>
            <a:off x="922338" y="884238"/>
            <a:ext cx="4949825" cy="3713162"/>
          </a:xfrm>
          <a:prstGeom prst="rect">
            <a:avLst/>
          </a:prstGeom>
          <a:ln/>
        </p:spPr>
      </p:sp>
      <p:sp>
        <p:nvSpPr>
          <p:cNvPr id="1302530" name="Rectangle 3"/>
          <p:cNvSpPr>
            <a:spLocks noGrp="1" noChangeArrowheads="1"/>
          </p:cNvSpPr>
          <p:nvPr>
            <p:ph type="body" idx="1"/>
          </p:nvPr>
        </p:nvSpPr>
        <p:spPr>
          <a:xfrm>
            <a:off x="958489" y="4859382"/>
            <a:ext cx="4889678" cy="4457470"/>
          </a:xfrm>
          <a:prstGeom prst="rect">
            <a:avLst/>
          </a:prstGeom>
          <a:noFill/>
          <a:ln/>
        </p:spPr>
        <p:txBody>
          <a:bodyPr/>
          <a:lstStyle/>
          <a:p>
            <a:r>
              <a:rPr lang="en-GB" dirty="0">
                <a:latin typeface="MV Boli" pitchFamily="2"/>
                <a:cs typeface="MV Boli" pitchFamily="2"/>
              </a:rPr>
              <a:t>In</a:t>
            </a:r>
            <a:r>
              <a:rPr lang="en-GB" baseline="0" dirty="0">
                <a:latin typeface="MV Boli" pitchFamily="2"/>
                <a:cs typeface="MV Boli" pitchFamily="2"/>
              </a:rPr>
              <a:t> this chapter we are going to talk about inflation. Yes, a whole chapter just about inflation. You may think that this is a lot of honour for a marginal topic. But I disagree. Inflation is the single most important variable affecting bond investors.</a:t>
            </a:r>
          </a:p>
          <a:p>
            <a:endParaRPr lang="en-GB" baseline="0" dirty="0">
              <a:latin typeface="MV Boli" pitchFamily="2"/>
              <a:cs typeface="MV Boli" pitchFamily="2"/>
            </a:endParaRPr>
          </a:p>
          <a:p>
            <a:r>
              <a:rPr lang="en-GB" noProof="0" dirty="0">
                <a:latin typeface="MV Boli" pitchFamily="2"/>
                <a:cs typeface="MV Boli" pitchFamily="2"/>
              </a:rPr>
              <a:t>After this section</a:t>
            </a:r>
            <a:r>
              <a:rPr lang="en-GB" baseline="0" noProof="0" dirty="0">
                <a:latin typeface="MV Boli" pitchFamily="2"/>
                <a:cs typeface="MV Boli" pitchFamily="2"/>
              </a:rPr>
              <a:t> you should be able to</a:t>
            </a:r>
            <a:endParaRPr lang="en-GB" noProof="0" dirty="0">
              <a:latin typeface="MV Boli" pitchFamily="2"/>
              <a:cs typeface="MV Boli" pitchFamily="2"/>
            </a:endParaRPr>
          </a:p>
          <a:p>
            <a:pPr marL="220233" indent="-220233">
              <a:buFontTx/>
              <a:buAutoNum type="arabicPeriod"/>
            </a:pPr>
            <a:r>
              <a:rPr lang="en-GB" noProof="0" dirty="0">
                <a:latin typeface="MV Boli" pitchFamily="2"/>
                <a:cs typeface="MV Boli" pitchFamily="2"/>
              </a:rPr>
              <a:t>Understand the rational for investing in real and nominal assets.</a:t>
            </a:r>
          </a:p>
          <a:p>
            <a:pPr marL="220233" indent="-220233">
              <a:buFontTx/>
              <a:buAutoNum type="arabicPeriod"/>
            </a:pPr>
            <a:r>
              <a:rPr lang="en-GB" noProof="0" dirty="0">
                <a:latin typeface="MV Boli" pitchFamily="2"/>
                <a:cs typeface="MV Boli" pitchFamily="2"/>
              </a:rPr>
              <a:t>Understand the effect of changes in</a:t>
            </a:r>
            <a:r>
              <a:rPr lang="en-GB" baseline="0" noProof="0" dirty="0">
                <a:latin typeface="MV Boli" pitchFamily="2"/>
                <a:cs typeface="MV Boli" pitchFamily="2"/>
              </a:rPr>
              <a:t> expected and realised inflation.</a:t>
            </a:r>
          </a:p>
          <a:p>
            <a:pPr marL="220233" indent="-220233">
              <a:buFontTx/>
              <a:buAutoNum type="arabicPeriod"/>
            </a:pPr>
            <a:r>
              <a:rPr lang="en-GB" noProof="0" dirty="0">
                <a:latin typeface="MV Boli" pitchFamily="2"/>
                <a:cs typeface="MV Boli" pitchFamily="2"/>
              </a:rPr>
              <a:t>Translate your inflation view in portfolio positions.</a:t>
            </a:r>
          </a:p>
          <a:p>
            <a:endParaRPr lang="de-CH" dirty="0">
              <a:latin typeface="MV Boli" pitchFamily="2"/>
              <a:cs typeface="MV Boli" pitchFamily="2"/>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930706" y="4704850"/>
            <a:ext cx="4917461" cy="4457470"/>
          </a:xfrm>
        </p:spPr>
        <p:txBody>
          <a:bodyPr/>
          <a:lstStyle/>
          <a:p>
            <a:r>
              <a:rPr lang="en-GB" sz="1000" dirty="0"/>
              <a:t>Potatoes have some similarities with but also some differences to fixed income instruments. Think about the potato choice. This works like this: Imagine you get a potato. You then have two options: (1) Eat the potato or (2) plant it in your garden. What would make you chose (2) rather than (1)? There are two factors:</a:t>
            </a:r>
          </a:p>
          <a:p>
            <a:pPr marL="165175" indent="-165175">
              <a:buFont typeface="Arial" panose="020B0604020202020204" pitchFamily="34" charset="0"/>
              <a:buChar char="•"/>
            </a:pPr>
            <a:r>
              <a:rPr lang="en-GB" sz="1000" dirty="0"/>
              <a:t>You are not hungry; the potato (or its offspring)  will stay eatable for a long time (compared to the potato in the fridge); your garden is safe from mice</a:t>
            </a:r>
          </a:p>
          <a:p>
            <a:pPr marL="165175" indent="-165175">
              <a:buFont typeface="Arial" panose="020B0604020202020204" pitchFamily="34" charset="0"/>
              <a:buChar char="•"/>
            </a:pPr>
            <a:r>
              <a:rPr lang="en-GB" sz="1000" dirty="0"/>
              <a:t>You expect that if you plant one potato, you will able to harvest many potatoes in the future</a:t>
            </a:r>
          </a:p>
          <a:p>
            <a:r>
              <a:rPr lang="en-GB" sz="1000" dirty="0"/>
              <a:t>In financial terms, these two factors can be translated as the motifs of (real) capital preservation and (real) yield. Real capital preservation is about postponing consumption opportunities from today to the future. Real yield, in contrast, is about earning something. In traditional financial economics, the real yield is the compensation for time preference – you want to be compensated for suffering impatience or for the risk of death until consumption. When I started managing fixed income portfolios twenty years ago, it was a given that the real yield had to be always positive. Today, there is overwhelming evidence that real yields can be negative.</a:t>
            </a:r>
          </a:p>
          <a:p>
            <a:r>
              <a:rPr lang="en-GB" sz="1000" dirty="0"/>
              <a:t>The major difference between a potato and a bond is the sensitivity to price levels. The potato choice is real choice. Inflation does not matter at all. </a:t>
            </a:r>
            <a:r>
              <a:rPr lang="en-GB" sz="1000" dirty="0" err="1"/>
              <a:t>Potatos</a:t>
            </a:r>
            <a:r>
              <a:rPr lang="en-GB" sz="1000" dirty="0"/>
              <a:t> do not grow faster in high-inflation economies. Bonds, however, do. Bonds maintain a nominal capital and give you a nominal yield – not real ones. Once you buy a bond, you know exactly how much cash you will get, but you never know how many </a:t>
            </a:r>
            <a:r>
              <a:rPr lang="en-GB" sz="1000" dirty="0" err="1"/>
              <a:t>potatos</a:t>
            </a:r>
            <a:r>
              <a:rPr lang="en-GB" sz="1000" dirty="0"/>
              <a:t> you can buy with them. With other words, the risk-free nominal asset may carry a high real risk.</a:t>
            </a:r>
          </a:p>
        </p:txBody>
      </p:sp>
    </p:spTree>
    <p:extLst>
      <p:ext uri="{BB962C8B-B14F-4D97-AF65-F5344CB8AC3E}">
        <p14:creationId xmlns:p14="http://schemas.microsoft.com/office/powerpoint/2010/main" val="19163510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8530" name="Rectangle 2"/>
          <p:cNvSpPr>
            <a:spLocks noGrp="1" noRot="1" noChangeAspect="1" noChangeArrowheads="1" noTextEdit="1"/>
          </p:cNvSpPr>
          <p:nvPr>
            <p:ph type="sldImg"/>
          </p:nvPr>
        </p:nvSpPr>
        <p:spPr>
          <a:xfrm>
            <a:off x="912813" y="762000"/>
            <a:ext cx="4978400" cy="3735388"/>
          </a:xfrm>
          <a:prstGeom prst="rect">
            <a:avLst/>
          </a:prstGeom>
          <a:ln/>
        </p:spPr>
      </p:sp>
      <p:sp>
        <p:nvSpPr>
          <p:cNvPr id="1558531" name="Rectangle 3"/>
          <p:cNvSpPr>
            <a:spLocks noGrp="1" noChangeArrowheads="1"/>
          </p:cNvSpPr>
          <p:nvPr>
            <p:ph type="body" idx="1"/>
          </p:nvPr>
        </p:nvSpPr>
        <p:spPr>
          <a:xfrm>
            <a:off x="917683" y="4724826"/>
            <a:ext cx="5268247" cy="4932256"/>
          </a:xfrm>
          <a:prstGeom prst="rect">
            <a:avLst/>
          </a:prstGeom>
          <a:noFill/>
          <a:ln/>
        </p:spPr>
        <p:txBody>
          <a:bodyPr/>
          <a:lstStyle/>
          <a:p>
            <a:pPr marL="220208" indent="-220208" eaLnBrk="1" hangingPunct="1">
              <a:tabLst>
                <a:tab pos="253851" algn="l"/>
              </a:tabLst>
            </a:pPr>
            <a:r>
              <a:rPr lang="en-GB" dirty="0">
                <a:latin typeface="MV Boli" pitchFamily="2"/>
                <a:cs typeface="MV Boli" pitchFamily="2"/>
              </a:rPr>
              <a:t>Taking</a:t>
            </a:r>
            <a:r>
              <a:rPr lang="en-GB" baseline="0" dirty="0">
                <a:latin typeface="MV Boli" pitchFamily="2"/>
                <a:cs typeface="MV Boli" pitchFamily="2"/>
              </a:rPr>
              <a:t> the potato into our interest charts, we can decompose nominal rates in two components:</a:t>
            </a:r>
          </a:p>
          <a:p>
            <a:pPr marL="220208" indent="-220208" eaLnBrk="1" hangingPunct="1">
              <a:buFontTx/>
              <a:buChar char="-"/>
              <a:tabLst>
                <a:tab pos="253851" algn="l"/>
              </a:tabLst>
            </a:pPr>
            <a:r>
              <a:rPr lang="en-GB" baseline="0" dirty="0">
                <a:latin typeface="MV Boli" pitchFamily="2"/>
                <a:cs typeface="MV Boli" pitchFamily="2"/>
              </a:rPr>
              <a:t>Real yields. I use the notation r</a:t>
            </a:r>
            <a:r>
              <a:rPr lang="en-GB" baseline="-25000" dirty="0">
                <a:latin typeface="MV Boli" pitchFamily="2"/>
                <a:cs typeface="MV Boli" pitchFamily="2"/>
                <a:sym typeface="Symbol"/>
              </a:rPr>
              <a:t></a:t>
            </a:r>
            <a:r>
              <a:rPr lang="en-GB" baseline="0" dirty="0">
                <a:latin typeface="MV Boli" pitchFamily="2"/>
                <a:cs typeface="MV Boli" pitchFamily="2"/>
                <a:sym typeface="Symbol"/>
              </a:rPr>
              <a:t> for the real yield with tenor </a:t>
            </a:r>
            <a:endParaRPr lang="en-GB" baseline="0" dirty="0">
              <a:latin typeface="MV Boli" pitchFamily="2"/>
              <a:cs typeface="MV Boli" pitchFamily="2"/>
            </a:endParaRPr>
          </a:p>
          <a:p>
            <a:pPr marL="220208" indent="-220208" eaLnBrk="1" hangingPunct="1">
              <a:buFontTx/>
              <a:buChar char="-"/>
              <a:tabLst>
                <a:tab pos="253851" algn="l"/>
              </a:tabLst>
            </a:pPr>
            <a:r>
              <a:rPr lang="en-GB" baseline="0" dirty="0">
                <a:latin typeface="MV Boli" pitchFamily="2"/>
                <a:cs typeface="MV Boli" pitchFamily="2"/>
              </a:rPr>
              <a:t>Expected inflation (maintaining purchasing power). I use E[</a:t>
            </a:r>
            <a:r>
              <a:rPr lang="en-GB" baseline="0" dirty="0">
                <a:latin typeface="MV Boli" pitchFamily="2"/>
                <a:cs typeface="MV Boli" pitchFamily="2"/>
                <a:sym typeface="Symbol"/>
              </a:rPr>
              <a:t></a:t>
            </a:r>
            <a:r>
              <a:rPr lang="en-GB" baseline="-25000" dirty="0">
                <a:latin typeface="MV Boli" pitchFamily="2"/>
                <a:cs typeface="MV Boli" pitchFamily="2"/>
                <a:sym typeface="Symbol"/>
              </a:rPr>
              <a:t></a:t>
            </a:r>
            <a:r>
              <a:rPr lang="en-GB" baseline="0" dirty="0">
                <a:latin typeface="MV Boli" pitchFamily="2"/>
                <a:cs typeface="MV Boli" pitchFamily="2"/>
              </a:rPr>
              <a:t>] for the expected inflation ratio over the next </a:t>
            </a:r>
            <a:r>
              <a:rPr lang="en-GB" baseline="0" dirty="0">
                <a:latin typeface="MV Boli" pitchFamily="2"/>
                <a:cs typeface="MV Boli" pitchFamily="2"/>
                <a:sym typeface="Symbol"/>
              </a:rPr>
              <a:t> periods.</a:t>
            </a:r>
          </a:p>
          <a:p>
            <a:pPr marL="220208" indent="-220208" eaLnBrk="1" hangingPunct="1">
              <a:buFontTx/>
              <a:buChar char="-"/>
              <a:tabLst>
                <a:tab pos="253851" algn="l"/>
              </a:tabLst>
            </a:pPr>
            <a:endParaRPr lang="en-GB" baseline="0" dirty="0">
              <a:latin typeface="MV Boli" pitchFamily="2"/>
              <a:cs typeface="MV Boli" pitchFamily="2"/>
              <a:sym typeface="Symbol"/>
            </a:endParaRPr>
          </a:p>
          <a:p>
            <a:pPr eaLnBrk="1" hangingPunct="1">
              <a:tabLst>
                <a:tab pos="253851" algn="l"/>
              </a:tabLst>
            </a:pPr>
            <a:r>
              <a:rPr lang="en-GB" baseline="0" dirty="0">
                <a:latin typeface="MV Boli" pitchFamily="2"/>
                <a:cs typeface="MV Boli" pitchFamily="2"/>
                <a:sym typeface="Symbol"/>
              </a:rPr>
              <a:t>We then have z = </a:t>
            </a:r>
            <a:r>
              <a:rPr lang="en-GB" baseline="0" dirty="0">
                <a:latin typeface="MV Boli" pitchFamily="2"/>
                <a:cs typeface="MV Boli" pitchFamily="2"/>
              </a:rPr>
              <a:t>r</a:t>
            </a:r>
            <a:r>
              <a:rPr lang="en-GB" baseline="-25000" dirty="0">
                <a:latin typeface="MV Boli" pitchFamily="2"/>
                <a:cs typeface="MV Boli" pitchFamily="2"/>
                <a:sym typeface="Symbol"/>
              </a:rPr>
              <a:t></a:t>
            </a:r>
            <a:r>
              <a:rPr lang="en-GB" baseline="0" dirty="0">
                <a:latin typeface="MV Boli" pitchFamily="2"/>
                <a:cs typeface="MV Boli" pitchFamily="2"/>
                <a:sym typeface="Symbol"/>
              </a:rPr>
              <a:t> + </a:t>
            </a:r>
            <a:r>
              <a:rPr lang="en-GB" baseline="0" dirty="0">
                <a:latin typeface="MV Boli" pitchFamily="2"/>
                <a:cs typeface="MV Boli" pitchFamily="2"/>
              </a:rPr>
              <a:t>E[</a:t>
            </a:r>
            <a:r>
              <a:rPr lang="en-GB" baseline="0" dirty="0">
                <a:latin typeface="MV Boli" pitchFamily="2"/>
                <a:cs typeface="MV Boli" pitchFamily="2"/>
                <a:sym typeface="Symbol"/>
              </a:rPr>
              <a:t></a:t>
            </a:r>
            <a:r>
              <a:rPr lang="en-GB" baseline="-25000" dirty="0">
                <a:latin typeface="MV Boli" pitchFamily="2"/>
                <a:cs typeface="MV Boli" pitchFamily="2"/>
                <a:sym typeface="Symbol"/>
              </a:rPr>
              <a:t></a:t>
            </a:r>
            <a:r>
              <a:rPr lang="en-GB" baseline="0" dirty="0">
                <a:latin typeface="MV Boli" pitchFamily="2"/>
                <a:cs typeface="MV Boli" pitchFamily="2"/>
              </a:rPr>
              <a:t>] .</a:t>
            </a:r>
          </a:p>
          <a:p>
            <a:pPr marL="220208" indent="-220208" eaLnBrk="1" hangingPunct="1">
              <a:tabLst>
                <a:tab pos="253851" algn="l"/>
              </a:tabLst>
            </a:pPr>
            <a:endParaRPr lang="de-CH" dirty="0">
              <a:latin typeface="MV Boli" pitchFamily="2"/>
              <a:cs typeface="MV Boli" pitchFamily="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 high </a:t>
            </a:r>
            <a:r>
              <a:rPr lang="de-CH" dirty="0" err="1"/>
              <a:t>level</a:t>
            </a:r>
            <a:r>
              <a:rPr lang="de-CH" dirty="0"/>
              <a:t> </a:t>
            </a:r>
            <a:r>
              <a:rPr lang="de-CH" dirty="0" err="1"/>
              <a:t>of</a:t>
            </a:r>
            <a:r>
              <a:rPr lang="de-CH" dirty="0"/>
              <a:t> </a:t>
            </a:r>
            <a:r>
              <a:rPr lang="de-CH" dirty="0" err="1"/>
              <a:t>debt</a:t>
            </a:r>
            <a:r>
              <a:rPr lang="de-CH" dirty="0"/>
              <a:t> (</a:t>
            </a:r>
            <a:r>
              <a:rPr lang="de-CH" dirty="0" err="1"/>
              <a:t>be</a:t>
            </a:r>
            <a:r>
              <a:rPr lang="de-CH" dirty="0"/>
              <a:t> </a:t>
            </a:r>
            <a:r>
              <a:rPr lang="de-CH" dirty="0" err="1"/>
              <a:t>it</a:t>
            </a:r>
            <a:r>
              <a:rPr lang="de-CH" dirty="0"/>
              <a:t> private </a:t>
            </a:r>
            <a:r>
              <a:rPr lang="de-CH" dirty="0" err="1"/>
              <a:t>or</a:t>
            </a:r>
            <a:r>
              <a:rPr lang="de-CH" dirty="0"/>
              <a:t> </a:t>
            </a:r>
            <a:r>
              <a:rPr lang="de-CH" dirty="0" err="1"/>
              <a:t>public</a:t>
            </a:r>
            <a:r>
              <a:rPr lang="de-CH" dirty="0"/>
              <a:t>) </a:t>
            </a:r>
            <a:r>
              <a:rPr lang="de-CH" dirty="0" err="1"/>
              <a:t>tends</a:t>
            </a:r>
            <a:r>
              <a:rPr lang="de-CH" dirty="0"/>
              <a:t> </a:t>
            </a:r>
            <a:r>
              <a:rPr lang="de-CH" dirty="0" err="1"/>
              <a:t>to</a:t>
            </a:r>
            <a:r>
              <a:rPr lang="de-CH" dirty="0"/>
              <a:t> </a:t>
            </a:r>
            <a:r>
              <a:rPr lang="de-CH" dirty="0" err="1"/>
              <a:t>be</a:t>
            </a:r>
            <a:r>
              <a:rPr lang="de-CH" dirty="0"/>
              <a:t> a potential </a:t>
            </a:r>
            <a:r>
              <a:rPr lang="de-CH" dirty="0" err="1"/>
              <a:t>source</a:t>
            </a:r>
            <a:r>
              <a:rPr lang="de-CH" dirty="0"/>
              <a:t> </a:t>
            </a:r>
            <a:r>
              <a:rPr lang="de-CH" dirty="0" err="1"/>
              <a:t>of</a:t>
            </a:r>
            <a:r>
              <a:rPr lang="de-CH" dirty="0"/>
              <a:t> </a:t>
            </a:r>
            <a:r>
              <a:rPr lang="de-CH" dirty="0" err="1"/>
              <a:t>trouble</a:t>
            </a:r>
            <a:r>
              <a:rPr lang="de-CH" dirty="0"/>
              <a:t>. But </a:t>
            </a:r>
            <a:r>
              <a:rPr lang="de-CH" dirty="0" err="1"/>
              <a:t>the</a:t>
            </a:r>
            <a:r>
              <a:rPr lang="de-CH" dirty="0"/>
              <a:t> </a:t>
            </a:r>
            <a:r>
              <a:rPr lang="de-CH" dirty="0" err="1"/>
              <a:t>figure</a:t>
            </a:r>
            <a:r>
              <a:rPr lang="de-CH" dirty="0"/>
              <a:t> </a:t>
            </a:r>
            <a:r>
              <a:rPr lang="de-CH" dirty="0" err="1"/>
              <a:t>alone</a:t>
            </a:r>
            <a:r>
              <a:rPr lang="de-CH" dirty="0"/>
              <a:t> </a:t>
            </a:r>
            <a:r>
              <a:rPr lang="de-CH" dirty="0" err="1"/>
              <a:t>has</a:t>
            </a:r>
            <a:r>
              <a:rPr lang="de-CH" dirty="0"/>
              <a:t> </a:t>
            </a:r>
            <a:r>
              <a:rPr lang="de-CH" dirty="0" err="1"/>
              <a:t>always</a:t>
            </a:r>
            <a:r>
              <a:rPr lang="de-CH" dirty="0"/>
              <a:t> </a:t>
            </a:r>
            <a:r>
              <a:rPr lang="de-CH" dirty="0" err="1"/>
              <a:t>to</a:t>
            </a:r>
            <a:r>
              <a:rPr lang="de-CH" dirty="0"/>
              <a:t> </a:t>
            </a:r>
            <a:r>
              <a:rPr lang="de-CH" dirty="0" err="1"/>
              <a:t>be</a:t>
            </a:r>
            <a:r>
              <a:rPr lang="de-CH" dirty="0"/>
              <a:t> </a:t>
            </a:r>
            <a:r>
              <a:rPr lang="de-CH" dirty="0" err="1"/>
              <a:t>put</a:t>
            </a:r>
            <a:r>
              <a:rPr lang="de-CH" dirty="0"/>
              <a:t> in </a:t>
            </a:r>
            <a:r>
              <a:rPr lang="de-CH" dirty="0" err="1"/>
              <a:t>context</a:t>
            </a:r>
            <a:r>
              <a:rPr lang="de-CH" dirty="0"/>
              <a:t> </a:t>
            </a:r>
            <a:r>
              <a:rPr lang="de-CH" dirty="0" err="1"/>
              <a:t>with</a:t>
            </a:r>
            <a:r>
              <a:rPr lang="de-CH" dirty="0"/>
              <a:t> </a:t>
            </a:r>
            <a:r>
              <a:rPr lang="de-CH" dirty="0" err="1"/>
              <a:t>other</a:t>
            </a:r>
            <a:r>
              <a:rPr lang="de-CH" dirty="0"/>
              <a:t> </a:t>
            </a:r>
            <a:r>
              <a:rPr lang="de-CH" dirty="0" err="1"/>
              <a:t>financial</a:t>
            </a:r>
            <a:r>
              <a:rPr lang="de-CH" dirty="0"/>
              <a:t> </a:t>
            </a:r>
            <a:r>
              <a:rPr lang="de-CH" dirty="0" err="1"/>
              <a:t>data</a:t>
            </a:r>
            <a:r>
              <a:rPr lang="de-CH" dirty="0"/>
              <a:t>. Here </a:t>
            </a:r>
            <a:r>
              <a:rPr lang="de-CH" dirty="0" err="1"/>
              <a:t>you</a:t>
            </a:r>
            <a:r>
              <a:rPr lang="de-CH" dirty="0"/>
              <a:t> </a:t>
            </a:r>
            <a:r>
              <a:rPr lang="de-CH" dirty="0" err="1"/>
              <a:t>see</a:t>
            </a:r>
            <a:r>
              <a:rPr lang="de-CH" dirty="0"/>
              <a:t> </a:t>
            </a:r>
            <a:r>
              <a:rPr lang="de-CH" dirty="0" err="1"/>
              <a:t>the</a:t>
            </a:r>
            <a:r>
              <a:rPr lang="de-CH" dirty="0"/>
              <a:t> </a:t>
            </a:r>
            <a:r>
              <a:rPr lang="de-CH" dirty="0" err="1"/>
              <a:t>most</a:t>
            </a:r>
            <a:r>
              <a:rPr lang="de-CH" dirty="0"/>
              <a:t> </a:t>
            </a:r>
            <a:r>
              <a:rPr lang="de-CH" dirty="0" err="1"/>
              <a:t>recent</a:t>
            </a:r>
            <a:r>
              <a:rPr lang="de-CH" dirty="0"/>
              <a:t> </a:t>
            </a:r>
            <a:r>
              <a:rPr lang="de-CH" dirty="0" err="1"/>
              <a:t>analysis</a:t>
            </a:r>
            <a:r>
              <a:rPr lang="de-CH" dirty="0"/>
              <a:t> </a:t>
            </a:r>
            <a:r>
              <a:rPr lang="de-CH" dirty="0" err="1"/>
              <a:t>of</a:t>
            </a:r>
            <a:r>
              <a:rPr lang="de-CH" dirty="0"/>
              <a:t> </a:t>
            </a:r>
            <a:r>
              <a:rPr lang="de-CH" dirty="0" err="1"/>
              <a:t>the</a:t>
            </a:r>
            <a:r>
              <a:rPr lang="de-CH" dirty="0"/>
              <a:t> IMF </a:t>
            </a:r>
            <a:r>
              <a:rPr lang="de-CH" dirty="0" err="1"/>
              <a:t>that</a:t>
            </a:r>
            <a:r>
              <a:rPr lang="de-CH" dirty="0"/>
              <a:t> </a:t>
            </a:r>
            <a:r>
              <a:rPr lang="de-CH" dirty="0" err="1"/>
              <a:t>takes</a:t>
            </a:r>
            <a:r>
              <a:rPr lang="de-CH" dirty="0"/>
              <a:t> </a:t>
            </a:r>
            <a:r>
              <a:rPr lang="de-CH" dirty="0" err="1"/>
              <a:t>into</a:t>
            </a:r>
            <a:r>
              <a:rPr lang="de-CH" dirty="0"/>
              <a:t> </a:t>
            </a:r>
            <a:r>
              <a:rPr lang="de-CH" dirty="0" err="1"/>
              <a:t>account</a:t>
            </a:r>
            <a:r>
              <a:rPr lang="de-CH" dirty="0"/>
              <a:t> </a:t>
            </a:r>
            <a:r>
              <a:rPr lang="de-CH" dirty="0" err="1"/>
              <a:t>pension</a:t>
            </a:r>
            <a:r>
              <a:rPr lang="de-CH" dirty="0"/>
              <a:t> </a:t>
            </a:r>
            <a:r>
              <a:rPr lang="de-CH" dirty="0" err="1"/>
              <a:t>liabilities</a:t>
            </a:r>
            <a:r>
              <a:rPr lang="de-CH" dirty="0"/>
              <a:t> and </a:t>
            </a:r>
            <a:r>
              <a:rPr lang="de-CH" dirty="0" err="1"/>
              <a:t>nonfinancial</a:t>
            </a:r>
            <a:r>
              <a:rPr lang="de-CH" dirty="0"/>
              <a:t> </a:t>
            </a:r>
            <a:r>
              <a:rPr lang="de-CH" dirty="0" err="1"/>
              <a:t>assets</a:t>
            </a:r>
            <a:r>
              <a:rPr lang="de-CH" dirty="0"/>
              <a:t>.</a:t>
            </a:r>
          </a:p>
        </p:txBody>
      </p:sp>
    </p:spTree>
    <p:extLst>
      <p:ext uri="{BB962C8B-B14F-4D97-AF65-F5344CB8AC3E}">
        <p14:creationId xmlns:p14="http://schemas.microsoft.com/office/powerpoint/2010/main" val="38602706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884238"/>
            <a:ext cx="4949825" cy="3713162"/>
          </a:xfrm>
          <a:prstGeom prst="rect">
            <a:avLst/>
          </a:prstGeom>
        </p:spPr>
      </p:sp>
      <p:sp>
        <p:nvSpPr>
          <p:cNvPr id="3" name="Notes Placeholder 2"/>
          <p:cNvSpPr>
            <a:spLocks noGrp="1"/>
          </p:cNvSpPr>
          <p:nvPr>
            <p:ph type="body" idx="1"/>
          </p:nvPr>
        </p:nvSpPr>
        <p:spPr>
          <a:xfrm>
            <a:off x="902924" y="4859382"/>
            <a:ext cx="4917461" cy="4457470"/>
          </a:xfrm>
          <a:prstGeom prst="rect">
            <a:avLst/>
          </a:prstGeom>
        </p:spPr>
        <p:txBody>
          <a:bodyPr/>
          <a:lstStyle/>
          <a:p>
            <a:r>
              <a:rPr lang="en-GB" noProof="0" dirty="0"/>
              <a:t>Since</a:t>
            </a:r>
            <a:r>
              <a:rPr lang="en-GB" baseline="0" noProof="0" dirty="0"/>
              <a:t> WWII, we have experienced a long episode of inflation and deflation resulting in shifts in nominal and real interest rates.</a:t>
            </a:r>
          </a:p>
          <a:p>
            <a:r>
              <a:rPr lang="en-GB" baseline="0" noProof="0" dirty="0"/>
              <a:t>On this slide you see the data for Switzerland. Just looking at nominal interest rates we see a peek in yields in the 70s, then again in the 90s. Mapping the current inflation against yields, we see that the episodes in higher yields coincide with episodes of high inflation. It seems that the general trend is actually driven by inflation. Finally, taking the difference, we obtain a “real yield” measure. The simple subtraction is seriously flawed because it compares  forward-looking yields (from </a:t>
            </a:r>
            <a:r>
              <a:rPr lang="en-GB" baseline="0" noProof="0" dirty="0">
                <a:sym typeface="Symbol"/>
              </a:rPr>
              <a:t></a:t>
            </a:r>
            <a:r>
              <a:rPr lang="en-GB" baseline="-25000" noProof="0" dirty="0">
                <a:sym typeface="Symbol"/>
              </a:rPr>
              <a:t>0</a:t>
            </a:r>
            <a:r>
              <a:rPr lang="en-GB" baseline="0" noProof="0" dirty="0">
                <a:sym typeface="Symbol"/>
              </a:rPr>
              <a:t> to </a:t>
            </a:r>
            <a:r>
              <a:rPr lang="en-GB" baseline="-25000" noProof="0" dirty="0">
                <a:sym typeface="Symbol"/>
              </a:rPr>
              <a:t>n</a:t>
            </a:r>
            <a:r>
              <a:rPr lang="en-GB" baseline="0" noProof="0" dirty="0">
                <a:sym typeface="Symbol"/>
              </a:rPr>
              <a:t>)</a:t>
            </a:r>
            <a:r>
              <a:rPr lang="en-GB" baseline="0" noProof="0" dirty="0"/>
              <a:t> with backward-looking inflation rates (from </a:t>
            </a:r>
            <a:r>
              <a:rPr lang="en-GB" baseline="0" noProof="0" dirty="0">
                <a:sym typeface="Symbol"/>
              </a:rPr>
              <a:t></a:t>
            </a:r>
            <a:r>
              <a:rPr lang="en-GB" baseline="-25000" noProof="0" dirty="0">
                <a:sym typeface="Symbol"/>
              </a:rPr>
              <a:t>-1</a:t>
            </a:r>
            <a:r>
              <a:rPr lang="en-GB" baseline="0" noProof="0" dirty="0">
                <a:sym typeface="Symbol"/>
              </a:rPr>
              <a:t> to </a:t>
            </a:r>
            <a:r>
              <a:rPr lang="en-GB" baseline="-25000" noProof="0" dirty="0">
                <a:sym typeface="Symbol"/>
              </a:rPr>
              <a:t>0</a:t>
            </a:r>
            <a:r>
              <a:rPr lang="en-GB" baseline="0" noProof="0" dirty="0"/>
              <a:t>). Still, it gives a rough indication of what is your real running yield. Interestingly, the “real yield” was lowest when nominal rates were highest – probably, the Swiss expected the high-inflation episode to go away quickly. And, just looking at “real yields”, we do not see the long cycle observed in nominal yields. Instead, “real yields” fluctuate around a stable value of about 1% - roughly the real growth rate of the Swiss economy.</a:t>
            </a:r>
            <a:endParaRPr lang="en-GB" noProof="0" dirty="0"/>
          </a:p>
        </p:txBody>
      </p:sp>
    </p:spTree>
    <p:extLst>
      <p:ext uri="{BB962C8B-B14F-4D97-AF65-F5344CB8AC3E}">
        <p14:creationId xmlns:p14="http://schemas.microsoft.com/office/powerpoint/2010/main" val="15095656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2338" y="884238"/>
            <a:ext cx="4949825" cy="3713162"/>
          </a:xfrm>
          <a:prstGeom prst="rect">
            <a:avLst/>
          </a:prstGeom>
        </p:spPr>
      </p:sp>
      <p:sp>
        <p:nvSpPr>
          <p:cNvPr id="3" name="Notizenplatzhalter 2"/>
          <p:cNvSpPr>
            <a:spLocks noGrp="1"/>
          </p:cNvSpPr>
          <p:nvPr>
            <p:ph type="body" idx="1"/>
          </p:nvPr>
        </p:nvSpPr>
        <p:spPr>
          <a:xfrm>
            <a:off x="916815" y="4859382"/>
            <a:ext cx="4917461" cy="4457470"/>
          </a:xfrm>
          <a:prstGeom prst="rect">
            <a:avLst/>
          </a:prstGeom>
        </p:spPr>
        <p:txBody>
          <a:bodyPr/>
          <a:lstStyle/>
          <a:p>
            <a:r>
              <a:rPr lang="en-GB" noProof="0" dirty="0"/>
              <a:t>A</a:t>
            </a:r>
            <a:r>
              <a:rPr lang="en-GB" baseline="0" noProof="0" dirty="0"/>
              <a:t> colleague of mine took this chart from a publication; unfortunately I was not able to find the reference. Still, I think it is a great illustration of the development of nominal and «real» yields over a very long time period. Note how nominal yields overshoot real yields – that’s more than 20 years of painful disinflation.</a:t>
            </a:r>
            <a:endParaRPr lang="en-GB" noProof="0" dirty="0"/>
          </a:p>
        </p:txBody>
      </p:sp>
    </p:spTree>
    <p:extLst>
      <p:ext uri="{BB962C8B-B14F-4D97-AF65-F5344CB8AC3E}">
        <p14:creationId xmlns:p14="http://schemas.microsoft.com/office/powerpoint/2010/main" val="21650360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8530" name="Rectangle 2"/>
          <p:cNvSpPr>
            <a:spLocks noGrp="1" noRot="1" noChangeAspect="1" noChangeArrowheads="1" noTextEdit="1"/>
          </p:cNvSpPr>
          <p:nvPr>
            <p:ph type="sldImg"/>
          </p:nvPr>
        </p:nvSpPr>
        <p:spPr>
          <a:xfrm>
            <a:off x="912813" y="762000"/>
            <a:ext cx="4978400" cy="3735388"/>
          </a:xfrm>
          <a:prstGeom prst="rect">
            <a:avLst/>
          </a:prstGeom>
          <a:ln/>
        </p:spPr>
      </p:sp>
      <p:sp>
        <p:nvSpPr>
          <p:cNvPr id="1558531" name="Rectangle 3"/>
          <p:cNvSpPr>
            <a:spLocks noGrp="1" noChangeArrowheads="1"/>
          </p:cNvSpPr>
          <p:nvPr>
            <p:ph type="body" idx="1"/>
          </p:nvPr>
        </p:nvSpPr>
        <p:spPr>
          <a:xfrm>
            <a:off x="917683" y="4724826"/>
            <a:ext cx="4930483" cy="4932256"/>
          </a:xfrm>
          <a:prstGeom prst="rect">
            <a:avLst/>
          </a:prstGeom>
          <a:noFill/>
          <a:ln/>
        </p:spPr>
        <p:txBody>
          <a:bodyPr/>
          <a:lstStyle/>
          <a:p>
            <a:pPr indent="-220208" eaLnBrk="1" hangingPunct="1">
              <a:tabLst>
                <a:tab pos="253851" algn="l"/>
              </a:tabLst>
            </a:pPr>
            <a:r>
              <a:rPr lang="en-GB" noProof="0" dirty="0">
                <a:latin typeface="MV Boli" pitchFamily="2"/>
                <a:cs typeface="MV Boli" pitchFamily="2"/>
              </a:rPr>
              <a:t>Suppose,</a:t>
            </a:r>
            <a:r>
              <a:rPr lang="en-GB" baseline="0" noProof="0" dirty="0">
                <a:latin typeface="MV Boli" pitchFamily="2"/>
                <a:cs typeface="MV Boli" pitchFamily="2"/>
              </a:rPr>
              <a:t> you just invested in a bond with a nominal yield. You expect a certain rate of inflation.</a:t>
            </a:r>
            <a:r>
              <a:rPr lang="en-GB" noProof="0" dirty="0">
                <a:latin typeface="MV Boli" pitchFamily="2"/>
                <a:cs typeface="MV Boli" pitchFamily="2"/>
              </a:rPr>
              <a:t> </a:t>
            </a:r>
            <a:r>
              <a:rPr lang="en-GB" baseline="0" noProof="0" dirty="0">
                <a:latin typeface="MV Boli" pitchFamily="2"/>
                <a:cs typeface="MV Boli" pitchFamily="2"/>
              </a:rPr>
              <a:t>Your investment provides you a certain cash flow. In sum, you expect to be able to buy some consumption opportunities (e.g. potatoes) in the future. Now, unexpectedly, inflation expectations jumps up. What happens?</a:t>
            </a:r>
          </a:p>
          <a:p>
            <a:pPr indent="-220208" eaLnBrk="1" hangingPunct="1">
              <a:tabLst>
                <a:tab pos="253851" algn="l"/>
              </a:tabLst>
            </a:pPr>
            <a:r>
              <a:rPr lang="en-GB" baseline="0" noProof="0" dirty="0">
                <a:latin typeface="MV Boli" pitchFamily="2"/>
                <a:cs typeface="MV Boli" pitchFamily="2"/>
              </a:rPr>
              <a:t>Well, your CF is fixed in nominal terms. However, in order to purchase the consumption opportunities you intended to (e.g. the amount of potatoes), you would need more cash. At maturity, you simply don’t have the cash needed to buy your potatoes at the new price. That’s a real loss.</a:t>
            </a:r>
          </a:p>
          <a:p>
            <a:pPr indent="-220208" eaLnBrk="1" hangingPunct="1">
              <a:tabLst>
                <a:tab pos="253851" algn="l"/>
              </a:tabLst>
            </a:pPr>
            <a:r>
              <a:rPr lang="en-GB" baseline="0" noProof="0" dirty="0">
                <a:latin typeface="MV Boli" pitchFamily="2"/>
                <a:cs typeface="MV Boli" pitchFamily="2"/>
              </a:rPr>
              <a:t>At first sight, you may think that your loss occurs over time. Each year with high inflation eats away purchasing power. However, this simple view is only true if you hold your capital in cash stuffed under the mattress. Remember that you bought a bond. As inflation rises, there is no a priori reason that this is immediately offset by a fall in real yields. Consequently, ceteris paribus, higher inflation expectations lead to higher nominal yields, and finally lower bond prices. Conclusion: the moment inflation expectations rise, you immediately realize the real loss that will accrue over the life of the bond.</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8530" name="Rectangle 2"/>
          <p:cNvSpPr>
            <a:spLocks noGrp="1" noRot="1" noChangeAspect="1" noChangeArrowheads="1" noTextEdit="1"/>
          </p:cNvSpPr>
          <p:nvPr>
            <p:ph type="sldImg"/>
          </p:nvPr>
        </p:nvSpPr>
        <p:spPr>
          <a:xfrm>
            <a:off x="912813" y="762000"/>
            <a:ext cx="4978400" cy="3735388"/>
          </a:xfrm>
          <a:prstGeom prst="rect">
            <a:avLst/>
          </a:prstGeom>
          <a:ln/>
        </p:spPr>
      </p:sp>
      <p:sp>
        <p:nvSpPr>
          <p:cNvPr id="1558531" name="Rectangle 3"/>
          <p:cNvSpPr>
            <a:spLocks noGrp="1" noChangeArrowheads="1"/>
          </p:cNvSpPr>
          <p:nvPr>
            <p:ph type="body" idx="1"/>
          </p:nvPr>
        </p:nvSpPr>
        <p:spPr>
          <a:xfrm>
            <a:off x="917683" y="4724826"/>
            <a:ext cx="4930483" cy="4932256"/>
          </a:xfrm>
          <a:prstGeom prst="rect">
            <a:avLst/>
          </a:prstGeom>
          <a:noFill/>
          <a:ln/>
        </p:spPr>
        <p:txBody>
          <a:bodyPr/>
          <a:lstStyle/>
          <a:p>
            <a:pPr indent="-220208" eaLnBrk="1" hangingPunct="1">
              <a:tabLst>
                <a:tab pos="253851" algn="l"/>
              </a:tabLst>
            </a:pPr>
            <a:r>
              <a:rPr lang="en-GB" noProof="0" dirty="0">
                <a:latin typeface="MV Boli" pitchFamily="2"/>
                <a:cs typeface="MV Boli" pitchFamily="2"/>
              </a:rPr>
              <a:t>Inflation-linked</a:t>
            </a:r>
            <a:r>
              <a:rPr lang="en-GB" baseline="0" noProof="0" dirty="0">
                <a:latin typeface="MV Boli" pitchFamily="2"/>
                <a:cs typeface="MV Boli" pitchFamily="2"/>
              </a:rPr>
              <a:t> bonds (ILB) provide protection against shifts in expected inflation. The key idea is to adjust the CF to realised inflation. If inflation expectations rise, also expected cash flows will rise. Assuming that real rates remain constant, this will be exactly offset by a steeper discount. PV will remain unchanged.</a:t>
            </a:r>
          </a:p>
          <a:p>
            <a:pPr indent="-220208" eaLnBrk="1" hangingPunct="1">
              <a:tabLst>
                <a:tab pos="253851" algn="l"/>
              </a:tabLst>
            </a:pPr>
            <a:r>
              <a:rPr lang="en-GB" baseline="0" noProof="0" dirty="0">
                <a:latin typeface="MV Boli" pitchFamily="2"/>
                <a:cs typeface="MV Boli" pitchFamily="2"/>
              </a:rPr>
              <a:t>Important: This mechanism only works for changes in inflation. Inflation-linked bonds are still sensitive (with the lever of real-rate duration) to changes in real </a:t>
            </a:r>
            <a:r>
              <a:rPr lang="en-GB" baseline="0" dirty="0">
                <a:latin typeface="MV Boli" pitchFamily="2"/>
                <a:cs typeface="MV Boli" pitchFamily="2"/>
              </a:rPr>
              <a:t>rates.</a:t>
            </a:r>
          </a:p>
          <a:p>
            <a:pPr marL="220208" indent="-220208" eaLnBrk="1" hangingPunct="1">
              <a:tabLst>
                <a:tab pos="253851" algn="l"/>
              </a:tabLst>
            </a:pPr>
            <a:endParaRPr lang="de-CH" dirty="0">
              <a:latin typeface="MV Boli" pitchFamily="2"/>
              <a:cs typeface="MV Boli" pitchFamily="2"/>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4674" name="Rectangle 2"/>
          <p:cNvSpPr>
            <a:spLocks noGrp="1" noRot="1" noChangeAspect="1" noChangeArrowheads="1" noTextEdit="1"/>
          </p:cNvSpPr>
          <p:nvPr>
            <p:ph type="sldImg"/>
          </p:nvPr>
        </p:nvSpPr>
        <p:spPr>
          <a:xfrm>
            <a:off x="998538" y="633413"/>
            <a:ext cx="4799012" cy="3600450"/>
          </a:xfrm>
          <a:prstGeom prst="rect">
            <a:avLst/>
          </a:prstGeom>
          <a:ln/>
        </p:spPr>
      </p:sp>
      <p:sp>
        <p:nvSpPr>
          <p:cNvPr id="1564675" name="Rectangle 3"/>
          <p:cNvSpPr>
            <a:spLocks noGrp="1" noChangeArrowheads="1"/>
          </p:cNvSpPr>
          <p:nvPr>
            <p:ph type="body" idx="1"/>
          </p:nvPr>
        </p:nvSpPr>
        <p:spPr>
          <a:xfrm>
            <a:off x="917683" y="4726362"/>
            <a:ext cx="4971289" cy="4330147"/>
          </a:xfrm>
          <a:prstGeom prst="rect">
            <a:avLst/>
          </a:prstGeom>
          <a:noFill/>
          <a:ln/>
        </p:spPr>
        <p:txBody>
          <a:bodyPr/>
          <a:lstStyle/>
          <a:p>
            <a:pPr marL="188095" indent="-188095" eaLnBrk="1" hangingPunct="1"/>
            <a:r>
              <a:rPr lang="en-GB" dirty="0">
                <a:latin typeface="MV Boli" pitchFamily="2"/>
                <a:cs typeface="MV Boli" pitchFamily="2"/>
              </a:rPr>
              <a:t>There are two inflation-linked structures:</a:t>
            </a:r>
          </a:p>
          <a:p>
            <a:pPr marL="188095" indent="-188095" eaLnBrk="1" hangingPunct="1">
              <a:buFontTx/>
              <a:buChar char="•"/>
            </a:pPr>
            <a:r>
              <a:rPr lang="en-GB" dirty="0">
                <a:latin typeface="MV Boli" pitchFamily="2"/>
                <a:cs typeface="MV Boli" pitchFamily="2"/>
              </a:rPr>
              <a:t>In non-accreting structures, Coupons</a:t>
            </a:r>
            <a:r>
              <a:rPr lang="en-GB" baseline="0" dirty="0">
                <a:latin typeface="MV Boli" pitchFamily="2"/>
                <a:cs typeface="MV Boli" pitchFamily="2"/>
              </a:rPr>
              <a:t> are defined as a fixed rate (e.g. 3%) plus effectively realised inflation</a:t>
            </a:r>
            <a:r>
              <a:rPr lang="en-GB" dirty="0">
                <a:latin typeface="MV Boli" pitchFamily="2"/>
                <a:cs typeface="MV Boli" pitchFamily="2"/>
              </a:rPr>
              <a:t>. Capital remains</a:t>
            </a:r>
            <a:r>
              <a:rPr lang="en-GB" baseline="0" dirty="0">
                <a:latin typeface="MV Boli" pitchFamily="2"/>
                <a:cs typeface="MV Boli" pitchFamily="2"/>
              </a:rPr>
              <a:t> 100, </a:t>
            </a:r>
            <a:r>
              <a:rPr lang="en-GB" baseline="0" dirty="0" err="1">
                <a:latin typeface="MV Boli" pitchFamily="2"/>
                <a:cs typeface="MV Boli" pitchFamily="2"/>
              </a:rPr>
              <a:t>hince</a:t>
            </a:r>
            <a:r>
              <a:rPr lang="en-GB" baseline="0" dirty="0">
                <a:latin typeface="MV Boli" pitchFamily="2"/>
                <a:cs typeface="MV Boli" pitchFamily="2"/>
              </a:rPr>
              <a:t> falling over time in real term</a:t>
            </a:r>
            <a:r>
              <a:rPr lang="en-GB" dirty="0">
                <a:latin typeface="MV Boli" pitchFamily="2"/>
                <a:cs typeface="MV Boli" pitchFamily="2"/>
              </a:rPr>
              <a:t>. This is the typical structure of inflation-linked</a:t>
            </a:r>
            <a:r>
              <a:rPr lang="en-GB" baseline="0" dirty="0">
                <a:latin typeface="MV Boli" pitchFamily="2"/>
                <a:cs typeface="MV Boli" pitchFamily="2"/>
              </a:rPr>
              <a:t> notes</a:t>
            </a:r>
            <a:r>
              <a:rPr lang="en-GB" dirty="0">
                <a:latin typeface="MV Boli" pitchFamily="2"/>
                <a:cs typeface="MV Boli" pitchFamily="2"/>
              </a:rPr>
              <a:t>.</a:t>
            </a:r>
          </a:p>
          <a:p>
            <a:pPr marL="188095" indent="-188095" eaLnBrk="1" hangingPunct="1">
              <a:buFontTx/>
              <a:buChar char="•"/>
            </a:pPr>
            <a:r>
              <a:rPr lang="en-GB" dirty="0">
                <a:latin typeface="MV Boli" pitchFamily="2"/>
                <a:cs typeface="MV Boli" pitchFamily="2"/>
              </a:rPr>
              <a:t>In</a:t>
            </a:r>
            <a:r>
              <a:rPr lang="en-GB" baseline="0" dirty="0">
                <a:latin typeface="MV Boli" pitchFamily="2"/>
                <a:cs typeface="MV Boli" pitchFamily="2"/>
              </a:rPr>
              <a:t> </a:t>
            </a:r>
            <a:r>
              <a:rPr lang="en-GB" dirty="0">
                <a:latin typeface="MV Boli" pitchFamily="2"/>
                <a:cs typeface="MV Boli" pitchFamily="2"/>
              </a:rPr>
              <a:t>accreting structures, Capital is index to a price index,</a:t>
            </a:r>
            <a:r>
              <a:rPr lang="en-GB" baseline="0" dirty="0">
                <a:latin typeface="MV Boli" pitchFamily="2"/>
                <a:cs typeface="MV Boli" pitchFamily="2"/>
              </a:rPr>
              <a:t> </a:t>
            </a:r>
            <a:r>
              <a:rPr lang="en-GB" baseline="0" dirty="0" err="1">
                <a:latin typeface="MV Boli" pitchFamily="2"/>
                <a:cs typeface="MV Boli" pitchFamily="2"/>
              </a:rPr>
              <a:t>hince</a:t>
            </a:r>
            <a:r>
              <a:rPr lang="en-GB" baseline="0" dirty="0">
                <a:latin typeface="MV Boli" pitchFamily="2"/>
                <a:cs typeface="MV Boli" pitchFamily="2"/>
              </a:rPr>
              <a:t> staying constant in real terms. Coupons are then calculated at a fixed rate on this growing capital</a:t>
            </a:r>
            <a:r>
              <a:rPr lang="en-GB" dirty="0">
                <a:latin typeface="MV Boli" pitchFamily="2"/>
                <a:cs typeface="MV Boli" pitchFamily="2"/>
              </a:rPr>
              <a:t> – in the end everything is just getting inflated by inflation. Real coupons</a:t>
            </a:r>
            <a:r>
              <a:rPr lang="en-GB" baseline="0" dirty="0">
                <a:latin typeface="MV Boli" pitchFamily="2"/>
                <a:cs typeface="MV Boli" pitchFamily="2"/>
              </a:rPr>
              <a:t> remain constant as well, allowing periodic consumption of a representative consumer basket. </a:t>
            </a:r>
            <a:r>
              <a:rPr lang="en-GB" dirty="0">
                <a:latin typeface="MV Boli" pitchFamily="2"/>
                <a:cs typeface="MV Boli" pitchFamily="2"/>
              </a:rPr>
              <a:t>This is the standard method used in government-issued</a:t>
            </a:r>
            <a:r>
              <a:rPr lang="en-GB" baseline="0" dirty="0">
                <a:latin typeface="MV Boli" pitchFamily="2"/>
                <a:cs typeface="MV Boli" pitchFamily="2"/>
              </a:rPr>
              <a:t> ILB.</a:t>
            </a:r>
            <a:endParaRPr lang="en-GB" dirty="0">
              <a:solidFill>
                <a:srgbClr val="DF103F"/>
              </a:solidFill>
              <a:latin typeface="MV Boli" pitchFamily="2"/>
              <a:cs typeface="MV Boli" pitchFamily="2"/>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22" name="Rectangle 2"/>
          <p:cNvSpPr>
            <a:spLocks noGrp="1" noRot="1" noChangeAspect="1" noChangeArrowheads="1" noTextEdit="1"/>
          </p:cNvSpPr>
          <p:nvPr>
            <p:ph type="sldImg"/>
          </p:nvPr>
        </p:nvSpPr>
        <p:spPr>
          <a:xfrm>
            <a:off x="950913" y="787400"/>
            <a:ext cx="4889500" cy="3668713"/>
          </a:xfrm>
          <a:prstGeom prst="rect">
            <a:avLst/>
          </a:prstGeom>
          <a:ln/>
        </p:spPr>
      </p:sp>
      <p:sp>
        <p:nvSpPr>
          <p:cNvPr id="1566723" name="Rectangle 3"/>
          <p:cNvSpPr>
            <a:spLocks noGrp="1" noChangeArrowheads="1"/>
          </p:cNvSpPr>
          <p:nvPr>
            <p:ph type="body" idx="1"/>
          </p:nvPr>
        </p:nvSpPr>
        <p:spPr>
          <a:xfrm>
            <a:off x="878180" y="4717143"/>
            <a:ext cx="5033582" cy="4455933"/>
          </a:xfrm>
          <a:prstGeom prst="rect">
            <a:avLst/>
          </a:prstGeom>
          <a:noFill/>
          <a:ln/>
        </p:spPr>
        <p:txBody>
          <a:bodyPr/>
          <a:lstStyle/>
          <a:p>
            <a:pPr eaLnBrk="1" hangingPunct="1"/>
            <a:r>
              <a:rPr lang="en-GB" noProof="0" dirty="0">
                <a:latin typeface="MV Boli" pitchFamily="2"/>
                <a:cs typeface="MV Boli" pitchFamily="2"/>
              </a:rPr>
              <a:t>Here an example of a</a:t>
            </a:r>
            <a:r>
              <a:rPr lang="en-GB" baseline="0" noProof="0" dirty="0">
                <a:latin typeface="MV Boli" pitchFamily="2"/>
                <a:cs typeface="MV Boli" pitchFamily="2"/>
              </a:rPr>
              <a:t> </a:t>
            </a:r>
            <a:r>
              <a:rPr lang="en-GB" noProof="0" dirty="0">
                <a:latin typeface="MV Boli" pitchFamily="2"/>
                <a:cs typeface="MV Boli" pitchFamily="2"/>
              </a:rPr>
              <a:t>US Treasury</a:t>
            </a:r>
            <a:r>
              <a:rPr lang="en-GB" baseline="0" noProof="0" dirty="0">
                <a:latin typeface="MV Boli" pitchFamily="2"/>
                <a:cs typeface="MV Boli" pitchFamily="2"/>
              </a:rPr>
              <a:t> inflation-linked security (TIPS) . This bonds been issued in 2007 and matures in January 2017. The real coupon is 2.375 (yes, that was a typical real coupon before the financial crisis). In the notes they refer to an «index ratio»; this is nothing else than an indexed CPI. Looking at this index, we see that prices have increased by roughly 18% over the life of this bond.</a:t>
            </a:r>
          </a:p>
          <a:p>
            <a:pPr eaLnBrk="1" hangingPunct="1"/>
            <a:r>
              <a:rPr lang="en-GB" baseline="0" noProof="0" dirty="0">
                <a:latin typeface="MV Boli" pitchFamily="2"/>
                <a:cs typeface="MV Boli" pitchFamily="2"/>
              </a:rPr>
              <a:t>The first inflation-linked bond was issued already in 1780. Modern inflation-linked bonds exist since 1981 with the issuance of the first index-linked Gilt (UK Government bond). France and the US were other early issuers. Germany, Italy, Canada, Australia and Japan have started to issue more recently. In the Nordics, Sweden issues ILBs. In NOK, the largest ILB is a bond issued by </a:t>
            </a:r>
            <a:r>
              <a:rPr lang="en-GB" baseline="0" noProof="0" dirty="0" err="1">
                <a:latin typeface="MV Boli" pitchFamily="2"/>
                <a:cs typeface="MV Boli" pitchFamily="2"/>
              </a:rPr>
              <a:t>Niam</a:t>
            </a:r>
            <a:r>
              <a:rPr lang="en-GB" baseline="0" noProof="0" dirty="0">
                <a:latin typeface="MV Boli" pitchFamily="2"/>
                <a:cs typeface="MV Boli" pitchFamily="2"/>
              </a:rPr>
              <a:t> Fund (Real estate); issue size 1bn NOK; this bond is not listed.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8770" name="Rectangle 2"/>
          <p:cNvSpPr>
            <a:spLocks noGrp="1" noRot="1" noChangeAspect="1" noChangeArrowheads="1" noTextEdit="1"/>
          </p:cNvSpPr>
          <p:nvPr>
            <p:ph type="sldImg"/>
          </p:nvPr>
        </p:nvSpPr>
        <p:spPr>
          <a:xfrm>
            <a:off x="950913" y="787400"/>
            <a:ext cx="4889500" cy="3668713"/>
          </a:xfrm>
          <a:prstGeom prst="rect">
            <a:avLst/>
          </a:prstGeom>
          <a:ln/>
        </p:spPr>
      </p:sp>
      <p:sp>
        <p:nvSpPr>
          <p:cNvPr id="1568771" name="Rectangle 3"/>
          <p:cNvSpPr>
            <a:spLocks noGrp="1" noChangeArrowheads="1"/>
          </p:cNvSpPr>
          <p:nvPr>
            <p:ph type="body" idx="1"/>
          </p:nvPr>
        </p:nvSpPr>
        <p:spPr>
          <a:xfrm>
            <a:off x="972379" y="4717143"/>
            <a:ext cx="4834114" cy="4455933"/>
          </a:xfrm>
          <a:prstGeom prst="rect">
            <a:avLst/>
          </a:prstGeom>
          <a:noFill/>
          <a:ln/>
        </p:spPr>
        <p:txBody>
          <a:bodyPr/>
          <a:lstStyle/>
          <a:p>
            <a:pPr eaLnBrk="1" hangingPunct="1"/>
            <a:r>
              <a:rPr lang="en-GB" noProof="0" dirty="0">
                <a:latin typeface="MV Boli" pitchFamily="2"/>
                <a:cs typeface="MV Boli" pitchFamily="2"/>
              </a:rPr>
              <a:t>This is an</a:t>
            </a:r>
            <a:r>
              <a:rPr lang="en-GB" baseline="0" noProof="0" dirty="0">
                <a:latin typeface="MV Boli" pitchFamily="2"/>
                <a:cs typeface="MV Boli" pitchFamily="2"/>
              </a:rPr>
              <a:t> analytical screen showing how a portfolio manager would look at such a bond. Note in particular how the «yield» (which is a nominal yield) is depending on the inflation assumption.</a:t>
            </a:r>
            <a:endParaRPr lang="en-GB" noProof="0" dirty="0">
              <a:latin typeface="MV Boli" pitchFamily="2"/>
              <a:cs typeface="MV Boli" pitchFamily="2"/>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902925" y="4704850"/>
            <a:ext cx="4973025" cy="4457470"/>
          </a:xfrm>
        </p:spPr>
        <p:txBody>
          <a:bodyPr/>
          <a:lstStyle/>
          <a:p>
            <a:r>
              <a:rPr lang="en-GB" noProof="0" dirty="0"/>
              <a:t>On the previous</a:t>
            </a:r>
            <a:r>
              <a:rPr lang="en-GB" baseline="0" noProof="0" dirty="0"/>
              <a:t> slide</a:t>
            </a:r>
            <a:r>
              <a:rPr lang="en-GB" noProof="0" dirty="0"/>
              <a:t>, you’ve seen that</a:t>
            </a:r>
            <a:r>
              <a:rPr lang="en-GB" baseline="0" noProof="0" dirty="0"/>
              <a:t> the nominal yield of an ILB depends on the inflation assumption. This leads directly to the concept of the breakeven rate: the breakeven is the inflation assumption that makes the (expected nominal) yield of the ILB identical to the yield of a comparable nominal bond. If the market is efficient, the breakeven rate can be interpreted as the market expectation of inflation over the life of the two bonds. This breakeven rate varies over time – reflecting shifting inflation expectations.</a:t>
            </a:r>
          </a:p>
          <a:p>
            <a:r>
              <a:rPr lang="en-GB" baseline="0" noProof="0" dirty="0" err="1"/>
              <a:t>Breakevens</a:t>
            </a:r>
            <a:r>
              <a:rPr lang="en-GB" baseline="0" noProof="0" dirty="0"/>
              <a:t> can be traded actively. If you expect inflation to be higher than the breakeven, you may want to overweight the ILB because it will outperform the nominal over the remaining life. On a more short-term basis, you can try to play the mean reversion (buy linkers when everybody prices in deflation) or cross-currency trades (be long EUR </a:t>
            </a:r>
            <a:r>
              <a:rPr lang="en-GB" baseline="0" noProof="0" dirty="0" err="1"/>
              <a:t>breakevens</a:t>
            </a:r>
            <a:r>
              <a:rPr lang="en-GB" baseline="0" noProof="0" dirty="0"/>
              <a:t> vs short US </a:t>
            </a:r>
            <a:r>
              <a:rPr lang="en-GB" baseline="0" noProof="0" dirty="0" err="1"/>
              <a:t>breakevens</a:t>
            </a:r>
            <a:r>
              <a:rPr lang="en-GB" baseline="0" noProof="0" dirty="0"/>
              <a:t> when you observe that the US are faster to price in shifts in, say, oil prices).</a:t>
            </a:r>
            <a:endParaRPr lang="en-GB" noProof="0" dirty="0"/>
          </a:p>
        </p:txBody>
      </p:sp>
    </p:spTree>
    <p:extLst>
      <p:ext uri="{BB962C8B-B14F-4D97-AF65-F5344CB8AC3E}">
        <p14:creationId xmlns:p14="http://schemas.microsoft.com/office/powerpoint/2010/main" val="42763365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944598" y="4704850"/>
            <a:ext cx="4931352" cy="4457470"/>
          </a:xfrm>
        </p:spPr>
        <p:txBody>
          <a:bodyPr/>
          <a:lstStyle/>
          <a:p>
            <a:r>
              <a:rPr lang="en-GB" noProof="0" dirty="0"/>
              <a:t>Why should equity</a:t>
            </a:r>
            <a:r>
              <a:rPr lang="en-GB" baseline="0" noProof="0" dirty="0"/>
              <a:t> markets care about inflation? After all, stocks are real assets. Nevertheless, they do. On this chart you can see that the equity market moves in sync with 5y5y inflation swaps. I would argue that it’s inflation expectations driving financial markets. Again, fixed income markets dominate the world! </a:t>
            </a:r>
          </a:p>
          <a:p>
            <a:r>
              <a:rPr lang="en-GB" baseline="0" noProof="0" dirty="0"/>
              <a:t>[Discussion: What’s the macro story behind this?]</a:t>
            </a:r>
            <a:endParaRPr lang="en-GB" noProof="0" dirty="0"/>
          </a:p>
        </p:txBody>
      </p:sp>
    </p:spTree>
    <p:extLst>
      <p:ext uri="{BB962C8B-B14F-4D97-AF65-F5344CB8AC3E}">
        <p14:creationId xmlns:p14="http://schemas.microsoft.com/office/powerpoint/2010/main" val="3981434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884238"/>
            <a:ext cx="4949825" cy="3713162"/>
          </a:xfrm>
          <a:prstGeom prst="rect">
            <a:avLst/>
          </a:prstGeom>
        </p:spPr>
      </p:sp>
      <p:sp>
        <p:nvSpPr>
          <p:cNvPr id="3" name="Notes Placeholder 2"/>
          <p:cNvSpPr>
            <a:spLocks noGrp="1"/>
          </p:cNvSpPr>
          <p:nvPr>
            <p:ph type="body" idx="1"/>
          </p:nvPr>
        </p:nvSpPr>
        <p:spPr>
          <a:xfrm>
            <a:off x="930706" y="4859382"/>
            <a:ext cx="4945243" cy="4457470"/>
          </a:xfrm>
          <a:prstGeom prst="rect">
            <a:avLst/>
          </a:prstGeom>
        </p:spPr>
        <p:txBody>
          <a:bodyPr/>
          <a:lstStyle/>
          <a:p>
            <a:r>
              <a:rPr lang="en-GB" baseline="0" dirty="0"/>
              <a:t>In this chart you see current (as of June 2016) yield curves of four major ILB markets. The chart shows that these markets are in negative territory. In US TIPS, you need to go out to 9 years if you want positive real yields. In Germany, the UK and Japan, real yields are negative for all available maturities. This is a rotten potato!</a:t>
            </a:r>
          </a:p>
          <a:p>
            <a:r>
              <a:rPr lang="en-GB" baseline="0" dirty="0"/>
              <a:t>[Discussion: What are the implications of this? Are ILB therefore worse than </a:t>
            </a:r>
            <a:r>
              <a:rPr lang="en-GB" baseline="0" dirty="0" err="1"/>
              <a:t>nominals</a:t>
            </a:r>
            <a:r>
              <a:rPr lang="en-GB" baseline="0" dirty="0"/>
              <a:t> or cash?] </a:t>
            </a:r>
            <a:endParaRPr lang="en-GB" dirty="0"/>
          </a:p>
        </p:txBody>
      </p:sp>
    </p:spTree>
    <p:extLst>
      <p:ext uri="{BB962C8B-B14F-4D97-AF65-F5344CB8AC3E}">
        <p14:creationId xmlns:p14="http://schemas.microsoft.com/office/powerpoint/2010/main" val="4180356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2338" y="884238"/>
            <a:ext cx="4949825" cy="3713162"/>
          </a:xfrm>
          <a:prstGeom prst="rect">
            <a:avLst/>
          </a:prstGeom>
        </p:spPr>
      </p:sp>
      <p:sp>
        <p:nvSpPr>
          <p:cNvPr id="3" name="Notizenplatzhalter 2"/>
          <p:cNvSpPr>
            <a:spLocks noGrp="1"/>
          </p:cNvSpPr>
          <p:nvPr>
            <p:ph type="body" idx="1"/>
          </p:nvPr>
        </p:nvSpPr>
        <p:spPr>
          <a:xfrm>
            <a:off x="930706" y="4859382"/>
            <a:ext cx="4931352" cy="4738134"/>
          </a:xfrm>
          <a:prstGeom prst="rect">
            <a:avLst/>
          </a:prstGeom>
        </p:spPr>
        <p:txBody>
          <a:bodyPr/>
          <a:lstStyle/>
          <a:p>
            <a:pPr marL="165175" indent="-165175">
              <a:buFont typeface="Arial" panose="020B0604020202020204" pitchFamily="34" charset="0"/>
              <a:buChar char="•"/>
            </a:pPr>
            <a:r>
              <a:rPr lang="en-GB" dirty="0" err="1"/>
              <a:t>Barcap</a:t>
            </a:r>
            <a:r>
              <a:rPr lang="en-GB" dirty="0"/>
              <a:t> Global </a:t>
            </a:r>
            <a:r>
              <a:rPr lang="en-GB" dirty="0" err="1"/>
              <a:t>Agg</a:t>
            </a:r>
            <a:r>
              <a:rPr lang="en-GB" dirty="0"/>
              <a:t> is the industry index. An «index» is</a:t>
            </a:r>
            <a:r>
              <a:rPr lang="en-GB" baseline="0" dirty="0"/>
              <a:t> the market portfolio and is used as the benchmark for active managers. All bonds meeting some eligibility criteria (amount outstanding, currency) are put together to a virtual portfolio; each bonds is held by the amount outstanding. So, the market value of the index represents the size of the market. The </a:t>
            </a:r>
            <a:r>
              <a:rPr lang="en-GB" baseline="0" dirty="0" err="1"/>
              <a:t>Barcap</a:t>
            </a:r>
            <a:r>
              <a:rPr lang="en-GB" baseline="0" dirty="0"/>
              <a:t> Global </a:t>
            </a:r>
            <a:r>
              <a:rPr lang="en-GB" baseline="0" dirty="0" err="1"/>
              <a:t>Agg</a:t>
            </a:r>
            <a:r>
              <a:rPr lang="en-GB" baseline="0" dirty="0"/>
              <a:t> </a:t>
            </a:r>
            <a:r>
              <a:rPr lang="en-GB" dirty="0"/>
              <a:t>includes all fixed-coupon</a:t>
            </a:r>
            <a:r>
              <a:rPr lang="en-GB" baseline="0" dirty="0"/>
              <a:t> </a:t>
            </a:r>
            <a:r>
              <a:rPr lang="en-GB" dirty="0"/>
              <a:t>bonds with </a:t>
            </a:r>
            <a:r>
              <a:rPr lang="en-GB" baseline="0" dirty="0"/>
              <a:t>remaining maturity &gt; 1 year.</a:t>
            </a:r>
          </a:p>
          <a:p>
            <a:pPr marL="165175" indent="-165175">
              <a:buFont typeface="Arial" panose="020B0604020202020204" pitchFamily="34" charset="0"/>
              <a:buChar char="•"/>
            </a:pPr>
            <a:r>
              <a:rPr lang="en-GB" baseline="0" dirty="0"/>
              <a:t>Almost 90% of the </a:t>
            </a:r>
            <a:r>
              <a:rPr lang="en-GB" baseline="0" dirty="0" err="1"/>
              <a:t>Barcap</a:t>
            </a:r>
            <a:r>
              <a:rPr lang="en-GB" baseline="0" dirty="0"/>
              <a:t> Global </a:t>
            </a:r>
            <a:r>
              <a:rPr lang="en-GB" baseline="0" dirty="0" err="1"/>
              <a:t>Agg</a:t>
            </a:r>
            <a:r>
              <a:rPr lang="en-GB" baseline="0" dirty="0"/>
              <a:t> is denominated in the three main currencies. These are the only broad and deep markets.</a:t>
            </a:r>
          </a:p>
          <a:p>
            <a:pPr marL="165175" indent="-165175">
              <a:buFont typeface="Arial" panose="020B0604020202020204" pitchFamily="34" charset="0"/>
              <a:buChar char="•"/>
            </a:pPr>
            <a:r>
              <a:rPr lang="en-GB" baseline="0" dirty="0"/>
              <a:t>Government debt and quasi government debt (agencies, regions, cities, «</a:t>
            </a:r>
            <a:r>
              <a:rPr lang="en-GB" baseline="0" dirty="0" err="1"/>
              <a:t>supranationals</a:t>
            </a:r>
            <a:r>
              <a:rPr lang="en-GB" baseline="0" dirty="0"/>
              <a:t>») make up 2/3 of the </a:t>
            </a:r>
            <a:r>
              <a:rPr lang="en-GB" baseline="0" dirty="0" err="1"/>
              <a:t>Barcap</a:t>
            </a:r>
            <a:r>
              <a:rPr lang="en-GB" baseline="0" dirty="0"/>
              <a:t> Global </a:t>
            </a:r>
            <a:r>
              <a:rPr lang="en-GB" baseline="0" dirty="0" err="1"/>
              <a:t>Agg</a:t>
            </a:r>
            <a:r>
              <a:rPr lang="en-GB" baseline="0" dirty="0"/>
              <a:t>.</a:t>
            </a:r>
          </a:p>
          <a:p>
            <a:pPr marL="165175" indent="-165175">
              <a:buFont typeface="Arial" panose="020B0604020202020204" pitchFamily="34" charset="0"/>
              <a:buChar char="•"/>
            </a:pPr>
            <a:r>
              <a:rPr lang="en-GB" baseline="0" dirty="0"/>
              <a:t>Global </a:t>
            </a:r>
            <a:r>
              <a:rPr lang="en-GB" baseline="0" dirty="0" err="1"/>
              <a:t>Agg</a:t>
            </a:r>
            <a:r>
              <a:rPr lang="en-GB" baseline="0" dirty="0"/>
              <a:t> is quite a bit larger than global stock market capitalisation and 60% of world GDP.</a:t>
            </a:r>
          </a:p>
          <a:p>
            <a:pPr marL="165175" indent="-165175">
              <a:buFont typeface="Arial" panose="020B0604020202020204" pitchFamily="34" charset="0"/>
              <a:buChar char="•"/>
            </a:pPr>
            <a:r>
              <a:rPr lang="en-GB" baseline="0" dirty="0"/>
              <a:t>Securitized bonds (mainly US MBS) are almost as big as corporate bond market. Compare their total of USD 15trn to the size of shadow banking on the preceding slide.  </a:t>
            </a:r>
          </a:p>
          <a:p>
            <a:pPr marL="165175" indent="-165175">
              <a:buFont typeface="Arial" panose="020B0604020202020204" pitchFamily="34" charset="0"/>
              <a:buChar char="•"/>
            </a:pPr>
            <a:r>
              <a:rPr lang="en-GB" baseline="0" dirty="0"/>
              <a:t>Government Pension Fund Norway is NOK 7 </a:t>
            </a:r>
            <a:r>
              <a:rPr lang="en-GB" baseline="0" dirty="0" err="1"/>
              <a:t>trn</a:t>
            </a:r>
            <a:r>
              <a:rPr lang="en-GB" baseline="0" dirty="0"/>
              <a:t> / USD 0.9 </a:t>
            </a:r>
            <a:r>
              <a:rPr lang="en-GB" baseline="0" dirty="0" err="1"/>
              <a:t>trn</a:t>
            </a:r>
            <a:r>
              <a:rPr lang="en-GB" baseline="0" dirty="0"/>
              <a:t>.</a:t>
            </a:r>
          </a:p>
          <a:p>
            <a:pPr marL="165175" indent="-165175">
              <a:buFont typeface="Arial" panose="020B0604020202020204" pitchFamily="34" charset="0"/>
              <a:buChar char="•"/>
            </a:pPr>
            <a:r>
              <a:rPr lang="en-GB" baseline="0" dirty="0"/>
              <a:t>Total bond market is larger than just Global </a:t>
            </a:r>
            <a:r>
              <a:rPr lang="en-GB" baseline="0" dirty="0" err="1"/>
              <a:t>Agg</a:t>
            </a:r>
            <a:r>
              <a:rPr lang="en-GB" baseline="0" dirty="0"/>
              <a:t>’. Sub-Investment Grade and Inflation-linked bonds add roughly 3 </a:t>
            </a:r>
            <a:r>
              <a:rPr lang="en-GB" baseline="0" dirty="0" err="1"/>
              <a:t>trn</a:t>
            </a:r>
            <a:r>
              <a:rPr lang="en-GB" baseline="0" dirty="0"/>
              <a:t>. On top of that, there are bonds with maturity below one year and smaller issues (private placements)</a:t>
            </a:r>
          </a:p>
          <a:p>
            <a:pPr marL="165175" indent="-165175">
              <a:buFont typeface="Arial" panose="020B0604020202020204" pitchFamily="34" charset="0"/>
              <a:buChar char="•"/>
            </a:pPr>
            <a:endParaRPr lang="de-CH" dirty="0"/>
          </a:p>
        </p:txBody>
      </p:sp>
    </p:spTree>
    <p:extLst>
      <p:ext uri="{BB962C8B-B14F-4D97-AF65-F5344CB8AC3E}">
        <p14:creationId xmlns:p14="http://schemas.microsoft.com/office/powerpoint/2010/main" val="25405449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953513" y="4704850"/>
            <a:ext cx="4924303" cy="4457470"/>
          </a:xfrm>
        </p:spPr>
        <p:txBody>
          <a:bodyPr/>
          <a:lstStyle/>
          <a:p>
            <a:r>
              <a:rPr lang="en-GB" dirty="0"/>
              <a:t>Over the last couple of years,</a:t>
            </a:r>
            <a:r>
              <a:rPr lang="en-GB" baseline="0" dirty="0"/>
              <a:t> real rates have fallen dramatically. There is an ongoing debate whether this is just a low within a major correction or if we have entered a long stage of very low or even negative equilibrium rates.</a:t>
            </a:r>
            <a:endParaRPr lang="en-GB" dirty="0"/>
          </a:p>
          <a:p>
            <a:r>
              <a:rPr lang="en-GB" dirty="0"/>
              <a:t>Details: Kathryn</a:t>
            </a:r>
            <a:r>
              <a:rPr lang="en-GB" baseline="0" dirty="0"/>
              <a:t> Holston, Thomas </a:t>
            </a:r>
            <a:r>
              <a:rPr lang="en-GB" baseline="0" dirty="0" err="1"/>
              <a:t>Laubach</a:t>
            </a:r>
            <a:r>
              <a:rPr lang="en-GB" baseline="0" dirty="0"/>
              <a:t>, John Williams. «Measuring the Natural Rate of Interest: International Trends and Determinants», Federal Reserve Bank of San Francisco Working Paper, June 2016.</a:t>
            </a:r>
          </a:p>
          <a:p>
            <a:r>
              <a:rPr lang="en-GB" baseline="0" dirty="0"/>
              <a:t>You may also want to look into the secular stagnation debate; a good starting point would be the blog on larrysummers.com.</a:t>
            </a:r>
            <a:endParaRPr lang="en-GB" dirty="0"/>
          </a:p>
        </p:txBody>
      </p:sp>
    </p:spTree>
    <p:extLst>
      <p:ext uri="{BB962C8B-B14F-4D97-AF65-F5344CB8AC3E}">
        <p14:creationId xmlns:p14="http://schemas.microsoft.com/office/powerpoint/2010/main" val="31137990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2338" y="884238"/>
            <a:ext cx="4949825" cy="3713162"/>
          </a:xfrm>
          <a:prstGeom prst="rect">
            <a:avLst/>
          </a:prstGeom>
        </p:spPr>
      </p:sp>
      <p:sp>
        <p:nvSpPr>
          <p:cNvPr id="3" name="Notizenplatzhalter 2"/>
          <p:cNvSpPr>
            <a:spLocks noGrp="1"/>
          </p:cNvSpPr>
          <p:nvPr>
            <p:ph type="body" idx="1"/>
          </p:nvPr>
        </p:nvSpPr>
        <p:spPr>
          <a:xfrm>
            <a:off x="930705" y="4859382"/>
            <a:ext cx="5236958" cy="4457470"/>
          </a:xfrm>
          <a:prstGeom prst="rect">
            <a:avLst/>
          </a:prstGeom>
        </p:spPr>
        <p:txBody>
          <a:bodyPr/>
          <a:lstStyle/>
          <a:p>
            <a:r>
              <a:rPr lang="en-GB" noProof="0" dirty="0"/>
              <a:t>This slides summarises</a:t>
            </a:r>
            <a:r>
              <a:rPr lang="en-GB" baseline="0" noProof="0" dirty="0"/>
              <a:t> the mainstream view explaining low real yields. For this, the authors list six factors driving the savings-investment schedule. The factors explain the bulk of the shift. Some of it remains unexplained. Going forward, the authors expect the unexplained to go away but, on balance, the major shifts are here to stay.</a:t>
            </a:r>
            <a:endParaRPr lang="en-GB" noProof="0" dirty="0"/>
          </a:p>
          <a:p>
            <a:r>
              <a:rPr lang="en-GB" noProof="0" dirty="0"/>
              <a:t>Explanations</a:t>
            </a:r>
          </a:p>
          <a:p>
            <a:pPr marL="220233" indent="-220233">
              <a:buAutoNum type="arabicPeriod"/>
            </a:pPr>
            <a:r>
              <a:rPr lang="en-GB" noProof="0" dirty="0"/>
              <a:t>Demographics: global ageing</a:t>
            </a:r>
            <a:r>
              <a:rPr lang="en-GB" baseline="0" noProof="0" dirty="0"/>
              <a:t> and the life-cycle theory (people save in anticipation of retirement)</a:t>
            </a:r>
          </a:p>
          <a:p>
            <a:pPr marL="220233" indent="-220233">
              <a:buAutoNum type="arabicPeriod"/>
            </a:pPr>
            <a:r>
              <a:rPr lang="en-GB" baseline="0" noProof="0" dirty="0"/>
              <a:t>Inequality: Income is more and more concentrated, and these rich consume less than the poor</a:t>
            </a:r>
          </a:p>
          <a:p>
            <a:pPr marL="220233" indent="-220233">
              <a:buAutoNum type="arabicPeriod"/>
            </a:pPr>
            <a:r>
              <a:rPr lang="en-GB" baseline="0" noProof="0" dirty="0"/>
              <a:t>Savings glut: Emerging markets build up reserves after Asian crisis and in form of petrodollars</a:t>
            </a:r>
          </a:p>
          <a:p>
            <a:pPr marL="220233" indent="-220233">
              <a:buAutoNum type="arabicPeriod"/>
            </a:pPr>
            <a:r>
              <a:rPr lang="en-GB" noProof="0" dirty="0"/>
              <a:t>Relative price of capital: </a:t>
            </a:r>
            <a:r>
              <a:rPr lang="en-GB" baseline="0" noProof="0" dirty="0"/>
              <a:t>30% decline</a:t>
            </a:r>
          </a:p>
          <a:p>
            <a:pPr marL="220233" indent="-220233">
              <a:buAutoNum type="arabicPeriod"/>
            </a:pPr>
            <a:r>
              <a:rPr lang="en-GB" baseline="0" noProof="0" dirty="0"/>
              <a:t>Public investment: trend decline since 1980s, driven by austerity</a:t>
            </a:r>
          </a:p>
          <a:p>
            <a:pPr marL="220233" indent="-220233">
              <a:buAutoNum type="arabicPeriod"/>
            </a:pPr>
            <a:r>
              <a:rPr lang="en-GB" baseline="0" noProof="0" dirty="0"/>
              <a:t>Spreads: Market price of risky investments over risk-free rate has increased.</a:t>
            </a:r>
          </a:p>
          <a:p>
            <a:r>
              <a:rPr lang="en-GB" baseline="0" noProof="0" dirty="0"/>
              <a:t>g is an approximation for growth effects. </a:t>
            </a:r>
            <a:endParaRPr lang="en-GB" noProof="0" dirty="0"/>
          </a:p>
          <a:p>
            <a:r>
              <a:rPr lang="en-GB" noProof="0" dirty="0"/>
              <a:t>Details: </a:t>
            </a:r>
            <a:r>
              <a:rPr lang="en-GB" noProof="0" dirty="0">
                <a:hlinkClick r:id="rId3"/>
              </a:rPr>
              <a:t>http://www.bankofengland.co.uk/research/Documents/workingpapers/2015/swp571.pdf</a:t>
            </a:r>
            <a:r>
              <a:rPr lang="en-GB" noProof="0" dirty="0"/>
              <a:t>. Or  http://www.imf.org/external/np/seminars/eng/2015/secularstag/</a:t>
            </a:r>
          </a:p>
        </p:txBody>
      </p:sp>
    </p:spTree>
    <p:extLst>
      <p:ext uri="{BB962C8B-B14F-4D97-AF65-F5344CB8AC3E}">
        <p14:creationId xmlns:p14="http://schemas.microsoft.com/office/powerpoint/2010/main" val="36341337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a:t>To</a:t>
            </a:r>
            <a:r>
              <a:rPr lang="de-CH" dirty="0"/>
              <a:t> </a:t>
            </a:r>
            <a:r>
              <a:rPr lang="de-CH" dirty="0" err="1"/>
              <a:t>round</a:t>
            </a:r>
            <a:r>
              <a:rPr lang="de-CH" dirty="0"/>
              <a:t> </a:t>
            </a:r>
            <a:r>
              <a:rPr lang="de-CH" dirty="0" err="1"/>
              <a:t>of</a:t>
            </a:r>
            <a:r>
              <a:rPr lang="de-CH" dirty="0"/>
              <a:t> </a:t>
            </a:r>
            <a:r>
              <a:rPr lang="de-CH" dirty="0" err="1"/>
              <a:t>the</a:t>
            </a:r>
            <a:r>
              <a:rPr lang="de-CH" dirty="0"/>
              <a:t> </a:t>
            </a:r>
            <a:r>
              <a:rPr lang="de-CH" dirty="0" err="1"/>
              <a:t>chapter</a:t>
            </a:r>
            <a:r>
              <a:rPr lang="de-CH" dirty="0"/>
              <a:t> on </a:t>
            </a:r>
            <a:r>
              <a:rPr lang="de-CH" dirty="0" err="1"/>
              <a:t>linkers</a:t>
            </a:r>
            <a:r>
              <a:rPr lang="de-CH" dirty="0"/>
              <a:t>, </a:t>
            </a:r>
            <a:r>
              <a:rPr lang="de-CH" dirty="0" err="1"/>
              <a:t>ask</a:t>
            </a:r>
            <a:r>
              <a:rPr lang="de-CH" dirty="0"/>
              <a:t> </a:t>
            </a:r>
            <a:r>
              <a:rPr lang="de-CH" dirty="0" err="1"/>
              <a:t>yourself</a:t>
            </a:r>
            <a:r>
              <a:rPr lang="de-CH" dirty="0"/>
              <a:t> a simple </a:t>
            </a:r>
            <a:r>
              <a:rPr lang="de-CH" dirty="0" err="1"/>
              <a:t>question</a:t>
            </a:r>
            <a:r>
              <a:rPr lang="de-CH" dirty="0"/>
              <a:t>: </a:t>
            </a:r>
            <a:r>
              <a:rPr lang="de-CH" dirty="0" err="1"/>
              <a:t>Why</a:t>
            </a:r>
            <a:r>
              <a:rPr lang="de-CH" dirty="0"/>
              <a:t> </a:t>
            </a:r>
            <a:r>
              <a:rPr lang="de-CH" dirty="0" err="1"/>
              <a:t>are</a:t>
            </a:r>
            <a:r>
              <a:rPr lang="de-CH" dirty="0"/>
              <a:t> </a:t>
            </a:r>
            <a:r>
              <a:rPr lang="de-CH" dirty="0" err="1"/>
              <a:t>people</a:t>
            </a:r>
            <a:r>
              <a:rPr lang="de-CH" dirty="0"/>
              <a:t> </a:t>
            </a:r>
            <a:r>
              <a:rPr lang="de-CH" dirty="0" err="1"/>
              <a:t>willing</a:t>
            </a:r>
            <a:r>
              <a:rPr lang="de-CH" dirty="0"/>
              <a:t> </a:t>
            </a:r>
            <a:r>
              <a:rPr lang="de-CH" dirty="0" err="1"/>
              <a:t>to</a:t>
            </a:r>
            <a:r>
              <a:rPr lang="de-CH" dirty="0"/>
              <a:t> </a:t>
            </a:r>
            <a:r>
              <a:rPr lang="de-CH" dirty="0" err="1"/>
              <a:t>take</a:t>
            </a:r>
            <a:r>
              <a:rPr lang="de-CH" dirty="0"/>
              <a:t> </a:t>
            </a:r>
            <a:r>
              <a:rPr lang="de-CH" dirty="0" err="1"/>
              <a:t>inflation</a:t>
            </a:r>
            <a:r>
              <a:rPr lang="de-CH" dirty="0"/>
              <a:t> </a:t>
            </a:r>
            <a:r>
              <a:rPr lang="de-CH" dirty="0" err="1"/>
              <a:t>risk</a:t>
            </a:r>
            <a:r>
              <a:rPr lang="de-CH" dirty="0"/>
              <a:t>? In </a:t>
            </a:r>
            <a:r>
              <a:rPr lang="de-CH" dirty="0" err="1"/>
              <a:t>the</a:t>
            </a:r>
            <a:r>
              <a:rPr lang="de-CH" dirty="0"/>
              <a:t> end </a:t>
            </a:r>
            <a:r>
              <a:rPr lang="de-CH" dirty="0" err="1"/>
              <a:t>you</a:t>
            </a:r>
            <a:r>
              <a:rPr lang="de-CH" dirty="0"/>
              <a:t> </a:t>
            </a:r>
            <a:r>
              <a:rPr lang="de-CH" dirty="0" err="1"/>
              <a:t>want</a:t>
            </a:r>
            <a:r>
              <a:rPr lang="de-CH" dirty="0"/>
              <a:t> </a:t>
            </a:r>
            <a:r>
              <a:rPr lang="de-CH" dirty="0" err="1"/>
              <a:t>to</a:t>
            </a:r>
            <a:r>
              <a:rPr lang="de-CH" dirty="0"/>
              <a:t> </a:t>
            </a:r>
            <a:r>
              <a:rPr lang="de-CH" dirty="0" err="1"/>
              <a:t>eat</a:t>
            </a:r>
            <a:r>
              <a:rPr lang="de-CH" dirty="0"/>
              <a:t> </a:t>
            </a:r>
            <a:r>
              <a:rPr lang="de-CH" dirty="0" err="1"/>
              <a:t>your</a:t>
            </a:r>
            <a:r>
              <a:rPr lang="de-CH" dirty="0"/>
              <a:t> </a:t>
            </a:r>
            <a:r>
              <a:rPr lang="de-CH" dirty="0" err="1"/>
              <a:t>potato</a:t>
            </a:r>
            <a:r>
              <a:rPr lang="de-CH" dirty="0"/>
              <a:t>. So, </a:t>
            </a:r>
            <a:r>
              <a:rPr lang="de-CH" dirty="0" err="1"/>
              <a:t>the</a:t>
            </a:r>
            <a:r>
              <a:rPr lang="de-CH" dirty="0"/>
              <a:t> </a:t>
            </a:r>
            <a:r>
              <a:rPr lang="de-CH" dirty="0" err="1"/>
              <a:t>only</a:t>
            </a:r>
            <a:r>
              <a:rPr lang="de-CH" dirty="0"/>
              <a:t> </a:t>
            </a:r>
            <a:r>
              <a:rPr lang="de-CH" dirty="0" err="1"/>
              <a:t>reason</a:t>
            </a:r>
            <a:r>
              <a:rPr lang="de-CH" dirty="0"/>
              <a:t> </a:t>
            </a:r>
            <a:r>
              <a:rPr lang="de-CH" dirty="0" err="1"/>
              <a:t>for</a:t>
            </a:r>
            <a:r>
              <a:rPr lang="de-CH" dirty="0"/>
              <a:t> </a:t>
            </a:r>
            <a:r>
              <a:rPr lang="de-CH" dirty="0" err="1"/>
              <a:t>taking</a:t>
            </a:r>
            <a:r>
              <a:rPr lang="de-CH" dirty="0"/>
              <a:t> a </a:t>
            </a:r>
            <a:r>
              <a:rPr lang="de-CH" dirty="0" err="1"/>
              <a:t>risk</a:t>
            </a:r>
            <a:r>
              <a:rPr lang="de-CH" dirty="0"/>
              <a:t> </a:t>
            </a:r>
            <a:r>
              <a:rPr lang="de-CH" dirty="0" err="1"/>
              <a:t>should</a:t>
            </a:r>
            <a:r>
              <a:rPr lang="de-CH" dirty="0"/>
              <a:t> </a:t>
            </a:r>
            <a:r>
              <a:rPr lang="de-CH" dirty="0" err="1"/>
              <a:t>be</a:t>
            </a:r>
            <a:r>
              <a:rPr lang="de-CH" dirty="0"/>
              <a:t> a </a:t>
            </a:r>
            <a:r>
              <a:rPr lang="de-CH" dirty="0" err="1"/>
              <a:t>risk</a:t>
            </a:r>
            <a:r>
              <a:rPr lang="de-CH" dirty="0"/>
              <a:t> premium, </a:t>
            </a:r>
            <a:r>
              <a:rPr lang="de-CH" dirty="0" err="1"/>
              <a:t>right</a:t>
            </a:r>
            <a:r>
              <a:rPr lang="de-CH" dirty="0"/>
              <a:t>? This </a:t>
            </a:r>
            <a:r>
              <a:rPr lang="de-CH" dirty="0" err="1"/>
              <a:t>chart</a:t>
            </a:r>
            <a:r>
              <a:rPr lang="de-CH" dirty="0"/>
              <a:t> (and </a:t>
            </a:r>
            <a:r>
              <a:rPr lang="de-CH" dirty="0" err="1"/>
              <a:t>the</a:t>
            </a:r>
            <a:r>
              <a:rPr lang="de-CH" dirty="0"/>
              <a:t> </a:t>
            </a:r>
            <a:r>
              <a:rPr lang="de-CH" dirty="0" err="1"/>
              <a:t>one</a:t>
            </a:r>
            <a:r>
              <a:rPr lang="de-CH" dirty="0"/>
              <a:t> on </a:t>
            </a:r>
            <a:r>
              <a:rPr lang="de-CH" dirty="0" err="1"/>
              <a:t>the</a:t>
            </a:r>
            <a:r>
              <a:rPr lang="de-CH" dirty="0"/>
              <a:t> </a:t>
            </a:r>
            <a:r>
              <a:rPr lang="de-CH" dirty="0" err="1"/>
              <a:t>next</a:t>
            </a:r>
            <a:r>
              <a:rPr lang="de-CH" dirty="0"/>
              <a:t> </a:t>
            </a:r>
            <a:r>
              <a:rPr lang="de-CH" dirty="0" err="1"/>
              <a:t>slide</a:t>
            </a:r>
            <a:r>
              <a:rPr lang="de-CH" dirty="0"/>
              <a:t>) </a:t>
            </a:r>
            <a:r>
              <a:rPr lang="de-CH" dirty="0" err="1"/>
              <a:t>shows</a:t>
            </a:r>
            <a:r>
              <a:rPr lang="de-CH" dirty="0"/>
              <a:t> </a:t>
            </a:r>
            <a:r>
              <a:rPr lang="de-CH" dirty="0" err="1"/>
              <a:t>that</a:t>
            </a:r>
            <a:r>
              <a:rPr lang="de-CH" dirty="0"/>
              <a:t> </a:t>
            </a:r>
            <a:r>
              <a:rPr lang="de-CH" dirty="0" err="1"/>
              <a:t>the</a:t>
            </a:r>
            <a:r>
              <a:rPr lang="de-CH" dirty="0"/>
              <a:t> </a:t>
            </a:r>
            <a:r>
              <a:rPr lang="de-CH" dirty="0" err="1"/>
              <a:t>risk</a:t>
            </a:r>
            <a:r>
              <a:rPr lang="de-CH" dirty="0"/>
              <a:t> premium </a:t>
            </a:r>
            <a:r>
              <a:rPr lang="de-CH" dirty="0" err="1"/>
              <a:t>you</a:t>
            </a:r>
            <a:r>
              <a:rPr lang="de-CH" dirty="0"/>
              <a:t> </a:t>
            </a:r>
            <a:r>
              <a:rPr lang="de-CH" dirty="0" err="1"/>
              <a:t>get</a:t>
            </a:r>
            <a:r>
              <a:rPr lang="de-CH" dirty="0"/>
              <a:t> </a:t>
            </a:r>
            <a:r>
              <a:rPr lang="de-CH" dirty="0" err="1"/>
              <a:t>for</a:t>
            </a:r>
            <a:r>
              <a:rPr lang="de-CH" dirty="0"/>
              <a:t> </a:t>
            </a:r>
            <a:r>
              <a:rPr lang="de-CH" dirty="0" err="1"/>
              <a:t>accepting</a:t>
            </a:r>
            <a:r>
              <a:rPr lang="de-CH" dirty="0"/>
              <a:t> an </a:t>
            </a:r>
            <a:r>
              <a:rPr lang="de-CH" dirty="0" err="1"/>
              <a:t>inflation</a:t>
            </a:r>
            <a:r>
              <a:rPr lang="de-CH" dirty="0"/>
              <a:t> </a:t>
            </a:r>
            <a:r>
              <a:rPr lang="de-CH" dirty="0" err="1"/>
              <a:t>risk</a:t>
            </a:r>
            <a:r>
              <a:rPr lang="de-CH" dirty="0"/>
              <a:t> </a:t>
            </a:r>
            <a:r>
              <a:rPr lang="de-CH" dirty="0" err="1"/>
              <a:t>is</a:t>
            </a:r>
            <a:r>
              <a:rPr lang="de-CH" dirty="0"/>
              <a:t> </a:t>
            </a:r>
            <a:r>
              <a:rPr lang="de-CH" dirty="0" err="1"/>
              <a:t>very</a:t>
            </a:r>
            <a:r>
              <a:rPr lang="de-CH" dirty="0"/>
              <a:t>, </a:t>
            </a:r>
            <a:r>
              <a:rPr lang="de-CH" dirty="0" err="1"/>
              <a:t>very</a:t>
            </a:r>
            <a:r>
              <a:rPr lang="de-CH" dirty="0"/>
              <a:t> </a:t>
            </a:r>
            <a:r>
              <a:rPr lang="de-CH" dirty="0" err="1"/>
              <a:t>small</a:t>
            </a:r>
            <a:r>
              <a:rPr lang="de-CH" dirty="0"/>
              <a:t> at best.  The «</a:t>
            </a:r>
            <a:r>
              <a:rPr lang="de-CH" dirty="0" err="1"/>
              <a:t>inflation</a:t>
            </a:r>
            <a:r>
              <a:rPr lang="de-CH" dirty="0"/>
              <a:t> </a:t>
            </a:r>
            <a:r>
              <a:rPr lang="de-CH" dirty="0" err="1"/>
              <a:t>risk</a:t>
            </a:r>
            <a:r>
              <a:rPr lang="de-CH" dirty="0"/>
              <a:t>» </a:t>
            </a:r>
            <a:r>
              <a:rPr lang="de-CH" dirty="0" err="1"/>
              <a:t>is</a:t>
            </a:r>
            <a:r>
              <a:rPr lang="de-CH" dirty="0"/>
              <a:t> </a:t>
            </a:r>
            <a:r>
              <a:rPr lang="de-CH" dirty="0" err="1"/>
              <a:t>that</a:t>
            </a:r>
            <a:r>
              <a:rPr lang="de-CH" dirty="0"/>
              <a:t> </a:t>
            </a:r>
            <a:r>
              <a:rPr lang="de-CH" dirty="0" err="1"/>
              <a:t>current</a:t>
            </a:r>
            <a:r>
              <a:rPr lang="de-CH" dirty="0"/>
              <a:t> </a:t>
            </a:r>
            <a:r>
              <a:rPr lang="de-CH" dirty="0" err="1"/>
              <a:t>market</a:t>
            </a:r>
            <a:r>
              <a:rPr lang="de-CH" dirty="0"/>
              <a:t> </a:t>
            </a:r>
            <a:r>
              <a:rPr lang="de-CH" dirty="0" err="1"/>
              <a:t>expectations</a:t>
            </a:r>
            <a:r>
              <a:rPr lang="de-CH" dirty="0"/>
              <a:t> </a:t>
            </a:r>
            <a:r>
              <a:rPr lang="de-CH" dirty="0" err="1"/>
              <a:t>of</a:t>
            </a:r>
            <a:r>
              <a:rPr lang="de-CH" dirty="0"/>
              <a:t> </a:t>
            </a:r>
            <a:r>
              <a:rPr lang="de-CH" dirty="0" err="1"/>
              <a:t>zero</a:t>
            </a:r>
            <a:r>
              <a:rPr lang="de-CH" dirty="0"/>
              <a:t> </a:t>
            </a:r>
            <a:r>
              <a:rPr lang="de-CH" dirty="0" err="1"/>
              <a:t>inflation</a:t>
            </a:r>
            <a:r>
              <a:rPr lang="de-CH" dirty="0"/>
              <a:t> </a:t>
            </a:r>
            <a:r>
              <a:rPr lang="de-CH" dirty="0" err="1"/>
              <a:t>forever</a:t>
            </a:r>
            <a:r>
              <a:rPr lang="de-CH" dirty="0"/>
              <a:t> </a:t>
            </a:r>
            <a:r>
              <a:rPr lang="de-CH" dirty="0" err="1"/>
              <a:t>may</a:t>
            </a:r>
            <a:r>
              <a:rPr lang="de-CH" dirty="0"/>
              <a:t> </a:t>
            </a:r>
            <a:r>
              <a:rPr lang="de-CH" dirty="0" err="1"/>
              <a:t>be</a:t>
            </a:r>
            <a:r>
              <a:rPr lang="de-CH" dirty="0"/>
              <a:t> </a:t>
            </a:r>
            <a:r>
              <a:rPr lang="de-CH" dirty="0" err="1"/>
              <a:t>mistaken</a:t>
            </a:r>
            <a:r>
              <a:rPr lang="de-CH" dirty="0"/>
              <a:t>.</a:t>
            </a:r>
          </a:p>
        </p:txBody>
      </p:sp>
    </p:spTree>
    <p:extLst>
      <p:ext uri="{BB962C8B-B14F-4D97-AF65-F5344CB8AC3E}">
        <p14:creationId xmlns:p14="http://schemas.microsoft.com/office/powerpoint/2010/main" val="41561113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t>
            </a:r>
            <a:r>
              <a:rPr lang="de-CH" dirty="0" err="1"/>
              <a:t>see</a:t>
            </a:r>
            <a:r>
              <a:rPr lang="de-CH" dirty="0"/>
              <a:t> </a:t>
            </a:r>
            <a:r>
              <a:rPr lang="de-CH" dirty="0" err="1"/>
              <a:t>above</a:t>
            </a:r>
            <a:r>
              <a:rPr lang="de-CH" dirty="0"/>
              <a:t>]</a:t>
            </a:r>
          </a:p>
        </p:txBody>
      </p:sp>
    </p:spTree>
    <p:extLst>
      <p:ext uri="{BB962C8B-B14F-4D97-AF65-F5344CB8AC3E}">
        <p14:creationId xmlns:p14="http://schemas.microsoft.com/office/powerpoint/2010/main" val="3322973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966066" y="4704850"/>
            <a:ext cx="4898518" cy="4457470"/>
          </a:xfrm>
        </p:spPr>
        <p:txBody>
          <a:bodyPr/>
          <a:lstStyle/>
          <a:p>
            <a:r>
              <a:rPr lang="en-GB" noProof="0" dirty="0"/>
              <a:t>A final slide on real yields / returns. Note</a:t>
            </a:r>
            <a:r>
              <a:rPr lang="en-GB" baseline="0" noProof="0" dirty="0"/>
              <a:t> how «financial repression» worked after WWII. Bill’s bull run has now lasted for more than 30 years. Unlikely to continue.</a:t>
            </a:r>
            <a:endParaRPr lang="en-GB" noProof="0" dirty="0"/>
          </a:p>
        </p:txBody>
      </p:sp>
    </p:spTree>
    <p:extLst>
      <p:ext uri="{BB962C8B-B14F-4D97-AF65-F5344CB8AC3E}">
        <p14:creationId xmlns:p14="http://schemas.microsoft.com/office/powerpoint/2010/main" val="40611640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41" name="Rectangle 2"/>
          <p:cNvSpPr>
            <a:spLocks noGrp="1" noRot="1" noChangeAspect="1" noChangeArrowheads="1" noTextEdit="1"/>
          </p:cNvSpPr>
          <p:nvPr>
            <p:ph type="sldImg"/>
          </p:nvPr>
        </p:nvSpPr>
        <p:spPr>
          <a:xfrm>
            <a:off x="922338" y="884238"/>
            <a:ext cx="4949825" cy="3713162"/>
          </a:xfrm>
          <a:prstGeom prst="rect">
            <a:avLst/>
          </a:prstGeom>
          <a:ln/>
        </p:spPr>
      </p:sp>
      <p:sp>
        <p:nvSpPr>
          <p:cNvPr id="1597442" name="Rectangle 3"/>
          <p:cNvSpPr>
            <a:spLocks noGrp="1" noChangeArrowheads="1"/>
          </p:cNvSpPr>
          <p:nvPr>
            <p:ph type="body" idx="1"/>
          </p:nvPr>
        </p:nvSpPr>
        <p:spPr>
          <a:xfrm>
            <a:off x="916815" y="4859382"/>
            <a:ext cx="4973025" cy="4457470"/>
          </a:xfrm>
          <a:prstGeom prst="rect">
            <a:avLst/>
          </a:prstGeom>
          <a:noFill/>
          <a:ln/>
        </p:spPr>
        <p:txBody>
          <a:bodyPr/>
          <a:lstStyle/>
          <a:p>
            <a:r>
              <a:rPr lang="en-GB" dirty="0">
                <a:latin typeface="MV Boli" pitchFamily="2"/>
                <a:cs typeface="MV Boli" pitchFamily="2"/>
              </a:rPr>
              <a:t>So far we have taken the cash flows as given. By adding a</a:t>
            </a:r>
            <a:r>
              <a:rPr lang="en-GB" baseline="0" dirty="0">
                <a:latin typeface="MV Boli" pitchFamily="2"/>
                <a:cs typeface="MV Boli" pitchFamily="2"/>
              </a:rPr>
              <a:t> credit dimension, we add an </a:t>
            </a:r>
            <a:r>
              <a:rPr lang="en-GB" baseline="0" dirty="0" err="1">
                <a:latin typeface="MV Boli" pitchFamily="2"/>
                <a:cs typeface="MV Boli" pitchFamily="2"/>
              </a:rPr>
              <a:t>additonal</a:t>
            </a:r>
            <a:r>
              <a:rPr lang="en-GB" baseline="0" dirty="0">
                <a:latin typeface="MV Boli" pitchFamily="2"/>
                <a:cs typeface="MV Boli" pitchFamily="2"/>
              </a:rPr>
              <a:t> element of risk. This risk is both a risk of credit loss as well as a source of volatility. I will spend some time on credit analysis. But this is certainly not a course in the art of credit analysis. I also show some instruments that can be used to add juice to a portfolio or to hedge credit risk.</a:t>
            </a:r>
          </a:p>
          <a:p>
            <a:endParaRPr lang="en-GB" baseline="0" dirty="0">
              <a:latin typeface="MV Boli" pitchFamily="2"/>
              <a:cs typeface="MV Boli" pitchFamily="2"/>
            </a:endParaRPr>
          </a:p>
          <a:p>
            <a:r>
              <a:rPr lang="en-GB" noProof="0" dirty="0">
                <a:latin typeface="MV Boli" pitchFamily="2"/>
                <a:cs typeface="MV Boli" pitchFamily="2"/>
              </a:rPr>
              <a:t>After this section</a:t>
            </a:r>
            <a:r>
              <a:rPr lang="en-GB" baseline="0" noProof="0" dirty="0">
                <a:latin typeface="MV Boli" pitchFamily="2"/>
                <a:cs typeface="MV Boli" pitchFamily="2"/>
              </a:rPr>
              <a:t> you should be able to</a:t>
            </a:r>
            <a:endParaRPr lang="en-GB" noProof="0" dirty="0">
              <a:latin typeface="MV Boli" pitchFamily="2"/>
              <a:cs typeface="MV Boli" pitchFamily="2"/>
            </a:endParaRPr>
          </a:p>
          <a:p>
            <a:pPr marL="220233" indent="-220233">
              <a:buFontTx/>
              <a:buAutoNum type="arabicPeriod"/>
            </a:pPr>
            <a:r>
              <a:rPr lang="en-GB" noProof="0" dirty="0">
                <a:latin typeface="MV Boli" pitchFamily="2"/>
                <a:cs typeface="MV Boli" pitchFamily="2"/>
              </a:rPr>
              <a:t>Understand the various</a:t>
            </a:r>
            <a:r>
              <a:rPr lang="en-GB" baseline="0" noProof="0" dirty="0">
                <a:latin typeface="MV Boli" pitchFamily="2"/>
                <a:cs typeface="MV Boli" pitchFamily="2"/>
              </a:rPr>
              <a:t> types of </a:t>
            </a:r>
            <a:r>
              <a:rPr lang="en-GB" noProof="0" dirty="0">
                <a:latin typeface="MV Boli" pitchFamily="2"/>
                <a:cs typeface="MV Boli" pitchFamily="2"/>
              </a:rPr>
              <a:t>credit</a:t>
            </a:r>
            <a:r>
              <a:rPr lang="en-GB" baseline="0" noProof="0" dirty="0">
                <a:latin typeface="MV Boli" pitchFamily="2"/>
                <a:cs typeface="MV Boli" pitchFamily="2"/>
              </a:rPr>
              <a:t> risk</a:t>
            </a:r>
            <a:r>
              <a:rPr lang="en-GB" noProof="0" dirty="0">
                <a:latin typeface="MV Boli" pitchFamily="2"/>
                <a:cs typeface="MV Boli" pitchFamily="2"/>
              </a:rPr>
              <a:t>.</a:t>
            </a:r>
          </a:p>
          <a:p>
            <a:pPr marL="220233" indent="-220233">
              <a:buFontTx/>
              <a:buAutoNum type="arabicPeriod"/>
            </a:pPr>
            <a:r>
              <a:rPr lang="en-GB" noProof="0" dirty="0">
                <a:latin typeface="MV Boli" pitchFamily="2"/>
                <a:cs typeface="MV Boli" pitchFamily="2"/>
              </a:rPr>
              <a:t>Put credit ratings in context </a:t>
            </a:r>
            <a:r>
              <a:rPr lang="en-GB" baseline="0" noProof="0" dirty="0">
                <a:latin typeface="MV Boli" pitchFamily="2"/>
                <a:cs typeface="MV Boli" pitchFamily="2"/>
              </a:rPr>
              <a:t>with credit analysis</a:t>
            </a:r>
            <a:r>
              <a:rPr lang="en-GB" noProof="0" dirty="0">
                <a:latin typeface="MV Boli" pitchFamily="2"/>
                <a:cs typeface="MV Boli" pitchFamily="2"/>
              </a:rPr>
              <a:t>.</a:t>
            </a:r>
          </a:p>
          <a:p>
            <a:pPr marL="220233" indent="-220233">
              <a:buFontTx/>
              <a:buAutoNum type="arabicPeriod"/>
            </a:pPr>
            <a:r>
              <a:rPr lang="en-GB" noProof="0" dirty="0">
                <a:latin typeface="MV Boli" pitchFamily="2"/>
                <a:cs typeface="MV Boli" pitchFamily="2"/>
              </a:rPr>
              <a:t>Understand the impact of your credit allocation on the overall</a:t>
            </a:r>
            <a:r>
              <a:rPr lang="en-GB" baseline="0" noProof="0" dirty="0">
                <a:latin typeface="MV Boli" pitchFamily="2"/>
                <a:cs typeface="MV Boli" pitchFamily="2"/>
              </a:rPr>
              <a:t> risk of a fixed-income portfolios.</a:t>
            </a:r>
          </a:p>
          <a:p>
            <a:pPr marL="220233" indent="-220233">
              <a:buFontTx/>
              <a:buAutoNum type="arabicPeriod"/>
            </a:pPr>
            <a:r>
              <a:rPr lang="en-GB" baseline="0" noProof="0" dirty="0">
                <a:latin typeface="MV Boli" pitchFamily="2"/>
                <a:cs typeface="MV Boli" pitchFamily="2"/>
              </a:rPr>
              <a:t>Implement you view on credit by using cash and derivative instruments.</a:t>
            </a:r>
            <a:endParaRPr lang="en-GB" noProof="0" dirty="0">
              <a:latin typeface="MV Boli" pitchFamily="2"/>
              <a:cs typeface="MV Boli" pitchFamily="2"/>
            </a:endParaRPr>
          </a:p>
          <a:p>
            <a:endParaRPr lang="de-CH" baseline="0" dirty="0">
              <a:latin typeface="MV Boli" pitchFamily="2"/>
              <a:cs typeface="MV Boli" pitchFamily="2"/>
            </a:endParaRPr>
          </a:p>
          <a:p>
            <a:endParaRPr lang="de-CH" baseline="0" dirty="0">
              <a:latin typeface="MV Boli" pitchFamily="2"/>
              <a:cs typeface="MV Boli" pitchFamily="2"/>
            </a:endParaRPr>
          </a:p>
          <a:p>
            <a:endParaRPr lang="de-CH" baseline="0" dirty="0">
              <a:latin typeface="MV Boli" pitchFamily="2"/>
              <a:cs typeface="MV Boli" pitchFamily="2"/>
            </a:endParaRPr>
          </a:p>
          <a:p>
            <a:endParaRPr lang="de-CH" baseline="0" dirty="0">
              <a:latin typeface="MV Boli" pitchFamily="2"/>
              <a:cs typeface="MV Boli" pitchFamily="2"/>
            </a:endParaRPr>
          </a:p>
          <a:p>
            <a:endParaRPr lang="de-CH" dirty="0">
              <a:latin typeface="MV Boli" pitchFamily="2"/>
              <a:cs typeface="MV Boli" pitchFamily="2"/>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2338" y="884238"/>
            <a:ext cx="4949825" cy="3713162"/>
          </a:xfrm>
          <a:prstGeom prst="rect">
            <a:avLst/>
          </a:prstGeom>
        </p:spPr>
      </p:sp>
      <p:sp>
        <p:nvSpPr>
          <p:cNvPr id="3" name="Notizenplatzhalter 2"/>
          <p:cNvSpPr>
            <a:spLocks noGrp="1"/>
          </p:cNvSpPr>
          <p:nvPr>
            <p:ph type="body" idx="1"/>
          </p:nvPr>
        </p:nvSpPr>
        <p:spPr>
          <a:xfrm>
            <a:off x="944596" y="4859382"/>
            <a:ext cx="4903570" cy="4457470"/>
          </a:xfrm>
          <a:prstGeom prst="rect">
            <a:avLst/>
          </a:prstGeom>
        </p:spPr>
        <p:txBody>
          <a:bodyPr/>
          <a:lstStyle/>
          <a:p>
            <a:r>
              <a:rPr lang="en-GB" dirty="0"/>
              <a:t>This is what you get when</a:t>
            </a:r>
            <a:r>
              <a:rPr lang="en-GB" baseline="0" dirty="0"/>
              <a:t> you ask Bloomberg to list all GE bonds. Note that the screen only shows one of many, many pages. There are more than 1000 bonds issued by GE. The company has one stock. Most listed companies issue fixed income instruments. Many issuers of fixed income instruments are not even listed.</a:t>
            </a:r>
          </a:p>
          <a:p>
            <a:endParaRPr lang="en-GB" dirty="0"/>
          </a:p>
        </p:txBody>
      </p:sp>
    </p:spTree>
    <p:extLst>
      <p:ext uri="{BB962C8B-B14F-4D97-AF65-F5344CB8AC3E}">
        <p14:creationId xmlns:p14="http://schemas.microsoft.com/office/powerpoint/2010/main" val="26682854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944598" y="4704850"/>
            <a:ext cx="4945243" cy="4457470"/>
          </a:xfrm>
        </p:spPr>
        <p:txBody>
          <a:bodyPr/>
          <a:lstStyle/>
          <a:p>
            <a:r>
              <a:rPr lang="en-GB" dirty="0"/>
              <a:t>In the introduction,</a:t>
            </a:r>
            <a:r>
              <a:rPr lang="en-GB" baseline="0" dirty="0"/>
              <a:t> we showed that the size of the global corporate bond market (including only bonds with remaining life of at least one year and an issue size of at least 300 </a:t>
            </a:r>
            <a:r>
              <a:rPr lang="en-GB" baseline="0" dirty="0" err="1"/>
              <a:t>mio</a:t>
            </a:r>
            <a:r>
              <a:rPr lang="en-GB" baseline="0" dirty="0"/>
              <a:t> USD) now stands around USD 8 </a:t>
            </a:r>
            <a:r>
              <a:rPr lang="en-GB" baseline="0" dirty="0" err="1"/>
              <a:t>trn</a:t>
            </a:r>
            <a:r>
              <a:rPr lang="en-GB" baseline="0" dirty="0"/>
              <a:t>. Note how the composition has changed. [Discussion: How do you interpret the data on the chart?]</a:t>
            </a:r>
          </a:p>
          <a:p>
            <a:endParaRPr lang="en-GB" dirty="0"/>
          </a:p>
          <a:p>
            <a:r>
              <a:rPr lang="en-GB" dirty="0"/>
              <a:t>Keep in mind that «credit» does not automatically mean corporate bonds. In fact, government bonds are also subject to the risk that cash flows turn out later and lower than anticipated.</a:t>
            </a:r>
          </a:p>
        </p:txBody>
      </p:sp>
    </p:spTree>
    <p:extLst>
      <p:ext uri="{BB962C8B-B14F-4D97-AF65-F5344CB8AC3E}">
        <p14:creationId xmlns:p14="http://schemas.microsoft.com/office/powerpoint/2010/main" val="12586844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889033" y="4704850"/>
            <a:ext cx="5000808" cy="4869678"/>
          </a:xfrm>
        </p:spPr>
        <p:txBody>
          <a:bodyPr/>
          <a:lstStyle/>
          <a:p>
            <a:r>
              <a:rPr lang="en-GB" sz="1100" dirty="0"/>
              <a:t>Here an example of a 10-year bond issued by </a:t>
            </a:r>
            <a:r>
              <a:rPr lang="en-GB" sz="1100" dirty="0" err="1"/>
              <a:t>Broadridge</a:t>
            </a:r>
            <a:r>
              <a:rPr lang="en-GB" sz="1100" dirty="0"/>
              <a:t>. This company needs cash to repay debt as well as for acquisitions and «general purposes». In order to get the funds, the treasurer gives a mandate to an investment bank. The mandate includes advice, syndication, structuring, underwriting and placement of the security. For this service, the investment bank is handsomely paid somewhere between 0.25%-5%. The investment bank advises the issuer on the best timing and maturity of the transaction; this can be driven by pre-deal consultations (over the wall) or even by reverse solicitation (large investors asking for a new bond by a certain issuer). Normally, other investment banks are invited to the transaction (placement and underwriting capacity). Once the issuer has an idea of the terms, the investment bank will draft a prospectus of the security, apply for security identifiers and files the registration statement with the regulator or an exchange. Many investors also require a rating; therefore, the investment bank arranges for ratings by one or more rating agencies. New issuers will typically go on a roadshow to market the upcoming transaction with potential investors. On the day of the launch, sales contact potential investors with such Bloomberg messages (here an example of a Paul </a:t>
            </a:r>
            <a:r>
              <a:rPr lang="en-GB" sz="1100" dirty="0" err="1"/>
              <a:t>Mondelli</a:t>
            </a:r>
            <a:r>
              <a:rPr lang="en-GB" sz="1100" dirty="0"/>
              <a:t>, a salesman of JP Morgan). They may do this as underwriters (take the left-overs on their book) or on a best efforts basis. As an investor, you can place an order with any of the </a:t>
            </a:r>
            <a:r>
              <a:rPr lang="en-GB" sz="1100" dirty="0" err="1"/>
              <a:t>bookrunners</a:t>
            </a:r>
            <a:r>
              <a:rPr lang="en-GB" sz="1100" dirty="0"/>
              <a:t>. </a:t>
            </a:r>
          </a:p>
        </p:txBody>
      </p:sp>
    </p:spTree>
    <p:extLst>
      <p:ext uri="{BB962C8B-B14F-4D97-AF65-F5344CB8AC3E}">
        <p14:creationId xmlns:p14="http://schemas.microsoft.com/office/powerpoint/2010/main" val="4315891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884238"/>
            <a:ext cx="4949825" cy="3713162"/>
          </a:xfrm>
          <a:prstGeom prst="rect">
            <a:avLst/>
          </a:prstGeom>
        </p:spPr>
      </p:sp>
      <p:sp>
        <p:nvSpPr>
          <p:cNvPr id="3" name="Notes Placeholder 2"/>
          <p:cNvSpPr>
            <a:spLocks noGrp="1"/>
          </p:cNvSpPr>
          <p:nvPr>
            <p:ph type="body" idx="1"/>
          </p:nvPr>
        </p:nvSpPr>
        <p:spPr>
          <a:xfrm>
            <a:off x="930706" y="4859382"/>
            <a:ext cx="4903570" cy="4457470"/>
          </a:xfrm>
          <a:prstGeom prst="rect">
            <a:avLst/>
          </a:prstGeom>
        </p:spPr>
        <p:txBody>
          <a:bodyPr/>
          <a:lstStyle/>
          <a:p>
            <a:r>
              <a:rPr lang="en-GB" sz="1100" dirty="0"/>
              <a:t>We’ve seen that, traditionally, investment banks play an underwriting function in the primary market. With new banking capital regulation, this has become a costly exercise for the banks and they have moved more and more to a best-efforts model. In addition, trading books have been curtailed in order to reign in risk. As a consequence, apparent liquidity in the secondary market has decreased. However, the conclusion is not as straightforward. While dealers provide liquidity in normal times, they cut back their positions when things get really nasty. So, low bid-ask-spreads in good times may mask a lack of underlying liquidity.</a:t>
            </a:r>
          </a:p>
          <a:p>
            <a:r>
              <a:rPr lang="en-GB" sz="1100" dirty="0"/>
              <a:t>More details available on the net: “Shifting tides – market liquidity and market-making in fixed income instruments”, BIS Quarterly Review, March 2015.</a:t>
            </a:r>
          </a:p>
          <a:p>
            <a:r>
              <a:rPr lang="en-GB" sz="1100" dirty="0"/>
              <a:t>[Discussion: Central banks are buying more and more corporate debt. Is this good or bad for liquidity?]</a:t>
            </a:r>
          </a:p>
          <a:p>
            <a:endParaRPr lang="de-DE" sz="1100" dirty="0"/>
          </a:p>
        </p:txBody>
      </p:sp>
    </p:spTree>
    <p:extLst>
      <p:ext uri="{BB962C8B-B14F-4D97-AF65-F5344CB8AC3E}">
        <p14:creationId xmlns:p14="http://schemas.microsoft.com/office/powerpoint/2010/main" val="2046864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aseline="0" dirty="0"/>
              <a:t>More: </a:t>
            </a:r>
          </a:p>
          <a:p>
            <a:pPr marL="171450" indent="-171450">
              <a:buFont typeface="Arial" panose="020B0604020202020204" pitchFamily="34" charset="0"/>
              <a:buChar char="•"/>
            </a:pPr>
            <a:r>
              <a:rPr lang="en-GB" baseline="0" dirty="0" err="1"/>
              <a:t>youtube</a:t>
            </a:r>
            <a:r>
              <a:rPr lang="en-GB" baseline="0" dirty="0"/>
              <a:t> «How the Economic Machine Works by Ray </a:t>
            </a:r>
            <a:r>
              <a:rPr lang="en-GB" baseline="0" dirty="0" err="1"/>
              <a:t>Dalio</a:t>
            </a:r>
            <a:r>
              <a:rPr lang="en-GB" baseline="0" dirty="0"/>
              <a:t>» - a simple and fun presentation of the mainstream theory of debt-bust cycles. </a:t>
            </a:r>
            <a:r>
              <a:rPr lang="en-GB" baseline="0" dirty="0" err="1"/>
              <a:t>Dalio</a:t>
            </a:r>
            <a:r>
              <a:rPr lang="en-GB" baseline="0" dirty="0"/>
              <a:t> is a highly successful hedge fund manager and is sometimes accused of running his company Bridgewater like a religious sect. He is also the inventor of the “all weather fund” concept.</a:t>
            </a:r>
          </a:p>
          <a:p>
            <a:pPr marL="171450" indent="-171450">
              <a:buFont typeface="Arial" panose="020B0604020202020204" pitchFamily="34" charset="0"/>
              <a:buChar char="•"/>
            </a:pPr>
            <a:r>
              <a:rPr lang="en-GB" dirty="0"/>
              <a:t>Check out on the concept</a:t>
            </a:r>
            <a:r>
              <a:rPr lang="en-GB" baseline="0" dirty="0"/>
              <a:t> of «balance-sheet recession», a term phrased by Richard Koo.  Koo is a famous economist at Nomura. He uses the concept to explain the low-growth/low-interest-rate environment of Japan. He believes that fiscal policy should be used to overcome the liquidity trap.</a:t>
            </a:r>
          </a:p>
          <a:p>
            <a:pPr marL="171450" indent="-171450">
              <a:buFont typeface="Arial" panose="020B0604020202020204" pitchFamily="34" charset="0"/>
              <a:buChar char="•"/>
            </a:pPr>
            <a:r>
              <a:rPr lang="en-GB" baseline="0" dirty="0"/>
              <a:t>“Deleveraging? What Deleveraging”, Geneva Report on the World Economy #16. A 2014 study of by an illustrious panel of practitioners and academics.</a:t>
            </a:r>
          </a:p>
          <a:p>
            <a:endParaRPr lang="de-CH" dirty="0"/>
          </a:p>
        </p:txBody>
      </p:sp>
    </p:spTree>
    <p:extLst>
      <p:ext uri="{BB962C8B-B14F-4D97-AF65-F5344CB8AC3E}">
        <p14:creationId xmlns:p14="http://schemas.microsoft.com/office/powerpoint/2010/main" val="15971417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944597" y="4704850"/>
            <a:ext cx="4889679" cy="4457470"/>
          </a:xfrm>
        </p:spPr>
        <p:txBody>
          <a:bodyPr/>
          <a:lstStyle/>
          <a:p>
            <a:r>
              <a:rPr lang="en-GB" baseline="0" noProof="0" dirty="0"/>
              <a:t>Still, inventories are important for the functioning of the market. And it seems that the buy-side has stepped in. On this slide you can see that it is profitable to buy a chunk of new issues and then retail the bonds – a strategy</a:t>
            </a:r>
            <a:r>
              <a:rPr lang="en-GB" noProof="0" dirty="0"/>
              <a:t> sometime termed “new issue flipping”</a:t>
            </a:r>
            <a:r>
              <a:rPr lang="en-GB" baseline="0" noProof="0" dirty="0"/>
              <a:t>. This makes the allocations a critical thing (analogously to IPOs in the equity market). The syndicates have a lot of power there. Big players, via reverse enquiries, often get more than their fair share. This raises ethical questions and brings in the regulators. More recently, new-issue spreads have come down a bit.</a:t>
            </a:r>
            <a:endParaRPr lang="en-GB" noProof="0" dirty="0"/>
          </a:p>
        </p:txBody>
      </p:sp>
    </p:spTree>
    <p:extLst>
      <p:ext uri="{BB962C8B-B14F-4D97-AF65-F5344CB8AC3E}">
        <p14:creationId xmlns:p14="http://schemas.microsoft.com/office/powerpoint/2010/main" val="32690394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914327" y="4704850"/>
            <a:ext cx="4950427" cy="4457470"/>
          </a:xfrm>
        </p:spPr>
        <p:txBody>
          <a:bodyPr/>
          <a:lstStyle/>
          <a:p>
            <a:r>
              <a:rPr lang="en-GB" sz="1100" dirty="0"/>
              <a:t>On this slide you see two illustrative screenshots from my Bloomberg terminal. The left chart shows my inbox on the 7-July-2016 16:03. You can see that one page of messages filled within 3 minutes. This is normal – I get hundreds of such messages per day. Messages are sent by investment bank sales persons. They contain «axes», «runs» and «cash updates» – all pricing indications of bond positions they have on the book. When a trader buys a position in a bond (normally from a client of the bank), he will typically tell his sales staff to find an investor who is willing to pick it up; this is normally termed an axe. Sometimes traders also sell bonds without owning them. They can do so by borrowing the bonds in the context of a securities lending program. They can be short the bond as long as the original owner of the bond does not claim it back. Sometimes, they also sell the bond before figuring out where to get it – hoping they can borrow the bond or buy it somewhere before settlement.</a:t>
            </a:r>
          </a:p>
          <a:p>
            <a:r>
              <a:rPr lang="en-GB" sz="1100" dirty="0"/>
              <a:t>To the right you see an example of quotes for a specific bond. Some banks offer both sides of the trade for a specified max amount. These prices are generally not directly executable. For larger amounts, I have to call the sales person and the sales person will talk to the trader sitting right behind him. In an institutional setup, the execution desk will call at least 3 brokers to make a quote. If you do this for illiquid bonds, though, you may destroy your market. </a:t>
            </a:r>
          </a:p>
        </p:txBody>
      </p:sp>
    </p:spTree>
    <p:extLst>
      <p:ext uri="{BB962C8B-B14F-4D97-AF65-F5344CB8AC3E}">
        <p14:creationId xmlns:p14="http://schemas.microsoft.com/office/powerpoint/2010/main" val="116891952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5634" name="Rectangle 2"/>
          <p:cNvSpPr>
            <a:spLocks noGrp="1" noRot="1" noChangeAspect="1" noChangeArrowheads="1" noTextEdit="1"/>
          </p:cNvSpPr>
          <p:nvPr>
            <p:ph type="sldImg"/>
          </p:nvPr>
        </p:nvSpPr>
        <p:spPr>
          <a:xfrm>
            <a:off x="922338" y="884238"/>
            <a:ext cx="4949825" cy="3713162"/>
          </a:xfrm>
          <a:prstGeom prst="rect">
            <a:avLst/>
          </a:prstGeom>
          <a:ln/>
        </p:spPr>
      </p:sp>
      <p:sp>
        <p:nvSpPr>
          <p:cNvPr id="1605635" name="Rectangle 3"/>
          <p:cNvSpPr>
            <a:spLocks noGrp="1" noChangeArrowheads="1"/>
          </p:cNvSpPr>
          <p:nvPr>
            <p:ph type="body" idx="1"/>
          </p:nvPr>
        </p:nvSpPr>
        <p:spPr>
          <a:xfrm>
            <a:off x="916816" y="4859382"/>
            <a:ext cx="4931351" cy="4457470"/>
          </a:xfrm>
          <a:prstGeom prst="rect">
            <a:avLst/>
          </a:prstGeom>
          <a:noFill/>
          <a:ln/>
        </p:spPr>
        <p:txBody>
          <a:bodyPr lIns="92031" tIns="46013" rIns="92031" bIns="46013"/>
          <a:lstStyle/>
          <a:p>
            <a:pPr eaLnBrk="1" hangingPunct="1"/>
            <a:r>
              <a:rPr lang="en-GB" dirty="0">
                <a:latin typeface="MV Boli" pitchFamily="2"/>
                <a:cs typeface="MV Boli" pitchFamily="2"/>
              </a:rPr>
              <a:t>[Discussion: </a:t>
            </a:r>
          </a:p>
          <a:p>
            <a:pPr marL="165175" indent="-165175" eaLnBrk="1" hangingPunct="1">
              <a:buFont typeface="Arial" panose="020B0604020202020204" pitchFamily="34" charset="0"/>
              <a:buChar char="•"/>
            </a:pPr>
            <a:r>
              <a:rPr lang="en-GB" dirty="0">
                <a:latin typeface="MV Boli" pitchFamily="2"/>
                <a:cs typeface="MV Boli" pitchFamily="2"/>
              </a:rPr>
              <a:t>How</a:t>
            </a:r>
            <a:r>
              <a:rPr lang="en-GB" baseline="0" dirty="0">
                <a:latin typeface="MV Boli" pitchFamily="2"/>
                <a:cs typeface="MV Boli" pitchFamily="2"/>
              </a:rPr>
              <a:t> do you define the four types of risk</a:t>
            </a:r>
            <a:r>
              <a:rPr lang="en-GB" dirty="0">
                <a:latin typeface="MV Boli" pitchFamily="2"/>
                <a:cs typeface="MV Boli" pitchFamily="2"/>
              </a:rPr>
              <a:t>?</a:t>
            </a:r>
          </a:p>
          <a:p>
            <a:pPr marL="165175" indent="-165175" eaLnBrk="1" hangingPunct="1">
              <a:buFont typeface="Arial" panose="020B0604020202020204" pitchFamily="34" charset="0"/>
              <a:buChar char="•"/>
            </a:pPr>
            <a:r>
              <a:rPr lang="en-GB" baseline="0" dirty="0">
                <a:latin typeface="MV Boli" pitchFamily="2"/>
                <a:cs typeface="MV Boli" pitchFamily="2"/>
              </a:rPr>
              <a:t>To what extent is credit loss systematic and spread risk idiosyncratic?</a:t>
            </a:r>
          </a:p>
          <a:p>
            <a:pPr marL="165175" indent="-165175" eaLnBrk="1" hangingPunct="1">
              <a:buFont typeface="Arial" panose="020B0604020202020204" pitchFamily="34" charset="0"/>
              <a:buChar char="•"/>
            </a:pPr>
            <a:r>
              <a:rPr lang="en-GB" baseline="0" dirty="0">
                <a:latin typeface="MV Boli" pitchFamily="2"/>
                <a:cs typeface="MV Boli" pitchFamily="2"/>
              </a:rPr>
              <a:t>Which type of credit risk can be diversified?]</a:t>
            </a:r>
            <a:endParaRPr lang="en-GB" dirty="0">
              <a:latin typeface="MV Boli" pitchFamily="2"/>
              <a:cs typeface="MV Boli" pitchFamily="2"/>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81" name="Rectangle 2"/>
          <p:cNvSpPr>
            <a:spLocks noGrp="1" noRot="1" noChangeAspect="1" noChangeArrowheads="1" noTextEdit="1"/>
          </p:cNvSpPr>
          <p:nvPr>
            <p:ph type="sldImg"/>
          </p:nvPr>
        </p:nvSpPr>
        <p:spPr>
          <a:xfrm>
            <a:off x="922338" y="884238"/>
            <a:ext cx="4949825" cy="3713162"/>
          </a:xfrm>
          <a:prstGeom prst="rect">
            <a:avLst/>
          </a:prstGeom>
          <a:ln/>
        </p:spPr>
      </p:sp>
      <p:sp>
        <p:nvSpPr>
          <p:cNvPr id="1607682" name="Rectangle 3"/>
          <p:cNvSpPr>
            <a:spLocks noGrp="1" noChangeArrowheads="1"/>
          </p:cNvSpPr>
          <p:nvPr>
            <p:ph type="body" idx="1"/>
          </p:nvPr>
        </p:nvSpPr>
        <p:spPr>
          <a:xfrm>
            <a:off x="930706" y="4859382"/>
            <a:ext cx="4903570" cy="4457470"/>
          </a:xfrm>
          <a:prstGeom prst="rect">
            <a:avLst/>
          </a:prstGeom>
          <a:noFill/>
          <a:ln/>
        </p:spPr>
        <p:txBody>
          <a:bodyPr/>
          <a:lstStyle/>
          <a:p>
            <a:r>
              <a:rPr lang="en-GB" noProof="0" dirty="0">
                <a:latin typeface="MV Boli" pitchFamily="2"/>
                <a:cs typeface="MV Boli" pitchFamily="2"/>
              </a:rPr>
              <a:t>This</a:t>
            </a:r>
            <a:r>
              <a:rPr lang="en-GB" baseline="0" noProof="0" dirty="0">
                <a:latin typeface="MV Boli" pitchFamily="2"/>
                <a:cs typeface="MV Boli" pitchFamily="2"/>
              </a:rPr>
              <a:t> is the first slide on credit loss. Losses occur for two reasons: defaults and «haircuts». Default risk is sometimes quantified as “probability of default” (PD) while the haircut is </a:t>
            </a:r>
            <a:r>
              <a:rPr lang="en-GB" baseline="0" noProof="0" dirty="0" err="1">
                <a:latin typeface="MV Boli" pitchFamily="2"/>
                <a:cs typeface="MV Boli" pitchFamily="2"/>
              </a:rPr>
              <a:t>calles</a:t>
            </a:r>
            <a:r>
              <a:rPr lang="en-GB" baseline="0" noProof="0" dirty="0">
                <a:latin typeface="MV Boli" pitchFamily="2"/>
                <a:cs typeface="MV Boli" pitchFamily="2"/>
              </a:rPr>
              <a:t> “loss given default” (LGD).  Default occurs when the issuer or guarantor is no longer able or willing to make the payments he promised when he issued the bond. Under most bankruptcy laws, default on one security automatically implies default on all securities. On the top panel (S&amp;P data), you see that the default risk for investment-grade rated securities is relatively low (&lt;0.5%), even in periods of stress. Also note how defaults, mainly in sub-investment grade debt peeks in periods of economic downturn. The highest level of defaults occurred in the great depression.</a:t>
            </a:r>
          </a:p>
          <a:p>
            <a:r>
              <a:rPr lang="en-GB" baseline="0" noProof="0" dirty="0">
                <a:latin typeface="MV Boli" pitchFamily="2"/>
                <a:cs typeface="MV Boli" pitchFamily="2"/>
              </a:rPr>
              <a:t>[Discussion: How do you explain that defaults in the great financial crisis were not massively higher than in the recessions of 1991 and 2001?]</a:t>
            </a:r>
          </a:p>
          <a:p>
            <a:r>
              <a:rPr lang="en-GB" baseline="0" noProof="0" dirty="0">
                <a:latin typeface="MV Boli" pitchFamily="2"/>
                <a:cs typeface="MV Boli" pitchFamily="2"/>
              </a:rPr>
              <a:t>More: </a:t>
            </a:r>
            <a:r>
              <a:rPr lang="en-US" baseline="0" noProof="0" dirty="0">
                <a:latin typeface="MV Boli" pitchFamily="2"/>
                <a:cs typeface="MV Boli" pitchFamily="2"/>
              </a:rPr>
              <a:t>Edward Altman, Brooks Brady, Andrea </a:t>
            </a:r>
            <a:r>
              <a:rPr lang="en-US" baseline="0" noProof="0" dirty="0" err="1">
                <a:latin typeface="MV Boli" pitchFamily="2"/>
                <a:cs typeface="MV Boli" pitchFamily="2"/>
              </a:rPr>
              <a:t>Resti</a:t>
            </a:r>
            <a:r>
              <a:rPr lang="en-US" baseline="0" noProof="0" dirty="0">
                <a:latin typeface="MV Boli" pitchFamily="2"/>
                <a:cs typeface="MV Boli" pitchFamily="2"/>
              </a:rPr>
              <a:t>, and Andrea </a:t>
            </a:r>
            <a:r>
              <a:rPr lang="en-US" baseline="0" noProof="0" dirty="0" err="1">
                <a:latin typeface="MV Boli" pitchFamily="2"/>
                <a:cs typeface="MV Boli" pitchFamily="2"/>
              </a:rPr>
              <a:t>Sironi</a:t>
            </a:r>
            <a:r>
              <a:rPr lang="en-US" baseline="0" noProof="0" dirty="0">
                <a:latin typeface="MV Boli" pitchFamily="2"/>
                <a:cs typeface="MV Boli" pitchFamily="2"/>
              </a:rPr>
              <a:t>. “The Link between Default and Recovery Rates: Theory, Empirical Evidence, and Implications” in Journal of Business vol. 78, no. 6 (November 2005). Classic paper showing the empirical correlation between PD and LGD.</a:t>
            </a:r>
            <a:endParaRPr lang="en-GB" noProof="0" dirty="0">
              <a:latin typeface="MV Boli" pitchFamily="2"/>
              <a:cs typeface="MV Boli" pitchFamily="2"/>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81" name="Rectangle 2"/>
          <p:cNvSpPr>
            <a:spLocks noGrp="1" noRot="1" noChangeAspect="1" noChangeArrowheads="1" noTextEdit="1"/>
          </p:cNvSpPr>
          <p:nvPr>
            <p:ph type="sldImg"/>
          </p:nvPr>
        </p:nvSpPr>
        <p:spPr>
          <a:xfrm>
            <a:off x="922338" y="884238"/>
            <a:ext cx="4949825" cy="3713162"/>
          </a:xfrm>
          <a:prstGeom prst="rect">
            <a:avLst/>
          </a:prstGeom>
          <a:ln/>
        </p:spPr>
      </p:sp>
      <p:sp>
        <p:nvSpPr>
          <p:cNvPr id="1607682" name="Rectangle 3"/>
          <p:cNvSpPr>
            <a:spLocks noGrp="1" noChangeArrowheads="1"/>
          </p:cNvSpPr>
          <p:nvPr>
            <p:ph type="body" idx="1"/>
          </p:nvPr>
        </p:nvSpPr>
        <p:spPr>
          <a:xfrm>
            <a:off x="916815" y="4859382"/>
            <a:ext cx="4945243" cy="4457470"/>
          </a:xfrm>
          <a:prstGeom prst="rect">
            <a:avLst/>
          </a:prstGeom>
          <a:noFill/>
          <a:ln/>
        </p:spPr>
        <p:txBody>
          <a:bodyPr/>
          <a:lstStyle/>
          <a:p>
            <a:r>
              <a:rPr lang="en-GB" noProof="0" dirty="0">
                <a:latin typeface="MV Boli" pitchFamily="2"/>
                <a:cs typeface="MV Boli" pitchFamily="2"/>
              </a:rPr>
              <a:t>When a company defaults, there are basically two options:</a:t>
            </a:r>
          </a:p>
          <a:p>
            <a:pPr marL="165175" indent="-165175">
              <a:buFont typeface="Arial" panose="020B0604020202020204" pitchFamily="34" charset="0"/>
              <a:buChar char="•"/>
            </a:pPr>
            <a:r>
              <a:rPr lang="en-GB" noProof="0" dirty="0">
                <a:latin typeface="MV Boli" pitchFamily="2"/>
                <a:cs typeface="MV Boli" pitchFamily="2"/>
              </a:rPr>
              <a:t>The company is liquidated (“gone concern”)</a:t>
            </a:r>
          </a:p>
          <a:p>
            <a:pPr marL="165175" indent="-165175">
              <a:buFont typeface="Arial" panose="020B0604020202020204" pitchFamily="34" charset="0"/>
              <a:buChar char="•"/>
            </a:pPr>
            <a:r>
              <a:rPr lang="en-GB" noProof="0" dirty="0">
                <a:latin typeface="MV Boli" pitchFamily="2"/>
                <a:cs typeface="MV Boli" pitchFamily="2"/>
              </a:rPr>
              <a:t>The company reaches out to creditors and owners and negotiates</a:t>
            </a:r>
            <a:r>
              <a:rPr lang="en-GB" baseline="0" noProof="0" dirty="0">
                <a:latin typeface="MV Boli" pitchFamily="2"/>
                <a:cs typeface="MV Boli" pitchFamily="2"/>
              </a:rPr>
              <a:t> a restructuring of its debt (“going concern”)</a:t>
            </a:r>
          </a:p>
          <a:p>
            <a:r>
              <a:rPr lang="en-GB" baseline="0" noProof="0" dirty="0">
                <a:latin typeface="MV Boli" pitchFamily="2"/>
                <a:cs typeface="MV Boli" pitchFamily="2"/>
              </a:rPr>
              <a:t>In both cases, bond holders are generally able to recover some of the notional</a:t>
            </a:r>
            <a:r>
              <a:rPr lang="en-GB" noProof="0" dirty="0">
                <a:latin typeface="MV Boli" pitchFamily="2"/>
                <a:cs typeface="MV Boli" pitchFamily="2"/>
              </a:rPr>
              <a:t> (recovery rate; the part lost is sometimes called the “haircut”)</a:t>
            </a:r>
            <a:r>
              <a:rPr lang="en-GB" baseline="0" noProof="0" dirty="0">
                <a:latin typeface="MV Boli" pitchFamily="2"/>
                <a:cs typeface="MV Boli" pitchFamily="2"/>
              </a:rPr>
              <a:t>. In these charts you see how the defaults have translated into credit losses. </a:t>
            </a:r>
            <a:endParaRPr lang="en-GB" noProof="0" dirty="0">
              <a:latin typeface="MV Boli" pitchFamily="2"/>
              <a:cs typeface="MV Boli" pitchFamily="2"/>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3826" name="Rectangle 2"/>
          <p:cNvSpPr>
            <a:spLocks noGrp="1" noRot="1" noChangeAspect="1" noChangeArrowheads="1" noTextEdit="1"/>
          </p:cNvSpPr>
          <p:nvPr>
            <p:ph type="sldImg"/>
          </p:nvPr>
        </p:nvSpPr>
        <p:spPr>
          <a:xfrm>
            <a:off x="922338" y="884238"/>
            <a:ext cx="4949825" cy="3713162"/>
          </a:xfrm>
          <a:prstGeom prst="rect">
            <a:avLst/>
          </a:prstGeom>
          <a:ln/>
        </p:spPr>
      </p:sp>
      <p:sp>
        <p:nvSpPr>
          <p:cNvPr id="1613827" name="Rectangle 3"/>
          <p:cNvSpPr>
            <a:spLocks noGrp="1" noChangeArrowheads="1"/>
          </p:cNvSpPr>
          <p:nvPr>
            <p:ph type="body" idx="1"/>
          </p:nvPr>
        </p:nvSpPr>
        <p:spPr>
          <a:xfrm>
            <a:off x="902925" y="4859382"/>
            <a:ext cx="4945242" cy="4457470"/>
          </a:xfrm>
          <a:prstGeom prst="rect">
            <a:avLst/>
          </a:prstGeom>
          <a:noFill/>
          <a:ln/>
        </p:spPr>
        <p:txBody>
          <a:bodyPr lIns="92031" tIns="46013" rIns="92031" bIns="46013"/>
          <a:lstStyle/>
          <a:p>
            <a:pPr eaLnBrk="1" hangingPunct="1"/>
            <a:r>
              <a:rPr lang="en-GB" noProof="0" dirty="0">
                <a:latin typeface="MV Boli" pitchFamily="2"/>
                <a:cs typeface="MV Boli" pitchFamily="2"/>
              </a:rPr>
              <a:t>When</a:t>
            </a:r>
            <a:r>
              <a:rPr lang="en-GB" baseline="0" noProof="0" dirty="0">
                <a:latin typeface="MV Boli" pitchFamily="2"/>
                <a:cs typeface="MV Boli" pitchFamily="2"/>
              </a:rPr>
              <a:t> an issuer defaults on a bond, it automatically triggers default on all bonds (bankruptcy laws ensure that in the case bankruptcy all creditors are treated in line with </a:t>
            </a:r>
            <a:r>
              <a:rPr lang="en-GB" baseline="0" noProof="0" dirty="0" err="1">
                <a:latin typeface="MV Boli" pitchFamily="2"/>
                <a:cs typeface="MV Boli" pitchFamily="2"/>
              </a:rPr>
              <a:t>pari</a:t>
            </a:r>
            <a:r>
              <a:rPr lang="en-GB" baseline="0" noProof="0" dirty="0">
                <a:latin typeface="MV Boli" pitchFamily="2"/>
                <a:cs typeface="MV Boli" pitchFamily="2"/>
              </a:rPr>
              <a:t> </a:t>
            </a:r>
            <a:r>
              <a:rPr lang="en-GB" baseline="0" noProof="0" dirty="0" err="1">
                <a:latin typeface="MV Boli" pitchFamily="2"/>
                <a:cs typeface="MV Boli" pitchFamily="2"/>
              </a:rPr>
              <a:t>passu</a:t>
            </a:r>
            <a:r>
              <a:rPr lang="en-GB" baseline="0" noProof="0" dirty="0">
                <a:latin typeface="MV Boli" pitchFamily="2"/>
                <a:cs typeface="MV Boli" pitchFamily="2"/>
              </a:rPr>
              <a:t>). In the workout, however, not all creditors are equal. “Normal” debt is classified as senior unsecured. Senior secured is a bit better: when you buy such a bond, the documentation gives you a claim on specific assets of the issuer (e.g. real estate owned by the company); in the case of bankruptcy, the assets are sold separately to pay down this debt. Consequently, the recovery rate of secured debt is higher. When banks give a loan to a company, they typically request additional securities. That means that in case of bankruptcy, these securities are no longer available for normal senior debt holder. This is called “structural subordination”.</a:t>
            </a:r>
          </a:p>
          <a:p>
            <a:pPr eaLnBrk="1" hangingPunct="1"/>
            <a:r>
              <a:rPr lang="en-GB" baseline="0" noProof="0" dirty="0">
                <a:latin typeface="MV Boli" pitchFamily="2"/>
                <a:cs typeface="MV Boli" pitchFamily="2"/>
              </a:rPr>
              <a:t>On the right, we have more junior type of debt. Such instruments have clauses which are unfavourable in case of a workout. Of course, the creditors will demand a higher yield for more junior debt. Also, the more junior you get, the closer you move to equity.</a:t>
            </a:r>
          </a:p>
          <a:p>
            <a:pPr eaLnBrk="1" hangingPunct="1"/>
            <a:endParaRPr lang="en-GB" noProof="0" dirty="0">
              <a:latin typeface="MV Boli" pitchFamily="2"/>
              <a:cs typeface="MV Boli" pitchFamily="2"/>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888203" y="4704850"/>
            <a:ext cx="5041859" cy="4766232"/>
          </a:xfrm>
        </p:spPr>
        <p:txBody>
          <a:bodyPr/>
          <a:lstStyle/>
          <a:p>
            <a:r>
              <a:rPr lang="en-GB" sz="1100" dirty="0"/>
              <a:t>On the preceding slides, we described credit loss as a default / recovery case. Reality is more complicated than that. Take the example of banks. The common thinking before the great financial crises was that equity was there to absorb fluctuations on the asset sides. Once the equity is gone, the bank is gone concern. The distinction between sub and senior would only be in the priority of claims. In the crisis, however, policy makers found out that banks were basically too big to fail. In order to protect depositors and to prevent systemic contagion, they had to bail out everybody –even the sub-debt holders. Zombie-banks survived. One of the conclusions, especially in Europe, was that if they wanted to avoid that the taxpayer had to carry all the downside, they had to create new types of capital that could be bailed-in before the bank collapsed – the banks remain going concern. First, they created explicitly bail-in-able securities called </a:t>
            </a:r>
            <a:r>
              <a:rPr lang="en-GB" sz="1100" dirty="0" err="1"/>
              <a:t>cocos</a:t>
            </a:r>
            <a:r>
              <a:rPr lang="en-GB" sz="1100" dirty="0"/>
              <a:t> (for contingent convertible securities). These are bonds that convert into equity or are written down if the capital of the bank falls below a certain level. This does not fall under the definition of a credit event (default). Nevertheless, for an investor it feels pretty much like a default. Soon, regulators started to realise that this was probably not enough under bigger stress. So they moved up the whole liability structure. Under new European regulation, even senior debt is subject to bail in. And in Cyprus, even deposits were «taxed» to prevent a collapse of the banking sector.</a:t>
            </a:r>
          </a:p>
          <a:p>
            <a:r>
              <a:rPr lang="en-GB" sz="1100" dirty="0"/>
              <a:t>Conclusions for a bond investor: default is not the only scenario that can trigger loss of capital. This also holds true for corporate bonds where you may suffer a “haircut” under a debt-restructuring scenario.</a:t>
            </a:r>
          </a:p>
        </p:txBody>
      </p:sp>
    </p:spTree>
    <p:extLst>
      <p:ext uri="{BB962C8B-B14F-4D97-AF65-F5344CB8AC3E}">
        <p14:creationId xmlns:p14="http://schemas.microsoft.com/office/powerpoint/2010/main" val="15045733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21" name="Rectangle 2"/>
          <p:cNvSpPr>
            <a:spLocks noGrp="1" noRot="1" noChangeAspect="1" noChangeArrowheads="1" noTextEdit="1"/>
          </p:cNvSpPr>
          <p:nvPr>
            <p:ph type="sldImg"/>
          </p:nvPr>
        </p:nvSpPr>
        <p:spPr>
          <a:xfrm>
            <a:off x="922338" y="884238"/>
            <a:ext cx="4949825" cy="3713162"/>
          </a:xfrm>
          <a:prstGeom prst="rect">
            <a:avLst/>
          </a:prstGeom>
          <a:ln/>
        </p:spPr>
      </p:sp>
      <p:sp>
        <p:nvSpPr>
          <p:cNvPr id="1617922" name="Rectangle 3"/>
          <p:cNvSpPr>
            <a:spLocks noGrp="1" noChangeArrowheads="1"/>
          </p:cNvSpPr>
          <p:nvPr>
            <p:ph type="body" idx="1"/>
          </p:nvPr>
        </p:nvSpPr>
        <p:spPr>
          <a:xfrm>
            <a:off x="902924" y="4859382"/>
            <a:ext cx="4973025" cy="4457470"/>
          </a:xfrm>
          <a:prstGeom prst="rect">
            <a:avLst/>
          </a:prstGeom>
          <a:noFill/>
          <a:ln/>
        </p:spPr>
        <p:txBody>
          <a:bodyPr/>
          <a:lstStyle/>
          <a:p>
            <a:pPr defTabSz="880833">
              <a:defRPr/>
            </a:pPr>
            <a:r>
              <a:rPr lang="en-GB" dirty="0">
                <a:latin typeface="MV Boli" pitchFamily="2"/>
                <a:cs typeface="MV Boli" pitchFamily="2"/>
              </a:rPr>
              <a:t>Rating</a:t>
            </a:r>
            <a:r>
              <a:rPr lang="en-GB" baseline="0" dirty="0">
                <a:latin typeface="MV Boli" pitchFamily="2"/>
                <a:cs typeface="MV Boli" pitchFamily="2"/>
              </a:rPr>
              <a:t> agencies are supposed to produce objective assessments of default risk. They attach a rating to issuers and specific bonds. On this slide you see the rating scale of the three «official» rating agencies. The best rating is AAA (which happens to be the ratings of Norway and Zürcher </a:t>
            </a:r>
            <a:r>
              <a:rPr lang="en-GB" baseline="0" dirty="0" err="1">
                <a:latin typeface="MV Boli" pitchFamily="2"/>
                <a:cs typeface="MV Boli" pitchFamily="2"/>
              </a:rPr>
              <a:t>Kantonalbank</a:t>
            </a:r>
            <a:r>
              <a:rPr lang="en-GB" baseline="0" dirty="0">
                <a:latin typeface="MV Boli" pitchFamily="2"/>
                <a:cs typeface="MV Boli" pitchFamily="2"/>
              </a:rPr>
              <a:t>). Note the important distinction between investment grade and sub-investment grade.</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931969" y="4704850"/>
            <a:ext cx="4921249" cy="4457470"/>
          </a:xfrm>
        </p:spPr>
        <p:txBody>
          <a:bodyPr/>
          <a:lstStyle/>
          <a:p>
            <a:r>
              <a:rPr lang="de-CH" dirty="0" err="1"/>
              <a:t>You</a:t>
            </a:r>
            <a:r>
              <a:rPr lang="de-CH" dirty="0"/>
              <a:t> </a:t>
            </a:r>
            <a:r>
              <a:rPr lang="de-CH" dirty="0" err="1"/>
              <a:t>may</a:t>
            </a:r>
            <a:r>
              <a:rPr lang="de-CH" dirty="0"/>
              <a:t> find </a:t>
            </a:r>
            <a:r>
              <a:rPr lang="de-CH" dirty="0" err="1"/>
              <a:t>this</a:t>
            </a:r>
            <a:r>
              <a:rPr lang="de-CH" dirty="0"/>
              <a:t> </a:t>
            </a:r>
            <a:r>
              <a:rPr lang="de-CH" dirty="0" err="1"/>
              <a:t>table</a:t>
            </a:r>
            <a:r>
              <a:rPr lang="de-CH" dirty="0"/>
              <a:t> </a:t>
            </a:r>
            <a:r>
              <a:rPr lang="de-CH" dirty="0" err="1"/>
              <a:t>useful</a:t>
            </a:r>
            <a:r>
              <a:rPr lang="de-CH" dirty="0"/>
              <a:t>. Short-term </a:t>
            </a:r>
            <a:r>
              <a:rPr lang="de-CH" dirty="0" err="1"/>
              <a:t>ratings</a:t>
            </a:r>
            <a:r>
              <a:rPr lang="de-CH" dirty="0"/>
              <a:t> </a:t>
            </a:r>
            <a:r>
              <a:rPr lang="de-CH" dirty="0" err="1"/>
              <a:t>are</a:t>
            </a:r>
            <a:r>
              <a:rPr lang="de-CH" baseline="0" dirty="0"/>
              <a:t> </a:t>
            </a:r>
            <a:r>
              <a:rPr lang="de-CH" baseline="0" dirty="0" err="1"/>
              <a:t>used</a:t>
            </a:r>
            <a:r>
              <a:rPr lang="de-CH" baseline="0" dirty="0"/>
              <a:t> </a:t>
            </a:r>
            <a:r>
              <a:rPr lang="de-CH" baseline="0" dirty="0" err="1"/>
              <a:t>by</a:t>
            </a:r>
            <a:r>
              <a:rPr lang="de-CH" baseline="0" dirty="0"/>
              <a:t> </a:t>
            </a:r>
            <a:r>
              <a:rPr lang="de-CH" baseline="0" dirty="0" err="1"/>
              <a:t>banks</a:t>
            </a:r>
            <a:r>
              <a:rPr lang="de-CH" baseline="0" dirty="0"/>
              <a:t> </a:t>
            </a:r>
            <a:r>
              <a:rPr lang="de-CH" baseline="0" dirty="0" err="1"/>
              <a:t>and</a:t>
            </a:r>
            <a:r>
              <a:rPr lang="de-CH" baseline="0" dirty="0"/>
              <a:t> </a:t>
            </a:r>
            <a:r>
              <a:rPr lang="de-CH" baseline="0" dirty="0" err="1"/>
              <a:t>money</a:t>
            </a:r>
            <a:r>
              <a:rPr lang="de-CH" baseline="0" dirty="0"/>
              <a:t> </a:t>
            </a:r>
            <a:r>
              <a:rPr lang="de-CH" baseline="0" dirty="0" err="1"/>
              <a:t>market</a:t>
            </a:r>
            <a:r>
              <a:rPr lang="de-CH" baseline="0" dirty="0"/>
              <a:t> </a:t>
            </a:r>
            <a:r>
              <a:rPr lang="de-CH" baseline="0" dirty="0" err="1"/>
              <a:t>funds</a:t>
            </a:r>
            <a:r>
              <a:rPr lang="de-CH" baseline="0" dirty="0"/>
              <a:t>.</a:t>
            </a:r>
            <a:endParaRPr lang="de-CH" dirty="0"/>
          </a:p>
        </p:txBody>
      </p:sp>
    </p:spTree>
    <p:extLst>
      <p:ext uri="{BB962C8B-B14F-4D97-AF65-F5344CB8AC3E}">
        <p14:creationId xmlns:p14="http://schemas.microsoft.com/office/powerpoint/2010/main" val="131169645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9969" name="Rectangle 2"/>
          <p:cNvSpPr>
            <a:spLocks noGrp="1" noRot="1" noChangeAspect="1" noChangeArrowheads="1" noTextEdit="1"/>
          </p:cNvSpPr>
          <p:nvPr>
            <p:ph type="sldImg"/>
          </p:nvPr>
        </p:nvSpPr>
        <p:spPr>
          <a:xfrm>
            <a:off x="922338" y="884238"/>
            <a:ext cx="4949825" cy="3713162"/>
          </a:xfrm>
          <a:prstGeom prst="rect">
            <a:avLst/>
          </a:prstGeom>
          <a:ln/>
        </p:spPr>
      </p:sp>
      <p:sp>
        <p:nvSpPr>
          <p:cNvPr id="1619970" name="Rectangle 3"/>
          <p:cNvSpPr>
            <a:spLocks noGrp="1" noChangeArrowheads="1"/>
          </p:cNvSpPr>
          <p:nvPr>
            <p:ph type="body" idx="1"/>
          </p:nvPr>
        </p:nvSpPr>
        <p:spPr>
          <a:xfrm>
            <a:off x="930706" y="4859382"/>
            <a:ext cx="4973025" cy="4457470"/>
          </a:xfrm>
          <a:prstGeom prst="rect">
            <a:avLst/>
          </a:prstGeom>
          <a:noFill/>
          <a:ln/>
        </p:spPr>
        <p:txBody>
          <a:bodyPr/>
          <a:lstStyle/>
          <a:p>
            <a:pPr defTabSz="880833">
              <a:defRPr/>
            </a:pPr>
            <a:r>
              <a:rPr lang="en-GB" baseline="0" dirty="0">
                <a:latin typeface="MV Boli" pitchFamily="2"/>
                <a:cs typeface="MV Boli" pitchFamily="2"/>
              </a:rPr>
              <a:t>Long-term studies show that rating agencies do a decent job in predicting default probabilities. Credit losses over a certain time horizon do indeed increase the more you move down the rating dimension. This study was produced by S&amp;Ps a very long data set. Results are similar for other ratings agencies and are quite stable in the long run.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a:t>We</a:t>
            </a:r>
            <a:r>
              <a:rPr lang="de-CH" dirty="0"/>
              <a:t> </a:t>
            </a:r>
            <a:r>
              <a:rPr lang="de-CH" dirty="0" err="1"/>
              <a:t>can’t</a:t>
            </a:r>
            <a:r>
              <a:rPr lang="de-CH" dirty="0"/>
              <a:t> </a:t>
            </a:r>
            <a:r>
              <a:rPr lang="de-CH" dirty="0" err="1"/>
              <a:t>talk</a:t>
            </a:r>
            <a:r>
              <a:rPr lang="de-CH" dirty="0"/>
              <a:t> </a:t>
            </a:r>
            <a:r>
              <a:rPr lang="de-CH" dirty="0" err="1"/>
              <a:t>about</a:t>
            </a:r>
            <a:r>
              <a:rPr lang="de-CH" dirty="0"/>
              <a:t> </a:t>
            </a:r>
            <a:r>
              <a:rPr lang="de-CH" dirty="0" err="1"/>
              <a:t>bond</a:t>
            </a:r>
            <a:r>
              <a:rPr lang="de-CH" dirty="0"/>
              <a:t> </a:t>
            </a:r>
            <a:r>
              <a:rPr lang="de-CH" dirty="0" err="1"/>
              <a:t>management</a:t>
            </a:r>
            <a:r>
              <a:rPr lang="de-CH" dirty="0"/>
              <a:t> </a:t>
            </a:r>
            <a:r>
              <a:rPr lang="de-CH" dirty="0" err="1"/>
              <a:t>without</a:t>
            </a:r>
            <a:r>
              <a:rPr lang="de-CH" dirty="0"/>
              <a:t> </a:t>
            </a:r>
            <a:r>
              <a:rPr lang="de-CH" dirty="0" err="1"/>
              <a:t>mentioning</a:t>
            </a:r>
            <a:r>
              <a:rPr lang="de-CH" dirty="0"/>
              <a:t> </a:t>
            </a:r>
            <a:r>
              <a:rPr lang="de-CH" dirty="0" err="1"/>
              <a:t>that</a:t>
            </a:r>
            <a:r>
              <a:rPr lang="de-CH" dirty="0"/>
              <a:t> </a:t>
            </a:r>
            <a:r>
              <a:rPr lang="de-CH" dirty="0" err="1"/>
              <a:t>we</a:t>
            </a:r>
            <a:r>
              <a:rPr lang="de-CH" dirty="0"/>
              <a:t> </a:t>
            </a:r>
            <a:r>
              <a:rPr lang="de-CH" dirty="0" err="1"/>
              <a:t>are</a:t>
            </a:r>
            <a:r>
              <a:rPr lang="de-CH" dirty="0"/>
              <a:t> in a </a:t>
            </a:r>
            <a:r>
              <a:rPr lang="de-CH" dirty="0" err="1"/>
              <a:t>very</a:t>
            </a:r>
            <a:r>
              <a:rPr lang="de-CH" dirty="0"/>
              <a:t> </a:t>
            </a:r>
            <a:r>
              <a:rPr lang="de-CH" dirty="0" err="1"/>
              <a:t>untypical</a:t>
            </a:r>
            <a:r>
              <a:rPr lang="de-CH" dirty="0"/>
              <a:t> </a:t>
            </a:r>
            <a:r>
              <a:rPr lang="de-CH" dirty="0" err="1"/>
              <a:t>environment</a:t>
            </a:r>
            <a:r>
              <a:rPr lang="de-CH" dirty="0"/>
              <a:t> – </a:t>
            </a:r>
            <a:r>
              <a:rPr lang="de-CH" dirty="0" err="1"/>
              <a:t>the</a:t>
            </a:r>
            <a:r>
              <a:rPr lang="de-CH" dirty="0"/>
              <a:t> </a:t>
            </a:r>
            <a:r>
              <a:rPr lang="de-CH" dirty="0" err="1"/>
              <a:t>low</a:t>
            </a:r>
            <a:r>
              <a:rPr lang="de-CH" dirty="0"/>
              <a:t>-</a:t>
            </a:r>
            <a:r>
              <a:rPr lang="de-CH" dirty="0" err="1"/>
              <a:t>yield</a:t>
            </a:r>
            <a:r>
              <a:rPr lang="de-CH" dirty="0"/>
              <a:t>-environment. </a:t>
            </a:r>
            <a:r>
              <a:rPr lang="de-CH" dirty="0" err="1"/>
              <a:t>Why</a:t>
            </a:r>
            <a:r>
              <a:rPr lang="de-CH" dirty="0"/>
              <a:t> </a:t>
            </a:r>
            <a:r>
              <a:rPr lang="de-CH" dirty="0" err="1"/>
              <a:t>is</a:t>
            </a:r>
            <a:r>
              <a:rPr lang="de-CH" dirty="0"/>
              <a:t> </a:t>
            </a:r>
            <a:r>
              <a:rPr lang="de-CH" dirty="0" err="1"/>
              <a:t>this</a:t>
            </a:r>
            <a:r>
              <a:rPr lang="de-CH" dirty="0"/>
              <a:t> </a:t>
            </a:r>
            <a:r>
              <a:rPr lang="de-CH" dirty="0" err="1"/>
              <a:t>the</a:t>
            </a:r>
            <a:r>
              <a:rPr lang="de-CH" dirty="0"/>
              <a:t> </a:t>
            </a:r>
            <a:r>
              <a:rPr lang="de-CH" dirty="0" err="1"/>
              <a:t>case</a:t>
            </a:r>
            <a:r>
              <a:rPr lang="de-CH" dirty="0"/>
              <a:t>?</a:t>
            </a:r>
          </a:p>
        </p:txBody>
      </p:sp>
    </p:spTree>
    <p:extLst>
      <p:ext uri="{BB962C8B-B14F-4D97-AF65-F5344CB8AC3E}">
        <p14:creationId xmlns:p14="http://schemas.microsoft.com/office/powerpoint/2010/main" val="42324598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884238"/>
            <a:ext cx="4949825" cy="3713162"/>
          </a:xfrm>
          <a:prstGeom prst="rect">
            <a:avLst/>
          </a:prstGeom>
        </p:spPr>
      </p:sp>
      <p:sp>
        <p:nvSpPr>
          <p:cNvPr id="3" name="Notes Placeholder 2"/>
          <p:cNvSpPr>
            <a:spLocks noGrp="1"/>
          </p:cNvSpPr>
          <p:nvPr>
            <p:ph type="body" idx="1"/>
          </p:nvPr>
        </p:nvSpPr>
        <p:spPr>
          <a:xfrm>
            <a:off x="930706" y="4859382"/>
            <a:ext cx="4973025" cy="4457470"/>
          </a:xfrm>
          <a:prstGeom prst="rect">
            <a:avLst/>
          </a:prstGeom>
        </p:spPr>
        <p:txBody>
          <a:bodyPr/>
          <a:lstStyle/>
          <a:p>
            <a:r>
              <a:rPr lang="en-GB" noProof="0" dirty="0"/>
              <a:t>In</a:t>
            </a:r>
            <a:r>
              <a:rPr lang="en-GB" baseline="0" noProof="0" dirty="0"/>
              <a:t> reality, ratings are never fully «objective». In 2014 </a:t>
            </a:r>
            <a:r>
              <a:rPr lang="en-GB" baseline="0" noProof="0" dirty="0" err="1"/>
              <a:t>UniCredit</a:t>
            </a:r>
            <a:r>
              <a:rPr lang="en-GB" baseline="0" noProof="0" dirty="0"/>
              <a:t> (an Italian bank) published an interesting study. They fitted a </a:t>
            </a:r>
            <a:r>
              <a:rPr lang="en-GB" baseline="0" noProof="0" dirty="0" err="1"/>
              <a:t>probit</a:t>
            </a:r>
            <a:r>
              <a:rPr lang="en-GB" baseline="0" noProof="0" dirty="0"/>
              <a:t> model with economic indicators (nominal GDP, debt levels, current accounts, past defaults and some transparency indicators) predicting defaults. This resulted in an empirical «objective» rating. They then went on to contrast this with Moody’s ratings and showed that the «subjective» component of the rating committee did not improve the forecast of default probability. Their conclusion then was that credit committees were biased (an </a:t>
            </a:r>
            <a:r>
              <a:rPr lang="en-GB" baseline="0" noProof="0" dirty="0" err="1"/>
              <a:t>anglo-saxon</a:t>
            </a:r>
            <a:r>
              <a:rPr lang="en-GB" baseline="0" noProof="0" dirty="0"/>
              <a:t> conspiracy against Italy?) and did not add value.</a:t>
            </a:r>
          </a:p>
          <a:p>
            <a:endParaRPr lang="de-CH" baseline="0" dirty="0"/>
          </a:p>
          <a:p>
            <a:r>
              <a:rPr lang="de-CH" baseline="0" dirty="0"/>
              <a:t>More Info</a:t>
            </a:r>
          </a:p>
          <a:p>
            <a:r>
              <a:rPr lang="de-DE" dirty="0"/>
              <a:t>http://ftalphaville.ft.com/2014/03/27/1813352/sovereign-rating-bias-a-clanging-gauntlet-lands/</a:t>
            </a:r>
          </a:p>
          <a:p>
            <a:pPr defTabSz="880933">
              <a:defRPr/>
            </a:pPr>
            <a:r>
              <a:rPr lang="de-CH" dirty="0"/>
              <a:t>http://www.dt.tesoro.it/export/sites/sitodt/modules/documenti_en/analisi_progammazione/brown_bag/GlobalThemesSeries_26Mar14.pdf</a:t>
            </a:r>
          </a:p>
        </p:txBody>
      </p:sp>
    </p:spTree>
    <p:extLst>
      <p:ext uri="{BB962C8B-B14F-4D97-AF65-F5344CB8AC3E}">
        <p14:creationId xmlns:p14="http://schemas.microsoft.com/office/powerpoint/2010/main" val="19237026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944597" y="4704850"/>
            <a:ext cx="4959134" cy="4457470"/>
          </a:xfrm>
        </p:spPr>
        <p:txBody>
          <a:bodyPr/>
          <a:lstStyle/>
          <a:p>
            <a:pPr defTabSz="880933">
              <a:defRPr/>
            </a:pPr>
            <a:r>
              <a:rPr lang="en-GB" baseline="0" noProof="0" dirty="0"/>
              <a:t>Ratings have a strong political impact. Therefore, many </a:t>
            </a:r>
            <a:r>
              <a:rPr lang="en-GB" baseline="0" noProof="0" dirty="0" err="1"/>
              <a:t>contries</a:t>
            </a:r>
            <a:r>
              <a:rPr lang="en-GB" baseline="0" noProof="0" dirty="0"/>
              <a:t> complain about the US dominance in the sector. China has its own rating agency (</a:t>
            </a:r>
            <a:r>
              <a:rPr lang="en-GB" baseline="0" noProof="0" dirty="0" err="1"/>
              <a:t>Dagong</a:t>
            </a:r>
            <a:r>
              <a:rPr lang="en-GB" baseline="0" noProof="0" dirty="0"/>
              <a:t>). </a:t>
            </a:r>
          </a:p>
          <a:p>
            <a:pPr defTabSz="880933">
              <a:defRPr/>
            </a:pPr>
            <a:r>
              <a:rPr lang="en-GB" baseline="0" noProof="0" dirty="0"/>
              <a:t>[Discussion: Do you think that the relative ratings of China, Japan and the US is justified? Why?]</a:t>
            </a:r>
          </a:p>
          <a:p>
            <a:endParaRPr lang="de-CH" dirty="0"/>
          </a:p>
          <a:p>
            <a:r>
              <a:rPr lang="de-CH" dirty="0"/>
              <a:t>Details: http://en.dagongcredit.com/ratingAnnouncement/countryList_4.html</a:t>
            </a:r>
          </a:p>
          <a:p>
            <a:r>
              <a:rPr lang="de-CH" dirty="0"/>
              <a:t>Other</a:t>
            </a:r>
            <a:r>
              <a:rPr lang="de-CH" baseline="0" dirty="0"/>
              <a:t> </a:t>
            </a:r>
            <a:r>
              <a:rPr lang="de-CH" baseline="0" dirty="0" err="1"/>
              <a:t>new</a:t>
            </a:r>
            <a:r>
              <a:rPr lang="de-CH" baseline="0" dirty="0"/>
              <a:t> </a:t>
            </a:r>
            <a:r>
              <a:rPr lang="de-CH" baseline="0" dirty="0" err="1"/>
              <a:t>rating</a:t>
            </a:r>
            <a:r>
              <a:rPr lang="de-CH" baseline="0" dirty="0"/>
              <a:t> </a:t>
            </a:r>
            <a:r>
              <a:rPr lang="de-CH" baseline="0" dirty="0" err="1"/>
              <a:t>agency</a:t>
            </a:r>
            <a:r>
              <a:rPr lang="de-CH" baseline="0" dirty="0"/>
              <a:t> </a:t>
            </a:r>
            <a:r>
              <a:rPr lang="de-CH" baseline="0" dirty="0" err="1"/>
              <a:t>focusing</a:t>
            </a:r>
            <a:r>
              <a:rPr lang="de-CH" baseline="0" dirty="0"/>
              <a:t> on Germany </a:t>
            </a:r>
            <a:r>
              <a:rPr lang="de-CH" baseline="0" dirty="0" err="1"/>
              <a:t>and</a:t>
            </a:r>
            <a:r>
              <a:rPr lang="de-CH" baseline="0" dirty="0"/>
              <a:t> Europe: www.scoperatings.com in </a:t>
            </a:r>
            <a:r>
              <a:rPr lang="de-CH" baseline="0" dirty="0" err="1"/>
              <a:t>particular</a:t>
            </a:r>
            <a:r>
              <a:rPr lang="de-CH" baseline="0" dirty="0"/>
              <a:t> https://www.scoperatings.com/study/download?id=7a28cff8-698c-473e-bcc8-80f759d9f10c&amp;q=1</a:t>
            </a:r>
            <a:endParaRPr lang="de-CH" dirty="0"/>
          </a:p>
        </p:txBody>
      </p:sp>
    </p:spTree>
    <p:extLst>
      <p:ext uri="{BB962C8B-B14F-4D97-AF65-F5344CB8AC3E}">
        <p14:creationId xmlns:p14="http://schemas.microsoft.com/office/powerpoint/2010/main" val="404241596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2257" name="Rectangle 2"/>
          <p:cNvSpPr>
            <a:spLocks noGrp="1" noRot="1" noChangeAspect="1" noChangeArrowheads="1" noTextEdit="1"/>
          </p:cNvSpPr>
          <p:nvPr>
            <p:ph type="sldImg"/>
          </p:nvPr>
        </p:nvSpPr>
        <p:spPr>
          <a:xfrm>
            <a:off x="922338" y="884238"/>
            <a:ext cx="4949825" cy="3713162"/>
          </a:xfrm>
          <a:prstGeom prst="rect">
            <a:avLst/>
          </a:prstGeom>
          <a:ln/>
        </p:spPr>
      </p:sp>
      <p:sp>
        <p:nvSpPr>
          <p:cNvPr id="1632258" name="Rectangle 3"/>
          <p:cNvSpPr>
            <a:spLocks noGrp="1" noChangeArrowheads="1"/>
          </p:cNvSpPr>
          <p:nvPr>
            <p:ph type="body" idx="1"/>
          </p:nvPr>
        </p:nvSpPr>
        <p:spPr>
          <a:xfrm>
            <a:off x="659198" y="4859382"/>
            <a:ext cx="5500887" cy="4457470"/>
          </a:xfrm>
          <a:prstGeom prst="rect">
            <a:avLst/>
          </a:prstGeom>
          <a:noFill/>
          <a:ln/>
        </p:spPr>
        <p:txBody>
          <a:bodyPr/>
          <a:lstStyle/>
          <a:p>
            <a:r>
              <a:rPr lang="en-GB" sz="1000" dirty="0">
                <a:latin typeface="MV Boli" pitchFamily="2"/>
                <a:cs typeface="MV Boli" pitchFamily="2"/>
              </a:rPr>
              <a:t>Company ratings also reflect a combination of objective criteria and more qualitative assessments. Here the example of S&amp;P which can serve as a rough guide. On the top you see three types of indicators (cash generation, debt in comparison to earnings and debt as a share of assets) that are combined in a quasi-objective assessment of financial risk / leverage. The business risk is more fuzzy. The quality of management, the competitive position (think of Porter), industry trends, country related risk …. – all you can think of can influence business risk.</a:t>
            </a:r>
          </a:p>
          <a:p>
            <a:r>
              <a:rPr lang="en-GB" sz="1000" dirty="0">
                <a:latin typeface="MV Boli" pitchFamily="2"/>
                <a:cs typeface="MV Boli" pitchFamily="2"/>
              </a:rPr>
              <a:t>Rating agencies are often criticised because their rating process is to slow or flawed for other reason (e.g. companies paying for their rating). Some portfolio managers try to add value by doing a better job than the agencies. This is a bottom-up approach generally called “fundamental analysis”. There are two basic flavours</a:t>
            </a:r>
          </a:p>
          <a:p>
            <a:pPr marL="165175" indent="-165175">
              <a:buFont typeface="Arial" panose="020B0604020202020204" pitchFamily="34" charset="0"/>
              <a:buChar char="•"/>
            </a:pPr>
            <a:r>
              <a:rPr lang="en-GB" sz="1000" dirty="0">
                <a:latin typeface="MV Boli" pitchFamily="2"/>
                <a:cs typeface="MV Boli" pitchFamily="2"/>
              </a:rPr>
              <a:t>“primary research”: Do the whole work of the rating agencies from scratch. This includes reading the whole documentation and develop detailed forecasts of earnings and cash flows. A good primary analyst spends a lot of time on adjusting income statements and balance sheets to read through the accounting gimmicks and get a clear economic picture of the company.</a:t>
            </a:r>
          </a:p>
          <a:p>
            <a:pPr marL="165175" indent="-165175">
              <a:buFont typeface="Arial" panose="020B0604020202020204" pitchFamily="34" charset="0"/>
              <a:buChar char="•"/>
            </a:pPr>
            <a:r>
              <a:rPr lang="en-GB" sz="1000" dirty="0">
                <a:latin typeface="MV Boli" pitchFamily="2"/>
                <a:cs typeface="MV Boli" pitchFamily="2"/>
              </a:rPr>
              <a:t>“secondary research”: Use the work of the rating agencies and other primary research providers and focus on the big picture of the company. Such analysis tends to be more qualitative. Secondary analysis is sometimes described as the four C: character (business model and quality of strategy and management), capacity (do they generate the funds to pay back debt?), collateral (what tangible assets are there to monetize) and covenants (any small print that allows equity holders to screw bond holders).</a:t>
            </a:r>
          </a:p>
          <a:p>
            <a:r>
              <a:rPr lang="en-GB" sz="1000" dirty="0">
                <a:latin typeface="MV Boli" pitchFamily="2"/>
                <a:cs typeface="MV Boli" pitchFamily="2"/>
              </a:rPr>
              <a:t>Large asset managers employ armies of credit analysts to do primary or secondary research. There is no consensus if this really does add value.</a:t>
            </a:r>
          </a:p>
          <a:p>
            <a:endParaRPr lang="de-CH" sz="1000" dirty="0">
              <a:latin typeface="MV Boli" pitchFamily="2"/>
              <a:cs typeface="MV Boli" pitchFamily="2"/>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954700" y="4704850"/>
            <a:ext cx="4932615" cy="4457470"/>
          </a:xfrm>
        </p:spPr>
        <p:txBody>
          <a:bodyPr/>
          <a:lstStyle/>
          <a:p>
            <a:r>
              <a:rPr lang="en-GB" noProof="0" dirty="0"/>
              <a:t>Credit</a:t>
            </a:r>
            <a:r>
              <a:rPr lang="en-GB" baseline="0" noProof="0" dirty="0"/>
              <a:t> analysis has a tendency to overlook covenants. This has become obvious over the last couple of years. In the chart on the slide you can see the evolution of an S&amp;P index of covenant quality. Many investors have started to move from bonds into loans – partly because, historically, loans had strong covenants (think of banks imposing strict conditions on the loans they issued; historical recovery rates of loans were typically 30 percentage points higher than those of bonds). As the balance between demand and supply has shifted, credit officers approving the loans more and more had to close their eyes. Keep in mind that ratings only focus on default probabilities and less on recovery. </a:t>
            </a:r>
            <a:endParaRPr lang="en-GB" noProof="0" dirty="0"/>
          </a:p>
        </p:txBody>
      </p:sp>
    </p:spTree>
    <p:extLst>
      <p:ext uri="{BB962C8B-B14F-4D97-AF65-F5344CB8AC3E}">
        <p14:creationId xmlns:p14="http://schemas.microsoft.com/office/powerpoint/2010/main" val="384256011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889032" y="4704850"/>
            <a:ext cx="5028590" cy="4457470"/>
          </a:xfrm>
        </p:spPr>
        <p:txBody>
          <a:bodyPr/>
          <a:lstStyle/>
          <a:p>
            <a:r>
              <a:rPr lang="en-GB" sz="1100" dirty="0"/>
              <a:t>You may find this slide confusing? Here is the story: Many institutions (think of insurance companies) are restricted to buy investment-grade bonds. So, when a bond falls out of investment grade due to a rating change, they have to sell. This is called «forced selling» or «fire sales». As the volume of investors restricted to investment grade tends to be larger than the investors going for high yield, the market re-prices sharply before a new equilibrium is reached. However, before a rating agency downgrades a company to junk, they typically put the company on «review for downgrade». As a consequence, the re-pricing takes place before the actual downgrade. This leads to the a V-shaped performance (under perform before the downgrade; stabilise after the downgrade). You see this picture in the left-hand chart. The phenomenon has been around for some time and in the aftermath of the great financial crisis, people started to play the story even with dedicated fallen angel products.</a:t>
            </a:r>
          </a:p>
          <a:p>
            <a:r>
              <a:rPr lang="en-GB" sz="1100" dirty="0"/>
              <a:t>More recently, the effect seems to have vanished. You can see this on the light blue line in the chart on the left. The common explanation for this is that more and more people chase yield in high yield. From time to time, however, the story still works. 2016 was a good year for people betting on the recovery of fallen angels (that’s the data in the chart on the right). The reasons are unclear but I think that they have more to do with the risk-reversal of systematic factors (notably emerging markets) than the recovery of idiosyncratic downgrades. Anyhow, predicting ratings actions of the agencies has become an important secondary research skill.</a:t>
            </a:r>
          </a:p>
        </p:txBody>
      </p:sp>
    </p:spTree>
    <p:extLst>
      <p:ext uri="{BB962C8B-B14F-4D97-AF65-F5344CB8AC3E}">
        <p14:creationId xmlns:p14="http://schemas.microsoft.com/office/powerpoint/2010/main" val="166732287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581251" y="4704850"/>
            <a:ext cx="5544739" cy="5010780"/>
          </a:xfrm>
        </p:spPr>
        <p:txBody>
          <a:bodyPr/>
          <a:lstStyle/>
          <a:p>
            <a:r>
              <a:rPr lang="en-GB" sz="1000" dirty="0"/>
              <a:t>Credit default swaps (CDS) provide an alternative to buying and selling corporate bonds. They basically work like an insurance: if you «buy protection» you pay a periodic premium; in exchange, the protection seller will absorb all the losses in a credit event – like an insurance company absorbs the loss when your house burns down. Credit events include outright default as well as some other events that have similar economic consequences. There is a committee at ISDA that declares credit events. Sometimes, debt is restructured without triggering a credit event. In the past, in a credit event, the protection buyer had the right to sell an eligible bond or loan to the protection seller at par; now CDS are settled all in cash.</a:t>
            </a:r>
          </a:p>
          <a:p>
            <a:r>
              <a:rPr lang="en-GB" sz="1000" dirty="0"/>
              <a:t>In a portfolio context, CDS have some advantages: less invested capital, separation of credit and rates exposure, exposure to credit not available the base currency, sometimes higher liquidity. We regularly use CDS both for reducing risk (buy protection on names in a portfolio, thereby giving up some of the spread we earn on our bonds) or for leveraging up the credit exposure (sell protection on a few names, earning an additional premium). Still, not everybody is a fan. When Warren Buffet warned in 2003 that financial derivatives are weapons of mass destruction, he thought of CDS. He was concerned about the gigantic notional, the concentration in the hands of a few traders and the </a:t>
            </a:r>
            <a:r>
              <a:rPr lang="en-GB" sz="1000" dirty="0" err="1"/>
              <a:t>spillover</a:t>
            </a:r>
            <a:r>
              <a:rPr lang="en-GB" sz="1000" dirty="0"/>
              <a:t> risk resulting from the counterparty risk associated with OTC instruments. It turned out that he was right. As a lesson of the great financial crisis, regulators have addressed many of these issues (standardisation, central clearing, reporting and risk mitigation). Some concerns remain, though. Most importantly, CDS may add fire to already explosive situations. For example, the EU did forbid the use of CDS to speculate on a default of Greece. </a:t>
            </a:r>
          </a:p>
          <a:p>
            <a:r>
              <a:rPr lang="en-GB" sz="1000" dirty="0"/>
              <a:t>More: </a:t>
            </a:r>
          </a:p>
          <a:p>
            <a:pPr marL="165175" indent="-165175">
              <a:buFontTx/>
              <a:buChar char="-"/>
            </a:pPr>
            <a:r>
              <a:rPr lang="en-GB" sz="1000" dirty="0"/>
              <a:t>http://www.ft.com/cms/s/0/1c81fdf8-d4b9-11e0-a7ac-00144feab49a.html#axzz4H1jKhJUR. An interesting (albeit somewhat dated) article in the FT on the topic</a:t>
            </a:r>
          </a:p>
          <a:p>
            <a:pPr marL="165175" indent="-165175">
              <a:buFontTx/>
              <a:buChar char="-"/>
            </a:pPr>
            <a:r>
              <a:rPr lang="en-GB" sz="1000" dirty="0"/>
              <a:t>Marti </a:t>
            </a:r>
            <a:r>
              <a:rPr lang="en-GB" sz="1000" dirty="0" err="1"/>
              <a:t>Subrahmanyam</a:t>
            </a:r>
            <a:r>
              <a:rPr lang="en-GB" sz="1000" dirty="0"/>
              <a:t>, Dragon Tang and Sarah Qian Wang. “Does the Tail Wag the Dog? The Effect of CDS on Credit Risk”, 2015. The paper shows that CDS trading can increase default risk.</a:t>
            </a:r>
          </a:p>
        </p:txBody>
      </p:sp>
    </p:spTree>
    <p:extLst>
      <p:ext uri="{BB962C8B-B14F-4D97-AF65-F5344CB8AC3E}">
        <p14:creationId xmlns:p14="http://schemas.microsoft.com/office/powerpoint/2010/main" val="390178153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920604" y="4704850"/>
            <a:ext cx="4978077" cy="4457470"/>
          </a:xfrm>
        </p:spPr>
        <p:txBody>
          <a:bodyPr/>
          <a:lstStyle/>
          <a:p>
            <a:r>
              <a:rPr lang="en-GB" noProof="0" dirty="0"/>
              <a:t>Two observations</a:t>
            </a:r>
          </a:p>
          <a:p>
            <a:pPr marL="165175" indent="-165175">
              <a:buFontTx/>
              <a:buChar char="-"/>
            </a:pPr>
            <a:r>
              <a:rPr lang="en-GB" noProof="0" dirty="0"/>
              <a:t>Volume of CDS is shrinking since 2008 because maturing contracts are not renewed.</a:t>
            </a:r>
          </a:p>
          <a:p>
            <a:pPr marL="165175" indent="-165175">
              <a:buFontTx/>
              <a:buChar char="-"/>
            </a:pPr>
            <a:r>
              <a:rPr lang="en-GB" noProof="0" dirty="0"/>
              <a:t>Trend is more pronounced for single-name CDS.</a:t>
            </a:r>
          </a:p>
          <a:p>
            <a:pPr marL="165175" indent="-165175">
              <a:buFontTx/>
              <a:buChar char="-"/>
            </a:pPr>
            <a:endParaRPr lang="en-GB" noProof="0" dirty="0"/>
          </a:p>
          <a:p>
            <a:pPr marL="0" indent="0">
              <a:buFontTx/>
              <a:buNone/>
            </a:pPr>
            <a:r>
              <a:rPr lang="en-GB" noProof="0" dirty="0"/>
              <a:t>On top of this: new regulation force OTC brokers to centrally clear OTC contracts. Netting agreements and collateralization further reduce risks.</a:t>
            </a:r>
          </a:p>
        </p:txBody>
      </p:sp>
    </p:spTree>
    <p:extLst>
      <p:ext uri="{BB962C8B-B14F-4D97-AF65-F5344CB8AC3E}">
        <p14:creationId xmlns:p14="http://schemas.microsoft.com/office/powerpoint/2010/main" val="294906810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4545" name="Slide Image Placeholder 1"/>
          <p:cNvSpPr>
            <a:spLocks noGrp="1" noRot="1" noChangeAspect="1"/>
          </p:cNvSpPr>
          <p:nvPr>
            <p:ph type="sldImg"/>
          </p:nvPr>
        </p:nvSpPr>
        <p:spPr>
          <a:xfrm>
            <a:off x="922338" y="884238"/>
            <a:ext cx="4949825" cy="3713162"/>
          </a:xfrm>
          <a:prstGeom prst="rect">
            <a:avLst/>
          </a:prstGeom>
          <a:ln/>
        </p:spPr>
      </p:sp>
      <p:sp>
        <p:nvSpPr>
          <p:cNvPr id="1644546" name="Notes Placeholder 2"/>
          <p:cNvSpPr>
            <a:spLocks noGrp="1"/>
          </p:cNvSpPr>
          <p:nvPr>
            <p:ph type="body" idx="1"/>
          </p:nvPr>
        </p:nvSpPr>
        <p:spPr>
          <a:xfrm>
            <a:off x="944597" y="4859382"/>
            <a:ext cx="4889679" cy="4457470"/>
          </a:xfrm>
          <a:prstGeom prst="rect">
            <a:avLst/>
          </a:prstGeom>
          <a:noFill/>
          <a:ln/>
        </p:spPr>
        <p:txBody>
          <a:bodyPr/>
          <a:lstStyle/>
          <a:p>
            <a:r>
              <a:rPr lang="en-GB" noProof="0" dirty="0">
                <a:latin typeface="MV Boli" pitchFamily="2"/>
                <a:cs typeface="MV Boli" pitchFamily="2"/>
              </a:rPr>
              <a:t>This table shows the spread needed to compensate for credit losses</a:t>
            </a:r>
            <a:r>
              <a:rPr lang="en-GB" baseline="0" noProof="0" dirty="0">
                <a:latin typeface="MV Boli" pitchFamily="2"/>
                <a:cs typeface="MV Boli" pitchFamily="2"/>
              </a:rPr>
              <a:t> – simple probability calculations</a:t>
            </a:r>
            <a:r>
              <a:rPr lang="en-GB" noProof="0" dirty="0">
                <a:latin typeface="MV Boli" pitchFamily="2"/>
                <a:cs typeface="MV Boli" pitchFamily="2"/>
              </a:rPr>
              <a:t>. I</a:t>
            </a:r>
            <a:r>
              <a:rPr lang="en-GB" baseline="0" noProof="0" dirty="0">
                <a:latin typeface="MV Boli" pitchFamily="2"/>
                <a:cs typeface="MV Boli" pitchFamily="2"/>
              </a:rPr>
              <a:t> have shown above that default rates in investment grade bonds are significantly below 0.5% p.a. BBB-rated bonds have cumulative 5-year default probabilities of roughly 2-3%. If we assume the long-term average recovery rate for senior debt of 40%, we can read off a required rock-bottom spread of 24-37 bps. If BBB-rated bonds had these spread, the additional return would offset the long-run expected loss from defaults. However, we have also seen that actual BBB-spreads tend to fluctuate in a range of 100-300 bps over «credit-risk-free» Treasuries. Free lunches are never for free. Obviously, there is another risk you are being compensated for.</a:t>
            </a:r>
            <a:endParaRPr lang="en-GB" noProof="0" dirty="0">
              <a:latin typeface="MV Boli" pitchFamily="2"/>
              <a:cs typeface="MV Boli" pitchFamily="2"/>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450" name="Rectangle 2"/>
          <p:cNvSpPr>
            <a:spLocks noGrp="1" noRot="1" noChangeAspect="1" noChangeArrowheads="1" noTextEdit="1"/>
          </p:cNvSpPr>
          <p:nvPr>
            <p:ph type="sldImg"/>
          </p:nvPr>
        </p:nvSpPr>
        <p:spPr>
          <a:xfrm>
            <a:off x="922338" y="884238"/>
            <a:ext cx="4949825" cy="3713162"/>
          </a:xfrm>
          <a:prstGeom prst="rect">
            <a:avLst/>
          </a:prstGeom>
          <a:ln/>
        </p:spPr>
      </p:sp>
      <p:sp>
        <p:nvSpPr>
          <p:cNvPr id="1640451" name="Rectangle 3"/>
          <p:cNvSpPr>
            <a:spLocks noGrp="1" noChangeArrowheads="1"/>
          </p:cNvSpPr>
          <p:nvPr>
            <p:ph type="body" idx="1"/>
          </p:nvPr>
        </p:nvSpPr>
        <p:spPr>
          <a:xfrm>
            <a:off x="901265" y="4859382"/>
            <a:ext cx="4960793" cy="4457470"/>
          </a:xfrm>
          <a:prstGeom prst="rect">
            <a:avLst/>
          </a:prstGeom>
          <a:noFill/>
          <a:ln/>
        </p:spPr>
        <p:txBody>
          <a:bodyPr lIns="92020" tIns="46010" rIns="92020" bIns="46010"/>
          <a:lstStyle/>
          <a:p>
            <a:pPr eaLnBrk="1" hangingPunct="1"/>
            <a:r>
              <a:rPr lang="en-GB" noProof="0" dirty="0">
                <a:latin typeface="MV Boli" pitchFamily="2"/>
                <a:cs typeface="MV Boli" pitchFamily="2"/>
              </a:rPr>
              <a:t>I had to glue two charts together in order to get an</a:t>
            </a:r>
            <a:r>
              <a:rPr lang="en-GB" baseline="0" noProof="0" dirty="0">
                <a:latin typeface="MV Boli" pitchFamily="2"/>
                <a:cs typeface="MV Boli" pitchFamily="2"/>
              </a:rPr>
              <a:t> almost 100y history of BBB-spreads versus US Treasuries. While the quality of the long history may be doubtful, the picture is clear: Most of the time, BBB-spreads fluctuate somewhere between 100-300 bps. We have seen two episodes to the upside (the great depression between WWI an WWII and the great financial crisis of 2008) and the Golden 50s and 60s with lower spreads. We also see that the peeks do not always coincide with recessions.</a:t>
            </a:r>
            <a:endParaRPr lang="en-GB" noProof="0" dirty="0">
              <a:latin typeface="MV Boli" pitchFamily="2"/>
              <a:cs typeface="MV Boli" pitchFamily="2"/>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Average </a:t>
            </a:r>
            <a:r>
              <a:rPr lang="de-CH" dirty="0" err="1"/>
              <a:t>spreads</a:t>
            </a:r>
            <a:r>
              <a:rPr lang="de-CH" dirty="0"/>
              <a:t> </a:t>
            </a:r>
            <a:r>
              <a:rPr lang="de-CH" dirty="0" err="1"/>
              <a:t>of</a:t>
            </a:r>
            <a:r>
              <a:rPr lang="de-CH" dirty="0"/>
              <a:t> </a:t>
            </a:r>
            <a:r>
              <a:rPr lang="de-CH" dirty="0" err="1"/>
              <a:t>credit</a:t>
            </a:r>
            <a:r>
              <a:rPr lang="de-CH" dirty="0"/>
              <a:t> </a:t>
            </a:r>
            <a:r>
              <a:rPr lang="de-CH" dirty="0" err="1"/>
              <a:t>indices</a:t>
            </a:r>
            <a:r>
              <a:rPr lang="de-CH" dirty="0"/>
              <a:t> </a:t>
            </a:r>
            <a:r>
              <a:rPr lang="de-CH" dirty="0" err="1"/>
              <a:t>are</a:t>
            </a:r>
            <a:r>
              <a:rPr lang="de-CH" dirty="0"/>
              <a:t> </a:t>
            </a:r>
            <a:r>
              <a:rPr lang="de-CH" dirty="0" err="1"/>
              <a:t>one</a:t>
            </a:r>
            <a:r>
              <a:rPr lang="de-CH" dirty="0"/>
              <a:t> </a:t>
            </a:r>
            <a:r>
              <a:rPr lang="de-CH" dirty="0" err="1"/>
              <a:t>way</a:t>
            </a:r>
            <a:r>
              <a:rPr lang="de-CH" dirty="0"/>
              <a:t> </a:t>
            </a:r>
            <a:r>
              <a:rPr lang="de-CH" dirty="0" err="1"/>
              <a:t>to</a:t>
            </a:r>
            <a:r>
              <a:rPr lang="de-CH" dirty="0"/>
              <a:t> </a:t>
            </a:r>
            <a:r>
              <a:rPr lang="de-CH" dirty="0" err="1"/>
              <a:t>look</a:t>
            </a:r>
            <a:r>
              <a:rPr lang="de-CH" dirty="0"/>
              <a:t> at </a:t>
            </a:r>
            <a:r>
              <a:rPr lang="de-CH" dirty="0" err="1"/>
              <a:t>the</a:t>
            </a:r>
            <a:r>
              <a:rPr lang="de-CH" dirty="0"/>
              <a:t> </a:t>
            </a:r>
            <a:r>
              <a:rPr lang="de-CH" dirty="0" err="1"/>
              <a:t>average</a:t>
            </a:r>
            <a:r>
              <a:rPr lang="de-CH" dirty="0"/>
              <a:t> </a:t>
            </a:r>
            <a:r>
              <a:rPr lang="de-CH" dirty="0" err="1"/>
              <a:t>level</a:t>
            </a:r>
            <a:r>
              <a:rPr lang="de-CH" dirty="0"/>
              <a:t> </a:t>
            </a:r>
            <a:r>
              <a:rPr lang="de-CH" dirty="0" err="1"/>
              <a:t>of</a:t>
            </a:r>
            <a:r>
              <a:rPr lang="de-CH" dirty="0"/>
              <a:t> </a:t>
            </a:r>
            <a:r>
              <a:rPr lang="de-CH" dirty="0" err="1"/>
              <a:t>spreads</a:t>
            </a:r>
            <a:r>
              <a:rPr lang="de-CH" dirty="0"/>
              <a:t>. </a:t>
            </a:r>
            <a:r>
              <a:rPr lang="de-CH" dirty="0" err="1"/>
              <a:t>Practicioners</a:t>
            </a:r>
            <a:r>
              <a:rPr lang="de-CH" dirty="0"/>
              <a:t> </a:t>
            </a:r>
            <a:r>
              <a:rPr lang="de-CH" dirty="0" err="1"/>
              <a:t>would</a:t>
            </a:r>
            <a:r>
              <a:rPr lang="de-CH" dirty="0"/>
              <a:t> </a:t>
            </a:r>
            <a:r>
              <a:rPr lang="de-CH" dirty="0" err="1"/>
              <a:t>more</a:t>
            </a:r>
            <a:r>
              <a:rPr lang="de-CH" dirty="0"/>
              <a:t> </a:t>
            </a:r>
            <a:r>
              <a:rPr lang="de-CH" dirty="0" err="1"/>
              <a:t>look</a:t>
            </a:r>
            <a:r>
              <a:rPr lang="de-CH" dirty="0"/>
              <a:t> at CDS </a:t>
            </a:r>
            <a:r>
              <a:rPr lang="de-CH" dirty="0" err="1"/>
              <a:t>indices</a:t>
            </a:r>
            <a:r>
              <a:rPr lang="de-CH" dirty="0"/>
              <a:t>. In Europe, </a:t>
            </a:r>
            <a:r>
              <a:rPr lang="de-CH" dirty="0" err="1"/>
              <a:t>the</a:t>
            </a:r>
            <a:r>
              <a:rPr lang="de-CH" dirty="0"/>
              <a:t> </a:t>
            </a:r>
            <a:r>
              <a:rPr lang="de-CH" dirty="0" err="1"/>
              <a:t>most</a:t>
            </a:r>
            <a:r>
              <a:rPr lang="de-CH" dirty="0"/>
              <a:t> </a:t>
            </a:r>
            <a:r>
              <a:rPr lang="de-CH" dirty="0" err="1"/>
              <a:t>used</a:t>
            </a:r>
            <a:r>
              <a:rPr lang="de-CH" dirty="0"/>
              <a:t> </a:t>
            </a:r>
            <a:r>
              <a:rPr lang="de-CH" dirty="0" err="1"/>
              <a:t>index</a:t>
            </a:r>
            <a:r>
              <a:rPr lang="de-CH" dirty="0"/>
              <a:t> </a:t>
            </a:r>
            <a:r>
              <a:rPr lang="de-CH" dirty="0" err="1"/>
              <a:t>is</a:t>
            </a:r>
            <a:r>
              <a:rPr lang="de-CH" dirty="0"/>
              <a:t> </a:t>
            </a:r>
            <a:r>
              <a:rPr lang="de-CH" dirty="0" err="1"/>
              <a:t>the</a:t>
            </a:r>
            <a:r>
              <a:rPr lang="de-CH" dirty="0"/>
              <a:t> </a:t>
            </a:r>
            <a:r>
              <a:rPr lang="de-CH" dirty="0" err="1"/>
              <a:t>iTraxx</a:t>
            </a:r>
            <a:r>
              <a:rPr lang="de-CH" dirty="0"/>
              <a:t> </a:t>
            </a:r>
            <a:r>
              <a:rPr lang="de-CH" dirty="0" err="1"/>
              <a:t>index</a:t>
            </a:r>
            <a:r>
              <a:rPr lang="de-CH" dirty="0"/>
              <a:t> </a:t>
            </a:r>
            <a:r>
              <a:rPr lang="de-CH" dirty="0" err="1"/>
              <a:t>by</a:t>
            </a:r>
            <a:r>
              <a:rPr lang="de-CH" dirty="0"/>
              <a:t> </a:t>
            </a:r>
            <a:r>
              <a:rPr lang="de-CH" dirty="0" err="1"/>
              <a:t>Markit</a:t>
            </a:r>
            <a:r>
              <a:rPr lang="de-CH" dirty="0"/>
              <a:t>. This </a:t>
            </a:r>
            <a:r>
              <a:rPr lang="de-CH" dirty="0" err="1"/>
              <a:t>index</a:t>
            </a:r>
            <a:r>
              <a:rPr lang="de-CH" dirty="0"/>
              <a:t> </a:t>
            </a:r>
            <a:r>
              <a:rPr lang="de-CH" dirty="0" err="1"/>
              <a:t>is</a:t>
            </a:r>
            <a:r>
              <a:rPr lang="de-CH" dirty="0"/>
              <a:t> </a:t>
            </a:r>
            <a:r>
              <a:rPr lang="de-CH" dirty="0" err="1"/>
              <a:t>basically</a:t>
            </a:r>
            <a:r>
              <a:rPr lang="de-CH" dirty="0"/>
              <a:t> a </a:t>
            </a:r>
            <a:r>
              <a:rPr lang="de-CH" dirty="0" err="1"/>
              <a:t>basket</a:t>
            </a:r>
            <a:r>
              <a:rPr lang="de-CH" dirty="0"/>
              <a:t> </a:t>
            </a:r>
            <a:r>
              <a:rPr lang="de-CH" dirty="0" err="1"/>
              <a:t>of</a:t>
            </a:r>
            <a:r>
              <a:rPr lang="de-CH" dirty="0"/>
              <a:t> 125 CDS on </a:t>
            </a:r>
            <a:r>
              <a:rPr lang="de-CH" dirty="0" err="1"/>
              <a:t>the</a:t>
            </a:r>
            <a:r>
              <a:rPr lang="de-CH" dirty="0"/>
              <a:t> </a:t>
            </a:r>
            <a:r>
              <a:rPr lang="de-CH" dirty="0" err="1"/>
              <a:t>most</a:t>
            </a:r>
            <a:r>
              <a:rPr lang="de-CH" dirty="0"/>
              <a:t> liquid </a:t>
            </a:r>
            <a:r>
              <a:rPr lang="de-CH" dirty="0" err="1"/>
              <a:t>credits</a:t>
            </a:r>
            <a:r>
              <a:rPr lang="de-CH" dirty="0"/>
              <a:t>. </a:t>
            </a:r>
            <a:r>
              <a:rPr lang="de-CH" dirty="0" err="1"/>
              <a:t>There</a:t>
            </a:r>
            <a:r>
              <a:rPr lang="de-CH" dirty="0"/>
              <a:t> </a:t>
            </a:r>
            <a:r>
              <a:rPr lang="de-CH" dirty="0" err="1"/>
              <a:t>are</a:t>
            </a:r>
            <a:r>
              <a:rPr lang="de-CH" dirty="0"/>
              <a:t> also </a:t>
            </a:r>
            <a:r>
              <a:rPr lang="de-CH" dirty="0" err="1"/>
              <a:t>some</a:t>
            </a:r>
            <a:r>
              <a:rPr lang="de-CH" dirty="0"/>
              <a:t> </a:t>
            </a:r>
            <a:r>
              <a:rPr lang="de-CH" dirty="0" err="1"/>
              <a:t>subindices</a:t>
            </a:r>
            <a:r>
              <a:rPr lang="de-CH" dirty="0"/>
              <a:t>, </a:t>
            </a:r>
            <a:r>
              <a:rPr lang="de-CH" dirty="0" err="1"/>
              <a:t>for</a:t>
            </a:r>
            <a:r>
              <a:rPr lang="de-CH" dirty="0"/>
              <a:t> </a:t>
            </a:r>
            <a:r>
              <a:rPr lang="de-CH" dirty="0" err="1"/>
              <a:t>example</a:t>
            </a:r>
            <a:r>
              <a:rPr lang="de-CH" dirty="0"/>
              <a:t> a </a:t>
            </a:r>
            <a:r>
              <a:rPr lang="de-CH" dirty="0" err="1"/>
              <a:t>crossover</a:t>
            </a:r>
            <a:r>
              <a:rPr lang="de-CH" dirty="0"/>
              <a:t> </a:t>
            </a:r>
            <a:r>
              <a:rPr lang="de-CH" dirty="0" err="1"/>
              <a:t>index</a:t>
            </a:r>
            <a:r>
              <a:rPr lang="de-CH" dirty="0"/>
              <a:t>.</a:t>
            </a:r>
          </a:p>
          <a:p>
            <a:r>
              <a:rPr lang="de-CH" dirty="0"/>
              <a:t>Note </a:t>
            </a:r>
            <a:r>
              <a:rPr lang="de-CH" dirty="0" err="1"/>
              <a:t>the</a:t>
            </a:r>
            <a:r>
              <a:rPr lang="de-CH" dirty="0"/>
              <a:t> </a:t>
            </a:r>
            <a:r>
              <a:rPr lang="de-CH" dirty="0" err="1"/>
              <a:t>most</a:t>
            </a:r>
            <a:r>
              <a:rPr lang="de-CH" dirty="0"/>
              <a:t> </a:t>
            </a:r>
            <a:r>
              <a:rPr lang="de-CH" dirty="0" err="1"/>
              <a:t>recent</a:t>
            </a:r>
            <a:r>
              <a:rPr lang="de-CH" dirty="0"/>
              <a:t> </a:t>
            </a:r>
            <a:r>
              <a:rPr lang="de-CH" dirty="0" err="1"/>
              <a:t>development</a:t>
            </a:r>
            <a:r>
              <a:rPr lang="de-CH" dirty="0"/>
              <a:t> </a:t>
            </a:r>
            <a:r>
              <a:rPr lang="de-CH" dirty="0" err="1"/>
              <a:t>of</a:t>
            </a:r>
            <a:r>
              <a:rPr lang="de-CH" dirty="0"/>
              <a:t> </a:t>
            </a:r>
            <a:r>
              <a:rPr lang="de-CH" dirty="0" err="1"/>
              <a:t>the</a:t>
            </a:r>
            <a:r>
              <a:rPr lang="de-CH" dirty="0"/>
              <a:t> </a:t>
            </a:r>
            <a:r>
              <a:rPr lang="de-CH" dirty="0" err="1"/>
              <a:t>spread</a:t>
            </a:r>
            <a:r>
              <a:rPr lang="de-CH" dirty="0"/>
              <a:t> </a:t>
            </a:r>
            <a:r>
              <a:rPr lang="de-CH" dirty="0" err="1"/>
              <a:t>level</a:t>
            </a:r>
            <a:r>
              <a:rPr lang="de-CH" dirty="0"/>
              <a:t>. </a:t>
            </a:r>
            <a:r>
              <a:rPr lang="de-CH" dirty="0" err="1"/>
              <a:t>Interestingly</a:t>
            </a:r>
            <a:r>
              <a:rPr lang="de-CH" dirty="0"/>
              <a:t>, </a:t>
            </a:r>
            <a:r>
              <a:rPr lang="de-CH" dirty="0" err="1"/>
              <a:t>spreads</a:t>
            </a:r>
            <a:r>
              <a:rPr lang="de-CH" dirty="0"/>
              <a:t> </a:t>
            </a:r>
            <a:r>
              <a:rPr lang="de-CH" dirty="0" err="1"/>
              <a:t>widened</a:t>
            </a:r>
            <a:r>
              <a:rPr lang="de-CH" dirty="0"/>
              <a:t> </a:t>
            </a:r>
            <a:r>
              <a:rPr lang="de-CH" dirty="0" err="1"/>
              <a:t>despite</a:t>
            </a:r>
            <a:r>
              <a:rPr lang="de-CH" dirty="0"/>
              <a:t> a </a:t>
            </a:r>
            <a:r>
              <a:rPr lang="de-CH" dirty="0" err="1"/>
              <a:t>booming</a:t>
            </a:r>
            <a:r>
              <a:rPr lang="de-CH" dirty="0"/>
              <a:t> </a:t>
            </a:r>
            <a:r>
              <a:rPr lang="de-CH" dirty="0" err="1"/>
              <a:t>stock</a:t>
            </a:r>
            <a:r>
              <a:rPr lang="de-CH" dirty="0"/>
              <a:t> </a:t>
            </a:r>
            <a:r>
              <a:rPr lang="de-CH" dirty="0" err="1"/>
              <a:t>market</a:t>
            </a:r>
            <a:r>
              <a:rPr lang="de-CH" dirty="0"/>
              <a:t>. </a:t>
            </a:r>
            <a:r>
              <a:rPr lang="de-CH" dirty="0" err="1"/>
              <a:t>How</a:t>
            </a:r>
            <a:r>
              <a:rPr lang="de-CH" dirty="0"/>
              <a:t> </a:t>
            </a:r>
            <a:r>
              <a:rPr lang="de-CH" dirty="0" err="1"/>
              <a:t>would</a:t>
            </a:r>
            <a:r>
              <a:rPr lang="de-CH" dirty="0"/>
              <a:t> </a:t>
            </a:r>
            <a:r>
              <a:rPr lang="de-CH" dirty="0" err="1"/>
              <a:t>you</a:t>
            </a:r>
            <a:r>
              <a:rPr lang="de-CH" dirty="0"/>
              <a:t> </a:t>
            </a:r>
            <a:r>
              <a:rPr lang="de-CH" dirty="0" err="1"/>
              <a:t>explain</a:t>
            </a:r>
            <a:r>
              <a:rPr lang="de-CH" dirty="0"/>
              <a:t> </a:t>
            </a:r>
            <a:r>
              <a:rPr lang="de-CH" dirty="0" err="1"/>
              <a:t>this</a:t>
            </a:r>
            <a:r>
              <a:rPr lang="de-CH" dirty="0"/>
              <a:t>?</a:t>
            </a:r>
          </a:p>
        </p:txBody>
      </p:sp>
    </p:spTree>
    <p:extLst>
      <p:ext uri="{BB962C8B-B14F-4D97-AF65-F5344CB8AC3E}">
        <p14:creationId xmlns:p14="http://schemas.microsoft.com/office/powerpoint/2010/main" val="9544514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Master" Target="../slideMasters/slideMaster1.xml"/><Relationship Id="rId5" Type="http://schemas.openxmlformats.org/officeDocument/2006/relationships/tags" Target="../tags/tag7.xml"/><Relationship Id="rId4" Type="http://schemas.openxmlformats.org/officeDocument/2006/relationships/tags" Target="../tags/tag6.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 name="Text Box 14"/>
          <p:cNvSpPr txBox="1">
            <a:spLocks noChangeArrowheads="1"/>
          </p:cNvSpPr>
          <p:nvPr userDrawn="1">
            <p:custDataLst>
              <p:tags r:id="rId1"/>
            </p:custDataLst>
          </p:nvPr>
        </p:nvSpPr>
        <p:spPr bwMode="auto">
          <a:xfrm>
            <a:off x="627063" y="3725863"/>
            <a:ext cx="184150" cy="304800"/>
          </a:xfrm>
          <a:prstGeom prst="rect">
            <a:avLst/>
          </a:prstGeom>
          <a:noFill/>
          <a:ln w="9525">
            <a:noFill/>
            <a:miter lim="800000"/>
            <a:headEnd/>
            <a:tailEnd/>
          </a:ln>
          <a:effectLst/>
        </p:spPr>
        <p:txBody>
          <a:bodyPr wrap="none">
            <a:spAutoFit/>
          </a:bodyPr>
          <a:lstStyle/>
          <a:p>
            <a:pPr>
              <a:defRPr/>
            </a:pPr>
            <a:endParaRPr lang="de-CH" sz="1400">
              <a:latin typeface="Verdana" pitchFamily="34" charset="0"/>
            </a:endParaRPr>
          </a:p>
        </p:txBody>
      </p:sp>
      <p:sp>
        <p:nvSpPr>
          <p:cNvPr id="7" name="Text Box 15"/>
          <p:cNvSpPr txBox="1">
            <a:spLocks noChangeArrowheads="1"/>
          </p:cNvSpPr>
          <p:nvPr userDrawn="1">
            <p:custDataLst>
              <p:tags r:id="rId2"/>
            </p:custDataLst>
          </p:nvPr>
        </p:nvSpPr>
        <p:spPr bwMode="auto">
          <a:xfrm>
            <a:off x="638175" y="3925888"/>
            <a:ext cx="184150" cy="304800"/>
          </a:xfrm>
          <a:prstGeom prst="rect">
            <a:avLst/>
          </a:prstGeom>
          <a:noFill/>
          <a:ln w="9525">
            <a:noFill/>
            <a:miter lim="800000"/>
            <a:headEnd/>
            <a:tailEnd/>
          </a:ln>
          <a:effectLst/>
        </p:spPr>
        <p:txBody>
          <a:bodyPr wrap="none">
            <a:spAutoFit/>
          </a:bodyPr>
          <a:lstStyle/>
          <a:p>
            <a:pPr>
              <a:defRPr/>
            </a:pPr>
            <a:endParaRPr lang="de-CH" sz="1400" b="1">
              <a:latin typeface="Verdana" pitchFamily="34" charset="0"/>
            </a:endParaRPr>
          </a:p>
        </p:txBody>
      </p:sp>
      <p:sp>
        <p:nvSpPr>
          <p:cNvPr id="8" name="Text Box 16"/>
          <p:cNvSpPr txBox="1">
            <a:spLocks noChangeArrowheads="1"/>
          </p:cNvSpPr>
          <p:nvPr userDrawn="1">
            <p:custDataLst>
              <p:tags r:id="rId3"/>
            </p:custDataLst>
          </p:nvPr>
        </p:nvSpPr>
        <p:spPr bwMode="auto">
          <a:xfrm>
            <a:off x="633413" y="4124325"/>
            <a:ext cx="184150" cy="304800"/>
          </a:xfrm>
          <a:prstGeom prst="rect">
            <a:avLst/>
          </a:prstGeom>
          <a:noFill/>
          <a:ln w="9525">
            <a:noFill/>
            <a:miter lim="800000"/>
            <a:headEnd/>
            <a:tailEnd/>
          </a:ln>
          <a:effectLst/>
        </p:spPr>
        <p:txBody>
          <a:bodyPr wrap="none">
            <a:spAutoFit/>
          </a:bodyPr>
          <a:lstStyle/>
          <a:p>
            <a:pPr>
              <a:defRPr/>
            </a:pPr>
            <a:endParaRPr lang="de-CH" sz="1400">
              <a:latin typeface="Verdana" pitchFamily="34" charset="0"/>
            </a:endParaRPr>
          </a:p>
        </p:txBody>
      </p:sp>
      <p:sp>
        <p:nvSpPr>
          <p:cNvPr id="9" name="Text Box 18"/>
          <p:cNvSpPr txBox="1">
            <a:spLocks noChangeArrowheads="1"/>
          </p:cNvSpPr>
          <p:nvPr userDrawn="1">
            <p:custDataLst>
              <p:tags r:id="rId4"/>
            </p:custDataLst>
          </p:nvPr>
        </p:nvSpPr>
        <p:spPr bwMode="auto">
          <a:xfrm>
            <a:off x="1463675" y="4492625"/>
            <a:ext cx="184150" cy="304800"/>
          </a:xfrm>
          <a:prstGeom prst="rect">
            <a:avLst/>
          </a:prstGeom>
          <a:noFill/>
          <a:ln w="9525">
            <a:noFill/>
            <a:miter lim="800000"/>
            <a:headEnd/>
            <a:tailEnd/>
          </a:ln>
          <a:effectLst/>
        </p:spPr>
        <p:txBody>
          <a:bodyPr wrap="none">
            <a:spAutoFit/>
          </a:bodyPr>
          <a:lstStyle/>
          <a:p>
            <a:pPr>
              <a:defRPr/>
            </a:pPr>
            <a:endParaRPr lang="de-CH" sz="1400">
              <a:latin typeface="Verdana" pitchFamily="34" charset="0"/>
            </a:endParaRPr>
          </a:p>
        </p:txBody>
      </p:sp>
      <p:sp>
        <p:nvSpPr>
          <p:cNvPr id="10" name="Text Box 19"/>
          <p:cNvSpPr txBox="1">
            <a:spLocks noChangeArrowheads="1"/>
          </p:cNvSpPr>
          <p:nvPr userDrawn="1">
            <p:custDataLst>
              <p:tags r:id="rId5"/>
            </p:custDataLst>
          </p:nvPr>
        </p:nvSpPr>
        <p:spPr bwMode="auto">
          <a:xfrm>
            <a:off x="642938" y="4676775"/>
            <a:ext cx="184150" cy="304800"/>
          </a:xfrm>
          <a:prstGeom prst="rect">
            <a:avLst/>
          </a:prstGeom>
          <a:noFill/>
          <a:ln w="9525">
            <a:noFill/>
            <a:miter lim="800000"/>
            <a:headEnd/>
            <a:tailEnd/>
          </a:ln>
          <a:effectLst/>
        </p:spPr>
        <p:txBody>
          <a:bodyPr wrap="none">
            <a:spAutoFit/>
          </a:bodyPr>
          <a:lstStyle/>
          <a:p>
            <a:pPr>
              <a:defRPr/>
            </a:pPr>
            <a:endParaRPr lang="de-CH" sz="1400">
              <a:latin typeface="Verdana" pitchFamily="34" charset="0"/>
            </a:endParaRPr>
          </a:p>
        </p:txBody>
      </p:sp>
      <p:sp>
        <p:nvSpPr>
          <p:cNvPr id="3074" name="Rectangle 2"/>
          <p:cNvSpPr>
            <a:spLocks noGrp="1" noChangeArrowheads="1"/>
          </p:cNvSpPr>
          <p:nvPr>
            <p:ph type="ctrTitle"/>
          </p:nvPr>
        </p:nvSpPr>
        <p:spPr>
          <a:xfrm>
            <a:off x="647700" y="2060575"/>
            <a:ext cx="5541963" cy="1296988"/>
          </a:xfrm>
        </p:spPr>
        <p:txBody>
          <a:bodyPr anchor="t"/>
          <a:lstStyle>
            <a:lvl1pPr>
              <a:lnSpc>
                <a:spcPts val="2800"/>
              </a:lnSpc>
              <a:defRPr sz="1900"/>
            </a:lvl1pPr>
          </a:lstStyle>
          <a:p>
            <a:r>
              <a:rPr lang="de-CH"/>
              <a:t>Click to edit Master title style</a:t>
            </a:r>
          </a:p>
        </p:txBody>
      </p:sp>
      <p:sp>
        <p:nvSpPr>
          <p:cNvPr id="3084" name="Rectangle 12"/>
          <p:cNvSpPr>
            <a:spLocks noGrp="1" noChangeArrowheads="1"/>
          </p:cNvSpPr>
          <p:nvPr>
            <p:ph type="subTitle" sz="quarter" idx="1"/>
          </p:nvPr>
        </p:nvSpPr>
        <p:spPr>
          <a:xfrm>
            <a:off x="647700" y="5383213"/>
            <a:ext cx="6300788" cy="1020762"/>
          </a:xfrm>
        </p:spPr>
        <p:txBody>
          <a:bodyPr/>
          <a:lstStyle>
            <a:lvl1pPr marL="0" indent="0">
              <a:lnSpc>
                <a:spcPts val="1800"/>
              </a:lnSpc>
              <a:buFontTx/>
              <a:buNone/>
              <a:defRPr sz="1400"/>
            </a:lvl1pPr>
          </a:lstStyle>
          <a:p>
            <a:r>
              <a:rPr lang="de-CH"/>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2 Content over Tex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47700" y="1798638"/>
            <a:ext cx="4008438" cy="1965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808538" y="1798638"/>
            <a:ext cx="4008437" cy="1965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647700" y="3916363"/>
            <a:ext cx="8169275" cy="196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
          <p:cNvSpPr>
            <a:spLocks noGrp="1" noChangeArrowheads="1"/>
          </p:cNvSpPr>
          <p:nvPr>
            <p:ph type="title"/>
          </p:nvPr>
        </p:nvSpPr>
        <p:spPr bwMode="auto">
          <a:xfrm>
            <a:off x="647700" y="514726"/>
            <a:ext cx="8169275" cy="413319"/>
          </a:xfrm>
          <a:prstGeom prst="rect">
            <a:avLst/>
          </a:prstGeom>
          <a:noFill/>
          <a:ln w="9525">
            <a:noFill/>
            <a:miter lim="800000"/>
            <a:headEnd/>
            <a:tailEnd/>
          </a:ln>
        </p:spPr>
        <p:txBody>
          <a:bodyPr vert="horz" wrap="square" lIns="72000" tIns="72000" rIns="72000" bIns="72000" numCol="1" anchor="t" anchorCtr="0" compatLnSpc="1">
            <a:prstTxWarp prst="textNoShape">
              <a:avLst/>
            </a:prstTxWarp>
          </a:bodyPr>
          <a:lstStyle/>
          <a:p>
            <a:pPr lvl="0"/>
            <a:r>
              <a:rPr lang="de-CH" dirty="0"/>
              <a:t>Click </a:t>
            </a:r>
            <a:r>
              <a:rPr lang="de-CH" dirty="0" err="1"/>
              <a:t>to</a:t>
            </a:r>
            <a:r>
              <a:rPr lang="de-CH" dirty="0"/>
              <a:t> </a:t>
            </a:r>
            <a:r>
              <a:rPr lang="de-CH" dirty="0" err="1"/>
              <a:t>edit</a:t>
            </a:r>
            <a:r>
              <a:rPr lang="de-CH" dirty="0"/>
              <a: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and 2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647700" y="1798638"/>
            <a:ext cx="4008438" cy="4084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808538" y="1798638"/>
            <a:ext cx="4008437" cy="1965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808538" y="3916363"/>
            <a:ext cx="4008437" cy="196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2"/>
          <p:cNvSpPr>
            <a:spLocks noGrp="1" noChangeArrowheads="1"/>
          </p:cNvSpPr>
          <p:nvPr>
            <p:ph type="title"/>
          </p:nvPr>
        </p:nvSpPr>
        <p:spPr bwMode="auto">
          <a:xfrm>
            <a:off x="647700" y="514726"/>
            <a:ext cx="8169275" cy="413319"/>
          </a:xfrm>
          <a:prstGeom prst="rect">
            <a:avLst/>
          </a:prstGeom>
          <a:noFill/>
          <a:ln w="9525">
            <a:noFill/>
            <a:miter lim="800000"/>
            <a:headEnd/>
            <a:tailEnd/>
          </a:ln>
        </p:spPr>
        <p:txBody>
          <a:bodyPr vert="horz" wrap="square" lIns="72000" tIns="72000" rIns="72000" bIns="72000" numCol="1" anchor="t" anchorCtr="0" compatLnSpc="1">
            <a:prstTxWarp prst="textNoShape">
              <a:avLst/>
            </a:prstTxWarp>
          </a:bodyPr>
          <a:lstStyle/>
          <a:p>
            <a:pPr lvl="0"/>
            <a:r>
              <a:rPr lang="de-CH" dirty="0"/>
              <a:t>Click </a:t>
            </a:r>
            <a:r>
              <a:rPr lang="de-CH" dirty="0" err="1"/>
              <a:t>to</a:t>
            </a:r>
            <a:r>
              <a:rPr lang="de-CH" dirty="0"/>
              <a:t> </a:t>
            </a:r>
            <a:r>
              <a:rPr lang="de-CH" dirty="0" err="1"/>
              <a:t>edit</a:t>
            </a:r>
            <a:r>
              <a:rPr lang="de-CH" dirty="0"/>
              <a: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647700" y="1798638"/>
            <a:ext cx="8169275" cy="4084637"/>
          </a:xfrm>
        </p:spPr>
        <p:txBody>
          <a:bodyPr/>
          <a:lstStyle/>
          <a:p>
            <a:pPr lvl="0"/>
            <a:endParaRPr lang="en-GB" noProof="0" dirty="0"/>
          </a:p>
        </p:txBody>
      </p:sp>
      <p:sp>
        <p:nvSpPr>
          <p:cNvPr id="5" name="Rectangle 2"/>
          <p:cNvSpPr>
            <a:spLocks noGrp="1" noChangeArrowheads="1"/>
          </p:cNvSpPr>
          <p:nvPr>
            <p:ph type="title"/>
          </p:nvPr>
        </p:nvSpPr>
        <p:spPr bwMode="auto">
          <a:xfrm>
            <a:off x="647700" y="514726"/>
            <a:ext cx="8169275" cy="413319"/>
          </a:xfrm>
          <a:prstGeom prst="rect">
            <a:avLst/>
          </a:prstGeom>
          <a:noFill/>
          <a:ln w="9525">
            <a:noFill/>
            <a:miter lim="800000"/>
            <a:headEnd/>
            <a:tailEnd/>
          </a:ln>
        </p:spPr>
        <p:txBody>
          <a:bodyPr vert="horz" wrap="square" lIns="72000" tIns="72000" rIns="72000" bIns="72000" numCol="1" anchor="t" anchorCtr="0" compatLnSpc="1">
            <a:prstTxWarp prst="textNoShape">
              <a:avLst/>
            </a:prstTxWarp>
          </a:bodyPr>
          <a:lstStyle/>
          <a:p>
            <a:pPr lvl="0"/>
            <a:r>
              <a:rPr lang="de-CH" dirty="0"/>
              <a:t>Click </a:t>
            </a:r>
            <a:r>
              <a:rPr lang="de-CH" dirty="0" err="1"/>
              <a:t>to</a:t>
            </a:r>
            <a:r>
              <a:rPr lang="de-CH" dirty="0"/>
              <a:t> </a:t>
            </a:r>
            <a:r>
              <a:rPr lang="de-CH" dirty="0" err="1"/>
              <a:t>edit</a:t>
            </a:r>
            <a:r>
              <a:rPr lang="de-CH" dirty="0"/>
              <a:t> Master 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647700" y="1798638"/>
            <a:ext cx="4008438" cy="4084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8538" y="1798638"/>
            <a:ext cx="4008437" cy="4084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2"/>
          <p:cNvSpPr>
            <a:spLocks noGrp="1" noChangeArrowheads="1"/>
          </p:cNvSpPr>
          <p:nvPr>
            <p:ph type="title"/>
          </p:nvPr>
        </p:nvSpPr>
        <p:spPr bwMode="auto">
          <a:xfrm>
            <a:off x="647700" y="514726"/>
            <a:ext cx="8169275" cy="413319"/>
          </a:xfrm>
          <a:prstGeom prst="rect">
            <a:avLst/>
          </a:prstGeom>
          <a:noFill/>
          <a:ln w="9525">
            <a:noFill/>
            <a:miter lim="800000"/>
            <a:headEnd/>
            <a:tailEnd/>
          </a:ln>
        </p:spPr>
        <p:txBody>
          <a:bodyPr vert="horz" wrap="square" lIns="72000" tIns="72000" rIns="72000" bIns="72000" numCol="1" anchor="t" anchorCtr="0" compatLnSpc="1">
            <a:prstTxWarp prst="textNoShape">
              <a:avLst/>
            </a:prstTxWarp>
          </a:bodyPr>
          <a:lstStyle/>
          <a:p>
            <a:pPr lvl="0"/>
            <a:r>
              <a:rPr lang="de-CH" dirty="0"/>
              <a:t>Click </a:t>
            </a:r>
            <a:r>
              <a:rPr lang="de-CH" dirty="0" err="1"/>
              <a:t>to</a:t>
            </a:r>
            <a:r>
              <a:rPr lang="de-CH" dirty="0"/>
              <a:t> </a:t>
            </a:r>
            <a:r>
              <a:rPr lang="de-CH" dirty="0" err="1"/>
              <a:t>edit</a:t>
            </a:r>
            <a:r>
              <a:rPr lang="de-CH" dirty="0"/>
              <a:t> Master 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ext over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647700" y="1798638"/>
            <a:ext cx="8169275" cy="1965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p:cNvSpPr>
            <a:spLocks noGrp="1"/>
          </p:cNvSpPr>
          <p:nvPr>
            <p:ph sz="half" idx="2"/>
          </p:nvPr>
        </p:nvSpPr>
        <p:spPr>
          <a:xfrm>
            <a:off x="647700" y="3916363"/>
            <a:ext cx="8169275" cy="196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Rectangle 2"/>
          <p:cNvSpPr>
            <a:spLocks noGrp="1" noChangeArrowheads="1"/>
          </p:cNvSpPr>
          <p:nvPr>
            <p:ph type="title"/>
          </p:nvPr>
        </p:nvSpPr>
        <p:spPr bwMode="auto">
          <a:xfrm>
            <a:off x="647700" y="514726"/>
            <a:ext cx="8169275" cy="413319"/>
          </a:xfrm>
          <a:prstGeom prst="rect">
            <a:avLst/>
          </a:prstGeom>
          <a:noFill/>
          <a:ln w="9525">
            <a:noFill/>
            <a:miter lim="800000"/>
            <a:headEnd/>
            <a:tailEnd/>
          </a:ln>
        </p:spPr>
        <p:txBody>
          <a:bodyPr vert="horz" wrap="square" lIns="72000" tIns="72000" rIns="72000" bIns="72000" numCol="1" anchor="t" anchorCtr="0" compatLnSpc="1">
            <a:prstTxWarp prst="textNoShape">
              <a:avLst/>
            </a:prstTxWarp>
          </a:bodyPr>
          <a:lstStyle/>
          <a:p>
            <a:pPr lvl="0"/>
            <a:r>
              <a:rPr lang="de-CH" dirty="0"/>
              <a:t>Click </a:t>
            </a:r>
            <a:r>
              <a:rPr lang="de-CH" dirty="0" err="1"/>
              <a:t>to</a:t>
            </a:r>
            <a:r>
              <a:rPr lang="de-CH" dirty="0"/>
              <a:t> </a:t>
            </a:r>
            <a:r>
              <a:rPr lang="de-CH" dirty="0" err="1"/>
              <a:t>edit</a:t>
            </a:r>
            <a:r>
              <a:rPr lang="de-CH" dirty="0"/>
              <a:t> Master title style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7" name="Rectangle 3"/>
          <p:cNvSpPr>
            <a:spLocks noGrp="1" noChangeArrowheads="1"/>
          </p:cNvSpPr>
          <p:nvPr>
            <p:ph idx="1" hasCustomPrompt="1"/>
          </p:nvPr>
        </p:nvSpPr>
        <p:spPr bwMode="auto">
          <a:xfrm>
            <a:off x="232996" y="1343027"/>
            <a:ext cx="8701454" cy="469741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80975" indent="-180975">
              <a:buFont typeface="Arial" panose="020B0604020202020204" pitchFamily="34" charset="0"/>
              <a:buChar char="•"/>
              <a:defRPr sz="2000"/>
            </a:lvl1pPr>
            <a:lvl2pPr marL="449263" indent="-269875">
              <a:defRPr sz="1800"/>
            </a:lvl2pPr>
            <a:lvl3pPr marL="719138" indent="-269875">
              <a:buClrTx/>
              <a:buFont typeface="Arial" pitchFamily="34" charset="0"/>
              <a:buChar char="‒"/>
              <a:defRPr sz="1800"/>
            </a:lvl3pPr>
            <a:lvl4pPr>
              <a:defRPr sz="1800"/>
            </a:lvl4pPr>
            <a:lvl5pPr marL="1258888" indent="-269875">
              <a:buClrTx/>
              <a:buFont typeface="Arial" pitchFamily="34" charset="0"/>
              <a:buChar char="‒"/>
              <a:defRPr sz="1800"/>
            </a:lvl5pPr>
          </a:lstStyle>
          <a:p>
            <a:pPr lvl="0"/>
            <a:r>
              <a:rPr lang="de-CH" dirty="0"/>
              <a:t>Textmasterformate durch Klicken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9" name="Rectangle 2"/>
          <p:cNvSpPr>
            <a:spLocks noGrp="1" noChangeArrowheads="1"/>
          </p:cNvSpPr>
          <p:nvPr>
            <p:ph type="title"/>
          </p:nvPr>
        </p:nvSpPr>
        <p:spPr bwMode="auto">
          <a:xfrm>
            <a:off x="647700" y="514726"/>
            <a:ext cx="8169275" cy="413319"/>
          </a:xfrm>
          <a:prstGeom prst="rect">
            <a:avLst/>
          </a:prstGeom>
          <a:noFill/>
          <a:ln w="9525">
            <a:noFill/>
            <a:miter lim="800000"/>
            <a:headEnd/>
            <a:tailEnd/>
          </a:ln>
        </p:spPr>
        <p:txBody>
          <a:bodyPr vert="horz" wrap="square" lIns="72000" tIns="72000" rIns="72000" bIns="72000" numCol="1" anchor="t" anchorCtr="0" compatLnSpc="1">
            <a:prstTxWarp prst="textNoShape">
              <a:avLst/>
            </a:prstTxWarp>
          </a:bodyPr>
          <a:lstStyle/>
          <a:p>
            <a:pPr lvl="0"/>
            <a:r>
              <a:rPr lang="de-CH" dirty="0"/>
              <a:t>Click </a:t>
            </a:r>
            <a:r>
              <a:rPr lang="de-CH" dirty="0" err="1"/>
              <a:t>to</a:t>
            </a:r>
            <a:r>
              <a:rPr lang="de-CH" dirty="0"/>
              <a:t> </a:t>
            </a:r>
            <a:r>
              <a:rPr lang="de-CH" dirty="0" err="1"/>
              <a:t>edit</a:t>
            </a:r>
            <a:r>
              <a:rPr lang="de-CH" dirty="0"/>
              <a:t> Master title style</a:t>
            </a:r>
          </a:p>
        </p:txBody>
      </p:sp>
    </p:spTree>
    <p:extLst>
      <p:ext uri="{BB962C8B-B14F-4D97-AF65-F5344CB8AC3E}">
        <p14:creationId xmlns:p14="http://schemas.microsoft.com/office/powerpoint/2010/main" val="1171372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8175" y="282575"/>
            <a:ext cx="8169275" cy="422275"/>
          </a:xfrm>
        </p:spPr>
        <p:txBody>
          <a:bodyPr/>
          <a:lstStyle>
            <a:lvl1pPr>
              <a:defRPr/>
            </a:lvl1pPr>
          </a:lstStyle>
          <a:p>
            <a:endParaRPr lang="en-GB" dirty="0"/>
          </a:p>
        </p:txBody>
      </p:sp>
      <p:sp>
        <p:nvSpPr>
          <p:cNvPr id="3" name="Content Placeholder 2"/>
          <p:cNvSpPr>
            <a:spLocks noGrp="1"/>
          </p:cNvSpPr>
          <p:nvPr>
            <p:ph idx="1"/>
          </p:nvPr>
        </p:nvSpPr>
        <p:spPr>
          <a:xfrm>
            <a:off x="647700" y="1114426"/>
            <a:ext cx="8169275" cy="476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310013"/>
            <a:ext cx="8169275" cy="403225"/>
          </a:xfrm>
        </p:spPr>
        <p:txBody>
          <a:bodyPr/>
          <a:lstStyle/>
          <a:p>
            <a:r>
              <a:rPr lang="en-US"/>
              <a:t>Click to edit Master title style</a:t>
            </a:r>
            <a:endParaRPr lang="en-GB"/>
          </a:p>
        </p:txBody>
      </p:sp>
      <p:sp>
        <p:nvSpPr>
          <p:cNvPr id="3" name="Content Placeholder 2"/>
          <p:cNvSpPr>
            <a:spLocks noGrp="1"/>
          </p:cNvSpPr>
          <p:nvPr>
            <p:ph sz="half" idx="1"/>
          </p:nvPr>
        </p:nvSpPr>
        <p:spPr>
          <a:xfrm>
            <a:off x="647700" y="1798638"/>
            <a:ext cx="4008438" cy="4084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8538" y="1798638"/>
            <a:ext cx="4008437" cy="4084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30212"/>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47700" y="692150"/>
            <a:ext cx="8169275" cy="403225"/>
          </a:xfrm>
        </p:spPr>
        <p:txBody>
          <a:bodyPr/>
          <a:lstStyle/>
          <a:p>
            <a:r>
              <a:rPr lang="en-US"/>
              <a:t>Click to edit Master title style</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47700" y="1798638"/>
            <a:ext cx="4008438" cy="1965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808538" y="1798638"/>
            <a:ext cx="4008437" cy="1965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47700" y="3916363"/>
            <a:ext cx="4008438" cy="196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808538" y="3916363"/>
            <a:ext cx="4008437" cy="196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2"/>
          <p:cNvSpPr>
            <a:spLocks noGrp="1" noChangeArrowheads="1"/>
          </p:cNvSpPr>
          <p:nvPr>
            <p:ph type="title"/>
          </p:nvPr>
        </p:nvSpPr>
        <p:spPr bwMode="auto">
          <a:xfrm>
            <a:off x="647700" y="514726"/>
            <a:ext cx="8169275" cy="413319"/>
          </a:xfrm>
          <a:prstGeom prst="rect">
            <a:avLst/>
          </a:prstGeom>
          <a:noFill/>
          <a:ln w="9525">
            <a:noFill/>
            <a:miter lim="800000"/>
            <a:headEnd/>
            <a:tailEnd/>
          </a:ln>
        </p:spPr>
        <p:txBody>
          <a:bodyPr vert="horz" wrap="square" lIns="72000" tIns="72000" rIns="72000" bIns="72000" numCol="1" anchor="t" anchorCtr="0" compatLnSpc="1">
            <a:prstTxWarp prst="textNoShape">
              <a:avLst/>
            </a:prstTxWarp>
          </a:bodyPr>
          <a:lstStyle/>
          <a:p>
            <a:pPr lvl="0"/>
            <a:r>
              <a:rPr lang="de-CH" dirty="0"/>
              <a:t>Click </a:t>
            </a:r>
            <a:r>
              <a:rPr lang="de-CH" dirty="0" err="1"/>
              <a:t>to</a:t>
            </a:r>
            <a:r>
              <a:rPr lang="de-CH" dirty="0"/>
              <a:t> </a:t>
            </a:r>
            <a:r>
              <a:rPr lang="de-CH" dirty="0" err="1"/>
              <a:t>edit</a:t>
            </a:r>
            <a:r>
              <a:rPr lang="de-CH" dirty="0"/>
              <a: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over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7700" y="1798638"/>
            <a:ext cx="8169275" cy="1965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47700" y="3916363"/>
            <a:ext cx="8169275" cy="196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2"/>
          <p:cNvSpPr>
            <a:spLocks noGrp="1" noChangeArrowheads="1"/>
          </p:cNvSpPr>
          <p:nvPr>
            <p:ph type="title"/>
          </p:nvPr>
        </p:nvSpPr>
        <p:spPr bwMode="auto">
          <a:xfrm>
            <a:off x="647700" y="514726"/>
            <a:ext cx="8169275" cy="413319"/>
          </a:xfrm>
          <a:prstGeom prst="rect">
            <a:avLst/>
          </a:prstGeom>
          <a:noFill/>
          <a:ln w="9525">
            <a:noFill/>
            <a:miter lim="800000"/>
            <a:headEnd/>
            <a:tailEnd/>
          </a:ln>
        </p:spPr>
        <p:txBody>
          <a:bodyPr vert="horz" wrap="square" lIns="72000" tIns="72000" rIns="72000" bIns="72000" numCol="1" anchor="t" anchorCtr="0" compatLnSpc="1">
            <a:prstTxWarp prst="textNoShape">
              <a:avLst/>
            </a:prstTxWarp>
          </a:bodyPr>
          <a:lstStyle/>
          <a:p>
            <a:pPr lvl="0"/>
            <a:r>
              <a:rPr lang="de-CH" dirty="0"/>
              <a:t>Click </a:t>
            </a:r>
            <a:r>
              <a:rPr lang="de-CH" dirty="0" err="1"/>
              <a:t>to</a:t>
            </a:r>
            <a:r>
              <a:rPr lang="de-CH" dirty="0"/>
              <a:t> </a:t>
            </a:r>
            <a:r>
              <a:rPr lang="de-CH" dirty="0" err="1"/>
              <a:t>edit</a:t>
            </a:r>
            <a:r>
              <a:rPr lang="de-CH" dirty="0"/>
              <a: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7700" y="1798638"/>
            <a:ext cx="4008438" cy="4084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808538" y="1798638"/>
            <a:ext cx="4008437" cy="1965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808538" y="3916363"/>
            <a:ext cx="4008437" cy="196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
          <p:cNvSpPr>
            <a:spLocks noGrp="1" noChangeArrowheads="1"/>
          </p:cNvSpPr>
          <p:nvPr>
            <p:ph type="title"/>
          </p:nvPr>
        </p:nvSpPr>
        <p:spPr bwMode="auto">
          <a:xfrm>
            <a:off x="647700" y="514726"/>
            <a:ext cx="8169275" cy="413319"/>
          </a:xfrm>
          <a:prstGeom prst="rect">
            <a:avLst/>
          </a:prstGeom>
          <a:noFill/>
          <a:ln w="9525">
            <a:noFill/>
            <a:miter lim="800000"/>
            <a:headEnd/>
            <a:tailEnd/>
          </a:ln>
        </p:spPr>
        <p:txBody>
          <a:bodyPr vert="horz" wrap="square" lIns="72000" tIns="72000" rIns="72000" bIns="72000" numCol="1" anchor="t" anchorCtr="0" compatLnSpc="1">
            <a:prstTxWarp prst="textNoShape">
              <a:avLst/>
            </a:prstTxWarp>
          </a:bodyPr>
          <a:lstStyle/>
          <a:p>
            <a:pPr lvl="0"/>
            <a:r>
              <a:rPr lang="de-CH" dirty="0"/>
              <a:t>Click </a:t>
            </a:r>
            <a:r>
              <a:rPr lang="de-CH" dirty="0" err="1"/>
              <a:t>to</a:t>
            </a:r>
            <a:r>
              <a:rPr lang="de-CH" dirty="0"/>
              <a:t> </a:t>
            </a:r>
            <a:r>
              <a:rPr lang="de-CH" dirty="0" err="1"/>
              <a:t>edit</a:t>
            </a:r>
            <a:r>
              <a:rPr lang="de-CH" dirty="0"/>
              <a: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bwMode="auto">
          <a:xfrm>
            <a:off x="647700" y="514726"/>
            <a:ext cx="8169275" cy="413319"/>
          </a:xfrm>
          <a:prstGeom prst="rect">
            <a:avLst/>
          </a:prstGeom>
          <a:noFill/>
          <a:ln w="9525">
            <a:noFill/>
            <a:miter lim="800000"/>
            <a:headEnd/>
            <a:tailEnd/>
          </a:ln>
        </p:spPr>
        <p:txBody>
          <a:bodyPr vert="horz" wrap="square" lIns="72000" tIns="72000" rIns="72000" bIns="72000" numCol="1" anchor="t" anchorCtr="0" compatLnSpc="1">
            <a:prstTxWarp prst="textNoShape">
              <a:avLst/>
            </a:prstTxWarp>
          </a:bodyPr>
          <a:lstStyle/>
          <a:p>
            <a:pPr lvl="0"/>
            <a:r>
              <a:rPr lang="de-CH" dirty="0"/>
              <a:t>Click </a:t>
            </a:r>
            <a:r>
              <a:rPr lang="de-CH" dirty="0" err="1"/>
              <a:t>to</a:t>
            </a:r>
            <a:r>
              <a:rPr lang="de-CH" dirty="0"/>
              <a:t> </a:t>
            </a:r>
            <a:r>
              <a:rPr lang="de-CH" dirty="0" err="1"/>
              <a:t>edit</a:t>
            </a:r>
            <a:r>
              <a:rPr lang="de-CH" dirty="0"/>
              <a:t> Master title style</a:t>
            </a:r>
          </a:p>
        </p:txBody>
      </p:sp>
      <p:sp>
        <p:nvSpPr>
          <p:cNvPr id="30724" name="Rectangle 3"/>
          <p:cNvSpPr>
            <a:spLocks noGrp="1" noChangeArrowheads="1"/>
          </p:cNvSpPr>
          <p:nvPr>
            <p:ph type="body" idx="1"/>
          </p:nvPr>
        </p:nvSpPr>
        <p:spPr bwMode="auto">
          <a:xfrm>
            <a:off x="647700" y="1798638"/>
            <a:ext cx="8169275" cy="4084637"/>
          </a:xfrm>
          <a:prstGeom prst="rect">
            <a:avLst/>
          </a:prstGeom>
          <a:noFill/>
          <a:ln w="9525">
            <a:noFill/>
            <a:miter lim="800000"/>
            <a:headEnd/>
            <a:tailEnd/>
          </a:ln>
        </p:spPr>
        <p:txBody>
          <a:bodyPr vert="horz" wrap="square" lIns="72000" tIns="72000" rIns="72000" bIns="72000" numCol="1" anchor="t" anchorCtr="0" compatLnSpc="1">
            <a:prstTxWarp prst="textNoShape">
              <a:avLst/>
            </a:prstTxWarp>
          </a:body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p>
        </p:txBody>
      </p:sp>
      <p:sp>
        <p:nvSpPr>
          <p:cNvPr id="1033" name="Text Box 9"/>
          <p:cNvSpPr txBox="1">
            <a:spLocks noChangeArrowheads="1"/>
          </p:cNvSpPr>
          <p:nvPr>
            <p:custDataLst>
              <p:tags r:id="rId17"/>
            </p:custDataLst>
          </p:nvPr>
        </p:nvSpPr>
        <p:spPr bwMode="auto">
          <a:xfrm>
            <a:off x="4981433" y="6303964"/>
            <a:ext cx="3876817" cy="331591"/>
          </a:xfrm>
          <a:prstGeom prst="rect">
            <a:avLst/>
          </a:prstGeom>
          <a:noFill/>
          <a:ln w="9525">
            <a:noFill/>
            <a:miter lim="800000"/>
            <a:headEnd/>
            <a:tailEnd/>
          </a:ln>
          <a:effectLst/>
        </p:spPr>
        <p:txBody>
          <a:bodyPr lIns="72000" tIns="72000" rIns="72000" bIns="72000"/>
          <a:lstStyle/>
          <a:p>
            <a:pPr marL="0" marR="0" indent="0" algn="r" defTabSz="914400" rtl="0" eaLnBrk="1" fontAlgn="base" latinLnBrk="0" hangingPunct="1">
              <a:lnSpc>
                <a:spcPct val="100000"/>
              </a:lnSpc>
              <a:spcBef>
                <a:spcPct val="0"/>
              </a:spcBef>
              <a:spcAft>
                <a:spcPct val="0"/>
              </a:spcAft>
              <a:buClrTx/>
              <a:buSzTx/>
              <a:buFontTx/>
              <a:buNone/>
              <a:tabLst/>
              <a:defRPr/>
            </a:pPr>
            <a:r>
              <a:rPr lang="de-CH" sz="1200" kern="1200" baseline="0" dirty="0">
                <a:solidFill>
                  <a:schemeClr val="tx1"/>
                </a:solidFill>
                <a:latin typeface="+mn-lt"/>
                <a:ea typeface="+mn-ea"/>
                <a:cs typeface="+mn-cs"/>
              </a:rPr>
              <a:t>© Benno Weber 2018 - </a:t>
            </a:r>
            <a:r>
              <a:rPr lang="de-CH" sz="1200" dirty="0">
                <a:latin typeface="+mn-lt"/>
              </a:rPr>
              <a:t>Slide</a:t>
            </a:r>
            <a:r>
              <a:rPr lang="de-CH" sz="1200" baseline="0" dirty="0">
                <a:latin typeface="+mn-lt"/>
              </a:rPr>
              <a:t> </a:t>
            </a:r>
            <a:fld id="{23B193C8-AF82-4BD9-98C5-29EA926F1AB6}" type="slidenum">
              <a:rPr lang="de-CH" sz="1200" baseline="0" smtClean="0">
                <a:latin typeface="+mn-lt"/>
              </a:rPr>
              <a:pPr marL="0" marR="0" indent="0" algn="r" defTabSz="914400" rtl="0" eaLnBrk="1" fontAlgn="base" latinLnBrk="0" hangingPunct="1">
                <a:lnSpc>
                  <a:spcPct val="100000"/>
                </a:lnSpc>
                <a:spcBef>
                  <a:spcPct val="0"/>
                </a:spcBef>
                <a:spcAft>
                  <a:spcPct val="0"/>
                </a:spcAft>
                <a:buClrTx/>
                <a:buSzTx/>
                <a:buFontTx/>
                <a:buNone/>
                <a:tabLst/>
                <a:defRPr/>
              </a:pPr>
              <a:t>‹Nr.›</a:t>
            </a:fld>
            <a:endParaRPr lang="de-CH" sz="1200" dirty="0">
              <a:latin typeface="+mn-lt"/>
            </a:endParaRPr>
          </a:p>
        </p:txBody>
      </p:sp>
    </p:spTree>
  </p:cSld>
  <p:clrMap bg1="lt1" tx1="dk1" bg2="lt2" tx2="dk2" accent1="accent1" accent2="accent2" accent3="accent3" accent4="accent4" accent5="accent5" accent6="accent6" hlink="hlink" folHlink="folHlink"/>
  <p:sldLayoutIdLst>
    <p:sldLayoutId id="2147483668" r:id="rId1"/>
    <p:sldLayoutId id="2147483650" r:id="rId2"/>
    <p:sldLayoutId id="2147483652" r:id="rId3"/>
    <p:sldLayoutId id="2147483653" r:id="rId4"/>
    <p:sldLayoutId id="2147483654" r:id="rId5"/>
    <p:sldLayoutId id="2147483655"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71" r:id="rId15"/>
  </p:sldLayoutIdLst>
  <p:hf hdr="0" ftr="0" dt="0"/>
  <p:txStyles>
    <p:titleStyle>
      <a:lvl1pPr algn="l" rtl="0" eaLnBrk="0" fontAlgn="base" hangingPunct="0">
        <a:spcBef>
          <a:spcPct val="0"/>
        </a:spcBef>
        <a:spcAft>
          <a:spcPct val="0"/>
        </a:spcAft>
        <a:defRPr sz="1600" b="1">
          <a:solidFill>
            <a:schemeClr val="tx2"/>
          </a:solidFill>
          <a:latin typeface="+mj-lt"/>
          <a:ea typeface="+mj-ea"/>
          <a:cs typeface="+mj-cs"/>
        </a:defRPr>
      </a:lvl1pPr>
      <a:lvl2pPr algn="l" rtl="0" eaLnBrk="0" fontAlgn="base" hangingPunct="0">
        <a:spcBef>
          <a:spcPct val="0"/>
        </a:spcBef>
        <a:spcAft>
          <a:spcPct val="0"/>
        </a:spcAft>
        <a:defRPr sz="1600" b="1">
          <a:solidFill>
            <a:schemeClr val="tx2"/>
          </a:solidFill>
          <a:latin typeface="Verdana" pitchFamily="34" charset="0"/>
        </a:defRPr>
      </a:lvl2pPr>
      <a:lvl3pPr algn="l" rtl="0" eaLnBrk="0" fontAlgn="base" hangingPunct="0">
        <a:spcBef>
          <a:spcPct val="0"/>
        </a:spcBef>
        <a:spcAft>
          <a:spcPct val="0"/>
        </a:spcAft>
        <a:defRPr sz="1600" b="1">
          <a:solidFill>
            <a:schemeClr val="tx2"/>
          </a:solidFill>
          <a:latin typeface="Verdana" pitchFamily="34" charset="0"/>
        </a:defRPr>
      </a:lvl3pPr>
      <a:lvl4pPr algn="l" rtl="0" eaLnBrk="0" fontAlgn="base" hangingPunct="0">
        <a:spcBef>
          <a:spcPct val="0"/>
        </a:spcBef>
        <a:spcAft>
          <a:spcPct val="0"/>
        </a:spcAft>
        <a:defRPr sz="1600" b="1">
          <a:solidFill>
            <a:schemeClr val="tx2"/>
          </a:solidFill>
          <a:latin typeface="Verdana" pitchFamily="34" charset="0"/>
        </a:defRPr>
      </a:lvl4pPr>
      <a:lvl5pPr algn="l" rtl="0" eaLnBrk="0" fontAlgn="base" hangingPunct="0">
        <a:spcBef>
          <a:spcPct val="0"/>
        </a:spcBef>
        <a:spcAft>
          <a:spcPct val="0"/>
        </a:spcAft>
        <a:defRPr sz="1600" b="1">
          <a:solidFill>
            <a:schemeClr val="tx2"/>
          </a:solidFill>
          <a:latin typeface="Verdana" pitchFamily="34" charset="0"/>
        </a:defRPr>
      </a:lvl5pPr>
      <a:lvl6pPr marL="457200" algn="l" rtl="0" fontAlgn="base">
        <a:spcBef>
          <a:spcPct val="0"/>
        </a:spcBef>
        <a:spcAft>
          <a:spcPct val="0"/>
        </a:spcAft>
        <a:defRPr sz="1600" b="1">
          <a:solidFill>
            <a:schemeClr val="tx2"/>
          </a:solidFill>
          <a:latin typeface="Verdana" pitchFamily="34" charset="0"/>
        </a:defRPr>
      </a:lvl6pPr>
      <a:lvl7pPr marL="914400" algn="l" rtl="0" fontAlgn="base">
        <a:spcBef>
          <a:spcPct val="0"/>
        </a:spcBef>
        <a:spcAft>
          <a:spcPct val="0"/>
        </a:spcAft>
        <a:defRPr sz="1600" b="1">
          <a:solidFill>
            <a:schemeClr val="tx2"/>
          </a:solidFill>
          <a:latin typeface="Verdana" pitchFamily="34" charset="0"/>
        </a:defRPr>
      </a:lvl7pPr>
      <a:lvl8pPr marL="1371600" algn="l" rtl="0" fontAlgn="base">
        <a:spcBef>
          <a:spcPct val="0"/>
        </a:spcBef>
        <a:spcAft>
          <a:spcPct val="0"/>
        </a:spcAft>
        <a:defRPr sz="1600" b="1">
          <a:solidFill>
            <a:schemeClr val="tx2"/>
          </a:solidFill>
          <a:latin typeface="Verdana" pitchFamily="34" charset="0"/>
        </a:defRPr>
      </a:lvl8pPr>
      <a:lvl9pPr marL="1828800" algn="l" rtl="0" fontAlgn="base">
        <a:spcBef>
          <a:spcPct val="0"/>
        </a:spcBef>
        <a:spcAft>
          <a:spcPct val="0"/>
        </a:spcAft>
        <a:defRPr sz="1600" b="1">
          <a:solidFill>
            <a:schemeClr val="tx2"/>
          </a:solidFill>
          <a:latin typeface="Verdana" pitchFamily="34" charset="0"/>
        </a:defRPr>
      </a:lvl9pPr>
    </p:titleStyle>
    <p:bodyStyle>
      <a:lvl1pPr marL="182563" indent="-182563" algn="l" rtl="0" eaLnBrk="0" fontAlgn="base" hangingPunct="0">
        <a:spcBef>
          <a:spcPct val="0"/>
        </a:spcBef>
        <a:spcAft>
          <a:spcPct val="0"/>
        </a:spcAft>
        <a:buChar char="-"/>
        <a:defRPr sz="1600">
          <a:solidFill>
            <a:schemeClr val="tx1"/>
          </a:solidFill>
          <a:latin typeface="+mn-lt"/>
          <a:ea typeface="+mn-ea"/>
          <a:cs typeface="+mn-cs"/>
        </a:defRPr>
      </a:lvl1pPr>
      <a:lvl2pPr marL="539750" indent="-192088" algn="l" rtl="0" eaLnBrk="0" fontAlgn="base" hangingPunct="0">
        <a:spcBef>
          <a:spcPct val="0"/>
        </a:spcBef>
        <a:spcAft>
          <a:spcPct val="0"/>
        </a:spcAft>
        <a:buChar char="-"/>
        <a:defRPr sz="1600">
          <a:solidFill>
            <a:schemeClr val="tx1"/>
          </a:solidFill>
          <a:latin typeface="+mn-lt"/>
        </a:defRPr>
      </a:lvl2pPr>
      <a:lvl3pPr marL="906463" indent="-192088" algn="l" rtl="0" eaLnBrk="0" fontAlgn="base" hangingPunct="0">
        <a:spcBef>
          <a:spcPct val="0"/>
        </a:spcBef>
        <a:spcAft>
          <a:spcPct val="0"/>
        </a:spcAft>
        <a:buChar char="-"/>
        <a:defRPr sz="1600">
          <a:solidFill>
            <a:schemeClr val="tx1"/>
          </a:solidFill>
          <a:latin typeface="+mn-lt"/>
        </a:defRPr>
      </a:lvl3pPr>
      <a:lvl4pPr marL="1262063" indent="-182563" algn="l" rtl="0" eaLnBrk="0" fontAlgn="base" hangingPunct="0">
        <a:spcBef>
          <a:spcPct val="0"/>
        </a:spcBef>
        <a:spcAft>
          <a:spcPct val="0"/>
        </a:spcAft>
        <a:buChar char="-"/>
        <a:defRPr sz="1600">
          <a:solidFill>
            <a:schemeClr val="tx1"/>
          </a:solidFill>
          <a:latin typeface="+mn-lt"/>
        </a:defRPr>
      </a:lvl4pPr>
      <a:lvl5pPr marL="1619250" indent="-182563" algn="l" rtl="0" eaLnBrk="0" fontAlgn="base" hangingPunct="0">
        <a:spcBef>
          <a:spcPct val="0"/>
        </a:spcBef>
        <a:spcAft>
          <a:spcPct val="0"/>
        </a:spcAft>
        <a:buChar char="-"/>
        <a:defRPr sz="1600">
          <a:solidFill>
            <a:schemeClr val="tx1"/>
          </a:solidFill>
          <a:latin typeface="+mn-lt"/>
        </a:defRPr>
      </a:lvl5pPr>
      <a:lvl6pPr marL="2076450" indent="-182563" algn="l" rtl="0" fontAlgn="base">
        <a:spcBef>
          <a:spcPct val="0"/>
        </a:spcBef>
        <a:spcAft>
          <a:spcPct val="0"/>
        </a:spcAft>
        <a:buChar char="-"/>
        <a:defRPr sz="1600">
          <a:solidFill>
            <a:schemeClr val="tx1"/>
          </a:solidFill>
          <a:latin typeface="+mn-lt"/>
        </a:defRPr>
      </a:lvl6pPr>
      <a:lvl7pPr marL="2533650" indent="-182563" algn="l" rtl="0" fontAlgn="base">
        <a:spcBef>
          <a:spcPct val="0"/>
        </a:spcBef>
        <a:spcAft>
          <a:spcPct val="0"/>
        </a:spcAft>
        <a:buChar char="-"/>
        <a:defRPr sz="1600">
          <a:solidFill>
            <a:schemeClr val="tx1"/>
          </a:solidFill>
          <a:latin typeface="+mn-lt"/>
        </a:defRPr>
      </a:lvl7pPr>
      <a:lvl8pPr marL="2990850" indent="-182563" algn="l" rtl="0" fontAlgn="base">
        <a:spcBef>
          <a:spcPct val="0"/>
        </a:spcBef>
        <a:spcAft>
          <a:spcPct val="0"/>
        </a:spcAft>
        <a:buChar char="-"/>
        <a:defRPr sz="1600">
          <a:solidFill>
            <a:schemeClr val="tx1"/>
          </a:solidFill>
          <a:latin typeface="+mn-lt"/>
        </a:defRPr>
      </a:lvl8pPr>
      <a:lvl9pPr marL="3448050" indent="-182563" algn="l" rtl="0" fontAlgn="base">
        <a:spcBef>
          <a:spcPct val="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63.emf"/></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64.wmf"/><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68.emf"/><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2.wmf"/><Relationship Id="rId18" Type="http://schemas.openxmlformats.org/officeDocument/2006/relationships/oleObject" Target="../embeddings/oleObject8.bin"/><Relationship Id="rId3" Type="http://schemas.openxmlformats.org/officeDocument/2006/relationships/notesSlide" Target="../notesSlides/notesSlide11.xml"/><Relationship Id="rId21" Type="http://schemas.openxmlformats.org/officeDocument/2006/relationships/image" Target="../media/image26.wmf"/><Relationship Id="rId7" Type="http://schemas.openxmlformats.org/officeDocument/2006/relationships/image" Target="../media/image19.wmf"/><Relationship Id="rId12" Type="http://schemas.openxmlformats.org/officeDocument/2006/relationships/oleObject" Target="../embeddings/oleObject5.bin"/><Relationship Id="rId17" Type="http://schemas.openxmlformats.org/officeDocument/2006/relationships/image" Target="../media/image24.wmf"/><Relationship Id="rId2" Type="http://schemas.openxmlformats.org/officeDocument/2006/relationships/slideLayout" Target="../slideLayouts/slideLayout12.xml"/><Relationship Id="rId16" Type="http://schemas.openxmlformats.org/officeDocument/2006/relationships/oleObject" Target="../embeddings/oleObject7.bin"/><Relationship Id="rId20" Type="http://schemas.openxmlformats.org/officeDocument/2006/relationships/oleObject" Target="../embeddings/oleObject9.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1.wmf"/><Relationship Id="rId5" Type="http://schemas.openxmlformats.org/officeDocument/2006/relationships/image" Target="../media/image18.wmf"/><Relationship Id="rId15" Type="http://schemas.openxmlformats.org/officeDocument/2006/relationships/image" Target="../media/image23.wmf"/><Relationship Id="rId10" Type="http://schemas.openxmlformats.org/officeDocument/2006/relationships/oleObject" Target="../embeddings/oleObject4.bin"/><Relationship Id="rId19" Type="http://schemas.openxmlformats.org/officeDocument/2006/relationships/image" Target="../media/image25.wmf"/><Relationship Id="rId4" Type="http://schemas.openxmlformats.org/officeDocument/2006/relationships/oleObject" Target="../embeddings/oleObject1.bin"/><Relationship Id="rId9" Type="http://schemas.openxmlformats.org/officeDocument/2006/relationships/image" Target="../media/image20.wmf"/><Relationship Id="rId14" Type="http://schemas.openxmlformats.org/officeDocument/2006/relationships/oleObject" Target="../embeddings/oleObject6.bin"/></Relationships>
</file>

<file path=ppt/slides/_rels/slide11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www.ft.com/content/3a1c5cbc-f088-11e3-8f3d-00144feabdc0" TargetMode="External"/><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hyperlink" Target="http://uk.businessinsider.com/funding-circle-raises-100-million-accel-chancellor-philip-hammond-fintech-2017-1" TargetMode="External"/><Relationship Id="rId4" Type="http://schemas.openxmlformats.org/officeDocument/2006/relationships/hyperlink" Target="https://ec.europa.eu/commission/sites/beta-political/files/juncker-political-guidelines-speech_en_0.pdf"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8" Type="http://schemas.openxmlformats.org/officeDocument/2006/relationships/image" Target="../media/image1440.png"/><Relationship Id="rId3" Type="http://schemas.openxmlformats.org/officeDocument/2006/relationships/image" Target="../media/image1390.png"/><Relationship Id="rId7" Type="http://schemas.openxmlformats.org/officeDocument/2006/relationships/image" Target="../media/image1430.png"/><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image" Target="../media/image1420.png"/><Relationship Id="rId5" Type="http://schemas.openxmlformats.org/officeDocument/2006/relationships/image" Target="../media/image1410.png"/><Relationship Id="rId4" Type="http://schemas.openxmlformats.org/officeDocument/2006/relationships/image" Target="../media/image1400.png"/><Relationship Id="rId9" Type="http://schemas.openxmlformats.org/officeDocument/2006/relationships/image" Target="../media/image1450.png"/></Relationships>
</file>

<file path=ppt/slides/_rels/slide1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oleObject" Target="../embeddings/oleObject77.bin"/><Relationship Id="rId13" Type="http://schemas.openxmlformats.org/officeDocument/2006/relationships/image" Target="../media/image176.wmf"/><Relationship Id="rId3" Type="http://schemas.openxmlformats.org/officeDocument/2006/relationships/notesSlide" Target="../notesSlides/notesSlide113.xml"/><Relationship Id="rId7" Type="http://schemas.openxmlformats.org/officeDocument/2006/relationships/image" Target="../media/image173.wmf"/><Relationship Id="rId12" Type="http://schemas.openxmlformats.org/officeDocument/2006/relationships/oleObject" Target="../embeddings/oleObject79.bin"/><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oleObject" Target="../embeddings/oleObject76.bin"/><Relationship Id="rId11" Type="http://schemas.openxmlformats.org/officeDocument/2006/relationships/image" Target="../media/image175.wmf"/><Relationship Id="rId5" Type="http://schemas.openxmlformats.org/officeDocument/2006/relationships/image" Target="../media/image172.wmf"/><Relationship Id="rId10" Type="http://schemas.openxmlformats.org/officeDocument/2006/relationships/oleObject" Target="../embeddings/oleObject78.bin"/><Relationship Id="rId4" Type="http://schemas.openxmlformats.org/officeDocument/2006/relationships/oleObject" Target="../embeddings/oleObject75.bin"/><Relationship Id="rId9" Type="http://schemas.openxmlformats.org/officeDocument/2006/relationships/image" Target="../media/image174.wmf"/></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8" Type="http://schemas.openxmlformats.org/officeDocument/2006/relationships/image" Target="../media/image178.wmf"/><Relationship Id="rId3" Type="http://schemas.openxmlformats.org/officeDocument/2006/relationships/notesSlide" Target="../notesSlides/notesSlide115.xml"/><Relationship Id="rId7" Type="http://schemas.openxmlformats.org/officeDocument/2006/relationships/oleObject" Target="../embeddings/oleObject81.bin"/><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image" Target="../media/image177.wmf"/><Relationship Id="rId5" Type="http://schemas.openxmlformats.org/officeDocument/2006/relationships/oleObject" Target="../embeddings/oleObject80.bin"/><Relationship Id="rId4" Type="http://schemas.openxmlformats.org/officeDocument/2006/relationships/image" Target="../media/image17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28.png"/><Relationship Id="rId5" Type="http://schemas.openxmlformats.org/officeDocument/2006/relationships/image" Target="../media/image27.wmf"/><Relationship Id="rId4" Type="http://schemas.openxmlformats.org/officeDocument/2006/relationships/oleObject" Target="../embeddings/oleObject10.bin"/></Relationships>
</file>

<file path=ppt/slides/_rels/slide12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7.xml"/><Relationship Id="rId1" Type="http://schemas.openxmlformats.org/officeDocument/2006/relationships/slideLayout" Target="../slideLayouts/slideLayout3.xml"/><Relationship Id="rId4" Type="http://schemas.openxmlformats.org/officeDocument/2006/relationships/chart" Target="../charts/char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8" Type="http://schemas.openxmlformats.org/officeDocument/2006/relationships/oleObject" Target="../embeddings/oleObject84.bin"/><Relationship Id="rId13" Type="http://schemas.openxmlformats.org/officeDocument/2006/relationships/oleObject" Target="../embeddings/oleObject86.bin"/><Relationship Id="rId3" Type="http://schemas.openxmlformats.org/officeDocument/2006/relationships/notesSlide" Target="../notesSlides/notesSlide119.xml"/><Relationship Id="rId7" Type="http://schemas.openxmlformats.org/officeDocument/2006/relationships/image" Target="../media/image183.wmf"/><Relationship Id="rId12" Type="http://schemas.openxmlformats.org/officeDocument/2006/relationships/image" Target="../media/image185.wmf"/><Relationship Id="rId2" Type="http://schemas.openxmlformats.org/officeDocument/2006/relationships/slideLayout" Target="../slideLayouts/slideLayout2.xml"/><Relationship Id="rId16" Type="http://schemas.openxmlformats.org/officeDocument/2006/relationships/image" Target="../media/image187.wmf"/><Relationship Id="rId1" Type="http://schemas.openxmlformats.org/officeDocument/2006/relationships/vmlDrawing" Target="../drawings/vmlDrawing26.vml"/><Relationship Id="rId6" Type="http://schemas.openxmlformats.org/officeDocument/2006/relationships/oleObject" Target="../embeddings/oleObject83.bin"/><Relationship Id="rId11" Type="http://schemas.openxmlformats.org/officeDocument/2006/relationships/oleObject" Target="../embeddings/oleObject85.bin"/><Relationship Id="rId5" Type="http://schemas.openxmlformats.org/officeDocument/2006/relationships/image" Target="../media/image182.wmf"/><Relationship Id="rId15" Type="http://schemas.openxmlformats.org/officeDocument/2006/relationships/oleObject" Target="../embeddings/oleObject87.bin"/><Relationship Id="rId10" Type="http://schemas.openxmlformats.org/officeDocument/2006/relationships/image" Target="../media/image188.emf"/><Relationship Id="rId4" Type="http://schemas.openxmlformats.org/officeDocument/2006/relationships/oleObject" Target="../embeddings/oleObject82.bin"/><Relationship Id="rId9" Type="http://schemas.openxmlformats.org/officeDocument/2006/relationships/image" Target="../media/image184.wmf"/><Relationship Id="rId14" Type="http://schemas.openxmlformats.org/officeDocument/2006/relationships/image" Target="../media/image186.wmf"/></Relationships>
</file>

<file path=ppt/slides/_rels/slide124.xml.rels><?xml version="1.0" encoding="UTF-8" standalone="yes"?>
<Relationships xmlns="http://schemas.openxmlformats.org/package/2006/relationships"><Relationship Id="rId8" Type="http://schemas.openxmlformats.org/officeDocument/2006/relationships/oleObject" Target="../embeddings/oleObject90.bin"/><Relationship Id="rId3" Type="http://schemas.openxmlformats.org/officeDocument/2006/relationships/notesSlide" Target="../notesSlides/notesSlide120.xml"/><Relationship Id="rId7" Type="http://schemas.openxmlformats.org/officeDocument/2006/relationships/image" Target="../media/image190.wmf"/><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oleObject" Target="../embeddings/oleObject89.bin"/><Relationship Id="rId5" Type="http://schemas.openxmlformats.org/officeDocument/2006/relationships/image" Target="../media/image189.wmf"/><Relationship Id="rId4" Type="http://schemas.openxmlformats.org/officeDocument/2006/relationships/oleObject" Target="../embeddings/oleObject88.bin"/><Relationship Id="rId9" Type="http://schemas.openxmlformats.org/officeDocument/2006/relationships/image" Target="../media/image191.wmf"/></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image" Target="../media/image192.wmf"/><Relationship Id="rId5" Type="http://schemas.openxmlformats.org/officeDocument/2006/relationships/oleObject" Target="../embeddings/oleObject91.bin"/><Relationship Id="rId4" Type="http://schemas.openxmlformats.org/officeDocument/2006/relationships/image" Target="../media/image193.png"/></Relationships>
</file>

<file path=ppt/slides/_rels/slide126.xml.rels><?xml version="1.0" encoding="UTF-8" standalone="yes"?>
<Relationships xmlns="http://schemas.openxmlformats.org/package/2006/relationships"><Relationship Id="rId3" Type="http://schemas.openxmlformats.org/officeDocument/2006/relationships/image" Target="../media/image194.emf"/><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openxmlformats.org/officeDocument/2006/relationships/image" Target="../media/image197.emf"/><Relationship Id="rId5" Type="http://schemas.openxmlformats.org/officeDocument/2006/relationships/image" Target="../media/image196.emf"/><Relationship Id="rId4" Type="http://schemas.openxmlformats.org/officeDocument/2006/relationships/image" Target="../media/image195.emf"/></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25.xml"/><Relationship Id="rId1" Type="http://schemas.openxmlformats.org/officeDocument/2006/relationships/slideLayout" Target="../slideLayouts/slideLayout2.xml"/><Relationship Id="rId5" Type="http://schemas.openxmlformats.org/officeDocument/2006/relationships/image" Target="../media/image200.png"/><Relationship Id="rId4" Type="http://schemas.openxmlformats.org/officeDocument/2006/relationships/image" Target="../media/image19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vmlDrawing" Target="../drawings/vmlDrawing3.vml"/><Relationship Id="rId5" Type="http://schemas.openxmlformats.org/officeDocument/2006/relationships/image" Target="../media/image29.wmf"/><Relationship Id="rId4" Type="http://schemas.openxmlformats.org/officeDocument/2006/relationships/oleObject" Target="../embeddings/oleObject11.bin"/></Relationships>
</file>

<file path=ppt/slides/_rels/slide13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16.xml"/><Relationship Id="rId7" Type="http://schemas.openxmlformats.org/officeDocument/2006/relationships/image" Target="../media/image34.wmf"/><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13.bin"/><Relationship Id="rId5" Type="http://schemas.openxmlformats.org/officeDocument/2006/relationships/image" Target="../media/image33.wmf"/><Relationship Id="rId4" Type="http://schemas.openxmlformats.org/officeDocument/2006/relationships/oleObject" Target="../embeddings/oleObject12.bin"/><Relationship Id="rId9" Type="http://schemas.openxmlformats.org/officeDocument/2006/relationships/image" Target="../media/image35.wmf"/></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8.emf"/><Relationship Id="rId5" Type="http://schemas.openxmlformats.org/officeDocument/2006/relationships/image" Target="../media/image37.wmf"/><Relationship Id="rId4" Type="http://schemas.openxmlformats.org/officeDocument/2006/relationships/oleObject" Target="../embeddings/oleObject15.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39.wmf"/><Relationship Id="rId4" Type="http://schemas.openxmlformats.org/officeDocument/2006/relationships/oleObject" Target="../embeddings/oleObject16.bin"/></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notesSlide" Target="../notesSlides/notesSlide21.xml"/><Relationship Id="rId7" Type="http://schemas.openxmlformats.org/officeDocument/2006/relationships/image" Target="../media/image41.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8.bin"/><Relationship Id="rId5" Type="http://schemas.openxmlformats.org/officeDocument/2006/relationships/image" Target="../media/image40.wmf"/><Relationship Id="rId4" Type="http://schemas.openxmlformats.org/officeDocument/2006/relationships/oleObject" Target="../embeddings/oleObject17.bin"/><Relationship Id="rId9" Type="http://schemas.openxmlformats.org/officeDocument/2006/relationships/image" Target="../media/image42.wmf"/></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22.xml"/><Relationship Id="rId7" Type="http://schemas.openxmlformats.org/officeDocument/2006/relationships/image" Target="../media/image44.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21.bin"/><Relationship Id="rId11" Type="http://schemas.openxmlformats.org/officeDocument/2006/relationships/image" Target="../media/image46.wmf"/><Relationship Id="rId5" Type="http://schemas.openxmlformats.org/officeDocument/2006/relationships/image" Target="../media/image43.wmf"/><Relationship Id="rId10" Type="http://schemas.openxmlformats.org/officeDocument/2006/relationships/oleObject" Target="../embeddings/oleObject23.bin"/><Relationship Id="rId4" Type="http://schemas.openxmlformats.org/officeDocument/2006/relationships/oleObject" Target="../embeddings/oleObject20.bin"/><Relationship Id="rId9" Type="http://schemas.openxmlformats.org/officeDocument/2006/relationships/image" Target="../media/image45.wmf"/></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26.bin"/><Relationship Id="rId13" Type="http://schemas.openxmlformats.org/officeDocument/2006/relationships/image" Target="../media/image51.wmf"/><Relationship Id="rId3" Type="http://schemas.openxmlformats.org/officeDocument/2006/relationships/notesSlide" Target="../notesSlides/notesSlide23.xml"/><Relationship Id="rId7" Type="http://schemas.openxmlformats.org/officeDocument/2006/relationships/image" Target="../media/image48.wmf"/><Relationship Id="rId12"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25.bin"/><Relationship Id="rId11" Type="http://schemas.openxmlformats.org/officeDocument/2006/relationships/image" Target="../media/image50.wmf"/><Relationship Id="rId5" Type="http://schemas.openxmlformats.org/officeDocument/2006/relationships/image" Target="../media/image47.wmf"/><Relationship Id="rId15" Type="http://schemas.openxmlformats.org/officeDocument/2006/relationships/image" Target="../media/image52.wmf"/><Relationship Id="rId10" Type="http://schemas.openxmlformats.org/officeDocument/2006/relationships/oleObject" Target="../embeddings/oleObject27.bin"/><Relationship Id="rId4" Type="http://schemas.openxmlformats.org/officeDocument/2006/relationships/oleObject" Target="../embeddings/oleObject24.bin"/><Relationship Id="rId9" Type="http://schemas.openxmlformats.org/officeDocument/2006/relationships/image" Target="../media/image49.wmf"/><Relationship Id="rId14" Type="http://schemas.openxmlformats.org/officeDocument/2006/relationships/oleObject" Target="../embeddings/oleObject29.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notesSlide" Target="../notesSlides/notesSlide26.xml"/><Relationship Id="rId7" Type="http://schemas.openxmlformats.org/officeDocument/2006/relationships/oleObject" Target="../embeddings/oleObject31.bin"/><Relationship Id="rId2" Type="http://schemas.openxmlformats.org/officeDocument/2006/relationships/slideLayout" Target="../slideLayouts/slideLayout9.xml"/><Relationship Id="rId1" Type="http://schemas.openxmlformats.org/officeDocument/2006/relationships/vmlDrawing" Target="../drawings/vmlDrawing10.vml"/><Relationship Id="rId6" Type="http://schemas.openxmlformats.org/officeDocument/2006/relationships/image" Target="../media/image57.png"/><Relationship Id="rId5" Type="http://schemas.openxmlformats.org/officeDocument/2006/relationships/image" Target="../media/image54.wmf"/><Relationship Id="rId10" Type="http://schemas.openxmlformats.org/officeDocument/2006/relationships/image" Target="../media/image56.wmf"/><Relationship Id="rId4" Type="http://schemas.openxmlformats.org/officeDocument/2006/relationships/oleObject" Target="../embeddings/oleObject30.bin"/><Relationship Id="rId9" Type="http://schemas.openxmlformats.org/officeDocument/2006/relationships/oleObject" Target="../embeddings/oleObject32.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58.wmf"/><Relationship Id="rId4" Type="http://schemas.openxmlformats.org/officeDocument/2006/relationships/oleObject" Target="../embeddings/oleObject33.bin"/></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36.bin"/><Relationship Id="rId3" Type="http://schemas.openxmlformats.org/officeDocument/2006/relationships/notesSlide" Target="../notesSlides/notesSlide28.xml"/><Relationship Id="rId7" Type="http://schemas.openxmlformats.org/officeDocument/2006/relationships/image" Target="../media/image60.w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35.bin"/><Relationship Id="rId11" Type="http://schemas.openxmlformats.org/officeDocument/2006/relationships/image" Target="../media/image62.wmf"/><Relationship Id="rId5" Type="http://schemas.openxmlformats.org/officeDocument/2006/relationships/image" Target="../media/image59.wmf"/><Relationship Id="rId10" Type="http://schemas.openxmlformats.org/officeDocument/2006/relationships/oleObject" Target="../embeddings/oleObject37.bin"/><Relationship Id="rId4" Type="http://schemas.openxmlformats.org/officeDocument/2006/relationships/oleObject" Target="../embeddings/oleObject34.bin"/><Relationship Id="rId9" Type="http://schemas.openxmlformats.org/officeDocument/2006/relationships/image" Target="../media/image61.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40.bin"/><Relationship Id="rId13" Type="http://schemas.openxmlformats.org/officeDocument/2006/relationships/image" Target="../media/image67.wmf"/><Relationship Id="rId3" Type="http://schemas.openxmlformats.org/officeDocument/2006/relationships/notesSlide" Target="../notesSlides/notesSlide30.xml"/><Relationship Id="rId7" Type="http://schemas.openxmlformats.org/officeDocument/2006/relationships/image" Target="../media/image64.wmf"/><Relationship Id="rId12" Type="http://schemas.openxmlformats.org/officeDocument/2006/relationships/oleObject" Target="../embeddings/oleObject42.bin"/><Relationship Id="rId2" Type="http://schemas.openxmlformats.org/officeDocument/2006/relationships/slideLayout" Target="../slideLayouts/slideLayout9.xml"/><Relationship Id="rId1" Type="http://schemas.openxmlformats.org/officeDocument/2006/relationships/vmlDrawing" Target="../drawings/vmlDrawing13.vml"/><Relationship Id="rId6" Type="http://schemas.openxmlformats.org/officeDocument/2006/relationships/oleObject" Target="../embeddings/oleObject39.bin"/><Relationship Id="rId11" Type="http://schemas.openxmlformats.org/officeDocument/2006/relationships/image" Target="../media/image66.wmf"/><Relationship Id="rId5" Type="http://schemas.openxmlformats.org/officeDocument/2006/relationships/image" Target="../media/image63.wmf"/><Relationship Id="rId15" Type="http://schemas.openxmlformats.org/officeDocument/2006/relationships/image" Target="../media/image68.wmf"/><Relationship Id="rId10" Type="http://schemas.openxmlformats.org/officeDocument/2006/relationships/oleObject" Target="../embeddings/oleObject41.bin"/><Relationship Id="rId4" Type="http://schemas.openxmlformats.org/officeDocument/2006/relationships/oleObject" Target="../embeddings/oleObject38.bin"/><Relationship Id="rId9" Type="http://schemas.openxmlformats.org/officeDocument/2006/relationships/image" Target="../media/image65.wmf"/><Relationship Id="rId14" Type="http://schemas.openxmlformats.org/officeDocument/2006/relationships/oleObject" Target="../embeddings/oleObject43.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70.wmf"/><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45.bin"/><Relationship Id="rId5" Type="http://schemas.openxmlformats.org/officeDocument/2006/relationships/image" Target="../media/image69.wmf"/><Relationship Id="rId4" Type="http://schemas.openxmlformats.org/officeDocument/2006/relationships/oleObject" Target="../embeddings/oleObject44.bin"/></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74.wmf"/><Relationship Id="rId4" Type="http://schemas.openxmlformats.org/officeDocument/2006/relationships/oleObject" Target="../embeddings/oleObject46.bin"/></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8" Type="http://schemas.openxmlformats.org/officeDocument/2006/relationships/image" Target="../media/image94.wmf"/><Relationship Id="rId3" Type="http://schemas.openxmlformats.org/officeDocument/2006/relationships/notesSlide" Target="../notesSlides/notesSlide44.xml"/><Relationship Id="rId7" Type="http://schemas.openxmlformats.org/officeDocument/2006/relationships/oleObject" Target="../embeddings/oleObject48.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93.wmf"/><Relationship Id="rId5" Type="http://schemas.openxmlformats.org/officeDocument/2006/relationships/oleObject" Target="../embeddings/oleObject47.bin"/><Relationship Id="rId4" Type="http://schemas.openxmlformats.org/officeDocument/2006/relationships/image" Target="../media/image95.gif"/></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51.bin"/><Relationship Id="rId13" Type="http://schemas.openxmlformats.org/officeDocument/2006/relationships/image" Target="../media/image100.wmf"/><Relationship Id="rId3" Type="http://schemas.openxmlformats.org/officeDocument/2006/relationships/notesSlide" Target="../notesSlides/notesSlide45.xml"/><Relationship Id="rId7" Type="http://schemas.openxmlformats.org/officeDocument/2006/relationships/image" Target="../media/image97.wmf"/><Relationship Id="rId12" Type="http://schemas.openxmlformats.org/officeDocument/2006/relationships/oleObject" Target="../embeddings/oleObject53.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50.bin"/><Relationship Id="rId11" Type="http://schemas.openxmlformats.org/officeDocument/2006/relationships/image" Target="../media/image99.wmf"/><Relationship Id="rId5" Type="http://schemas.openxmlformats.org/officeDocument/2006/relationships/image" Target="../media/image96.wmf"/><Relationship Id="rId10" Type="http://schemas.openxmlformats.org/officeDocument/2006/relationships/oleObject" Target="../embeddings/oleObject52.bin"/><Relationship Id="rId4" Type="http://schemas.openxmlformats.org/officeDocument/2006/relationships/oleObject" Target="../embeddings/oleObject49.bin"/><Relationship Id="rId9" Type="http://schemas.openxmlformats.org/officeDocument/2006/relationships/image" Target="../media/image98.wmf"/></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107.jpeg"/><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106.jpeg"/><Relationship Id="rId5" Type="http://schemas.openxmlformats.org/officeDocument/2006/relationships/image" Target="../media/image105.wmf"/><Relationship Id="rId4" Type="http://schemas.openxmlformats.org/officeDocument/2006/relationships/oleObject" Target="../embeddings/oleObject54.bin"/></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110.wmf"/><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oleObject" Target="../embeddings/oleObject56.bin"/><Relationship Id="rId5" Type="http://schemas.openxmlformats.org/officeDocument/2006/relationships/image" Target="../media/image109.wmf"/><Relationship Id="rId4" Type="http://schemas.openxmlformats.org/officeDocument/2006/relationships/oleObject" Target="../embeddings/oleObject55.bin"/></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59.bin"/><Relationship Id="rId13" Type="http://schemas.openxmlformats.org/officeDocument/2006/relationships/image" Target="../media/image66.wmf"/><Relationship Id="rId18" Type="http://schemas.openxmlformats.org/officeDocument/2006/relationships/oleObject" Target="../embeddings/oleObject64.bin"/><Relationship Id="rId26" Type="http://schemas.openxmlformats.org/officeDocument/2006/relationships/oleObject" Target="../embeddings/oleObject68.bin"/><Relationship Id="rId3" Type="http://schemas.openxmlformats.org/officeDocument/2006/relationships/notesSlide" Target="../notesSlides/notesSlide55.xml"/><Relationship Id="rId21" Type="http://schemas.openxmlformats.org/officeDocument/2006/relationships/image" Target="../media/image116.wmf"/><Relationship Id="rId7" Type="http://schemas.openxmlformats.org/officeDocument/2006/relationships/image" Target="../media/image113.wmf"/><Relationship Id="rId12" Type="http://schemas.openxmlformats.org/officeDocument/2006/relationships/oleObject" Target="../embeddings/oleObject61.bin"/><Relationship Id="rId17" Type="http://schemas.openxmlformats.org/officeDocument/2006/relationships/image" Target="../media/image114.wmf"/><Relationship Id="rId25" Type="http://schemas.openxmlformats.org/officeDocument/2006/relationships/image" Target="../media/image118.wmf"/><Relationship Id="rId2" Type="http://schemas.openxmlformats.org/officeDocument/2006/relationships/slideLayout" Target="../slideLayouts/slideLayout2.xml"/><Relationship Id="rId16" Type="http://schemas.openxmlformats.org/officeDocument/2006/relationships/oleObject" Target="../embeddings/oleObject63.bin"/><Relationship Id="rId20" Type="http://schemas.openxmlformats.org/officeDocument/2006/relationships/oleObject" Target="../embeddings/oleObject65.bin"/><Relationship Id="rId1" Type="http://schemas.openxmlformats.org/officeDocument/2006/relationships/vmlDrawing" Target="../drawings/vmlDrawing20.vml"/><Relationship Id="rId6" Type="http://schemas.openxmlformats.org/officeDocument/2006/relationships/oleObject" Target="../embeddings/oleObject58.bin"/><Relationship Id="rId11" Type="http://schemas.openxmlformats.org/officeDocument/2006/relationships/image" Target="../media/image65.wmf"/><Relationship Id="rId24" Type="http://schemas.openxmlformats.org/officeDocument/2006/relationships/oleObject" Target="../embeddings/oleObject67.bin"/><Relationship Id="rId5" Type="http://schemas.openxmlformats.org/officeDocument/2006/relationships/image" Target="../media/image112.wmf"/><Relationship Id="rId15" Type="http://schemas.openxmlformats.org/officeDocument/2006/relationships/image" Target="../media/image67.wmf"/><Relationship Id="rId23" Type="http://schemas.openxmlformats.org/officeDocument/2006/relationships/image" Target="../media/image117.wmf"/><Relationship Id="rId10" Type="http://schemas.openxmlformats.org/officeDocument/2006/relationships/oleObject" Target="../embeddings/oleObject60.bin"/><Relationship Id="rId19" Type="http://schemas.openxmlformats.org/officeDocument/2006/relationships/image" Target="../media/image115.wmf"/><Relationship Id="rId4" Type="http://schemas.openxmlformats.org/officeDocument/2006/relationships/oleObject" Target="../embeddings/oleObject57.bin"/><Relationship Id="rId9" Type="http://schemas.openxmlformats.org/officeDocument/2006/relationships/image" Target="../media/image64.wmf"/><Relationship Id="rId14" Type="http://schemas.openxmlformats.org/officeDocument/2006/relationships/oleObject" Target="../embeddings/oleObject62.bin"/><Relationship Id="rId22" Type="http://schemas.openxmlformats.org/officeDocument/2006/relationships/oleObject" Target="../embeddings/oleObject66.bin"/><Relationship Id="rId27" Type="http://schemas.openxmlformats.org/officeDocument/2006/relationships/image" Target="../media/image119.wm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122.wmf"/><Relationship Id="rId2" Type="http://schemas.openxmlformats.org/officeDocument/2006/relationships/slideLayout" Target="../slideLayouts/slideLayout6.xml"/><Relationship Id="rId1" Type="http://schemas.openxmlformats.org/officeDocument/2006/relationships/vmlDrawing" Target="../drawings/vmlDrawing21.vml"/><Relationship Id="rId6" Type="http://schemas.openxmlformats.org/officeDocument/2006/relationships/oleObject" Target="../embeddings/oleObject70.bin"/><Relationship Id="rId5" Type="http://schemas.openxmlformats.org/officeDocument/2006/relationships/image" Target="../media/image121.wmf"/><Relationship Id="rId4" Type="http://schemas.openxmlformats.org/officeDocument/2006/relationships/oleObject" Target="../embeddings/oleObject69.bin"/></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2.xml"/><Relationship Id="rId7" Type="http://schemas.openxmlformats.org/officeDocument/2006/relationships/image" Target="../media/image122.wmf"/><Relationship Id="rId2" Type="http://schemas.openxmlformats.org/officeDocument/2006/relationships/slideLayout" Target="../slideLayouts/slideLayout6.xml"/><Relationship Id="rId1" Type="http://schemas.openxmlformats.org/officeDocument/2006/relationships/vmlDrawing" Target="../drawings/vmlDrawing22.vml"/><Relationship Id="rId6" Type="http://schemas.openxmlformats.org/officeDocument/2006/relationships/oleObject" Target="../embeddings/oleObject72.bin"/><Relationship Id="rId5" Type="http://schemas.openxmlformats.org/officeDocument/2006/relationships/image" Target="../media/image121.wmf"/><Relationship Id="rId4" Type="http://schemas.openxmlformats.org/officeDocument/2006/relationships/oleObject" Target="../embeddings/oleObject71.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122.wmf"/><Relationship Id="rId2" Type="http://schemas.openxmlformats.org/officeDocument/2006/relationships/slideLayout" Target="../slideLayouts/slideLayout6.xml"/><Relationship Id="rId1" Type="http://schemas.openxmlformats.org/officeDocument/2006/relationships/vmlDrawing" Target="../drawings/vmlDrawing23.vml"/><Relationship Id="rId6" Type="http://schemas.openxmlformats.org/officeDocument/2006/relationships/oleObject" Target="../embeddings/oleObject74.bin"/><Relationship Id="rId5" Type="http://schemas.openxmlformats.org/officeDocument/2006/relationships/image" Target="../media/image121.wmf"/><Relationship Id="rId4" Type="http://schemas.openxmlformats.org/officeDocument/2006/relationships/oleObject" Target="../embeddings/oleObject73.bin"/></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6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126.jpe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chart" Target="../charts/char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hyperlink" Target="http://www.bankofengland.co.uk/research/Documents/workingpapers/2015/swp571.pdf"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134.emf"/></Relationships>
</file>

<file path=ppt/slides/_rels/slide7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8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142.jpeg"/></Relationships>
</file>

<file path=ppt/slides/_rels/slide8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8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3.xml"/><Relationship Id="rId1" Type="http://schemas.openxmlformats.org/officeDocument/2006/relationships/slideLayout" Target="../slideLayouts/slideLayout6.xml"/><Relationship Id="rId4" Type="http://schemas.openxmlformats.org/officeDocument/2006/relationships/image" Target="../media/image148.png"/></Relationships>
</file>

<file path=ppt/slides/_rels/slide8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4.xml"/><Relationship Id="rId1" Type="http://schemas.openxmlformats.org/officeDocument/2006/relationships/slideLayout" Target="../slideLayouts/slideLayout6.xml"/><Relationship Id="rId4" Type="http://schemas.openxmlformats.org/officeDocument/2006/relationships/image" Target="../media/image150.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86.xml"/><Relationship Id="rId1" Type="http://schemas.openxmlformats.org/officeDocument/2006/relationships/slideLayout" Target="../slideLayouts/slideLayout5.xml"/><Relationship Id="rId4" Type="http://schemas.openxmlformats.org/officeDocument/2006/relationships/image" Target="../media/image152.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54.wmf"/><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4.xml"/><Relationship Id="rId1" Type="http://schemas.openxmlformats.org/officeDocument/2006/relationships/slideLayout" Target="../slideLayouts/slideLayout12.xml"/><Relationship Id="rId4" Type="http://schemas.openxmlformats.org/officeDocument/2006/relationships/image" Target="../media/image159.png"/></Relationships>
</file>

<file path=ppt/slides/_rels/slide9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CH"/>
          </a:p>
        </p:txBody>
      </p:sp>
      <p:pic>
        <p:nvPicPr>
          <p:cNvPr id="5" name="Picture 2" descr="http://fm.cnbc.com/applications/cnbc.com/resources/img/editorial/2012/10/05/49168054-James-Bond-Collectibles-cover.600x400.jpg?v=13494609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07" y="-47767"/>
            <a:ext cx="10358651" cy="69057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Left Arrow 32"/>
          <p:cNvSpPr>
            <a:spLocks noChangeArrowheads="1"/>
          </p:cNvSpPr>
          <p:nvPr/>
        </p:nvSpPr>
        <p:spPr bwMode="auto">
          <a:xfrm>
            <a:off x="1495425" y="2690813"/>
            <a:ext cx="6899275" cy="962025"/>
          </a:xfrm>
          <a:prstGeom prst="leftArrow">
            <a:avLst>
              <a:gd name="adj1" fmla="val 100000"/>
              <a:gd name="adj2" fmla="val 39776"/>
            </a:avLst>
          </a:prstGeom>
          <a:solidFill>
            <a:schemeClr val="accent1"/>
          </a:solidFill>
          <a:ln w="25400" algn="ctr">
            <a:noFill/>
            <a:miter lim="800000"/>
            <a:headEnd/>
            <a:tailEnd/>
          </a:ln>
        </p:spPr>
        <p:txBody>
          <a:bodyPr anchor="ctr"/>
          <a:lstStyle/>
          <a:p>
            <a:r>
              <a:rPr lang="fr-CH" dirty="0">
                <a:solidFill>
                  <a:srgbClr val="FFFFFF"/>
                </a:solidFill>
                <a:latin typeface="Verdana" pitchFamily="34" charset="0"/>
              </a:rPr>
              <a:t>  </a:t>
            </a:r>
            <a:r>
              <a:rPr lang="fr-CH" sz="2400" b="1" dirty="0" err="1">
                <a:solidFill>
                  <a:srgbClr val="FFFFFF"/>
                </a:solidFill>
                <a:latin typeface="Verdana" pitchFamily="34" charset="0"/>
              </a:rPr>
              <a:t>Review</a:t>
            </a:r>
            <a:r>
              <a:rPr lang="fr-CH" sz="2400" b="1" dirty="0">
                <a:solidFill>
                  <a:srgbClr val="FFFFFF"/>
                </a:solidFill>
                <a:latin typeface="Verdana" pitchFamily="34" charset="0"/>
              </a:rPr>
              <a:t> of basic concepts</a:t>
            </a:r>
          </a:p>
        </p:txBody>
      </p:sp>
      <p:sp>
        <p:nvSpPr>
          <p:cNvPr id="31" name="Oval 30"/>
          <p:cNvSpPr/>
          <p:nvPr/>
        </p:nvSpPr>
        <p:spPr>
          <a:xfrm>
            <a:off x="779463" y="2630488"/>
            <a:ext cx="1096962" cy="1096962"/>
          </a:xfrm>
          <a:prstGeom prst="ellipse">
            <a:avLst/>
          </a:prstGeom>
          <a:solidFill>
            <a:schemeClr val="accent4"/>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H" sz="4000" b="1" dirty="0">
                <a:solidFill>
                  <a:srgbClr val="FFFFFF"/>
                </a:solidFill>
              </a:rPr>
              <a:t>2</a:t>
            </a:r>
          </a:p>
        </p:txBody>
      </p:sp>
    </p:spTree>
    <p:extLst>
      <p:ext uri="{BB962C8B-B14F-4D97-AF65-F5344CB8AC3E}">
        <p14:creationId xmlns:p14="http://schemas.microsoft.com/office/powerpoint/2010/main" val="31497296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Good news: </a:t>
            </a:r>
            <a:r>
              <a:rPr lang="de-CH" dirty="0" err="1"/>
              <a:t>denuclearization</a:t>
            </a:r>
            <a:endParaRPr lang="de-CH" dirty="0"/>
          </a:p>
        </p:txBody>
      </p:sp>
      <p:pic>
        <p:nvPicPr>
          <p:cNvPr id="1715202"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775"/>
          <a:stretch/>
        </p:blipFill>
        <p:spPr bwMode="auto">
          <a:xfrm>
            <a:off x="1113654" y="1199071"/>
            <a:ext cx="6211377" cy="4684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Grafik 2">
            <a:extLst>
              <a:ext uri="{FF2B5EF4-FFF2-40B4-BE49-F238E27FC236}">
                <a16:creationId xmlns:a16="http://schemas.microsoft.com/office/drawing/2014/main" id="{BBF49B07-5549-468E-BF7B-CDD758BD8790}"/>
              </a:ext>
            </a:extLst>
          </p:cNvPr>
          <p:cNvPicPr>
            <a:picLocks noChangeAspect="1"/>
          </p:cNvPicPr>
          <p:nvPr/>
        </p:nvPicPr>
        <p:blipFill rotWithShape="1">
          <a:blip r:embed="rId4"/>
          <a:srcRect l="13302" t="39637" r="-989" b="17619"/>
          <a:stretch/>
        </p:blipFill>
        <p:spPr>
          <a:xfrm>
            <a:off x="5348748" y="4050889"/>
            <a:ext cx="2428567" cy="1307691"/>
          </a:xfrm>
          <a:prstGeom prst="rect">
            <a:avLst/>
          </a:prstGeom>
        </p:spPr>
      </p:pic>
    </p:spTree>
    <p:extLst>
      <p:ext uri="{BB962C8B-B14F-4D97-AF65-F5344CB8AC3E}">
        <p14:creationId xmlns:p14="http://schemas.microsoft.com/office/powerpoint/2010/main" val="36950795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676275" y="2239168"/>
            <a:ext cx="8059738" cy="3635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43522" name="Rectangle 2"/>
          <p:cNvSpPr>
            <a:spLocks noGrp="1"/>
          </p:cNvSpPr>
          <p:nvPr>
            <p:ph type="title"/>
          </p:nvPr>
        </p:nvSpPr>
        <p:spPr/>
        <p:txBody>
          <a:bodyPr/>
          <a:lstStyle/>
          <a:p>
            <a:pPr eaLnBrk="1" hangingPunct="1"/>
            <a:r>
              <a:rPr lang="de-CH" dirty="0" err="1"/>
              <a:t>Expected</a:t>
            </a:r>
            <a:r>
              <a:rPr lang="de-CH" dirty="0"/>
              <a:t> </a:t>
            </a:r>
            <a:r>
              <a:rPr lang="de-CH" dirty="0" err="1"/>
              <a:t>credit</a:t>
            </a:r>
            <a:r>
              <a:rPr lang="de-CH" dirty="0"/>
              <a:t> </a:t>
            </a:r>
            <a:r>
              <a:rPr lang="de-CH" dirty="0" err="1"/>
              <a:t>loss</a:t>
            </a:r>
            <a:r>
              <a:rPr lang="de-CH" dirty="0"/>
              <a:t> </a:t>
            </a:r>
            <a:r>
              <a:rPr lang="de-CH" dirty="0" err="1"/>
              <a:t>does</a:t>
            </a:r>
            <a:r>
              <a:rPr lang="de-CH" dirty="0"/>
              <a:t> not (</a:t>
            </a:r>
            <a:r>
              <a:rPr lang="de-CH" dirty="0" err="1"/>
              <a:t>fully</a:t>
            </a:r>
            <a:r>
              <a:rPr lang="de-CH" dirty="0"/>
              <a:t>) </a:t>
            </a:r>
            <a:r>
              <a:rPr lang="de-CH" dirty="0" err="1"/>
              <a:t>explain</a:t>
            </a:r>
            <a:r>
              <a:rPr lang="de-CH" dirty="0"/>
              <a:t> </a:t>
            </a:r>
            <a:r>
              <a:rPr lang="de-CH" dirty="0" err="1"/>
              <a:t>the</a:t>
            </a:r>
            <a:r>
              <a:rPr lang="de-CH" dirty="0"/>
              <a:t> </a:t>
            </a:r>
            <a:r>
              <a:rPr lang="de-CH" dirty="0" err="1"/>
              <a:t>level</a:t>
            </a:r>
            <a:r>
              <a:rPr lang="de-CH" dirty="0"/>
              <a:t> </a:t>
            </a:r>
            <a:r>
              <a:rPr lang="de-CH" dirty="0" err="1"/>
              <a:t>of</a:t>
            </a:r>
            <a:r>
              <a:rPr lang="de-CH" dirty="0"/>
              <a:t> </a:t>
            </a:r>
            <a:r>
              <a:rPr lang="de-CH" dirty="0" err="1"/>
              <a:t>spreads</a:t>
            </a:r>
            <a:endParaRPr lang="de-CH" dirty="0"/>
          </a:p>
        </p:txBody>
      </p:sp>
      <p:sp>
        <p:nvSpPr>
          <p:cNvPr id="4" name="Rechteck 3"/>
          <p:cNvSpPr/>
          <p:nvPr/>
        </p:nvSpPr>
        <p:spPr>
          <a:xfrm>
            <a:off x="4525963" y="1502568"/>
            <a:ext cx="333375" cy="40116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Rechteck 4"/>
          <p:cNvSpPr/>
          <p:nvPr/>
        </p:nvSpPr>
        <p:spPr>
          <a:xfrm>
            <a:off x="4525963" y="2237581"/>
            <a:ext cx="333375" cy="3651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2" name="Gruppieren 1"/>
          <p:cNvGrpSpPr/>
          <p:nvPr/>
        </p:nvGrpSpPr>
        <p:grpSpPr>
          <a:xfrm>
            <a:off x="676275" y="1497806"/>
            <a:ext cx="8059738" cy="4022725"/>
            <a:chOff x="676275" y="1824038"/>
            <a:chExt cx="8059738" cy="4022725"/>
          </a:xfrm>
        </p:grpSpPr>
        <p:sp>
          <p:nvSpPr>
            <p:cNvPr id="1643521" name="Rectangle 3039"/>
            <p:cNvSpPr>
              <a:spLocks noChangeArrowheads="1"/>
            </p:cNvSpPr>
            <p:nvPr/>
          </p:nvSpPr>
          <p:spPr bwMode="auto">
            <a:xfrm>
              <a:off x="676275" y="1828800"/>
              <a:ext cx="996950" cy="244475"/>
            </a:xfrm>
            <a:prstGeom prst="rect">
              <a:avLst/>
            </a:prstGeom>
            <a:solidFill>
              <a:schemeClr val="accent2"/>
            </a:solidFill>
            <a:ln w="9525">
              <a:noFill/>
              <a:miter lim="800000"/>
              <a:headEnd/>
              <a:tailEnd/>
            </a:ln>
          </p:spPr>
          <p:txBody>
            <a:bodyPr wrap="none" anchor="ctr"/>
            <a:lstStyle/>
            <a:p>
              <a:endParaRPr lang="de-DE"/>
            </a:p>
          </p:txBody>
        </p:sp>
        <p:sp>
          <p:nvSpPr>
            <p:cNvPr id="1643523" name="AutoShape 2293"/>
            <p:cNvSpPr>
              <a:spLocks noChangeAspect="1" noChangeArrowheads="1" noTextEdit="1"/>
            </p:cNvSpPr>
            <p:nvPr/>
          </p:nvSpPr>
          <p:spPr bwMode="auto">
            <a:xfrm>
              <a:off x="750888" y="1824038"/>
              <a:ext cx="7985125" cy="4019550"/>
            </a:xfrm>
            <a:prstGeom prst="rect">
              <a:avLst/>
            </a:prstGeom>
            <a:noFill/>
            <a:ln w="9525">
              <a:noFill/>
              <a:miter lim="800000"/>
              <a:headEnd/>
              <a:tailEnd/>
            </a:ln>
          </p:spPr>
          <p:txBody>
            <a:bodyPr/>
            <a:lstStyle/>
            <a:p>
              <a:endParaRPr lang="de-DE"/>
            </a:p>
          </p:txBody>
        </p:sp>
        <p:sp>
          <p:nvSpPr>
            <p:cNvPr id="1643524" name="Rectangle 2295"/>
            <p:cNvSpPr>
              <a:spLocks noChangeArrowheads="1"/>
            </p:cNvSpPr>
            <p:nvPr/>
          </p:nvSpPr>
          <p:spPr bwMode="auto">
            <a:xfrm>
              <a:off x="1673225" y="1828800"/>
              <a:ext cx="7059613" cy="122238"/>
            </a:xfrm>
            <a:prstGeom prst="rect">
              <a:avLst/>
            </a:prstGeom>
            <a:solidFill>
              <a:srgbClr val="B2B2B2"/>
            </a:solidFill>
            <a:ln w="9525">
              <a:noFill/>
              <a:miter lim="800000"/>
              <a:headEnd/>
              <a:tailEnd/>
            </a:ln>
          </p:spPr>
          <p:txBody>
            <a:bodyPr/>
            <a:lstStyle/>
            <a:p>
              <a:endParaRPr lang="de-DE"/>
            </a:p>
          </p:txBody>
        </p:sp>
        <p:sp>
          <p:nvSpPr>
            <p:cNvPr id="1643525" name="Rectangle 2296"/>
            <p:cNvSpPr>
              <a:spLocks noChangeArrowheads="1"/>
            </p:cNvSpPr>
            <p:nvPr/>
          </p:nvSpPr>
          <p:spPr bwMode="auto">
            <a:xfrm>
              <a:off x="1671638" y="1949450"/>
              <a:ext cx="7061200" cy="122238"/>
            </a:xfrm>
            <a:prstGeom prst="rect">
              <a:avLst/>
            </a:prstGeom>
            <a:solidFill>
              <a:srgbClr val="EAEAEA">
                <a:alpha val="42000"/>
              </a:srgbClr>
            </a:solidFill>
            <a:ln w="9525">
              <a:noFill/>
              <a:miter lim="800000"/>
              <a:headEnd/>
              <a:tailEnd/>
            </a:ln>
          </p:spPr>
          <p:txBody>
            <a:bodyPr/>
            <a:lstStyle/>
            <a:p>
              <a:endParaRPr lang="de-DE"/>
            </a:p>
          </p:txBody>
        </p:sp>
        <p:sp>
          <p:nvSpPr>
            <p:cNvPr id="1643526" name="Rectangle 2297"/>
            <p:cNvSpPr>
              <a:spLocks noChangeArrowheads="1"/>
            </p:cNvSpPr>
            <p:nvPr/>
          </p:nvSpPr>
          <p:spPr bwMode="auto">
            <a:xfrm>
              <a:off x="679450" y="2071688"/>
              <a:ext cx="992188" cy="3768725"/>
            </a:xfrm>
            <a:prstGeom prst="rect">
              <a:avLst/>
            </a:prstGeom>
            <a:solidFill>
              <a:schemeClr val="accent4">
                <a:lumMod val="40000"/>
                <a:lumOff val="60000"/>
                <a:alpha val="57000"/>
              </a:schemeClr>
            </a:solidFill>
            <a:ln w="9525">
              <a:noFill/>
              <a:miter lim="800000"/>
              <a:headEnd/>
              <a:tailEnd/>
            </a:ln>
          </p:spPr>
          <p:txBody>
            <a:bodyPr/>
            <a:lstStyle/>
            <a:p>
              <a:endParaRPr lang="de-DE"/>
            </a:p>
          </p:txBody>
        </p:sp>
        <p:sp>
          <p:nvSpPr>
            <p:cNvPr id="1643527" name="Rectangle 2298"/>
            <p:cNvSpPr>
              <a:spLocks noChangeArrowheads="1"/>
            </p:cNvSpPr>
            <p:nvPr/>
          </p:nvSpPr>
          <p:spPr bwMode="auto">
            <a:xfrm>
              <a:off x="792163" y="1955800"/>
              <a:ext cx="288925" cy="122238"/>
            </a:xfrm>
            <a:prstGeom prst="rect">
              <a:avLst/>
            </a:prstGeom>
            <a:noFill/>
            <a:ln w="9525">
              <a:noFill/>
              <a:miter lim="800000"/>
              <a:headEnd/>
              <a:tailEnd/>
            </a:ln>
          </p:spPr>
          <p:txBody>
            <a:bodyPr wrap="none" lIns="0" tIns="0" rIns="0" bIns="0">
              <a:spAutoFit/>
            </a:bodyPr>
            <a:lstStyle/>
            <a:p>
              <a:r>
                <a:rPr lang="de-CH" sz="800">
                  <a:solidFill>
                    <a:schemeClr val="bg1"/>
                  </a:solidFill>
                  <a:latin typeface="Arial" charset="0"/>
                </a:rPr>
                <a:t>5-year</a:t>
              </a:r>
              <a:endParaRPr lang="de-CH">
                <a:solidFill>
                  <a:schemeClr val="bg1"/>
                </a:solidFill>
              </a:endParaRPr>
            </a:p>
          </p:txBody>
        </p:sp>
        <p:sp>
          <p:nvSpPr>
            <p:cNvPr id="1643528" name="Rectangle 2299"/>
            <p:cNvSpPr>
              <a:spLocks noChangeArrowheads="1"/>
            </p:cNvSpPr>
            <p:nvPr/>
          </p:nvSpPr>
          <p:spPr bwMode="auto">
            <a:xfrm>
              <a:off x="1149350" y="1955800"/>
              <a:ext cx="495300" cy="122238"/>
            </a:xfrm>
            <a:prstGeom prst="rect">
              <a:avLst/>
            </a:prstGeom>
            <a:noFill/>
            <a:ln w="9525">
              <a:noFill/>
              <a:miter lim="800000"/>
              <a:headEnd/>
              <a:tailEnd/>
            </a:ln>
          </p:spPr>
          <p:txBody>
            <a:bodyPr wrap="none" lIns="0" tIns="0" rIns="0" bIns="0">
              <a:spAutoFit/>
            </a:bodyPr>
            <a:lstStyle/>
            <a:p>
              <a:r>
                <a:rPr lang="de-CH" sz="800">
                  <a:solidFill>
                    <a:schemeClr val="bg1"/>
                  </a:solidFill>
                  <a:latin typeface="Arial" charset="0"/>
                </a:rPr>
                <a:t>annualized</a:t>
              </a:r>
              <a:endParaRPr lang="de-CH">
                <a:solidFill>
                  <a:schemeClr val="bg1"/>
                </a:solidFill>
              </a:endParaRPr>
            </a:p>
          </p:txBody>
        </p:sp>
        <p:sp>
          <p:nvSpPr>
            <p:cNvPr id="1643529" name="Rectangle 2300"/>
            <p:cNvSpPr>
              <a:spLocks noChangeArrowheads="1"/>
            </p:cNvSpPr>
            <p:nvPr/>
          </p:nvSpPr>
          <p:spPr bwMode="auto">
            <a:xfrm>
              <a:off x="1919288" y="1955800"/>
              <a:ext cx="147637"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530" name="Rectangle 2301"/>
            <p:cNvSpPr>
              <a:spLocks noChangeArrowheads="1"/>
            </p:cNvSpPr>
            <p:nvPr/>
          </p:nvSpPr>
          <p:spPr bwMode="auto">
            <a:xfrm>
              <a:off x="2252663" y="1955800"/>
              <a:ext cx="147637"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a:t>
              </a:r>
              <a:endParaRPr lang="de-CH"/>
            </a:p>
          </p:txBody>
        </p:sp>
        <p:sp>
          <p:nvSpPr>
            <p:cNvPr id="1643531" name="Rectangle 2302"/>
            <p:cNvSpPr>
              <a:spLocks noChangeArrowheads="1"/>
            </p:cNvSpPr>
            <p:nvPr/>
          </p:nvSpPr>
          <p:spPr bwMode="auto">
            <a:xfrm>
              <a:off x="2530475" y="1955800"/>
              <a:ext cx="204788"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a:t>
              </a:r>
              <a:endParaRPr lang="de-CH"/>
            </a:p>
          </p:txBody>
        </p:sp>
        <p:sp>
          <p:nvSpPr>
            <p:cNvPr id="1643532" name="Rectangle 2303"/>
            <p:cNvSpPr>
              <a:spLocks noChangeArrowheads="1"/>
            </p:cNvSpPr>
            <p:nvPr/>
          </p:nvSpPr>
          <p:spPr bwMode="auto">
            <a:xfrm>
              <a:off x="2862263" y="1955800"/>
              <a:ext cx="204787"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15%</a:t>
              </a:r>
              <a:endParaRPr lang="de-CH"/>
            </a:p>
          </p:txBody>
        </p:sp>
        <p:sp>
          <p:nvSpPr>
            <p:cNvPr id="1643533" name="Rectangle 2304"/>
            <p:cNvSpPr>
              <a:spLocks noChangeArrowheads="1"/>
            </p:cNvSpPr>
            <p:nvPr/>
          </p:nvSpPr>
          <p:spPr bwMode="auto">
            <a:xfrm>
              <a:off x="3195638" y="1955800"/>
              <a:ext cx="204787"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20%</a:t>
              </a:r>
              <a:endParaRPr lang="de-CH"/>
            </a:p>
          </p:txBody>
        </p:sp>
        <p:sp>
          <p:nvSpPr>
            <p:cNvPr id="1643534" name="Rectangle 2305"/>
            <p:cNvSpPr>
              <a:spLocks noChangeArrowheads="1"/>
            </p:cNvSpPr>
            <p:nvPr/>
          </p:nvSpPr>
          <p:spPr bwMode="auto">
            <a:xfrm>
              <a:off x="3527425" y="1955800"/>
              <a:ext cx="204788"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25%</a:t>
              </a:r>
              <a:endParaRPr lang="de-CH"/>
            </a:p>
          </p:txBody>
        </p:sp>
        <p:sp>
          <p:nvSpPr>
            <p:cNvPr id="1643535" name="Rectangle 2306"/>
            <p:cNvSpPr>
              <a:spLocks noChangeArrowheads="1"/>
            </p:cNvSpPr>
            <p:nvPr/>
          </p:nvSpPr>
          <p:spPr bwMode="auto">
            <a:xfrm>
              <a:off x="3860800" y="1955800"/>
              <a:ext cx="204788"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30%</a:t>
              </a:r>
              <a:endParaRPr lang="de-CH"/>
            </a:p>
          </p:txBody>
        </p:sp>
        <p:sp>
          <p:nvSpPr>
            <p:cNvPr id="1643536" name="Rectangle 2307"/>
            <p:cNvSpPr>
              <a:spLocks noChangeArrowheads="1"/>
            </p:cNvSpPr>
            <p:nvPr/>
          </p:nvSpPr>
          <p:spPr bwMode="auto">
            <a:xfrm>
              <a:off x="4192588" y="1955800"/>
              <a:ext cx="204787"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35%</a:t>
              </a:r>
              <a:endParaRPr lang="de-CH"/>
            </a:p>
          </p:txBody>
        </p:sp>
        <p:sp>
          <p:nvSpPr>
            <p:cNvPr id="1643537" name="Rectangle 2308"/>
            <p:cNvSpPr>
              <a:spLocks noChangeArrowheads="1"/>
            </p:cNvSpPr>
            <p:nvPr/>
          </p:nvSpPr>
          <p:spPr bwMode="auto">
            <a:xfrm>
              <a:off x="4525963" y="1955800"/>
              <a:ext cx="204787"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40%</a:t>
              </a:r>
              <a:endParaRPr lang="de-CH"/>
            </a:p>
          </p:txBody>
        </p:sp>
        <p:sp>
          <p:nvSpPr>
            <p:cNvPr id="1643538" name="Rectangle 2309"/>
            <p:cNvSpPr>
              <a:spLocks noChangeArrowheads="1"/>
            </p:cNvSpPr>
            <p:nvPr/>
          </p:nvSpPr>
          <p:spPr bwMode="auto">
            <a:xfrm>
              <a:off x="4859338" y="1955800"/>
              <a:ext cx="204787"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45%</a:t>
              </a:r>
              <a:endParaRPr lang="de-CH"/>
            </a:p>
          </p:txBody>
        </p:sp>
        <p:sp>
          <p:nvSpPr>
            <p:cNvPr id="1643539" name="Rectangle 2310"/>
            <p:cNvSpPr>
              <a:spLocks noChangeArrowheads="1"/>
            </p:cNvSpPr>
            <p:nvPr/>
          </p:nvSpPr>
          <p:spPr bwMode="auto">
            <a:xfrm>
              <a:off x="5191125" y="1955800"/>
              <a:ext cx="204788"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50%</a:t>
              </a:r>
              <a:endParaRPr lang="de-CH"/>
            </a:p>
          </p:txBody>
        </p:sp>
        <p:sp>
          <p:nvSpPr>
            <p:cNvPr id="1643540" name="Rectangle 2311"/>
            <p:cNvSpPr>
              <a:spLocks noChangeArrowheads="1"/>
            </p:cNvSpPr>
            <p:nvPr/>
          </p:nvSpPr>
          <p:spPr bwMode="auto">
            <a:xfrm>
              <a:off x="5524500" y="1955800"/>
              <a:ext cx="204788"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55%</a:t>
              </a:r>
              <a:endParaRPr lang="de-CH"/>
            </a:p>
          </p:txBody>
        </p:sp>
        <p:sp>
          <p:nvSpPr>
            <p:cNvPr id="1643541" name="Rectangle 2312"/>
            <p:cNvSpPr>
              <a:spLocks noChangeArrowheads="1"/>
            </p:cNvSpPr>
            <p:nvPr/>
          </p:nvSpPr>
          <p:spPr bwMode="auto">
            <a:xfrm>
              <a:off x="5856288" y="1955800"/>
              <a:ext cx="204787"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60%</a:t>
              </a:r>
              <a:endParaRPr lang="de-CH"/>
            </a:p>
          </p:txBody>
        </p:sp>
        <p:sp>
          <p:nvSpPr>
            <p:cNvPr id="1643542" name="Rectangle 2313"/>
            <p:cNvSpPr>
              <a:spLocks noChangeArrowheads="1"/>
            </p:cNvSpPr>
            <p:nvPr/>
          </p:nvSpPr>
          <p:spPr bwMode="auto">
            <a:xfrm>
              <a:off x="6189663" y="1955800"/>
              <a:ext cx="204787"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65%</a:t>
              </a:r>
              <a:endParaRPr lang="de-CH"/>
            </a:p>
          </p:txBody>
        </p:sp>
        <p:sp>
          <p:nvSpPr>
            <p:cNvPr id="1643543" name="Rectangle 2314"/>
            <p:cNvSpPr>
              <a:spLocks noChangeArrowheads="1"/>
            </p:cNvSpPr>
            <p:nvPr/>
          </p:nvSpPr>
          <p:spPr bwMode="auto">
            <a:xfrm>
              <a:off x="6521450" y="1955800"/>
              <a:ext cx="204788"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70%</a:t>
              </a:r>
              <a:endParaRPr lang="de-CH"/>
            </a:p>
          </p:txBody>
        </p:sp>
        <p:sp>
          <p:nvSpPr>
            <p:cNvPr id="1643544" name="Rectangle 2315"/>
            <p:cNvSpPr>
              <a:spLocks noChangeArrowheads="1"/>
            </p:cNvSpPr>
            <p:nvPr/>
          </p:nvSpPr>
          <p:spPr bwMode="auto">
            <a:xfrm>
              <a:off x="6854825" y="1955800"/>
              <a:ext cx="204788"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75%</a:t>
              </a:r>
              <a:endParaRPr lang="de-CH"/>
            </a:p>
          </p:txBody>
        </p:sp>
        <p:sp>
          <p:nvSpPr>
            <p:cNvPr id="1643545" name="Rectangle 2316"/>
            <p:cNvSpPr>
              <a:spLocks noChangeArrowheads="1"/>
            </p:cNvSpPr>
            <p:nvPr/>
          </p:nvSpPr>
          <p:spPr bwMode="auto">
            <a:xfrm>
              <a:off x="7186613" y="1955800"/>
              <a:ext cx="204787"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80%</a:t>
              </a:r>
              <a:endParaRPr lang="de-CH"/>
            </a:p>
          </p:txBody>
        </p:sp>
        <p:sp>
          <p:nvSpPr>
            <p:cNvPr id="1643546" name="Rectangle 2317"/>
            <p:cNvSpPr>
              <a:spLocks noChangeArrowheads="1"/>
            </p:cNvSpPr>
            <p:nvPr/>
          </p:nvSpPr>
          <p:spPr bwMode="auto">
            <a:xfrm>
              <a:off x="7519988" y="1955800"/>
              <a:ext cx="204787"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85%</a:t>
              </a:r>
              <a:endParaRPr lang="de-CH"/>
            </a:p>
          </p:txBody>
        </p:sp>
        <p:sp>
          <p:nvSpPr>
            <p:cNvPr id="1643547" name="Rectangle 2318"/>
            <p:cNvSpPr>
              <a:spLocks noChangeArrowheads="1"/>
            </p:cNvSpPr>
            <p:nvPr/>
          </p:nvSpPr>
          <p:spPr bwMode="auto">
            <a:xfrm>
              <a:off x="7851775" y="1955800"/>
              <a:ext cx="204788"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90%</a:t>
              </a:r>
              <a:endParaRPr lang="de-CH"/>
            </a:p>
          </p:txBody>
        </p:sp>
        <p:sp>
          <p:nvSpPr>
            <p:cNvPr id="1643548" name="Rectangle 2319"/>
            <p:cNvSpPr>
              <a:spLocks noChangeArrowheads="1"/>
            </p:cNvSpPr>
            <p:nvPr/>
          </p:nvSpPr>
          <p:spPr bwMode="auto">
            <a:xfrm>
              <a:off x="8185150" y="1955800"/>
              <a:ext cx="204788"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95%</a:t>
              </a:r>
              <a:endParaRPr lang="de-CH"/>
            </a:p>
          </p:txBody>
        </p:sp>
        <p:sp>
          <p:nvSpPr>
            <p:cNvPr id="1643549" name="Rectangle 2320"/>
            <p:cNvSpPr>
              <a:spLocks noChangeArrowheads="1"/>
            </p:cNvSpPr>
            <p:nvPr/>
          </p:nvSpPr>
          <p:spPr bwMode="auto">
            <a:xfrm>
              <a:off x="8462963" y="1955800"/>
              <a:ext cx="261937"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100%</a:t>
              </a:r>
              <a:endParaRPr lang="de-CH"/>
            </a:p>
          </p:txBody>
        </p:sp>
        <p:sp>
          <p:nvSpPr>
            <p:cNvPr id="1643550" name="Rectangle 2321"/>
            <p:cNvSpPr>
              <a:spLocks noChangeArrowheads="1"/>
            </p:cNvSpPr>
            <p:nvPr/>
          </p:nvSpPr>
          <p:spPr bwMode="auto">
            <a:xfrm>
              <a:off x="819150" y="2078038"/>
              <a:ext cx="233363"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0.0%</a:t>
              </a:r>
              <a:endParaRPr lang="de-CH"/>
            </a:p>
          </p:txBody>
        </p:sp>
        <p:sp>
          <p:nvSpPr>
            <p:cNvPr id="1643551" name="Rectangle 2322"/>
            <p:cNvSpPr>
              <a:spLocks noChangeArrowheads="1"/>
            </p:cNvSpPr>
            <p:nvPr/>
          </p:nvSpPr>
          <p:spPr bwMode="auto">
            <a:xfrm>
              <a:off x="1314450" y="2078038"/>
              <a:ext cx="233363"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0.0%</a:t>
              </a:r>
              <a:endParaRPr lang="de-CH"/>
            </a:p>
          </p:txBody>
        </p:sp>
        <p:sp>
          <p:nvSpPr>
            <p:cNvPr id="1643552" name="Rectangle 2323"/>
            <p:cNvSpPr>
              <a:spLocks noChangeArrowheads="1"/>
            </p:cNvSpPr>
            <p:nvPr/>
          </p:nvSpPr>
          <p:spPr bwMode="auto">
            <a:xfrm>
              <a:off x="2006600" y="207803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553" name="Rectangle 2324"/>
            <p:cNvSpPr>
              <a:spLocks noChangeArrowheads="1"/>
            </p:cNvSpPr>
            <p:nvPr/>
          </p:nvSpPr>
          <p:spPr bwMode="auto">
            <a:xfrm>
              <a:off x="2339975" y="207803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554" name="Rectangle 2325"/>
            <p:cNvSpPr>
              <a:spLocks noChangeArrowheads="1"/>
            </p:cNvSpPr>
            <p:nvPr/>
          </p:nvSpPr>
          <p:spPr bwMode="auto">
            <a:xfrm>
              <a:off x="2671763" y="207803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555" name="Rectangle 2326"/>
            <p:cNvSpPr>
              <a:spLocks noChangeArrowheads="1"/>
            </p:cNvSpPr>
            <p:nvPr/>
          </p:nvSpPr>
          <p:spPr bwMode="auto">
            <a:xfrm>
              <a:off x="3005138" y="207803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556" name="Rectangle 2327"/>
            <p:cNvSpPr>
              <a:spLocks noChangeArrowheads="1"/>
            </p:cNvSpPr>
            <p:nvPr/>
          </p:nvSpPr>
          <p:spPr bwMode="auto">
            <a:xfrm>
              <a:off x="3336925" y="207803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557" name="Rectangle 2328"/>
            <p:cNvSpPr>
              <a:spLocks noChangeArrowheads="1"/>
            </p:cNvSpPr>
            <p:nvPr/>
          </p:nvSpPr>
          <p:spPr bwMode="auto">
            <a:xfrm>
              <a:off x="3670300" y="207803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558" name="Rectangle 2329"/>
            <p:cNvSpPr>
              <a:spLocks noChangeArrowheads="1"/>
            </p:cNvSpPr>
            <p:nvPr/>
          </p:nvSpPr>
          <p:spPr bwMode="auto">
            <a:xfrm>
              <a:off x="4002088" y="207803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559" name="Rectangle 2330"/>
            <p:cNvSpPr>
              <a:spLocks noChangeArrowheads="1"/>
            </p:cNvSpPr>
            <p:nvPr/>
          </p:nvSpPr>
          <p:spPr bwMode="auto">
            <a:xfrm>
              <a:off x="4335463" y="207803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560" name="Rectangle 2331"/>
            <p:cNvSpPr>
              <a:spLocks noChangeArrowheads="1"/>
            </p:cNvSpPr>
            <p:nvPr/>
          </p:nvSpPr>
          <p:spPr bwMode="auto">
            <a:xfrm>
              <a:off x="4667250" y="207803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561" name="Rectangle 2332"/>
            <p:cNvSpPr>
              <a:spLocks noChangeArrowheads="1"/>
            </p:cNvSpPr>
            <p:nvPr/>
          </p:nvSpPr>
          <p:spPr bwMode="auto">
            <a:xfrm>
              <a:off x="5000625" y="207803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562" name="Rectangle 2333"/>
            <p:cNvSpPr>
              <a:spLocks noChangeArrowheads="1"/>
            </p:cNvSpPr>
            <p:nvPr/>
          </p:nvSpPr>
          <p:spPr bwMode="auto">
            <a:xfrm>
              <a:off x="5332413" y="207803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563" name="Rectangle 2334"/>
            <p:cNvSpPr>
              <a:spLocks noChangeArrowheads="1"/>
            </p:cNvSpPr>
            <p:nvPr/>
          </p:nvSpPr>
          <p:spPr bwMode="auto">
            <a:xfrm>
              <a:off x="5665788" y="207803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564" name="Rectangle 2335"/>
            <p:cNvSpPr>
              <a:spLocks noChangeArrowheads="1"/>
            </p:cNvSpPr>
            <p:nvPr/>
          </p:nvSpPr>
          <p:spPr bwMode="auto">
            <a:xfrm>
              <a:off x="5997575" y="207803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565" name="Rectangle 2336"/>
            <p:cNvSpPr>
              <a:spLocks noChangeArrowheads="1"/>
            </p:cNvSpPr>
            <p:nvPr/>
          </p:nvSpPr>
          <p:spPr bwMode="auto">
            <a:xfrm>
              <a:off x="6330950" y="207803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566" name="Rectangle 2337"/>
            <p:cNvSpPr>
              <a:spLocks noChangeArrowheads="1"/>
            </p:cNvSpPr>
            <p:nvPr/>
          </p:nvSpPr>
          <p:spPr bwMode="auto">
            <a:xfrm>
              <a:off x="6664325" y="207803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567" name="Rectangle 2338"/>
            <p:cNvSpPr>
              <a:spLocks noChangeArrowheads="1"/>
            </p:cNvSpPr>
            <p:nvPr/>
          </p:nvSpPr>
          <p:spPr bwMode="auto">
            <a:xfrm>
              <a:off x="6996113" y="207803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568" name="Rectangle 2339"/>
            <p:cNvSpPr>
              <a:spLocks noChangeArrowheads="1"/>
            </p:cNvSpPr>
            <p:nvPr/>
          </p:nvSpPr>
          <p:spPr bwMode="auto">
            <a:xfrm>
              <a:off x="7329488" y="207803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569" name="Rectangle 2340"/>
            <p:cNvSpPr>
              <a:spLocks noChangeArrowheads="1"/>
            </p:cNvSpPr>
            <p:nvPr/>
          </p:nvSpPr>
          <p:spPr bwMode="auto">
            <a:xfrm>
              <a:off x="7661275" y="207803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570" name="Rectangle 2341"/>
            <p:cNvSpPr>
              <a:spLocks noChangeArrowheads="1"/>
            </p:cNvSpPr>
            <p:nvPr/>
          </p:nvSpPr>
          <p:spPr bwMode="auto">
            <a:xfrm>
              <a:off x="7994650" y="207803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571" name="Rectangle 2342"/>
            <p:cNvSpPr>
              <a:spLocks noChangeArrowheads="1"/>
            </p:cNvSpPr>
            <p:nvPr/>
          </p:nvSpPr>
          <p:spPr bwMode="auto">
            <a:xfrm>
              <a:off x="8326438" y="207803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572" name="Rectangle 2343"/>
            <p:cNvSpPr>
              <a:spLocks noChangeArrowheads="1"/>
            </p:cNvSpPr>
            <p:nvPr/>
          </p:nvSpPr>
          <p:spPr bwMode="auto">
            <a:xfrm>
              <a:off x="8659813" y="207803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573" name="Rectangle 2344"/>
            <p:cNvSpPr>
              <a:spLocks noChangeArrowheads="1"/>
            </p:cNvSpPr>
            <p:nvPr/>
          </p:nvSpPr>
          <p:spPr bwMode="auto">
            <a:xfrm>
              <a:off x="819150" y="2198688"/>
              <a:ext cx="233363"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0.5%</a:t>
              </a:r>
              <a:endParaRPr lang="de-CH"/>
            </a:p>
          </p:txBody>
        </p:sp>
        <p:sp>
          <p:nvSpPr>
            <p:cNvPr id="1643574" name="Rectangle 2345"/>
            <p:cNvSpPr>
              <a:spLocks noChangeArrowheads="1"/>
            </p:cNvSpPr>
            <p:nvPr/>
          </p:nvSpPr>
          <p:spPr bwMode="auto">
            <a:xfrm>
              <a:off x="1314450" y="2198688"/>
              <a:ext cx="233363"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0.1%</a:t>
              </a:r>
              <a:endParaRPr lang="de-CH"/>
            </a:p>
          </p:txBody>
        </p:sp>
        <p:sp>
          <p:nvSpPr>
            <p:cNvPr id="1643575" name="Rectangle 2346"/>
            <p:cNvSpPr>
              <a:spLocks noChangeArrowheads="1"/>
            </p:cNvSpPr>
            <p:nvPr/>
          </p:nvSpPr>
          <p:spPr bwMode="auto">
            <a:xfrm>
              <a:off x="1952625" y="21986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a:t>
              </a:r>
              <a:endParaRPr lang="de-CH"/>
            </a:p>
          </p:txBody>
        </p:sp>
        <p:sp>
          <p:nvSpPr>
            <p:cNvPr id="1643576" name="Rectangle 2347"/>
            <p:cNvSpPr>
              <a:spLocks noChangeArrowheads="1"/>
            </p:cNvSpPr>
            <p:nvPr/>
          </p:nvSpPr>
          <p:spPr bwMode="auto">
            <a:xfrm>
              <a:off x="2284413" y="21986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a:t>
              </a:r>
              <a:endParaRPr lang="de-CH"/>
            </a:p>
          </p:txBody>
        </p:sp>
        <p:sp>
          <p:nvSpPr>
            <p:cNvPr id="1643577" name="Rectangle 2348"/>
            <p:cNvSpPr>
              <a:spLocks noChangeArrowheads="1"/>
            </p:cNvSpPr>
            <p:nvPr/>
          </p:nvSpPr>
          <p:spPr bwMode="auto">
            <a:xfrm>
              <a:off x="2671763" y="219868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a:t>
              </a:r>
              <a:endParaRPr lang="de-CH"/>
            </a:p>
          </p:txBody>
        </p:sp>
        <p:sp>
          <p:nvSpPr>
            <p:cNvPr id="1643578" name="Rectangle 2349"/>
            <p:cNvSpPr>
              <a:spLocks noChangeArrowheads="1"/>
            </p:cNvSpPr>
            <p:nvPr/>
          </p:nvSpPr>
          <p:spPr bwMode="auto">
            <a:xfrm>
              <a:off x="3005138" y="219868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a:t>
              </a:r>
              <a:endParaRPr lang="de-CH"/>
            </a:p>
          </p:txBody>
        </p:sp>
        <p:sp>
          <p:nvSpPr>
            <p:cNvPr id="1643579" name="Rectangle 2350"/>
            <p:cNvSpPr>
              <a:spLocks noChangeArrowheads="1"/>
            </p:cNvSpPr>
            <p:nvPr/>
          </p:nvSpPr>
          <p:spPr bwMode="auto">
            <a:xfrm>
              <a:off x="3336925" y="219868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a:t>
              </a:r>
              <a:endParaRPr lang="de-CH"/>
            </a:p>
          </p:txBody>
        </p:sp>
        <p:sp>
          <p:nvSpPr>
            <p:cNvPr id="1643580" name="Rectangle 2351"/>
            <p:cNvSpPr>
              <a:spLocks noChangeArrowheads="1"/>
            </p:cNvSpPr>
            <p:nvPr/>
          </p:nvSpPr>
          <p:spPr bwMode="auto">
            <a:xfrm>
              <a:off x="3670300" y="219868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a:t>
              </a:r>
              <a:endParaRPr lang="de-CH"/>
            </a:p>
          </p:txBody>
        </p:sp>
        <p:sp>
          <p:nvSpPr>
            <p:cNvPr id="1643581" name="Rectangle 2352"/>
            <p:cNvSpPr>
              <a:spLocks noChangeArrowheads="1"/>
            </p:cNvSpPr>
            <p:nvPr/>
          </p:nvSpPr>
          <p:spPr bwMode="auto">
            <a:xfrm>
              <a:off x="4002088" y="219868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a:t>
              </a:r>
              <a:endParaRPr lang="de-CH"/>
            </a:p>
          </p:txBody>
        </p:sp>
        <p:sp>
          <p:nvSpPr>
            <p:cNvPr id="1643582" name="Rectangle 2353"/>
            <p:cNvSpPr>
              <a:spLocks noChangeArrowheads="1"/>
            </p:cNvSpPr>
            <p:nvPr/>
          </p:nvSpPr>
          <p:spPr bwMode="auto">
            <a:xfrm>
              <a:off x="4335463" y="219868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a:t>
              </a:r>
              <a:endParaRPr lang="de-CH"/>
            </a:p>
          </p:txBody>
        </p:sp>
        <p:sp>
          <p:nvSpPr>
            <p:cNvPr id="1643583" name="Rectangle 2354"/>
            <p:cNvSpPr>
              <a:spLocks noChangeArrowheads="1"/>
            </p:cNvSpPr>
            <p:nvPr/>
          </p:nvSpPr>
          <p:spPr bwMode="auto">
            <a:xfrm>
              <a:off x="4667250" y="219868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a:t>
              </a:r>
              <a:endParaRPr lang="de-CH"/>
            </a:p>
          </p:txBody>
        </p:sp>
        <p:sp>
          <p:nvSpPr>
            <p:cNvPr id="1643584" name="Rectangle 2355"/>
            <p:cNvSpPr>
              <a:spLocks noChangeArrowheads="1"/>
            </p:cNvSpPr>
            <p:nvPr/>
          </p:nvSpPr>
          <p:spPr bwMode="auto">
            <a:xfrm>
              <a:off x="5000625" y="219868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a:t>
              </a:r>
              <a:endParaRPr lang="de-CH"/>
            </a:p>
          </p:txBody>
        </p:sp>
        <p:sp>
          <p:nvSpPr>
            <p:cNvPr id="1643585" name="Rectangle 2356"/>
            <p:cNvSpPr>
              <a:spLocks noChangeArrowheads="1"/>
            </p:cNvSpPr>
            <p:nvPr/>
          </p:nvSpPr>
          <p:spPr bwMode="auto">
            <a:xfrm>
              <a:off x="5332413" y="219868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a:t>
              </a:r>
              <a:endParaRPr lang="de-CH"/>
            </a:p>
          </p:txBody>
        </p:sp>
        <p:sp>
          <p:nvSpPr>
            <p:cNvPr id="1643586" name="Rectangle 2357"/>
            <p:cNvSpPr>
              <a:spLocks noChangeArrowheads="1"/>
            </p:cNvSpPr>
            <p:nvPr/>
          </p:nvSpPr>
          <p:spPr bwMode="auto">
            <a:xfrm>
              <a:off x="5665788" y="219868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a:t>
              </a:r>
              <a:endParaRPr lang="de-CH"/>
            </a:p>
          </p:txBody>
        </p:sp>
        <p:sp>
          <p:nvSpPr>
            <p:cNvPr id="1643587" name="Rectangle 2358"/>
            <p:cNvSpPr>
              <a:spLocks noChangeArrowheads="1"/>
            </p:cNvSpPr>
            <p:nvPr/>
          </p:nvSpPr>
          <p:spPr bwMode="auto">
            <a:xfrm>
              <a:off x="5997575" y="219868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a:t>
              </a:r>
              <a:endParaRPr lang="de-CH"/>
            </a:p>
          </p:txBody>
        </p:sp>
        <p:sp>
          <p:nvSpPr>
            <p:cNvPr id="1643588" name="Rectangle 2359"/>
            <p:cNvSpPr>
              <a:spLocks noChangeArrowheads="1"/>
            </p:cNvSpPr>
            <p:nvPr/>
          </p:nvSpPr>
          <p:spPr bwMode="auto">
            <a:xfrm>
              <a:off x="6330950" y="219868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a:t>
              </a:r>
              <a:endParaRPr lang="de-CH"/>
            </a:p>
          </p:txBody>
        </p:sp>
        <p:sp>
          <p:nvSpPr>
            <p:cNvPr id="1643589" name="Rectangle 2360"/>
            <p:cNvSpPr>
              <a:spLocks noChangeArrowheads="1"/>
            </p:cNvSpPr>
            <p:nvPr/>
          </p:nvSpPr>
          <p:spPr bwMode="auto">
            <a:xfrm>
              <a:off x="6664325" y="219868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a:t>
              </a:r>
              <a:endParaRPr lang="de-CH"/>
            </a:p>
          </p:txBody>
        </p:sp>
        <p:sp>
          <p:nvSpPr>
            <p:cNvPr id="1643590" name="Rectangle 2361"/>
            <p:cNvSpPr>
              <a:spLocks noChangeArrowheads="1"/>
            </p:cNvSpPr>
            <p:nvPr/>
          </p:nvSpPr>
          <p:spPr bwMode="auto">
            <a:xfrm>
              <a:off x="6996113" y="219868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a:t>
              </a:r>
              <a:endParaRPr lang="de-CH"/>
            </a:p>
          </p:txBody>
        </p:sp>
        <p:sp>
          <p:nvSpPr>
            <p:cNvPr id="1643591" name="Rectangle 2362"/>
            <p:cNvSpPr>
              <a:spLocks noChangeArrowheads="1"/>
            </p:cNvSpPr>
            <p:nvPr/>
          </p:nvSpPr>
          <p:spPr bwMode="auto">
            <a:xfrm>
              <a:off x="7329488" y="219868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a:t>
              </a:r>
              <a:endParaRPr lang="de-CH"/>
            </a:p>
          </p:txBody>
        </p:sp>
        <p:sp>
          <p:nvSpPr>
            <p:cNvPr id="1643592" name="Rectangle 2363"/>
            <p:cNvSpPr>
              <a:spLocks noChangeArrowheads="1"/>
            </p:cNvSpPr>
            <p:nvPr/>
          </p:nvSpPr>
          <p:spPr bwMode="auto">
            <a:xfrm>
              <a:off x="7661275" y="219868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a:t>
              </a:r>
              <a:endParaRPr lang="de-CH"/>
            </a:p>
          </p:txBody>
        </p:sp>
        <p:sp>
          <p:nvSpPr>
            <p:cNvPr id="1643593" name="Rectangle 2364"/>
            <p:cNvSpPr>
              <a:spLocks noChangeArrowheads="1"/>
            </p:cNvSpPr>
            <p:nvPr/>
          </p:nvSpPr>
          <p:spPr bwMode="auto">
            <a:xfrm>
              <a:off x="7994650" y="219868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a:t>
              </a:r>
              <a:endParaRPr lang="de-CH"/>
            </a:p>
          </p:txBody>
        </p:sp>
        <p:sp>
          <p:nvSpPr>
            <p:cNvPr id="1643594" name="Rectangle 2365"/>
            <p:cNvSpPr>
              <a:spLocks noChangeArrowheads="1"/>
            </p:cNvSpPr>
            <p:nvPr/>
          </p:nvSpPr>
          <p:spPr bwMode="auto">
            <a:xfrm>
              <a:off x="8326438" y="219868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a:t>
              </a:r>
              <a:endParaRPr lang="de-CH"/>
            </a:p>
          </p:txBody>
        </p:sp>
        <p:sp>
          <p:nvSpPr>
            <p:cNvPr id="1643595" name="Rectangle 2366"/>
            <p:cNvSpPr>
              <a:spLocks noChangeArrowheads="1"/>
            </p:cNvSpPr>
            <p:nvPr/>
          </p:nvSpPr>
          <p:spPr bwMode="auto">
            <a:xfrm>
              <a:off x="8659813" y="219868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596" name="Rectangle 2367"/>
            <p:cNvSpPr>
              <a:spLocks noChangeArrowheads="1"/>
            </p:cNvSpPr>
            <p:nvPr/>
          </p:nvSpPr>
          <p:spPr bwMode="auto">
            <a:xfrm>
              <a:off x="819150" y="2320925"/>
              <a:ext cx="233363"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a:t>
              </a:r>
              <a:endParaRPr lang="de-CH"/>
            </a:p>
          </p:txBody>
        </p:sp>
        <p:sp>
          <p:nvSpPr>
            <p:cNvPr id="1643597" name="Rectangle 2368"/>
            <p:cNvSpPr>
              <a:spLocks noChangeArrowheads="1"/>
            </p:cNvSpPr>
            <p:nvPr/>
          </p:nvSpPr>
          <p:spPr bwMode="auto">
            <a:xfrm>
              <a:off x="1314450" y="2320925"/>
              <a:ext cx="233363"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0.2%</a:t>
              </a:r>
              <a:endParaRPr lang="de-CH"/>
            </a:p>
          </p:txBody>
        </p:sp>
        <p:sp>
          <p:nvSpPr>
            <p:cNvPr id="1643598" name="Rectangle 2369"/>
            <p:cNvSpPr>
              <a:spLocks noChangeArrowheads="1"/>
            </p:cNvSpPr>
            <p:nvPr/>
          </p:nvSpPr>
          <p:spPr bwMode="auto">
            <a:xfrm>
              <a:off x="1952625" y="23209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20</a:t>
              </a:r>
              <a:endParaRPr lang="de-CH"/>
            </a:p>
          </p:txBody>
        </p:sp>
        <p:sp>
          <p:nvSpPr>
            <p:cNvPr id="1643599" name="Rectangle 2370"/>
            <p:cNvSpPr>
              <a:spLocks noChangeArrowheads="1"/>
            </p:cNvSpPr>
            <p:nvPr/>
          </p:nvSpPr>
          <p:spPr bwMode="auto">
            <a:xfrm>
              <a:off x="2284413" y="23209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19</a:t>
              </a:r>
              <a:endParaRPr lang="de-CH"/>
            </a:p>
          </p:txBody>
        </p:sp>
        <p:sp>
          <p:nvSpPr>
            <p:cNvPr id="1643600" name="Rectangle 2371"/>
            <p:cNvSpPr>
              <a:spLocks noChangeArrowheads="1"/>
            </p:cNvSpPr>
            <p:nvPr/>
          </p:nvSpPr>
          <p:spPr bwMode="auto">
            <a:xfrm>
              <a:off x="2617788" y="23209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18</a:t>
              </a:r>
              <a:endParaRPr lang="de-CH"/>
            </a:p>
          </p:txBody>
        </p:sp>
        <p:sp>
          <p:nvSpPr>
            <p:cNvPr id="1643601" name="Rectangle 2372"/>
            <p:cNvSpPr>
              <a:spLocks noChangeArrowheads="1"/>
            </p:cNvSpPr>
            <p:nvPr/>
          </p:nvSpPr>
          <p:spPr bwMode="auto">
            <a:xfrm>
              <a:off x="2949575" y="23209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17</a:t>
              </a:r>
              <a:endParaRPr lang="de-CH"/>
            </a:p>
          </p:txBody>
        </p:sp>
        <p:sp>
          <p:nvSpPr>
            <p:cNvPr id="1643602" name="Rectangle 2373"/>
            <p:cNvSpPr>
              <a:spLocks noChangeArrowheads="1"/>
            </p:cNvSpPr>
            <p:nvPr/>
          </p:nvSpPr>
          <p:spPr bwMode="auto">
            <a:xfrm>
              <a:off x="3282950" y="23209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16</a:t>
              </a:r>
              <a:endParaRPr lang="de-CH"/>
            </a:p>
          </p:txBody>
        </p:sp>
        <p:sp>
          <p:nvSpPr>
            <p:cNvPr id="1643603" name="Rectangle 2374"/>
            <p:cNvSpPr>
              <a:spLocks noChangeArrowheads="1"/>
            </p:cNvSpPr>
            <p:nvPr/>
          </p:nvSpPr>
          <p:spPr bwMode="auto">
            <a:xfrm>
              <a:off x="3616325" y="23209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15</a:t>
              </a:r>
              <a:endParaRPr lang="de-CH"/>
            </a:p>
          </p:txBody>
        </p:sp>
        <p:sp>
          <p:nvSpPr>
            <p:cNvPr id="1643604" name="Rectangle 2375"/>
            <p:cNvSpPr>
              <a:spLocks noChangeArrowheads="1"/>
            </p:cNvSpPr>
            <p:nvPr/>
          </p:nvSpPr>
          <p:spPr bwMode="auto">
            <a:xfrm>
              <a:off x="3948113" y="23209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14</a:t>
              </a:r>
              <a:endParaRPr lang="de-CH"/>
            </a:p>
          </p:txBody>
        </p:sp>
        <p:sp>
          <p:nvSpPr>
            <p:cNvPr id="1643605" name="Rectangle 2376"/>
            <p:cNvSpPr>
              <a:spLocks noChangeArrowheads="1"/>
            </p:cNvSpPr>
            <p:nvPr/>
          </p:nvSpPr>
          <p:spPr bwMode="auto">
            <a:xfrm>
              <a:off x="4281488" y="23209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13</a:t>
              </a:r>
              <a:endParaRPr lang="de-CH"/>
            </a:p>
          </p:txBody>
        </p:sp>
        <p:sp>
          <p:nvSpPr>
            <p:cNvPr id="1643606" name="Rectangle 2377"/>
            <p:cNvSpPr>
              <a:spLocks noChangeArrowheads="1"/>
            </p:cNvSpPr>
            <p:nvPr/>
          </p:nvSpPr>
          <p:spPr bwMode="auto">
            <a:xfrm>
              <a:off x="4613275" y="23209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12</a:t>
              </a:r>
              <a:endParaRPr lang="de-CH"/>
            </a:p>
          </p:txBody>
        </p:sp>
        <p:sp>
          <p:nvSpPr>
            <p:cNvPr id="1643607" name="Rectangle 2378"/>
            <p:cNvSpPr>
              <a:spLocks noChangeArrowheads="1"/>
            </p:cNvSpPr>
            <p:nvPr/>
          </p:nvSpPr>
          <p:spPr bwMode="auto">
            <a:xfrm>
              <a:off x="4946650" y="23209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11</a:t>
              </a:r>
              <a:endParaRPr lang="de-CH"/>
            </a:p>
          </p:txBody>
        </p:sp>
        <p:sp>
          <p:nvSpPr>
            <p:cNvPr id="1643608" name="Rectangle 2379"/>
            <p:cNvSpPr>
              <a:spLocks noChangeArrowheads="1"/>
            </p:cNvSpPr>
            <p:nvPr/>
          </p:nvSpPr>
          <p:spPr bwMode="auto">
            <a:xfrm>
              <a:off x="5278438" y="23209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a:t>
              </a:r>
              <a:endParaRPr lang="de-CH"/>
            </a:p>
          </p:txBody>
        </p:sp>
        <p:sp>
          <p:nvSpPr>
            <p:cNvPr id="1643609" name="Rectangle 2380"/>
            <p:cNvSpPr>
              <a:spLocks noChangeArrowheads="1"/>
            </p:cNvSpPr>
            <p:nvPr/>
          </p:nvSpPr>
          <p:spPr bwMode="auto">
            <a:xfrm>
              <a:off x="5665788" y="2320925"/>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a:t>
              </a:r>
              <a:endParaRPr lang="de-CH"/>
            </a:p>
          </p:txBody>
        </p:sp>
        <p:sp>
          <p:nvSpPr>
            <p:cNvPr id="1643610" name="Rectangle 2381"/>
            <p:cNvSpPr>
              <a:spLocks noChangeArrowheads="1"/>
            </p:cNvSpPr>
            <p:nvPr/>
          </p:nvSpPr>
          <p:spPr bwMode="auto">
            <a:xfrm>
              <a:off x="5997575" y="2320925"/>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a:t>
              </a:r>
              <a:endParaRPr lang="de-CH"/>
            </a:p>
          </p:txBody>
        </p:sp>
        <p:sp>
          <p:nvSpPr>
            <p:cNvPr id="1643611" name="Rectangle 2382"/>
            <p:cNvSpPr>
              <a:spLocks noChangeArrowheads="1"/>
            </p:cNvSpPr>
            <p:nvPr/>
          </p:nvSpPr>
          <p:spPr bwMode="auto">
            <a:xfrm>
              <a:off x="6330950" y="2320925"/>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a:t>
              </a:r>
              <a:endParaRPr lang="de-CH"/>
            </a:p>
          </p:txBody>
        </p:sp>
        <p:sp>
          <p:nvSpPr>
            <p:cNvPr id="1643612" name="Rectangle 2383"/>
            <p:cNvSpPr>
              <a:spLocks noChangeArrowheads="1"/>
            </p:cNvSpPr>
            <p:nvPr/>
          </p:nvSpPr>
          <p:spPr bwMode="auto">
            <a:xfrm>
              <a:off x="6664325" y="2320925"/>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a:t>
              </a:r>
              <a:endParaRPr lang="de-CH"/>
            </a:p>
          </p:txBody>
        </p:sp>
        <p:sp>
          <p:nvSpPr>
            <p:cNvPr id="1643613" name="Rectangle 2384"/>
            <p:cNvSpPr>
              <a:spLocks noChangeArrowheads="1"/>
            </p:cNvSpPr>
            <p:nvPr/>
          </p:nvSpPr>
          <p:spPr bwMode="auto">
            <a:xfrm>
              <a:off x="6996113" y="2320925"/>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a:t>
              </a:r>
              <a:endParaRPr lang="de-CH"/>
            </a:p>
          </p:txBody>
        </p:sp>
        <p:sp>
          <p:nvSpPr>
            <p:cNvPr id="1643614" name="Rectangle 2385"/>
            <p:cNvSpPr>
              <a:spLocks noChangeArrowheads="1"/>
            </p:cNvSpPr>
            <p:nvPr/>
          </p:nvSpPr>
          <p:spPr bwMode="auto">
            <a:xfrm>
              <a:off x="7329488" y="2320925"/>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a:t>
              </a:r>
              <a:endParaRPr lang="de-CH"/>
            </a:p>
          </p:txBody>
        </p:sp>
        <p:sp>
          <p:nvSpPr>
            <p:cNvPr id="1643615" name="Rectangle 2386"/>
            <p:cNvSpPr>
              <a:spLocks noChangeArrowheads="1"/>
            </p:cNvSpPr>
            <p:nvPr/>
          </p:nvSpPr>
          <p:spPr bwMode="auto">
            <a:xfrm>
              <a:off x="7661275" y="2320925"/>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a:t>
              </a:r>
              <a:endParaRPr lang="de-CH"/>
            </a:p>
          </p:txBody>
        </p:sp>
        <p:sp>
          <p:nvSpPr>
            <p:cNvPr id="1643616" name="Rectangle 2387"/>
            <p:cNvSpPr>
              <a:spLocks noChangeArrowheads="1"/>
            </p:cNvSpPr>
            <p:nvPr/>
          </p:nvSpPr>
          <p:spPr bwMode="auto">
            <a:xfrm>
              <a:off x="7994650" y="2320925"/>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a:t>
              </a:r>
              <a:endParaRPr lang="de-CH"/>
            </a:p>
          </p:txBody>
        </p:sp>
        <p:sp>
          <p:nvSpPr>
            <p:cNvPr id="1643617" name="Rectangle 2388"/>
            <p:cNvSpPr>
              <a:spLocks noChangeArrowheads="1"/>
            </p:cNvSpPr>
            <p:nvPr/>
          </p:nvSpPr>
          <p:spPr bwMode="auto">
            <a:xfrm>
              <a:off x="8326438" y="2320925"/>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a:t>
              </a:r>
              <a:endParaRPr lang="de-CH"/>
            </a:p>
          </p:txBody>
        </p:sp>
        <p:sp>
          <p:nvSpPr>
            <p:cNvPr id="1643618" name="Rectangle 2389"/>
            <p:cNvSpPr>
              <a:spLocks noChangeArrowheads="1"/>
            </p:cNvSpPr>
            <p:nvPr/>
          </p:nvSpPr>
          <p:spPr bwMode="auto">
            <a:xfrm>
              <a:off x="8659813" y="2320925"/>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619" name="Rectangle 2390"/>
            <p:cNvSpPr>
              <a:spLocks noChangeArrowheads="1"/>
            </p:cNvSpPr>
            <p:nvPr/>
          </p:nvSpPr>
          <p:spPr bwMode="auto">
            <a:xfrm>
              <a:off x="819150" y="2443163"/>
              <a:ext cx="233363"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1.5%</a:t>
              </a:r>
              <a:endParaRPr lang="de-CH"/>
            </a:p>
          </p:txBody>
        </p:sp>
        <p:sp>
          <p:nvSpPr>
            <p:cNvPr id="1643620" name="Rectangle 2391"/>
            <p:cNvSpPr>
              <a:spLocks noChangeArrowheads="1"/>
            </p:cNvSpPr>
            <p:nvPr/>
          </p:nvSpPr>
          <p:spPr bwMode="auto">
            <a:xfrm>
              <a:off x="1314450" y="2443163"/>
              <a:ext cx="233363" cy="122237"/>
            </a:xfrm>
            <a:prstGeom prst="rect">
              <a:avLst/>
            </a:prstGeom>
            <a:noFill/>
            <a:ln w="9525">
              <a:noFill/>
              <a:miter lim="800000"/>
              <a:headEnd/>
              <a:tailEnd/>
            </a:ln>
          </p:spPr>
          <p:txBody>
            <a:bodyPr wrap="none" lIns="0" tIns="0" rIns="0" bIns="0">
              <a:spAutoFit/>
            </a:bodyPr>
            <a:lstStyle/>
            <a:p>
              <a:r>
                <a:rPr lang="de-CH" sz="800" dirty="0">
                  <a:solidFill>
                    <a:srgbClr val="000000"/>
                  </a:solidFill>
                  <a:latin typeface="Arial" charset="0"/>
                </a:rPr>
                <a:t>0.3%</a:t>
              </a:r>
              <a:endParaRPr lang="de-CH" dirty="0"/>
            </a:p>
          </p:txBody>
        </p:sp>
        <p:sp>
          <p:nvSpPr>
            <p:cNvPr id="1643621" name="Rectangle 2392"/>
            <p:cNvSpPr>
              <a:spLocks noChangeArrowheads="1"/>
            </p:cNvSpPr>
            <p:nvPr/>
          </p:nvSpPr>
          <p:spPr bwMode="auto">
            <a:xfrm>
              <a:off x="1952625" y="2443163"/>
              <a:ext cx="114300" cy="122237"/>
            </a:xfrm>
            <a:prstGeom prst="rect">
              <a:avLst/>
            </a:prstGeom>
            <a:noFill/>
            <a:ln w="9525">
              <a:noFill/>
              <a:miter lim="800000"/>
              <a:headEnd/>
              <a:tailEnd/>
            </a:ln>
          </p:spPr>
          <p:txBody>
            <a:bodyPr wrap="none" lIns="0" tIns="0" rIns="0" bIns="0">
              <a:spAutoFit/>
            </a:bodyPr>
            <a:lstStyle/>
            <a:p>
              <a:r>
                <a:rPr lang="de-CH" sz="800" dirty="0">
                  <a:solidFill>
                    <a:srgbClr val="000000"/>
                  </a:solidFill>
                  <a:latin typeface="Arial" charset="0"/>
                </a:rPr>
                <a:t>30</a:t>
              </a:r>
              <a:endParaRPr lang="de-CH" dirty="0"/>
            </a:p>
          </p:txBody>
        </p:sp>
        <p:sp>
          <p:nvSpPr>
            <p:cNvPr id="1643622" name="Rectangle 2393"/>
            <p:cNvSpPr>
              <a:spLocks noChangeArrowheads="1"/>
            </p:cNvSpPr>
            <p:nvPr/>
          </p:nvSpPr>
          <p:spPr bwMode="auto">
            <a:xfrm>
              <a:off x="2284413" y="244316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29</a:t>
              </a:r>
              <a:endParaRPr lang="de-CH"/>
            </a:p>
          </p:txBody>
        </p:sp>
        <p:sp>
          <p:nvSpPr>
            <p:cNvPr id="1643623" name="Rectangle 2394"/>
            <p:cNvSpPr>
              <a:spLocks noChangeArrowheads="1"/>
            </p:cNvSpPr>
            <p:nvPr/>
          </p:nvSpPr>
          <p:spPr bwMode="auto">
            <a:xfrm>
              <a:off x="2617788" y="244316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27</a:t>
              </a:r>
              <a:endParaRPr lang="de-CH"/>
            </a:p>
          </p:txBody>
        </p:sp>
        <p:sp>
          <p:nvSpPr>
            <p:cNvPr id="1643624" name="Rectangle 2395"/>
            <p:cNvSpPr>
              <a:spLocks noChangeArrowheads="1"/>
            </p:cNvSpPr>
            <p:nvPr/>
          </p:nvSpPr>
          <p:spPr bwMode="auto">
            <a:xfrm>
              <a:off x="2949575" y="244316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26</a:t>
              </a:r>
              <a:endParaRPr lang="de-CH"/>
            </a:p>
          </p:txBody>
        </p:sp>
        <p:sp>
          <p:nvSpPr>
            <p:cNvPr id="1643625" name="Rectangle 2396"/>
            <p:cNvSpPr>
              <a:spLocks noChangeArrowheads="1"/>
            </p:cNvSpPr>
            <p:nvPr/>
          </p:nvSpPr>
          <p:spPr bwMode="auto">
            <a:xfrm>
              <a:off x="3282950" y="244316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24</a:t>
              </a:r>
              <a:endParaRPr lang="de-CH"/>
            </a:p>
          </p:txBody>
        </p:sp>
        <p:sp>
          <p:nvSpPr>
            <p:cNvPr id="1643626" name="Rectangle 2397"/>
            <p:cNvSpPr>
              <a:spLocks noChangeArrowheads="1"/>
            </p:cNvSpPr>
            <p:nvPr/>
          </p:nvSpPr>
          <p:spPr bwMode="auto">
            <a:xfrm>
              <a:off x="3616325" y="244316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23</a:t>
              </a:r>
              <a:endParaRPr lang="de-CH"/>
            </a:p>
          </p:txBody>
        </p:sp>
        <p:sp>
          <p:nvSpPr>
            <p:cNvPr id="1643627" name="Rectangle 2398"/>
            <p:cNvSpPr>
              <a:spLocks noChangeArrowheads="1"/>
            </p:cNvSpPr>
            <p:nvPr/>
          </p:nvSpPr>
          <p:spPr bwMode="auto">
            <a:xfrm>
              <a:off x="3948113" y="244316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21</a:t>
              </a:r>
              <a:endParaRPr lang="de-CH"/>
            </a:p>
          </p:txBody>
        </p:sp>
        <p:sp>
          <p:nvSpPr>
            <p:cNvPr id="1643628" name="Rectangle 2399"/>
            <p:cNvSpPr>
              <a:spLocks noChangeArrowheads="1"/>
            </p:cNvSpPr>
            <p:nvPr/>
          </p:nvSpPr>
          <p:spPr bwMode="auto">
            <a:xfrm>
              <a:off x="4281488" y="244316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20</a:t>
              </a:r>
              <a:endParaRPr lang="de-CH"/>
            </a:p>
          </p:txBody>
        </p:sp>
        <p:sp>
          <p:nvSpPr>
            <p:cNvPr id="1643629" name="Rectangle 2400"/>
            <p:cNvSpPr>
              <a:spLocks noChangeArrowheads="1"/>
            </p:cNvSpPr>
            <p:nvPr/>
          </p:nvSpPr>
          <p:spPr bwMode="auto">
            <a:xfrm>
              <a:off x="4613275" y="244316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18</a:t>
              </a:r>
              <a:endParaRPr lang="de-CH"/>
            </a:p>
          </p:txBody>
        </p:sp>
        <p:sp>
          <p:nvSpPr>
            <p:cNvPr id="1643630" name="Rectangle 2401"/>
            <p:cNvSpPr>
              <a:spLocks noChangeArrowheads="1"/>
            </p:cNvSpPr>
            <p:nvPr/>
          </p:nvSpPr>
          <p:spPr bwMode="auto">
            <a:xfrm>
              <a:off x="4946650" y="244316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17</a:t>
              </a:r>
              <a:endParaRPr lang="de-CH"/>
            </a:p>
          </p:txBody>
        </p:sp>
        <p:sp>
          <p:nvSpPr>
            <p:cNvPr id="1643631" name="Rectangle 2402"/>
            <p:cNvSpPr>
              <a:spLocks noChangeArrowheads="1"/>
            </p:cNvSpPr>
            <p:nvPr/>
          </p:nvSpPr>
          <p:spPr bwMode="auto">
            <a:xfrm>
              <a:off x="5278438" y="244316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15</a:t>
              </a:r>
              <a:endParaRPr lang="de-CH"/>
            </a:p>
          </p:txBody>
        </p:sp>
        <p:sp>
          <p:nvSpPr>
            <p:cNvPr id="1643632" name="Rectangle 2403"/>
            <p:cNvSpPr>
              <a:spLocks noChangeArrowheads="1"/>
            </p:cNvSpPr>
            <p:nvPr/>
          </p:nvSpPr>
          <p:spPr bwMode="auto">
            <a:xfrm>
              <a:off x="5611813" y="244316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14</a:t>
              </a:r>
              <a:endParaRPr lang="de-CH"/>
            </a:p>
          </p:txBody>
        </p:sp>
        <p:sp>
          <p:nvSpPr>
            <p:cNvPr id="1643633" name="Rectangle 2404"/>
            <p:cNvSpPr>
              <a:spLocks noChangeArrowheads="1"/>
            </p:cNvSpPr>
            <p:nvPr/>
          </p:nvSpPr>
          <p:spPr bwMode="auto">
            <a:xfrm>
              <a:off x="5943600" y="244316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12</a:t>
              </a:r>
              <a:endParaRPr lang="de-CH"/>
            </a:p>
          </p:txBody>
        </p:sp>
        <p:sp>
          <p:nvSpPr>
            <p:cNvPr id="1643634" name="Rectangle 2405"/>
            <p:cNvSpPr>
              <a:spLocks noChangeArrowheads="1"/>
            </p:cNvSpPr>
            <p:nvPr/>
          </p:nvSpPr>
          <p:spPr bwMode="auto">
            <a:xfrm>
              <a:off x="6276975" y="244316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11</a:t>
              </a:r>
              <a:endParaRPr lang="de-CH"/>
            </a:p>
          </p:txBody>
        </p:sp>
        <p:sp>
          <p:nvSpPr>
            <p:cNvPr id="1643635" name="Rectangle 2406"/>
            <p:cNvSpPr>
              <a:spLocks noChangeArrowheads="1"/>
            </p:cNvSpPr>
            <p:nvPr/>
          </p:nvSpPr>
          <p:spPr bwMode="auto">
            <a:xfrm>
              <a:off x="6664325" y="2443163"/>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a:t>
              </a:r>
              <a:endParaRPr lang="de-CH"/>
            </a:p>
          </p:txBody>
        </p:sp>
        <p:sp>
          <p:nvSpPr>
            <p:cNvPr id="1643636" name="Rectangle 2407"/>
            <p:cNvSpPr>
              <a:spLocks noChangeArrowheads="1"/>
            </p:cNvSpPr>
            <p:nvPr/>
          </p:nvSpPr>
          <p:spPr bwMode="auto">
            <a:xfrm>
              <a:off x="6996113" y="2443163"/>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a:t>
              </a:r>
              <a:endParaRPr lang="de-CH"/>
            </a:p>
          </p:txBody>
        </p:sp>
        <p:sp>
          <p:nvSpPr>
            <p:cNvPr id="1643637" name="Rectangle 2408"/>
            <p:cNvSpPr>
              <a:spLocks noChangeArrowheads="1"/>
            </p:cNvSpPr>
            <p:nvPr/>
          </p:nvSpPr>
          <p:spPr bwMode="auto">
            <a:xfrm>
              <a:off x="7329488" y="2443163"/>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a:t>
              </a:r>
              <a:endParaRPr lang="de-CH"/>
            </a:p>
          </p:txBody>
        </p:sp>
        <p:sp>
          <p:nvSpPr>
            <p:cNvPr id="1643638" name="Rectangle 2409"/>
            <p:cNvSpPr>
              <a:spLocks noChangeArrowheads="1"/>
            </p:cNvSpPr>
            <p:nvPr/>
          </p:nvSpPr>
          <p:spPr bwMode="auto">
            <a:xfrm>
              <a:off x="7661275" y="2443163"/>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a:t>
              </a:r>
              <a:endParaRPr lang="de-CH"/>
            </a:p>
          </p:txBody>
        </p:sp>
        <p:sp>
          <p:nvSpPr>
            <p:cNvPr id="1643639" name="Rectangle 2410"/>
            <p:cNvSpPr>
              <a:spLocks noChangeArrowheads="1"/>
            </p:cNvSpPr>
            <p:nvPr/>
          </p:nvSpPr>
          <p:spPr bwMode="auto">
            <a:xfrm>
              <a:off x="7994650" y="2443163"/>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a:t>
              </a:r>
              <a:endParaRPr lang="de-CH"/>
            </a:p>
          </p:txBody>
        </p:sp>
        <p:sp>
          <p:nvSpPr>
            <p:cNvPr id="1643640" name="Rectangle 2411"/>
            <p:cNvSpPr>
              <a:spLocks noChangeArrowheads="1"/>
            </p:cNvSpPr>
            <p:nvPr/>
          </p:nvSpPr>
          <p:spPr bwMode="auto">
            <a:xfrm>
              <a:off x="8326438" y="2443163"/>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a:t>
              </a:r>
              <a:endParaRPr lang="de-CH"/>
            </a:p>
          </p:txBody>
        </p:sp>
        <p:sp>
          <p:nvSpPr>
            <p:cNvPr id="1643641" name="Rectangle 2412"/>
            <p:cNvSpPr>
              <a:spLocks noChangeArrowheads="1"/>
            </p:cNvSpPr>
            <p:nvPr/>
          </p:nvSpPr>
          <p:spPr bwMode="auto">
            <a:xfrm>
              <a:off x="8659813" y="2443163"/>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642" name="Rectangle 2413"/>
            <p:cNvSpPr>
              <a:spLocks noChangeArrowheads="1"/>
            </p:cNvSpPr>
            <p:nvPr/>
          </p:nvSpPr>
          <p:spPr bwMode="auto">
            <a:xfrm>
              <a:off x="819150" y="2563813"/>
              <a:ext cx="233363" cy="122237"/>
            </a:xfrm>
            <a:prstGeom prst="rect">
              <a:avLst/>
            </a:prstGeom>
            <a:noFill/>
            <a:ln w="9525">
              <a:noFill/>
              <a:miter lim="800000"/>
              <a:headEnd/>
              <a:tailEnd/>
            </a:ln>
          </p:spPr>
          <p:txBody>
            <a:bodyPr wrap="none" lIns="0" tIns="0" rIns="0" bIns="0">
              <a:spAutoFit/>
            </a:bodyPr>
            <a:lstStyle/>
            <a:p>
              <a:r>
                <a:rPr lang="de-CH" sz="800" dirty="0">
                  <a:solidFill>
                    <a:srgbClr val="000000"/>
                  </a:solidFill>
                  <a:latin typeface="Arial" charset="0"/>
                </a:rPr>
                <a:t>2.0%</a:t>
              </a:r>
              <a:endParaRPr lang="de-CH" dirty="0"/>
            </a:p>
          </p:txBody>
        </p:sp>
        <p:sp>
          <p:nvSpPr>
            <p:cNvPr id="1643643" name="Rectangle 2414"/>
            <p:cNvSpPr>
              <a:spLocks noChangeArrowheads="1"/>
            </p:cNvSpPr>
            <p:nvPr/>
          </p:nvSpPr>
          <p:spPr bwMode="auto">
            <a:xfrm>
              <a:off x="1314450" y="2563813"/>
              <a:ext cx="233363"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0.4%</a:t>
              </a:r>
              <a:endParaRPr lang="de-CH"/>
            </a:p>
          </p:txBody>
        </p:sp>
        <p:sp>
          <p:nvSpPr>
            <p:cNvPr id="1643644" name="Rectangle 2415"/>
            <p:cNvSpPr>
              <a:spLocks noChangeArrowheads="1"/>
            </p:cNvSpPr>
            <p:nvPr/>
          </p:nvSpPr>
          <p:spPr bwMode="auto">
            <a:xfrm>
              <a:off x="1952625" y="25638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40</a:t>
              </a:r>
              <a:endParaRPr lang="de-CH"/>
            </a:p>
          </p:txBody>
        </p:sp>
        <p:sp>
          <p:nvSpPr>
            <p:cNvPr id="1643645" name="Rectangle 2416"/>
            <p:cNvSpPr>
              <a:spLocks noChangeArrowheads="1"/>
            </p:cNvSpPr>
            <p:nvPr/>
          </p:nvSpPr>
          <p:spPr bwMode="auto">
            <a:xfrm>
              <a:off x="2284413" y="25638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38</a:t>
              </a:r>
              <a:endParaRPr lang="de-CH"/>
            </a:p>
          </p:txBody>
        </p:sp>
        <p:sp>
          <p:nvSpPr>
            <p:cNvPr id="1643646" name="Rectangle 2417"/>
            <p:cNvSpPr>
              <a:spLocks noChangeArrowheads="1"/>
            </p:cNvSpPr>
            <p:nvPr/>
          </p:nvSpPr>
          <p:spPr bwMode="auto">
            <a:xfrm>
              <a:off x="2617788" y="25638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36</a:t>
              </a:r>
              <a:endParaRPr lang="de-CH"/>
            </a:p>
          </p:txBody>
        </p:sp>
        <p:sp>
          <p:nvSpPr>
            <p:cNvPr id="1643647" name="Rectangle 2418"/>
            <p:cNvSpPr>
              <a:spLocks noChangeArrowheads="1"/>
            </p:cNvSpPr>
            <p:nvPr/>
          </p:nvSpPr>
          <p:spPr bwMode="auto">
            <a:xfrm>
              <a:off x="2949575" y="25638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34</a:t>
              </a:r>
              <a:endParaRPr lang="de-CH"/>
            </a:p>
          </p:txBody>
        </p:sp>
        <p:sp>
          <p:nvSpPr>
            <p:cNvPr id="1643648" name="Rectangle 2419"/>
            <p:cNvSpPr>
              <a:spLocks noChangeArrowheads="1"/>
            </p:cNvSpPr>
            <p:nvPr/>
          </p:nvSpPr>
          <p:spPr bwMode="auto">
            <a:xfrm>
              <a:off x="3282950" y="25638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32</a:t>
              </a:r>
              <a:endParaRPr lang="de-CH"/>
            </a:p>
          </p:txBody>
        </p:sp>
        <p:sp>
          <p:nvSpPr>
            <p:cNvPr id="1643649" name="Rectangle 2420"/>
            <p:cNvSpPr>
              <a:spLocks noChangeArrowheads="1"/>
            </p:cNvSpPr>
            <p:nvPr/>
          </p:nvSpPr>
          <p:spPr bwMode="auto">
            <a:xfrm>
              <a:off x="3616325" y="25638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30</a:t>
              </a:r>
              <a:endParaRPr lang="de-CH"/>
            </a:p>
          </p:txBody>
        </p:sp>
        <p:sp>
          <p:nvSpPr>
            <p:cNvPr id="1643650" name="Rectangle 2421"/>
            <p:cNvSpPr>
              <a:spLocks noChangeArrowheads="1"/>
            </p:cNvSpPr>
            <p:nvPr/>
          </p:nvSpPr>
          <p:spPr bwMode="auto">
            <a:xfrm>
              <a:off x="3948113" y="25638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28</a:t>
              </a:r>
              <a:endParaRPr lang="de-CH"/>
            </a:p>
          </p:txBody>
        </p:sp>
        <p:sp>
          <p:nvSpPr>
            <p:cNvPr id="1643651" name="Rectangle 2422"/>
            <p:cNvSpPr>
              <a:spLocks noChangeArrowheads="1"/>
            </p:cNvSpPr>
            <p:nvPr/>
          </p:nvSpPr>
          <p:spPr bwMode="auto">
            <a:xfrm>
              <a:off x="4281488" y="25638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26</a:t>
              </a:r>
              <a:endParaRPr lang="de-CH"/>
            </a:p>
          </p:txBody>
        </p:sp>
        <p:sp>
          <p:nvSpPr>
            <p:cNvPr id="1643652" name="Rectangle 2423"/>
            <p:cNvSpPr>
              <a:spLocks noChangeArrowheads="1"/>
            </p:cNvSpPr>
            <p:nvPr/>
          </p:nvSpPr>
          <p:spPr bwMode="auto">
            <a:xfrm>
              <a:off x="4613275" y="2563813"/>
              <a:ext cx="114300" cy="122237"/>
            </a:xfrm>
            <a:prstGeom prst="rect">
              <a:avLst/>
            </a:prstGeom>
            <a:noFill/>
            <a:ln w="9525">
              <a:noFill/>
              <a:miter lim="800000"/>
              <a:headEnd/>
              <a:tailEnd/>
            </a:ln>
          </p:spPr>
          <p:txBody>
            <a:bodyPr wrap="none" lIns="0" tIns="0" rIns="0" bIns="0">
              <a:spAutoFit/>
            </a:bodyPr>
            <a:lstStyle/>
            <a:p>
              <a:r>
                <a:rPr lang="de-CH" sz="800" dirty="0">
                  <a:solidFill>
                    <a:srgbClr val="000000"/>
                  </a:solidFill>
                  <a:latin typeface="Arial" charset="0"/>
                </a:rPr>
                <a:t>24</a:t>
              </a:r>
              <a:endParaRPr lang="de-CH" dirty="0"/>
            </a:p>
          </p:txBody>
        </p:sp>
        <p:sp>
          <p:nvSpPr>
            <p:cNvPr id="1643653" name="Rectangle 2424"/>
            <p:cNvSpPr>
              <a:spLocks noChangeArrowheads="1"/>
            </p:cNvSpPr>
            <p:nvPr/>
          </p:nvSpPr>
          <p:spPr bwMode="auto">
            <a:xfrm>
              <a:off x="4946650" y="25638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22</a:t>
              </a:r>
              <a:endParaRPr lang="de-CH"/>
            </a:p>
          </p:txBody>
        </p:sp>
        <p:sp>
          <p:nvSpPr>
            <p:cNvPr id="1643654" name="Rectangle 2425"/>
            <p:cNvSpPr>
              <a:spLocks noChangeArrowheads="1"/>
            </p:cNvSpPr>
            <p:nvPr/>
          </p:nvSpPr>
          <p:spPr bwMode="auto">
            <a:xfrm>
              <a:off x="5278438" y="25638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20</a:t>
              </a:r>
              <a:endParaRPr lang="de-CH"/>
            </a:p>
          </p:txBody>
        </p:sp>
        <p:sp>
          <p:nvSpPr>
            <p:cNvPr id="1643655" name="Rectangle 2426"/>
            <p:cNvSpPr>
              <a:spLocks noChangeArrowheads="1"/>
            </p:cNvSpPr>
            <p:nvPr/>
          </p:nvSpPr>
          <p:spPr bwMode="auto">
            <a:xfrm>
              <a:off x="5611813" y="25638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18</a:t>
              </a:r>
              <a:endParaRPr lang="de-CH"/>
            </a:p>
          </p:txBody>
        </p:sp>
        <p:sp>
          <p:nvSpPr>
            <p:cNvPr id="1643656" name="Rectangle 2427"/>
            <p:cNvSpPr>
              <a:spLocks noChangeArrowheads="1"/>
            </p:cNvSpPr>
            <p:nvPr/>
          </p:nvSpPr>
          <p:spPr bwMode="auto">
            <a:xfrm>
              <a:off x="5943600" y="25638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16</a:t>
              </a:r>
              <a:endParaRPr lang="de-CH"/>
            </a:p>
          </p:txBody>
        </p:sp>
        <p:sp>
          <p:nvSpPr>
            <p:cNvPr id="1643657" name="Rectangle 2428"/>
            <p:cNvSpPr>
              <a:spLocks noChangeArrowheads="1"/>
            </p:cNvSpPr>
            <p:nvPr/>
          </p:nvSpPr>
          <p:spPr bwMode="auto">
            <a:xfrm>
              <a:off x="6276975" y="25638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14</a:t>
              </a:r>
              <a:endParaRPr lang="de-CH"/>
            </a:p>
          </p:txBody>
        </p:sp>
        <p:sp>
          <p:nvSpPr>
            <p:cNvPr id="1643658" name="Rectangle 2429"/>
            <p:cNvSpPr>
              <a:spLocks noChangeArrowheads="1"/>
            </p:cNvSpPr>
            <p:nvPr/>
          </p:nvSpPr>
          <p:spPr bwMode="auto">
            <a:xfrm>
              <a:off x="6608763" y="25638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12</a:t>
              </a:r>
              <a:endParaRPr lang="de-CH"/>
            </a:p>
          </p:txBody>
        </p:sp>
        <p:sp>
          <p:nvSpPr>
            <p:cNvPr id="1643659" name="Rectangle 2430"/>
            <p:cNvSpPr>
              <a:spLocks noChangeArrowheads="1"/>
            </p:cNvSpPr>
            <p:nvPr/>
          </p:nvSpPr>
          <p:spPr bwMode="auto">
            <a:xfrm>
              <a:off x="6942138" y="25638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a:t>
              </a:r>
              <a:endParaRPr lang="de-CH"/>
            </a:p>
          </p:txBody>
        </p:sp>
        <p:sp>
          <p:nvSpPr>
            <p:cNvPr id="1643660" name="Rectangle 2431"/>
            <p:cNvSpPr>
              <a:spLocks noChangeArrowheads="1"/>
            </p:cNvSpPr>
            <p:nvPr/>
          </p:nvSpPr>
          <p:spPr bwMode="auto">
            <a:xfrm>
              <a:off x="7329488" y="2563813"/>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a:t>
              </a:r>
              <a:endParaRPr lang="de-CH"/>
            </a:p>
          </p:txBody>
        </p:sp>
        <p:sp>
          <p:nvSpPr>
            <p:cNvPr id="1643661" name="Rectangle 2432"/>
            <p:cNvSpPr>
              <a:spLocks noChangeArrowheads="1"/>
            </p:cNvSpPr>
            <p:nvPr/>
          </p:nvSpPr>
          <p:spPr bwMode="auto">
            <a:xfrm>
              <a:off x="7661275" y="2563813"/>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a:t>
              </a:r>
              <a:endParaRPr lang="de-CH"/>
            </a:p>
          </p:txBody>
        </p:sp>
        <p:sp>
          <p:nvSpPr>
            <p:cNvPr id="1643662" name="Rectangle 2433"/>
            <p:cNvSpPr>
              <a:spLocks noChangeArrowheads="1"/>
            </p:cNvSpPr>
            <p:nvPr/>
          </p:nvSpPr>
          <p:spPr bwMode="auto">
            <a:xfrm>
              <a:off x="7994650" y="2563813"/>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a:t>
              </a:r>
              <a:endParaRPr lang="de-CH"/>
            </a:p>
          </p:txBody>
        </p:sp>
        <p:sp>
          <p:nvSpPr>
            <p:cNvPr id="1643663" name="Rectangle 2434"/>
            <p:cNvSpPr>
              <a:spLocks noChangeArrowheads="1"/>
            </p:cNvSpPr>
            <p:nvPr/>
          </p:nvSpPr>
          <p:spPr bwMode="auto">
            <a:xfrm>
              <a:off x="8326438" y="2563813"/>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a:t>
              </a:r>
              <a:endParaRPr lang="de-CH"/>
            </a:p>
          </p:txBody>
        </p:sp>
        <p:sp>
          <p:nvSpPr>
            <p:cNvPr id="1643664" name="Rectangle 2435"/>
            <p:cNvSpPr>
              <a:spLocks noChangeArrowheads="1"/>
            </p:cNvSpPr>
            <p:nvPr/>
          </p:nvSpPr>
          <p:spPr bwMode="auto">
            <a:xfrm>
              <a:off x="8659813" y="2563813"/>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665" name="Rectangle 2436"/>
            <p:cNvSpPr>
              <a:spLocks noChangeArrowheads="1"/>
            </p:cNvSpPr>
            <p:nvPr/>
          </p:nvSpPr>
          <p:spPr bwMode="auto">
            <a:xfrm>
              <a:off x="819150" y="2686050"/>
              <a:ext cx="233363"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2.5%</a:t>
              </a:r>
              <a:endParaRPr lang="de-CH"/>
            </a:p>
          </p:txBody>
        </p:sp>
        <p:sp>
          <p:nvSpPr>
            <p:cNvPr id="1643666" name="Rectangle 2437"/>
            <p:cNvSpPr>
              <a:spLocks noChangeArrowheads="1"/>
            </p:cNvSpPr>
            <p:nvPr/>
          </p:nvSpPr>
          <p:spPr bwMode="auto">
            <a:xfrm>
              <a:off x="1314450" y="2686050"/>
              <a:ext cx="233363"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0.5%</a:t>
              </a:r>
              <a:endParaRPr lang="de-CH"/>
            </a:p>
          </p:txBody>
        </p:sp>
        <p:sp>
          <p:nvSpPr>
            <p:cNvPr id="1643667" name="Rectangle 2438"/>
            <p:cNvSpPr>
              <a:spLocks noChangeArrowheads="1"/>
            </p:cNvSpPr>
            <p:nvPr/>
          </p:nvSpPr>
          <p:spPr bwMode="auto">
            <a:xfrm>
              <a:off x="1952625" y="26860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51</a:t>
              </a:r>
              <a:endParaRPr lang="de-CH"/>
            </a:p>
          </p:txBody>
        </p:sp>
        <p:sp>
          <p:nvSpPr>
            <p:cNvPr id="1643668" name="Rectangle 2439"/>
            <p:cNvSpPr>
              <a:spLocks noChangeArrowheads="1"/>
            </p:cNvSpPr>
            <p:nvPr/>
          </p:nvSpPr>
          <p:spPr bwMode="auto">
            <a:xfrm>
              <a:off x="2284413" y="26860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48</a:t>
              </a:r>
              <a:endParaRPr lang="de-CH"/>
            </a:p>
          </p:txBody>
        </p:sp>
        <p:sp>
          <p:nvSpPr>
            <p:cNvPr id="1643669" name="Rectangle 2440"/>
            <p:cNvSpPr>
              <a:spLocks noChangeArrowheads="1"/>
            </p:cNvSpPr>
            <p:nvPr/>
          </p:nvSpPr>
          <p:spPr bwMode="auto">
            <a:xfrm>
              <a:off x="2617788" y="2686050"/>
              <a:ext cx="114300" cy="122238"/>
            </a:xfrm>
            <a:prstGeom prst="rect">
              <a:avLst/>
            </a:prstGeom>
            <a:noFill/>
            <a:ln w="9525">
              <a:noFill/>
              <a:miter lim="800000"/>
              <a:headEnd/>
              <a:tailEnd/>
            </a:ln>
          </p:spPr>
          <p:txBody>
            <a:bodyPr wrap="none" lIns="0" tIns="0" rIns="0" bIns="0">
              <a:spAutoFit/>
            </a:bodyPr>
            <a:lstStyle/>
            <a:p>
              <a:r>
                <a:rPr lang="de-CH" sz="800" dirty="0">
                  <a:solidFill>
                    <a:srgbClr val="000000"/>
                  </a:solidFill>
                  <a:latin typeface="Arial" charset="0"/>
                </a:rPr>
                <a:t>46</a:t>
              </a:r>
              <a:endParaRPr lang="de-CH" dirty="0"/>
            </a:p>
          </p:txBody>
        </p:sp>
        <p:sp>
          <p:nvSpPr>
            <p:cNvPr id="1643670" name="Rectangle 2441"/>
            <p:cNvSpPr>
              <a:spLocks noChangeArrowheads="1"/>
            </p:cNvSpPr>
            <p:nvPr/>
          </p:nvSpPr>
          <p:spPr bwMode="auto">
            <a:xfrm>
              <a:off x="2949575" y="26860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43</a:t>
              </a:r>
              <a:endParaRPr lang="de-CH"/>
            </a:p>
          </p:txBody>
        </p:sp>
        <p:sp>
          <p:nvSpPr>
            <p:cNvPr id="1643671" name="Rectangle 2442"/>
            <p:cNvSpPr>
              <a:spLocks noChangeArrowheads="1"/>
            </p:cNvSpPr>
            <p:nvPr/>
          </p:nvSpPr>
          <p:spPr bwMode="auto">
            <a:xfrm>
              <a:off x="3282950" y="26860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41</a:t>
              </a:r>
              <a:endParaRPr lang="de-CH"/>
            </a:p>
          </p:txBody>
        </p:sp>
        <p:sp>
          <p:nvSpPr>
            <p:cNvPr id="1643672" name="Rectangle 2443"/>
            <p:cNvSpPr>
              <a:spLocks noChangeArrowheads="1"/>
            </p:cNvSpPr>
            <p:nvPr/>
          </p:nvSpPr>
          <p:spPr bwMode="auto">
            <a:xfrm>
              <a:off x="3616325" y="26860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38</a:t>
              </a:r>
              <a:endParaRPr lang="de-CH"/>
            </a:p>
          </p:txBody>
        </p:sp>
        <p:sp>
          <p:nvSpPr>
            <p:cNvPr id="1643673" name="Rectangle 2444"/>
            <p:cNvSpPr>
              <a:spLocks noChangeArrowheads="1"/>
            </p:cNvSpPr>
            <p:nvPr/>
          </p:nvSpPr>
          <p:spPr bwMode="auto">
            <a:xfrm>
              <a:off x="3948113" y="26860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36</a:t>
              </a:r>
              <a:endParaRPr lang="de-CH"/>
            </a:p>
          </p:txBody>
        </p:sp>
        <p:sp>
          <p:nvSpPr>
            <p:cNvPr id="1643674" name="Rectangle 2445"/>
            <p:cNvSpPr>
              <a:spLocks noChangeArrowheads="1"/>
            </p:cNvSpPr>
            <p:nvPr/>
          </p:nvSpPr>
          <p:spPr bwMode="auto">
            <a:xfrm>
              <a:off x="4281488" y="26860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33</a:t>
              </a:r>
              <a:endParaRPr lang="de-CH"/>
            </a:p>
          </p:txBody>
        </p:sp>
        <p:sp>
          <p:nvSpPr>
            <p:cNvPr id="1643675" name="Rectangle 2446"/>
            <p:cNvSpPr>
              <a:spLocks noChangeArrowheads="1"/>
            </p:cNvSpPr>
            <p:nvPr/>
          </p:nvSpPr>
          <p:spPr bwMode="auto">
            <a:xfrm>
              <a:off x="4613275" y="26860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30</a:t>
              </a:r>
              <a:endParaRPr lang="de-CH"/>
            </a:p>
          </p:txBody>
        </p:sp>
        <p:sp>
          <p:nvSpPr>
            <p:cNvPr id="1643676" name="Rectangle 2447"/>
            <p:cNvSpPr>
              <a:spLocks noChangeArrowheads="1"/>
            </p:cNvSpPr>
            <p:nvPr/>
          </p:nvSpPr>
          <p:spPr bwMode="auto">
            <a:xfrm>
              <a:off x="4946650" y="26860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28</a:t>
              </a:r>
              <a:endParaRPr lang="de-CH"/>
            </a:p>
          </p:txBody>
        </p:sp>
        <p:sp>
          <p:nvSpPr>
            <p:cNvPr id="1643677" name="Rectangle 2448"/>
            <p:cNvSpPr>
              <a:spLocks noChangeArrowheads="1"/>
            </p:cNvSpPr>
            <p:nvPr/>
          </p:nvSpPr>
          <p:spPr bwMode="auto">
            <a:xfrm>
              <a:off x="5278438" y="26860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25</a:t>
              </a:r>
              <a:endParaRPr lang="de-CH"/>
            </a:p>
          </p:txBody>
        </p:sp>
        <p:sp>
          <p:nvSpPr>
            <p:cNvPr id="1643678" name="Rectangle 2449"/>
            <p:cNvSpPr>
              <a:spLocks noChangeArrowheads="1"/>
            </p:cNvSpPr>
            <p:nvPr/>
          </p:nvSpPr>
          <p:spPr bwMode="auto">
            <a:xfrm>
              <a:off x="5611813" y="26860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23</a:t>
              </a:r>
              <a:endParaRPr lang="de-CH"/>
            </a:p>
          </p:txBody>
        </p:sp>
        <p:sp>
          <p:nvSpPr>
            <p:cNvPr id="1643679" name="Rectangle 2450"/>
            <p:cNvSpPr>
              <a:spLocks noChangeArrowheads="1"/>
            </p:cNvSpPr>
            <p:nvPr/>
          </p:nvSpPr>
          <p:spPr bwMode="auto">
            <a:xfrm>
              <a:off x="5943600" y="26860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20</a:t>
              </a:r>
              <a:endParaRPr lang="de-CH"/>
            </a:p>
          </p:txBody>
        </p:sp>
        <p:sp>
          <p:nvSpPr>
            <p:cNvPr id="1643680" name="Rectangle 2451"/>
            <p:cNvSpPr>
              <a:spLocks noChangeArrowheads="1"/>
            </p:cNvSpPr>
            <p:nvPr/>
          </p:nvSpPr>
          <p:spPr bwMode="auto">
            <a:xfrm>
              <a:off x="6276975" y="26860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18</a:t>
              </a:r>
              <a:endParaRPr lang="de-CH"/>
            </a:p>
          </p:txBody>
        </p:sp>
        <p:sp>
          <p:nvSpPr>
            <p:cNvPr id="1643681" name="Rectangle 2452"/>
            <p:cNvSpPr>
              <a:spLocks noChangeArrowheads="1"/>
            </p:cNvSpPr>
            <p:nvPr/>
          </p:nvSpPr>
          <p:spPr bwMode="auto">
            <a:xfrm>
              <a:off x="6608763" y="26860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15</a:t>
              </a:r>
              <a:endParaRPr lang="de-CH"/>
            </a:p>
          </p:txBody>
        </p:sp>
        <p:sp>
          <p:nvSpPr>
            <p:cNvPr id="1643682" name="Rectangle 2453"/>
            <p:cNvSpPr>
              <a:spLocks noChangeArrowheads="1"/>
            </p:cNvSpPr>
            <p:nvPr/>
          </p:nvSpPr>
          <p:spPr bwMode="auto">
            <a:xfrm>
              <a:off x="6942138" y="26860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13</a:t>
              </a:r>
              <a:endParaRPr lang="de-CH"/>
            </a:p>
          </p:txBody>
        </p:sp>
        <p:sp>
          <p:nvSpPr>
            <p:cNvPr id="1643683" name="Rectangle 2454"/>
            <p:cNvSpPr>
              <a:spLocks noChangeArrowheads="1"/>
            </p:cNvSpPr>
            <p:nvPr/>
          </p:nvSpPr>
          <p:spPr bwMode="auto">
            <a:xfrm>
              <a:off x="7273925" y="26860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a:t>
              </a:r>
              <a:endParaRPr lang="de-CH"/>
            </a:p>
          </p:txBody>
        </p:sp>
        <p:sp>
          <p:nvSpPr>
            <p:cNvPr id="1643684" name="Rectangle 2455"/>
            <p:cNvSpPr>
              <a:spLocks noChangeArrowheads="1"/>
            </p:cNvSpPr>
            <p:nvPr/>
          </p:nvSpPr>
          <p:spPr bwMode="auto">
            <a:xfrm>
              <a:off x="7661275" y="2686050"/>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a:t>
              </a:r>
              <a:endParaRPr lang="de-CH"/>
            </a:p>
          </p:txBody>
        </p:sp>
        <p:sp>
          <p:nvSpPr>
            <p:cNvPr id="1643685" name="Rectangle 2456"/>
            <p:cNvSpPr>
              <a:spLocks noChangeArrowheads="1"/>
            </p:cNvSpPr>
            <p:nvPr/>
          </p:nvSpPr>
          <p:spPr bwMode="auto">
            <a:xfrm>
              <a:off x="7994650" y="2686050"/>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a:t>
              </a:r>
              <a:endParaRPr lang="de-CH"/>
            </a:p>
          </p:txBody>
        </p:sp>
        <p:sp>
          <p:nvSpPr>
            <p:cNvPr id="1643686" name="Rectangle 2457"/>
            <p:cNvSpPr>
              <a:spLocks noChangeArrowheads="1"/>
            </p:cNvSpPr>
            <p:nvPr/>
          </p:nvSpPr>
          <p:spPr bwMode="auto">
            <a:xfrm>
              <a:off x="8326438" y="2686050"/>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a:t>
              </a:r>
              <a:endParaRPr lang="de-CH"/>
            </a:p>
          </p:txBody>
        </p:sp>
        <p:sp>
          <p:nvSpPr>
            <p:cNvPr id="1643687" name="Rectangle 2458"/>
            <p:cNvSpPr>
              <a:spLocks noChangeArrowheads="1"/>
            </p:cNvSpPr>
            <p:nvPr/>
          </p:nvSpPr>
          <p:spPr bwMode="auto">
            <a:xfrm>
              <a:off x="8659813" y="2686050"/>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688" name="Rectangle 2459"/>
            <p:cNvSpPr>
              <a:spLocks noChangeArrowheads="1"/>
            </p:cNvSpPr>
            <p:nvPr/>
          </p:nvSpPr>
          <p:spPr bwMode="auto">
            <a:xfrm>
              <a:off x="819150" y="2806700"/>
              <a:ext cx="233363"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3.0%</a:t>
              </a:r>
              <a:endParaRPr lang="de-CH"/>
            </a:p>
          </p:txBody>
        </p:sp>
        <p:sp>
          <p:nvSpPr>
            <p:cNvPr id="1643689" name="Rectangle 2460"/>
            <p:cNvSpPr>
              <a:spLocks noChangeArrowheads="1"/>
            </p:cNvSpPr>
            <p:nvPr/>
          </p:nvSpPr>
          <p:spPr bwMode="auto">
            <a:xfrm>
              <a:off x="1314450" y="2806700"/>
              <a:ext cx="233363"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0.6%</a:t>
              </a:r>
              <a:endParaRPr lang="de-CH"/>
            </a:p>
          </p:txBody>
        </p:sp>
        <p:sp>
          <p:nvSpPr>
            <p:cNvPr id="1643690" name="Rectangle 2461"/>
            <p:cNvSpPr>
              <a:spLocks noChangeArrowheads="1"/>
            </p:cNvSpPr>
            <p:nvPr/>
          </p:nvSpPr>
          <p:spPr bwMode="auto">
            <a:xfrm>
              <a:off x="1952625" y="28067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61</a:t>
              </a:r>
              <a:endParaRPr lang="de-CH"/>
            </a:p>
          </p:txBody>
        </p:sp>
        <p:sp>
          <p:nvSpPr>
            <p:cNvPr id="1643691" name="Rectangle 2462"/>
            <p:cNvSpPr>
              <a:spLocks noChangeArrowheads="1"/>
            </p:cNvSpPr>
            <p:nvPr/>
          </p:nvSpPr>
          <p:spPr bwMode="auto">
            <a:xfrm>
              <a:off x="2284413" y="28067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58</a:t>
              </a:r>
              <a:endParaRPr lang="de-CH"/>
            </a:p>
          </p:txBody>
        </p:sp>
        <p:sp>
          <p:nvSpPr>
            <p:cNvPr id="1643692" name="Rectangle 2463"/>
            <p:cNvSpPr>
              <a:spLocks noChangeArrowheads="1"/>
            </p:cNvSpPr>
            <p:nvPr/>
          </p:nvSpPr>
          <p:spPr bwMode="auto">
            <a:xfrm>
              <a:off x="2617788" y="28067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55</a:t>
              </a:r>
              <a:endParaRPr lang="de-CH"/>
            </a:p>
          </p:txBody>
        </p:sp>
        <p:sp>
          <p:nvSpPr>
            <p:cNvPr id="1643693" name="Rectangle 2464"/>
            <p:cNvSpPr>
              <a:spLocks noChangeArrowheads="1"/>
            </p:cNvSpPr>
            <p:nvPr/>
          </p:nvSpPr>
          <p:spPr bwMode="auto">
            <a:xfrm>
              <a:off x="2949575" y="28067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52</a:t>
              </a:r>
              <a:endParaRPr lang="de-CH"/>
            </a:p>
          </p:txBody>
        </p:sp>
        <p:sp>
          <p:nvSpPr>
            <p:cNvPr id="1643694" name="Rectangle 2465"/>
            <p:cNvSpPr>
              <a:spLocks noChangeArrowheads="1"/>
            </p:cNvSpPr>
            <p:nvPr/>
          </p:nvSpPr>
          <p:spPr bwMode="auto">
            <a:xfrm>
              <a:off x="3282950" y="28067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49</a:t>
              </a:r>
              <a:endParaRPr lang="de-CH"/>
            </a:p>
          </p:txBody>
        </p:sp>
        <p:sp>
          <p:nvSpPr>
            <p:cNvPr id="1643695" name="Rectangle 2466"/>
            <p:cNvSpPr>
              <a:spLocks noChangeArrowheads="1"/>
            </p:cNvSpPr>
            <p:nvPr/>
          </p:nvSpPr>
          <p:spPr bwMode="auto">
            <a:xfrm>
              <a:off x="3616325" y="28067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46</a:t>
              </a:r>
              <a:endParaRPr lang="de-CH"/>
            </a:p>
          </p:txBody>
        </p:sp>
        <p:sp>
          <p:nvSpPr>
            <p:cNvPr id="1643696" name="Rectangle 2467"/>
            <p:cNvSpPr>
              <a:spLocks noChangeArrowheads="1"/>
            </p:cNvSpPr>
            <p:nvPr/>
          </p:nvSpPr>
          <p:spPr bwMode="auto">
            <a:xfrm>
              <a:off x="3948113" y="28067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43</a:t>
              </a:r>
              <a:endParaRPr lang="de-CH"/>
            </a:p>
          </p:txBody>
        </p:sp>
        <p:sp>
          <p:nvSpPr>
            <p:cNvPr id="1643697" name="Rectangle 2468"/>
            <p:cNvSpPr>
              <a:spLocks noChangeArrowheads="1"/>
            </p:cNvSpPr>
            <p:nvPr/>
          </p:nvSpPr>
          <p:spPr bwMode="auto">
            <a:xfrm>
              <a:off x="4281488" y="28067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40</a:t>
              </a:r>
              <a:endParaRPr lang="de-CH"/>
            </a:p>
          </p:txBody>
        </p:sp>
        <p:sp>
          <p:nvSpPr>
            <p:cNvPr id="1643698" name="Rectangle 2469"/>
            <p:cNvSpPr>
              <a:spLocks noChangeArrowheads="1"/>
            </p:cNvSpPr>
            <p:nvPr/>
          </p:nvSpPr>
          <p:spPr bwMode="auto">
            <a:xfrm>
              <a:off x="4613275" y="28067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37</a:t>
              </a:r>
              <a:endParaRPr lang="de-CH"/>
            </a:p>
          </p:txBody>
        </p:sp>
        <p:sp>
          <p:nvSpPr>
            <p:cNvPr id="1643699" name="Rectangle 2470"/>
            <p:cNvSpPr>
              <a:spLocks noChangeArrowheads="1"/>
            </p:cNvSpPr>
            <p:nvPr/>
          </p:nvSpPr>
          <p:spPr bwMode="auto">
            <a:xfrm>
              <a:off x="4946650" y="28067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34</a:t>
              </a:r>
              <a:endParaRPr lang="de-CH"/>
            </a:p>
          </p:txBody>
        </p:sp>
        <p:sp>
          <p:nvSpPr>
            <p:cNvPr id="1643700" name="Rectangle 2471"/>
            <p:cNvSpPr>
              <a:spLocks noChangeArrowheads="1"/>
            </p:cNvSpPr>
            <p:nvPr/>
          </p:nvSpPr>
          <p:spPr bwMode="auto">
            <a:xfrm>
              <a:off x="5278438" y="28067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31</a:t>
              </a:r>
              <a:endParaRPr lang="de-CH"/>
            </a:p>
          </p:txBody>
        </p:sp>
        <p:sp>
          <p:nvSpPr>
            <p:cNvPr id="1643701" name="Rectangle 2472"/>
            <p:cNvSpPr>
              <a:spLocks noChangeArrowheads="1"/>
            </p:cNvSpPr>
            <p:nvPr/>
          </p:nvSpPr>
          <p:spPr bwMode="auto">
            <a:xfrm>
              <a:off x="5611813" y="28067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27</a:t>
              </a:r>
              <a:endParaRPr lang="de-CH"/>
            </a:p>
          </p:txBody>
        </p:sp>
        <p:sp>
          <p:nvSpPr>
            <p:cNvPr id="1643702" name="Rectangle 2473"/>
            <p:cNvSpPr>
              <a:spLocks noChangeArrowheads="1"/>
            </p:cNvSpPr>
            <p:nvPr/>
          </p:nvSpPr>
          <p:spPr bwMode="auto">
            <a:xfrm>
              <a:off x="5943600" y="28067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24</a:t>
              </a:r>
              <a:endParaRPr lang="de-CH"/>
            </a:p>
          </p:txBody>
        </p:sp>
        <p:sp>
          <p:nvSpPr>
            <p:cNvPr id="1643703" name="Rectangle 2474"/>
            <p:cNvSpPr>
              <a:spLocks noChangeArrowheads="1"/>
            </p:cNvSpPr>
            <p:nvPr/>
          </p:nvSpPr>
          <p:spPr bwMode="auto">
            <a:xfrm>
              <a:off x="6276975" y="28067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21</a:t>
              </a:r>
              <a:endParaRPr lang="de-CH"/>
            </a:p>
          </p:txBody>
        </p:sp>
        <p:sp>
          <p:nvSpPr>
            <p:cNvPr id="1643704" name="Rectangle 2475"/>
            <p:cNvSpPr>
              <a:spLocks noChangeArrowheads="1"/>
            </p:cNvSpPr>
            <p:nvPr/>
          </p:nvSpPr>
          <p:spPr bwMode="auto">
            <a:xfrm>
              <a:off x="6608763" y="28067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18</a:t>
              </a:r>
              <a:endParaRPr lang="de-CH"/>
            </a:p>
          </p:txBody>
        </p:sp>
        <p:sp>
          <p:nvSpPr>
            <p:cNvPr id="1643705" name="Rectangle 2476"/>
            <p:cNvSpPr>
              <a:spLocks noChangeArrowheads="1"/>
            </p:cNvSpPr>
            <p:nvPr/>
          </p:nvSpPr>
          <p:spPr bwMode="auto">
            <a:xfrm>
              <a:off x="6942138" y="28067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15</a:t>
              </a:r>
              <a:endParaRPr lang="de-CH"/>
            </a:p>
          </p:txBody>
        </p:sp>
        <p:sp>
          <p:nvSpPr>
            <p:cNvPr id="1643706" name="Rectangle 2477"/>
            <p:cNvSpPr>
              <a:spLocks noChangeArrowheads="1"/>
            </p:cNvSpPr>
            <p:nvPr/>
          </p:nvSpPr>
          <p:spPr bwMode="auto">
            <a:xfrm>
              <a:off x="7273925" y="28067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12</a:t>
              </a:r>
              <a:endParaRPr lang="de-CH"/>
            </a:p>
          </p:txBody>
        </p:sp>
        <p:sp>
          <p:nvSpPr>
            <p:cNvPr id="1643707" name="Rectangle 2478"/>
            <p:cNvSpPr>
              <a:spLocks noChangeArrowheads="1"/>
            </p:cNvSpPr>
            <p:nvPr/>
          </p:nvSpPr>
          <p:spPr bwMode="auto">
            <a:xfrm>
              <a:off x="7661275" y="2806700"/>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a:t>
              </a:r>
              <a:endParaRPr lang="de-CH"/>
            </a:p>
          </p:txBody>
        </p:sp>
        <p:sp>
          <p:nvSpPr>
            <p:cNvPr id="1643708" name="Rectangle 2479"/>
            <p:cNvSpPr>
              <a:spLocks noChangeArrowheads="1"/>
            </p:cNvSpPr>
            <p:nvPr/>
          </p:nvSpPr>
          <p:spPr bwMode="auto">
            <a:xfrm>
              <a:off x="7994650" y="2806700"/>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a:t>
              </a:r>
              <a:endParaRPr lang="de-CH"/>
            </a:p>
          </p:txBody>
        </p:sp>
        <p:sp>
          <p:nvSpPr>
            <p:cNvPr id="1643709" name="Rectangle 2480"/>
            <p:cNvSpPr>
              <a:spLocks noChangeArrowheads="1"/>
            </p:cNvSpPr>
            <p:nvPr/>
          </p:nvSpPr>
          <p:spPr bwMode="auto">
            <a:xfrm>
              <a:off x="8326438" y="2806700"/>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a:t>
              </a:r>
              <a:endParaRPr lang="de-CH"/>
            </a:p>
          </p:txBody>
        </p:sp>
        <p:sp>
          <p:nvSpPr>
            <p:cNvPr id="1643710" name="Rectangle 2481"/>
            <p:cNvSpPr>
              <a:spLocks noChangeArrowheads="1"/>
            </p:cNvSpPr>
            <p:nvPr/>
          </p:nvSpPr>
          <p:spPr bwMode="auto">
            <a:xfrm>
              <a:off x="8659813" y="2806700"/>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711" name="Rectangle 2482"/>
            <p:cNvSpPr>
              <a:spLocks noChangeArrowheads="1"/>
            </p:cNvSpPr>
            <p:nvPr/>
          </p:nvSpPr>
          <p:spPr bwMode="auto">
            <a:xfrm>
              <a:off x="819150" y="2928938"/>
              <a:ext cx="233363"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3.5%</a:t>
              </a:r>
              <a:endParaRPr lang="de-CH"/>
            </a:p>
          </p:txBody>
        </p:sp>
        <p:sp>
          <p:nvSpPr>
            <p:cNvPr id="1643712" name="Rectangle 2483"/>
            <p:cNvSpPr>
              <a:spLocks noChangeArrowheads="1"/>
            </p:cNvSpPr>
            <p:nvPr/>
          </p:nvSpPr>
          <p:spPr bwMode="auto">
            <a:xfrm>
              <a:off x="1314450" y="2928938"/>
              <a:ext cx="233363"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0.7%</a:t>
              </a:r>
              <a:endParaRPr lang="de-CH"/>
            </a:p>
          </p:txBody>
        </p:sp>
        <p:sp>
          <p:nvSpPr>
            <p:cNvPr id="1643713" name="Rectangle 2484"/>
            <p:cNvSpPr>
              <a:spLocks noChangeArrowheads="1"/>
            </p:cNvSpPr>
            <p:nvPr/>
          </p:nvSpPr>
          <p:spPr bwMode="auto">
            <a:xfrm>
              <a:off x="1952625" y="29289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72</a:t>
              </a:r>
              <a:endParaRPr lang="de-CH"/>
            </a:p>
          </p:txBody>
        </p:sp>
        <p:sp>
          <p:nvSpPr>
            <p:cNvPr id="1643714" name="Rectangle 2485"/>
            <p:cNvSpPr>
              <a:spLocks noChangeArrowheads="1"/>
            </p:cNvSpPr>
            <p:nvPr/>
          </p:nvSpPr>
          <p:spPr bwMode="auto">
            <a:xfrm>
              <a:off x="2284413" y="29289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68</a:t>
              </a:r>
              <a:endParaRPr lang="de-CH"/>
            </a:p>
          </p:txBody>
        </p:sp>
        <p:sp>
          <p:nvSpPr>
            <p:cNvPr id="1643715" name="Rectangle 2486"/>
            <p:cNvSpPr>
              <a:spLocks noChangeArrowheads="1"/>
            </p:cNvSpPr>
            <p:nvPr/>
          </p:nvSpPr>
          <p:spPr bwMode="auto">
            <a:xfrm>
              <a:off x="2617788" y="29289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64</a:t>
              </a:r>
              <a:endParaRPr lang="de-CH"/>
            </a:p>
          </p:txBody>
        </p:sp>
        <p:sp>
          <p:nvSpPr>
            <p:cNvPr id="1643716" name="Rectangle 2487"/>
            <p:cNvSpPr>
              <a:spLocks noChangeArrowheads="1"/>
            </p:cNvSpPr>
            <p:nvPr/>
          </p:nvSpPr>
          <p:spPr bwMode="auto">
            <a:xfrm>
              <a:off x="2949575" y="29289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61</a:t>
              </a:r>
              <a:endParaRPr lang="de-CH"/>
            </a:p>
          </p:txBody>
        </p:sp>
        <p:sp>
          <p:nvSpPr>
            <p:cNvPr id="1643717" name="Rectangle 2488"/>
            <p:cNvSpPr>
              <a:spLocks noChangeArrowheads="1"/>
            </p:cNvSpPr>
            <p:nvPr/>
          </p:nvSpPr>
          <p:spPr bwMode="auto">
            <a:xfrm>
              <a:off x="3282950" y="29289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57</a:t>
              </a:r>
              <a:endParaRPr lang="de-CH"/>
            </a:p>
          </p:txBody>
        </p:sp>
        <p:sp>
          <p:nvSpPr>
            <p:cNvPr id="1643718" name="Rectangle 2489"/>
            <p:cNvSpPr>
              <a:spLocks noChangeArrowheads="1"/>
            </p:cNvSpPr>
            <p:nvPr/>
          </p:nvSpPr>
          <p:spPr bwMode="auto">
            <a:xfrm>
              <a:off x="3616325" y="29289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54</a:t>
              </a:r>
              <a:endParaRPr lang="de-CH"/>
            </a:p>
          </p:txBody>
        </p:sp>
        <p:sp>
          <p:nvSpPr>
            <p:cNvPr id="1643719" name="Rectangle 2490"/>
            <p:cNvSpPr>
              <a:spLocks noChangeArrowheads="1"/>
            </p:cNvSpPr>
            <p:nvPr/>
          </p:nvSpPr>
          <p:spPr bwMode="auto">
            <a:xfrm>
              <a:off x="3948113" y="29289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50</a:t>
              </a:r>
              <a:endParaRPr lang="de-CH"/>
            </a:p>
          </p:txBody>
        </p:sp>
        <p:sp>
          <p:nvSpPr>
            <p:cNvPr id="1643720" name="Rectangle 2491"/>
            <p:cNvSpPr>
              <a:spLocks noChangeArrowheads="1"/>
            </p:cNvSpPr>
            <p:nvPr/>
          </p:nvSpPr>
          <p:spPr bwMode="auto">
            <a:xfrm>
              <a:off x="4281488" y="29289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46</a:t>
              </a:r>
              <a:endParaRPr lang="de-CH"/>
            </a:p>
          </p:txBody>
        </p:sp>
        <p:sp>
          <p:nvSpPr>
            <p:cNvPr id="1643721" name="Rectangle 2492"/>
            <p:cNvSpPr>
              <a:spLocks noChangeArrowheads="1"/>
            </p:cNvSpPr>
            <p:nvPr/>
          </p:nvSpPr>
          <p:spPr bwMode="auto">
            <a:xfrm>
              <a:off x="4613275" y="29289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43</a:t>
              </a:r>
              <a:endParaRPr lang="de-CH"/>
            </a:p>
          </p:txBody>
        </p:sp>
        <p:sp>
          <p:nvSpPr>
            <p:cNvPr id="1643722" name="Rectangle 2493"/>
            <p:cNvSpPr>
              <a:spLocks noChangeArrowheads="1"/>
            </p:cNvSpPr>
            <p:nvPr/>
          </p:nvSpPr>
          <p:spPr bwMode="auto">
            <a:xfrm>
              <a:off x="4946650" y="29289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39</a:t>
              </a:r>
              <a:endParaRPr lang="de-CH"/>
            </a:p>
          </p:txBody>
        </p:sp>
        <p:sp>
          <p:nvSpPr>
            <p:cNvPr id="1643723" name="Rectangle 2494"/>
            <p:cNvSpPr>
              <a:spLocks noChangeArrowheads="1"/>
            </p:cNvSpPr>
            <p:nvPr/>
          </p:nvSpPr>
          <p:spPr bwMode="auto">
            <a:xfrm>
              <a:off x="5278438" y="29289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36</a:t>
              </a:r>
              <a:endParaRPr lang="de-CH"/>
            </a:p>
          </p:txBody>
        </p:sp>
        <p:sp>
          <p:nvSpPr>
            <p:cNvPr id="1643724" name="Rectangle 2496"/>
            <p:cNvSpPr>
              <a:spLocks noChangeArrowheads="1"/>
            </p:cNvSpPr>
            <p:nvPr/>
          </p:nvSpPr>
          <p:spPr bwMode="auto">
            <a:xfrm>
              <a:off x="5611813" y="29289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32</a:t>
              </a:r>
              <a:endParaRPr lang="de-CH"/>
            </a:p>
          </p:txBody>
        </p:sp>
        <p:sp>
          <p:nvSpPr>
            <p:cNvPr id="1643725" name="Rectangle 2497"/>
            <p:cNvSpPr>
              <a:spLocks noChangeArrowheads="1"/>
            </p:cNvSpPr>
            <p:nvPr/>
          </p:nvSpPr>
          <p:spPr bwMode="auto">
            <a:xfrm>
              <a:off x="5943600" y="29289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29</a:t>
              </a:r>
              <a:endParaRPr lang="de-CH"/>
            </a:p>
          </p:txBody>
        </p:sp>
        <p:sp>
          <p:nvSpPr>
            <p:cNvPr id="1643726" name="Rectangle 2498"/>
            <p:cNvSpPr>
              <a:spLocks noChangeArrowheads="1"/>
            </p:cNvSpPr>
            <p:nvPr/>
          </p:nvSpPr>
          <p:spPr bwMode="auto">
            <a:xfrm>
              <a:off x="6276975" y="29289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25</a:t>
              </a:r>
              <a:endParaRPr lang="de-CH"/>
            </a:p>
          </p:txBody>
        </p:sp>
        <p:sp>
          <p:nvSpPr>
            <p:cNvPr id="1643727" name="Rectangle 2499"/>
            <p:cNvSpPr>
              <a:spLocks noChangeArrowheads="1"/>
            </p:cNvSpPr>
            <p:nvPr/>
          </p:nvSpPr>
          <p:spPr bwMode="auto">
            <a:xfrm>
              <a:off x="6608763" y="29289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21</a:t>
              </a:r>
              <a:endParaRPr lang="de-CH"/>
            </a:p>
          </p:txBody>
        </p:sp>
        <p:sp>
          <p:nvSpPr>
            <p:cNvPr id="1643728" name="Rectangle 2500"/>
            <p:cNvSpPr>
              <a:spLocks noChangeArrowheads="1"/>
            </p:cNvSpPr>
            <p:nvPr/>
          </p:nvSpPr>
          <p:spPr bwMode="auto">
            <a:xfrm>
              <a:off x="6942138" y="29289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18</a:t>
              </a:r>
              <a:endParaRPr lang="de-CH"/>
            </a:p>
          </p:txBody>
        </p:sp>
        <p:sp>
          <p:nvSpPr>
            <p:cNvPr id="1643729" name="Rectangle 2501"/>
            <p:cNvSpPr>
              <a:spLocks noChangeArrowheads="1"/>
            </p:cNvSpPr>
            <p:nvPr/>
          </p:nvSpPr>
          <p:spPr bwMode="auto">
            <a:xfrm>
              <a:off x="7273925" y="29289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14</a:t>
              </a:r>
              <a:endParaRPr lang="de-CH"/>
            </a:p>
          </p:txBody>
        </p:sp>
        <p:sp>
          <p:nvSpPr>
            <p:cNvPr id="1643730" name="Rectangle 2502"/>
            <p:cNvSpPr>
              <a:spLocks noChangeArrowheads="1"/>
            </p:cNvSpPr>
            <p:nvPr/>
          </p:nvSpPr>
          <p:spPr bwMode="auto">
            <a:xfrm>
              <a:off x="7607300" y="29289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11</a:t>
              </a:r>
              <a:endParaRPr lang="de-CH"/>
            </a:p>
          </p:txBody>
        </p:sp>
        <p:sp>
          <p:nvSpPr>
            <p:cNvPr id="1643731" name="Rectangle 2503"/>
            <p:cNvSpPr>
              <a:spLocks noChangeArrowheads="1"/>
            </p:cNvSpPr>
            <p:nvPr/>
          </p:nvSpPr>
          <p:spPr bwMode="auto">
            <a:xfrm>
              <a:off x="7994650" y="292893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a:t>
              </a:r>
              <a:endParaRPr lang="de-CH"/>
            </a:p>
          </p:txBody>
        </p:sp>
        <p:sp>
          <p:nvSpPr>
            <p:cNvPr id="1643732" name="Rectangle 2504"/>
            <p:cNvSpPr>
              <a:spLocks noChangeArrowheads="1"/>
            </p:cNvSpPr>
            <p:nvPr/>
          </p:nvSpPr>
          <p:spPr bwMode="auto">
            <a:xfrm>
              <a:off x="8326438" y="292893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a:t>
              </a:r>
              <a:endParaRPr lang="de-CH"/>
            </a:p>
          </p:txBody>
        </p:sp>
        <p:sp>
          <p:nvSpPr>
            <p:cNvPr id="1643733" name="Rectangle 2505"/>
            <p:cNvSpPr>
              <a:spLocks noChangeArrowheads="1"/>
            </p:cNvSpPr>
            <p:nvPr/>
          </p:nvSpPr>
          <p:spPr bwMode="auto">
            <a:xfrm>
              <a:off x="8659813" y="292893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734" name="Rectangle 2506"/>
            <p:cNvSpPr>
              <a:spLocks noChangeArrowheads="1"/>
            </p:cNvSpPr>
            <p:nvPr/>
          </p:nvSpPr>
          <p:spPr bwMode="auto">
            <a:xfrm>
              <a:off x="819150" y="3049588"/>
              <a:ext cx="233363"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4.0%</a:t>
              </a:r>
              <a:endParaRPr lang="de-CH"/>
            </a:p>
          </p:txBody>
        </p:sp>
        <p:sp>
          <p:nvSpPr>
            <p:cNvPr id="1643735" name="Rectangle 2507"/>
            <p:cNvSpPr>
              <a:spLocks noChangeArrowheads="1"/>
            </p:cNvSpPr>
            <p:nvPr/>
          </p:nvSpPr>
          <p:spPr bwMode="auto">
            <a:xfrm>
              <a:off x="1314450" y="3049588"/>
              <a:ext cx="233363"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0.8%</a:t>
              </a:r>
              <a:endParaRPr lang="de-CH"/>
            </a:p>
          </p:txBody>
        </p:sp>
        <p:sp>
          <p:nvSpPr>
            <p:cNvPr id="1643736" name="Rectangle 2508"/>
            <p:cNvSpPr>
              <a:spLocks noChangeArrowheads="1"/>
            </p:cNvSpPr>
            <p:nvPr/>
          </p:nvSpPr>
          <p:spPr bwMode="auto">
            <a:xfrm>
              <a:off x="1952625" y="30495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82</a:t>
              </a:r>
              <a:endParaRPr lang="de-CH"/>
            </a:p>
          </p:txBody>
        </p:sp>
        <p:sp>
          <p:nvSpPr>
            <p:cNvPr id="1643737" name="Rectangle 2509"/>
            <p:cNvSpPr>
              <a:spLocks noChangeArrowheads="1"/>
            </p:cNvSpPr>
            <p:nvPr/>
          </p:nvSpPr>
          <p:spPr bwMode="auto">
            <a:xfrm>
              <a:off x="2284413" y="30495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78</a:t>
              </a:r>
              <a:endParaRPr lang="de-CH"/>
            </a:p>
          </p:txBody>
        </p:sp>
        <p:sp>
          <p:nvSpPr>
            <p:cNvPr id="1643738" name="Rectangle 2510"/>
            <p:cNvSpPr>
              <a:spLocks noChangeArrowheads="1"/>
            </p:cNvSpPr>
            <p:nvPr/>
          </p:nvSpPr>
          <p:spPr bwMode="auto">
            <a:xfrm>
              <a:off x="2617788" y="30495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74</a:t>
              </a:r>
              <a:endParaRPr lang="de-CH"/>
            </a:p>
          </p:txBody>
        </p:sp>
        <p:sp>
          <p:nvSpPr>
            <p:cNvPr id="1643739" name="Rectangle 2511"/>
            <p:cNvSpPr>
              <a:spLocks noChangeArrowheads="1"/>
            </p:cNvSpPr>
            <p:nvPr/>
          </p:nvSpPr>
          <p:spPr bwMode="auto">
            <a:xfrm>
              <a:off x="2949575" y="30495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70</a:t>
              </a:r>
              <a:endParaRPr lang="de-CH"/>
            </a:p>
          </p:txBody>
        </p:sp>
        <p:sp>
          <p:nvSpPr>
            <p:cNvPr id="1643740" name="Rectangle 2512"/>
            <p:cNvSpPr>
              <a:spLocks noChangeArrowheads="1"/>
            </p:cNvSpPr>
            <p:nvPr/>
          </p:nvSpPr>
          <p:spPr bwMode="auto">
            <a:xfrm>
              <a:off x="3282950" y="30495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66</a:t>
              </a:r>
              <a:endParaRPr lang="de-CH"/>
            </a:p>
          </p:txBody>
        </p:sp>
        <p:sp>
          <p:nvSpPr>
            <p:cNvPr id="1643741" name="Rectangle 2513"/>
            <p:cNvSpPr>
              <a:spLocks noChangeArrowheads="1"/>
            </p:cNvSpPr>
            <p:nvPr/>
          </p:nvSpPr>
          <p:spPr bwMode="auto">
            <a:xfrm>
              <a:off x="3616325" y="30495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61</a:t>
              </a:r>
              <a:endParaRPr lang="de-CH"/>
            </a:p>
          </p:txBody>
        </p:sp>
        <p:sp>
          <p:nvSpPr>
            <p:cNvPr id="1643742" name="Rectangle 2514"/>
            <p:cNvSpPr>
              <a:spLocks noChangeArrowheads="1"/>
            </p:cNvSpPr>
            <p:nvPr/>
          </p:nvSpPr>
          <p:spPr bwMode="auto">
            <a:xfrm>
              <a:off x="3948113" y="30495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57</a:t>
              </a:r>
              <a:endParaRPr lang="de-CH"/>
            </a:p>
          </p:txBody>
        </p:sp>
        <p:sp>
          <p:nvSpPr>
            <p:cNvPr id="1643743" name="Rectangle 2515"/>
            <p:cNvSpPr>
              <a:spLocks noChangeArrowheads="1"/>
            </p:cNvSpPr>
            <p:nvPr/>
          </p:nvSpPr>
          <p:spPr bwMode="auto">
            <a:xfrm>
              <a:off x="4281488" y="30495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53</a:t>
              </a:r>
              <a:endParaRPr lang="de-CH"/>
            </a:p>
          </p:txBody>
        </p:sp>
        <p:sp>
          <p:nvSpPr>
            <p:cNvPr id="1643744" name="Rectangle 2516"/>
            <p:cNvSpPr>
              <a:spLocks noChangeArrowheads="1"/>
            </p:cNvSpPr>
            <p:nvPr/>
          </p:nvSpPr>
          <p:spPr bwMode="auto">
            <a:xfrm>
              <a:off x="4613275" y="30495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49</a:t>
              </a:r>
              <a:endParaRPr lang="de-CH"/>
            </a:p>
          </p:txBody>
        </p:sp>
        <p:sp>
          <p:nvSpPr>
            <p:cNvPr id="1643745" name="Rectangle 2517"/>
            <p:cNvSpPr>
              <a:spLocks noChangeArrowheads="1"/>
            </p:cNvSpPr>
            <p:nvPr/>
          </p:nvSpPr>
          <p:spPr bwMode="auto">
            <a:xfrm>
              <a:off x="4946650" y="30495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45</a:t>
              </a:r>
              <a:endParaRPr lang="de-CH"/>
            </a:p>
          </p:txBody>
        </p:sp>
        <p:sp>
          <p:nvSpPr>
            <p:cNvPr id="1643746" name="Rectangle 2518"/>
            <p:cNvSpPr>
              <a:spLocks noChangeArrowheads="1"/>
            </p:cNvSpPr>
            <p:nvPr/>
          </p:nvSpPr>
          <p:spPr bwMode="auto">
            <a:xfrm>
              <a:off x="5278438" y="30495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41</a:t>
              </a:r>
              <a:endParaRPr lang="de-CH"/>
            </a:p>
          </p:txBody>
        </p:sp>
        <p:sp>
          <p:nvSpPr>
            <p:cNvPr id="1643747" name="Rectangle 2519"/>
            <p:cNvSpPr>
              <a:spLocks noChangeArrowheads="1"/>
            </p:cNvSpPr>
            <p:nvPr/>
          </p:nvSpPr>
          <p:spPr bwMode="auto">
            <a:xfrm>
              <a:off x="5611813" y="30495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37</a:t>
              </a:r>
              <a:endParaRPr lang="de-CH"/>
            </a:p>
          </p:txBody>
        </p:sp>
        <p:sp>
          <p:nvSpPr>
            <p:cNvPr id="1643748" name="Rectangle 2520"/>
            <p:cNvSpPr>
              <a:spLocks noChangeArrowheads="1"/>
            </p:cNvSpPr>
            <p:nvPr/>
          </p:nvSpPr>
          <p:spPr bwMode="auto">
            <a:xfrm>
              <a:off x="5943600" y="30495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33</a:t>
              </a:r>
              <a:endParaRPr lang="de-CH"/>
            </a:p>
          </p:txBody>
        </p:sp>
        <p:sp>
          <p:nvSpPr>
            <p:cNvPr id="1643749" name="Rectangle 2521"/>
            <p:cNvSpPr>
              <a:spLocks noChangeArrowheads="1"/>
            </p:cNvSpPr>
            <p:nvPr/>
          </p:nvSpPr>
          <p:spPr bwMode="auto">
            <a:xfrm>
              <a:off x="6276975" y="30495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29</a:t>
              </a:r>
              <a:endParaRPr lang="de-CH"/>
            </a:p>
          </p:txBody>
        </p:sp>
        <p:sp>
          <p:nvSpPr>
            <p:cNvPr id="1643750" name="Rectangle 2522"/>
            <p:cNvSpPr>
              <a:spLocks noChangeArrowheads="1"/>
            </p:cNvSpPr>
            <p:nvPr/>
          </p:nvSpPr>
          <p:spPr bwMode="auto">
            <a:xfrm>
              <a:off x="6608763" y="30495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25</a:t>
              </a:r>
              <a:endParaRPr lang="de-CH"/>
            </a:p>
          </p:txBody>
        </p:sp>
        <p:sp>
          <p:nvSpPr>
            <p:cNvPr id="1643751" name="Rectangle 2523"/>
            <p:cNvSpPr>
              <a:spLocks noChangeArrowheads="1"/>
            </p:cNvSpPr>
            <p:nvPr/>
          </p:nvSpPr>
          <p:spPr bwMode="auto">
            <a:xfrm>
              <a:off x="6942138" y="30495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20</a:t>
              </a:r>
              <a:endParaRPr lang="de-CH"/>
            </a:p>
          </p:txBody>
        </p:sp>
        <p:sp>
          <p:nvSpPr>
            <p:cNvPr id="1643752" name="Rectangle 2524"/>
            <p:cNvSpPr>
              <a:spLocks noChangeArrowheads="1"/>
            </p:cNvSpPr>
            <p:nvPr/>
          </p:nvSpPr>
          <p:spPr bwMode="auto">
            <a:xfrm>
              <a:off x="7273925" y="30495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16</a:t>
              </a:r>
              <a:endParaRPr lang="de-CH"/>
            </a:p>
          </p:txBody>
        </p:sp>
        <p:sp>
          <p:nvSpPr>
            <p:cNvPr id="1643753" name="Rectangle 2525"/>
            <p:cNvSpPr>
              <a:spLocks noChangeArrowheads="1"/>
            </p:cNvSpPr>
            <p:nvPr/>
          </p:nvSpPr>
          <p:spPr bwMode="auto">
            <a:xfrm>
              <a:off x="7607300" y="30495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12</a:t>
              </a:r>
              <a:endParaRPr lang="de-CH"/>
            </a:p>
          </p:txBody>
        </p:sp>
        <p:sp>
          <p:nvSpPr>
            <p:cNvPr id="1643754" name="Rectangle 2526"/>
            <p:cNvSpPr>
              <a:spLocks noChangeArrowheads="1"/>
            </p:cNvSpPr>
            <p:nvPr/>
          </p:nvSpPr>
          <p:spPr bwMode="auto">
            <a:xfrm>
              <a:off x="7994650" y="304958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a:t>
              </a:r>
              <a:endParaRPr lang="de-CH"/>
            </a:p>
          </p:txBody>
        </p:sp>
        <p:sp>
          <p:nvSpPr>
            <p:cNvPr id="1643755" name="Rectangle 2527"/>
            <p:cNvSpPr>
              <a:spLocks noChangeArrowheads="1"/>
            </p:cNvSpPr>
            <p:nvPr/>
          </p:nvSpPr>
          <p:spPr bwMode="auto">
            <a:xfrm>
              <a:off x="8326438" y="304958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a:t>
              </a:r>
              <a:endParaRPr lang="de-CH"/>
            </a:p>
          </p:txBody>
        </p:sp>
        <p:sp>
          <p:nvSpPr>
            <p:cNvPr id="1643756" name="Rectangle 2528"/>
            <p:cNvSpPr>
              <a:spLocks noChangeArrowheads="1"/>
            </p:cNvSpPr>
            <p:nvPr/>
          </p:nvSpPr>
          <p:spPr bwMode="auto">
            <a:xfrm>
              <a:off x="8659813" y="304958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757" name="Rectangle 2529"/>
            <p:cNvSpPr>
              <a:spLocks noChangeArrowheads="1"/>
            </p:cNvSpPr>
            <p:nvPr/>
          </p:nvSpPr>
          <p:spPr bwMode="auto">
            <a:xfrm>
              <a:off x="819150" y="3171825"/>
              <a:ext cx="233363"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4.5%</a:t>
              </a:r>
              <a:endParaRPr lang="de-CH"/>
            </a:p>
          </p:txBody>
        </p:sp>
        <p:sp>
          <p:nvSpPr>
            <p:cNvPr id="1643758" name="Rectangle 2530"/>
            <p:cNvSpPr>
              <a:spLocks noChangeArrowheads="1"/>
            </p:cNvSpPr>
            <p:nvPr/>
          </p:nvSpPr>
          <p:spPr bwMode="auto">
            <a:xfrm>
              <a:off x="1314450" y="3171825"/>
              <a:ext cx="233363"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0.9%</a:t>
              </a:r>
              <a:endParaRPr lang="de-CH"/>
            </a:p>
          </p:txBody>
        </p:sp>
        <p:sp>
          <p:nvSpPr>
            <p:cNvPr id="1643759" name="Rectangle 2531"/>
            <p:cNvSpPr>
              <a:spLocks noChangeArrowheads="1"/>
            </p:cNvSpPr>
            <p:nvPr/>
          </p:nvSpPr>
          <p:spPr bwMode="auto">
            <a:xfrm>
              <a:off x="1952625" y="31718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93</a:t>
              </a:r>
              <a:endParaRPr lang="de-CH"/>
            </a:p>
          </p:txBody>
        </p:sp>
        <p:sp>
          <p:nvSpPr>
            <p:cNvPr id="1643760" name="Rectangle 2532"/>
            <p:cNvSpPr>
              <a:spLocks noChangeArrowheads="1"/>
            </p:cNvSpPr>
            <p:nvPr/>
          </p:nvSpPr>
          <p:spPr bwMode="auto">
            <a:xfrm>
              <a:off x="2284413" y="31718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88</a:t>
              </a:r>
              <a:endParaRPr lang="de-CH"/>
            </a:p>
          </p:txBody>
        </p:sp>
        <p:sp>
          <p:nvSpPr>
            <p:cNvPr id="1643761" name="Rectangle 2533"/>
            <p:cNvSpPr>
              <a:spLocks noChangeArrowheads="1"/>
            </p:cNvSpPr>
            <p:nvPr/>
          </p:nvSpPr>
          <p:spPr bwMode="auto">
            <a:xfrm>
              <a:off x="2617788" y="31718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83</a:t>
              </a:r>
              <a:endParaRPr lang="de-CH"/>
            </a:p>
          </p:txBody>
        </p:sp>
        <p:sp>
          <p:nvSpPr>
            <p:cNvPr id="1643762" name="Rectangle 2534"/>
            <p:cNvSpPr>
              <a:spLocks noChangeArrowheads="1"/>
            </p:cNvSpPr>
            <p:nvPr/>
          </p:nvSpPr>
          <p:spPr bwMode="auto">
            <a:xfrm>
              <a:off x="2949575" y="31718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79</a:t>
              </a:r>
              <a:endParaRPr lang="de-CH"/>
            </a:p>
          </p:txBody>
        </p:sp>
        <p:sp>
          <p:nvSpPr>
            <p:cNvPr id="1643763" name="Rectangle 2535"/>
            <p:cNvSpPr>
              <a:spLocks noChangeArrowheads="1"/>
            </p:cNvSpPr>
            <p:nvPr/>
          </p:nvSpPr>
          <p:spPr bwMode="auto">
            <a:xfrm>
              <a:off x="3282950" y="31718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74</a:t>
              </a:r>
              <a:endParaRPr lang="de-CH"/>
            </a:p>
          </p:txBody>
        </p:sp>
        <p:sp>
          <p:nvSpPr>
            <p:cNvPr id="1643764" name="Rectangle 2536"/>
            <p:cNvSpPr>
              <a:spLocks noChangeArrowheads="1"/>
            </p:cNvSpPr>
            <p:nvPr/>
          </p:nvSpPr>
          <p:spPr bwMode="auto">
            <a:xfrm>
              <a:off x="3616325" y="31718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69</a:t>
              </a:r>
              <a:endParaRPr lang="de-CH"/>
            </a:p>
          </p:txBody>
        </p:sp>
        <p:sp>
          <p:nvSpPr>
            <p:cNvPr id="1643765" name="Rectangle 2537"/>
            <p:cNvSpPr>
              <a:spLocks noChangeArrowheads="1"/>
            </p:cNvSpPr>
            <p:nvPr/>
          </p:nvSpPr>
          <p:spPr bwMode="auto">
            <a:xfrm>
              <a:off x="3948113" y="31718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65</a:t>
              </a:r>
              <a:endParaRPr lang="de-CH"/>
            </a:p>
          </p:txBody>
        </p:sp>
        <p:sp>
          <p:nvSpPr>
            <p:cNvPr id="1643766" name="Rectangle 2538"/>
            <p:cNvSpPr>
              <a:spLocks noChangeArrowheads="1"/>
            </p:cNvSpPr>
            <p:nvPr/>
          </p:nvSpPr>
          <p:spPr bwMode="auto">
            <a:xfrm>
              <a:off x="4281488" y="31718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60</a:t>
              </a:r>
              <a:endParaRPr lang="de-CH"/>
            </a:p>
          </p:txBody>
        </p:sp>
        <p:sp>
          <p:nvSpPr>
            <p:cNvPr id="1643767" name="Rectangle 2539"/>
            <p:cNvSpPr>
              <a:spLocks noChangeArrowheads="1"/>
            </p:cNvSpPr>
            <p:nvPr/>
          </p:nvSpPr>
          <p:spPr bwMode="auto">
            <a:xfrm>
              <a:off x="4613275" y="31718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56</a:t>
              </a:r>
              <a:endParaRPr lang="de-CH"/>
            </a:p>
          </p:txBody>
        </p:sp>
        <p:sp>
          <p:nvSpPr>
            <p:cNvPr id="1643768" name="Rectangle 2540"/>
            <p:cNvSpPr>
              <a:spLocks noChangeArrowheads="1"/>
            </p:cNvSpPr>
            <p:nvPr/>
          </p:nvSpPr>
          <p:spPr bwMode="auto">
            <a:xfrm>
              <a:off x="4946650" y="31718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51</a:t>
              </a:r>
              <a:endParaRPr lang="de-CH"/>
            </a:p>
          </p:txBody>
        </p:sp>
        <p:sp>
          <p:nvSpPr>
            <p:cNvPr id="1643769" name="Rectangle 2541"/>
            <p:cNvSpPr>
              <a:spLocks noChangeArrowheads="1"/>
            </p:cNvSpPr>
            <p:nvPr/>
          </p:nvSpPr>
          <p:spPr bwMode="auto">
            <a:xfrm>
              <a:off x="5278438" y="31718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46</a:t>
              </a:r>
              <a:endParaRPr lang="de-CH"/>
            </a:p>
          </p:txBody>
        </p:sp>
        <p:sp>
          <p:nvSpPr>
            <p:cNvPr id="1643770" name="Rectangle 2542"/>
            <p:cNvSpPr>
              <a:spLocks noChangeArrowheads="1"/>
            </p:cNvSpPr>
            <p:nvPr/>
          </p:nvSpPr>
          <p:spPr bwMode="auto">
            <a:xfrm>
              <a:off x="5611813" y="31718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42</a:t>
              </a:r>
              <a:endParaRPr lang="de-CH"/>
            </a:p>
          </p:txBody>
        </p:sp>
        <p:sp>
          <p:nvSpPr>
            <p:cNvPr id="1643771" name="Rectangle 2543"/>
            <p:cNvSpPr>
              <a:spLocks noChangeArrowheads="1"/>
            </p:cNvSpPr>
            <p:nvPr/>
          </p:nvSpPr>
          <p:spPr bwMode="auto">
            <a:xfrm>
              <a:off x="5943600" y="31718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37</a:t>
              </a:r>
              <a:endParaRPr lang="de-CH"/>
            </a:p>
          </p:txBody>
        </p:sp>
        <p:sp>
          <p:nvSpPr>
            <p:cNvPr id="1643772" name="Rectangle 2544"/>
            <p:cNvSpPr>
              <a:spLocks noChangeArrowheads="1"/>
            </p:cNvSpPr>
            <p:nvPr/>
          </p:nvSpPr>
          <p:spPr bwMode="auto">
            <a:xfrm>
              <a:off x="6276975" y="31718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32</a:t>
              </a:r>
              <a:endParaRPr lang="de-CH"/>
            </a:p>
          </p:txBody>
        </p:sp>
        <p:sp>
          <p:nvSpPr>
            <p:cNvPr id="1643773" name="Rectangle 2545"/>
            <p:cNvSpPr>
              <a:spLocks noChangeArrowheads="1"/>
            </p:cNvSpPr>
            <p:nvPr/>
          </p:nvSpPr>
          <p:spPr bwMode="auto">
            <a:xfrm>
              <a:off x="6608763" y="31718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28</a:t>
              </a:r>
              <a:endParaRPr lang="de-CH"/>
            </a:p>
          </p:txBody>
        </p:sp>
        <p:sp>
          <p:nvSpPr>
            <p:cNvPr id="1643774" name="Rectangle 2546"/>
            <p:cNvSpPr>
              <a:spLocks noChangeArrowheads="1"/>
            </p:cNvSpPr>
            <p:nvPr/>
          </p:nvSpPr>
          <p:spPr bwMode="auto">
            <a:xfrm>
              <a:off x="6942138" y="31718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23</a:t>
              </a:r>
              <a:endParaRPr lang="de-CH"/>
            </a:p>
          </p:txBody>
        </p:sp>
        <p:sp>
          <p:nvSpPr>
            <p:cNvPr id="1643775" name="Rectangle 2547"/>
            <p:cNvSpPr>
              <a:spLocks noChangeArrowheads="1"/>
            </p:cNvSpPr>
            <p:nvPr/>
          </p:nvSpPr>
          <p:spPr bwMode="auto">
            <a:xfrm>
              <a:off x="7273925" y="31718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19</a:t>
              </a:r>
              <a:endParaRPr lang="de-CH"/>
            </a:p>
          </p:txBody>
        </p:sp>
        <p:sp>
          <p:nvSpPr>
            <p:cNvPr id="1643776" name="Rectangle 2548"/>
            <p:cNvSpPr>
              <a:spLocks noChangeArrowheads="1"/>
            </p:cNvSpPr>
            <p:nvPr/>
          </p:nvSpPr>
          <p:spPr bwMode="auto">
            <a:xfrm>
              <a:off x="7607300" y="31718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14</a:t>
              </a:r>
              <a:endParaRPr lang="de-CH"/>
            </a:p>
          </p:txBody>
        </p:sp>
        <p:sp>
          <p:nvSpPr>
            <p:cNvPr id="1643777" name="Rectangle 2549"/>
            <p:cNvSpPr>
              <a:spLocks noChangeArrowheads="1"/>
            </p:cNvSpPr>
            <p:nvPr/>
          </p:nvSpPr>
          <p:spPr bwMode="auto">
            <a:xfrm>
              <a:off x="7994650" y="3171825"/>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a:t>
              </a:r>
              <a:endParaRPr lang="de-CH"/>
            </a:p>
          </p:txBody>
        </p:sp>
        <p:sp>
          <p:nvSpPr>
            <p:cNvPr id="1643778" name="Rectangle 2550"/>
            <p:cNvSpPr>
              <a:spLocks noChangeArrowheads="1"/>
            </p:cNvSpPr>
            <p:nvPr/>
          </p:nvSpPr>
          <p:spPr bwMode="auto">
            <a:xfrm>
              <a:off x="8326438" y="3171825"/>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a:t>
              </a:r>
              <a:endParaRPr lang="de-CH"/>
            </a:p>
          </p:txBody>
        </p:sp>
        <p:sp>
          <p:nvSpPr>
            <p:cNvPr id="1643779" name="Rectangle 2551"/>
            <p:cNvSpPr>
              <a:spLocks noChangeArrowheads="1"/>
            </p:cNvSpPr>
            <p:nvPr/>
          </p:nvSpPr>
          <p:spPr bwMode="auto">
            <a:xfrm>
              <a:off x="8659813" y="3171825"/>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780" name="Rectangle 2552"/>
            <p:cNvSpPr>
              <a:spLocks noChangeArrowheads="1"/>
            </p:cNvSpPr>
            <p:nvPr/>
          </p:nvSpPr>
          <p:spPr bwMode="auto">
            <a:xfrm>
              <a:off x="819150" y="3294063"/>
              <a:ext cx="233363"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5.0%</a:t>
              </a:r>
              <a:endParaRPr lang="de-CH"/>
            </a:p>
          </p:txBody>
        </p:sp>
        <p:sp>
          <p:nvSpPr>
            <p:cNvPr id="1643781" name="Rectangle 2553"/>
            <p:cNvSpPr>
              <a:spLocks noChangeArrowheads="1"/>
            </p:cNvSpPr>
            <p:nvPr/>
          </p:nvSpPr>
          <p:spPr bwMode="auto">
            <a:xfrm>
              <a:off x="1314450" y="3294063"/>
              <a:ext cx="233363"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a:t>
              </a:r>
              <a:endParaRPr lang="de-CH"/>
            </a:p>
          </p:txBody>
        </p:sp>
        <p:sp>
          <p:nvSpPr>
            <p:cNvPr id="1643782" name="Rectangle 2554"/>
            <p:cNvSpPr>
              <a:spLocks noChangeArrowheads="1"/>
            </p:cNvSpPr>
            <p:nvPr/>
          </p:nvSpPr>
          <p:spPr bwMode="auto">
            <a:xfrm>
              <a:off x="1898650" y="3294063"/>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103</a:t>
              </a:r>
              <a:endParaRPr lang="de-CH"/>
            </a:p>
          </p:txBody>
        </p:sp>
        <p:sp>
          <p:nvSpPr>
            <p:cNvPr id="1643783" name="Rectangle 2555"/>
            <p:cNvSpPr>
              <a:spLocks noChangeArrowheads="1"/>
            </p:cNvSpPr>
            <p:nvPr/>
          </p:nvSpPr>
          <p:spPr bwMode="auto">
            <a:xfrm>
              <a:off x="2284413" y="329406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98</a:t>
              </a:r>
              <a:endParaRPr lang="de-CH"/>
            </a:p>
          </p:txBody>
        </p:sp>
        <p:sp>
          <p:nvSpPr>
            <p:cNvPr id="1643784" name="Rectangle 2556"/>
            <p:cNvSpPr>
              <a:spLocks noChangeArrowheads="1"/>
            </p:cNvSpPr>
            <p:nvPr/>
          </p:nvSpPr>
          <p:spPr bwMode="auto">
            <a:xfrm>
              <a:off x="2617788" y="329406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93</a:t>
              </a:r>
              <a:endParaRPr lang="de-CH"/>
            </a:p>
          </p:txBody>
        </p:sp>
        <p:sp>
          <p:nvSpPr>
            <p:cNvPr id="1643785" name="Rectangle 2557"/>
            <p:cNvSpPr>
              <a:spLocks noChangeArrowheads="1"/>
            </p:cNvSpPr>
            <p:nvPr/>
          </p:nvSpPr>
          <p:spPr bwMode="auto">
            <a:xfrm>
              <a:off x="2949575" y="329406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88</a:t>
              </a:r>
              <a:endParaRPr lang="de-CH"/>
            </a:p>
          </p:txBody>
        </p:sp>
        <p:sp>
          <p:nvSpPr>
            <p:cNvPr id="1643786" name="Rectangle 2558"/>
            <p:cNvSpPr>
              <a:spLocks noChangeArrowheads="1"/>
            </p:cNvSpPr>
            <p:nvPr/>
          </p:nvSpPr>
          <p:spPr bwMode="auto">
            <a:xfrm>
              <a:off x="3282950" y="329406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82</a:t>
              </a:r>
              <a:endParaRPr lang="de-CH"/>
            </a:p>
          </p:txBody>
        </p:sp>
        <p:sp>
          <p:nvSpPr>
            <p:cNvPr id="1643787" name="Rectangle 2559"/>
            <p:cNvSpPr>
              <a:spLocks noChangeArrowheads="1"/>
            </p:cNvSpPr>
            <p:nvPr/>
          </p:nvSpPr>
          <p:spPr bwMode="auto">
            <a:xfrm>
              <a:off x="3616325" y="329406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77</a:t>
              </a:r>
              <a:endParaRPr lang="de-CH"/>
            </a:p>
          </p:txBody>
        </p:sp>
        <p:sp>
          <p:nvSpPr>
            <p:cNvPr id="1643788" name="Rectangle 2560"/>
            <p:cNvSpPr>
              <a:spLocks noChangeArrowheads="1"/>
            </p:cNvSpPr>
            <p:nvPr/>
          </p:nvSpPr>
          <p:spPr bwMode="auto">
            <a:xfrm>
              <a:off x="3948113" y="329406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72</a:t>
              </a:r>
              <a:endParaRPr lang="de-CH"/>
            </a:p>
          </p:txBody>
        </p:sp>
        <p:sp>
          <p:nvSpPr>
            <p:cNvPr id="1643789" name="Rectangle 2561"/>
            <p:cNvSpPr>
              <a:spLocks noChangeArrowheads="1"/>
            </p:cNvSpPr>
            <p:nvPr/>
          </p:nvSpPr>
          <p:spPr bwMode="auto">
            <a:xfrm>
              <a:off x="4281488" y="329406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67</a:t>
              </a:r>
              <a:endParaRPr lang="de-CH"/>
            </a:p>
          </p:txBody>
        </p:sp>
        <p:sp>
          <p:nvSpPr>
            <p:cNvPr id="1643790" name="Rectangle 2562"/>
            <p:cNvSpPr>
              <a:spLocks noChangeArrowheads="1"/>
            </p:cNvSpPr>
            <p:nvPr/>
          </p:nvSpPr>
          <p:spPr bwMode="auto">
            <a:xfrm>
              <a:off x="4613275" y="329406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62</a:t>
              </a:r>
              <a:endParaRPr lang="de-CH"/>
            </a:p>
          </p:txBody>
        </p:sp>
        <p:sp>
          <p:nvSpPr>
            <p:cNvPr id="1643791" name="Rectangle 2563"/>
            <p:cNvSpPr>
              <a:spLocks noChangeArrowheads="1"/>
            </p:cNvSpPr>
            <p:nvPr/>
          </p:nvSpPr>
          <p:spPr bwMode="auto">
            <a:xfrm>
              <a:off x="4946650" y="329406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57</a:t>
              </a:r>
              <a:endParaRPr lang="de-CH"/>
            </a:p>
          </p:txBody>
        </p:sp>
        <p:sp>
          <p:nvSpPr>
            <p:cNvPr id="1643792" name="Rectangle 2564"/>
            <p:cNvSpPr>
              <a:spLocks noChangeArrowheads="1"/>
            </p:cNvSpPr>
            <p:nvPr/>
          </p:nvSpPr>
          <p:spPr bwMode="auto">
            <a:xfrm>
              <a:off x="5278438" y="329406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52</a:t>
              </a:r>
              <a:endParaRPr lang="de-CH"/>
            </a:p>
          </p:txBody>
        </p:sp>
        <p:sp>
          <p:nvSpPr>
            <p:cNvPr id="1643793" name="Rectangle 2565"/>
            <p:cNvSpPr>
              <a:spLocks noChangeArrowheads="1"/>
            </p:cNvSpPr>
            <p:nvPr/>
          </p:nvSpPr>
          <p:spPr bwMode="auto">
            <a:xfrm>
              <a:off x="5611813" y="329406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46</a:t>
              </a:r>
              <a:endParaRPr lang="de-CH"/>
            </a:p>
          </p:txBody>
        </p:sp>
        <p:sp>
          <p:nvSpPr>
            <p:cNvPr id="1643794" name="Rectangle 2566"/>
            <p:cNvSpPr>
              <a:spLocks noChangeArrowheads="1"/>
            </p:cNvSpPr>
            <p:nvPr/>
          </p:nvSpPr>
          <p:spPr bwMode="auto">
            <a:xfrm>
              <a:off x="5943600" y="329406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41</a:t>
              </a:r>
              <a:endParaRPr lang="de-CH"/>
            </a:p>
          </p:txBody>
        </p:sp>
        <p:sp>
          <p:nvSpPr>
            <p:cNvPr id="1643795" name="Rectangle 2567"/>
            <p:cNvSpPr>
              <a:spLocks noChangeArrowheads="1"/>
            </p:cNvSpPr>
            <p:nvPr/>
          </p:nvSpPr>
          <p:spPr bwMode="auto">
            <a:xfrm>
              <a:off x="6276975" y="329406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36</a:t>
              </a:r>
              <a:endParaRPr lang="de-CH"/>
            </a:p>
          </p:txBody>
        </p:sp>
        <p:sp>
          <p:nvSpPr>
            <p:cNvPr id="1643796" name="Rectangle 2568"/>
            <p:cNvSpPr>
              <a:spLocks noChangeArrowheads="1"/>
            </p:cNvSpPr>
            <p:nvPr/>
          </p:nvSpPr>
          <p:spPr bwMode="auto">
            <a:xfrm>
              <a:off x="6608763" y="329406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31</a:t>
              </a:r>
              <a:endParaRPr lang="de-CH"/>
            </a:p>
          </p:txBody>
        </p:sp>
        <p:sp>
          <p:nvSpPr>
            <p:cNvPr id="1643797" name="Rectangle 2569"/>
            <p:cNvSpPr>
              <a:spLocks noChangeArrowheads="1"/>
            </p:cNvSpPr>
            <p:nvPr/>
          </p:nvSpPr>
          <p:spPr bwMode="auto">
            <a:xfrm>
              <a:off x="6942138" y="329406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26</a:t>
              </a:r>
              <a:endParaRPr lang="de-CH"/>
            </a:p>
          </p:txBody>
        </p:sp>
        <p:sp>
          <p:nvSpPr>
            <p:cNvPr id="1643798" name="Rectangle 2570"/>
            <p:cNvSpPr>
              <a:spLocks noChangeArrowheads="1"/>
            </p:cNvSpPr>
            <p:nvPr/>
          </p:nvSpPr>
          <p:spPr bwMode="auto">
            <a:xfrm>
              <a:off x="7273925" y="329406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21</a:t>
              </a:r>
              <a:endParaRPr lang="de-CH"/>
            </a:p>
          </p:txBody>
        </p:sp>
        <p:sp>
          <p:nvSpPr>
            <p:cNvPr id="1643799" name="Rectangle 2571"/>
            <p:cNvSpPr>
              <a:spLocks noChangeArrowheads="1"/>
            </p:cNvSpPr>
            <p:nvPr/>
          </p:nvSpPr>
          <p:spPr bwMode="auto">
            <a:xfrm>
              <a:off x="7607300" y="329406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15</a:t>
              </a:r>
              <a:endParaRPr lang="de-CH"/>
            </a:p>
          </p:txBody>
        </p:sp>
        <p:sp>
          <p:nvSpPr>
            <p:cNvPr id="1643800" name="Rectangle 2572"/>
            <p:cNvSpPr>
              <a:spLocks noChangeArrowheads="1"/>
            </p:cNvSpPr>
            <p:nvPr/>
          </p:nvSpPr>
          <p:spPr bwMode="auto">
            <a:xfrm>
              <a:off x="7939088" y="329406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a:t>
              </a:r>
              <a:endParaRPr lang="de-CH"/>
            </a:p>
          </p:txBody>
        </p:sp>
        <p:sp>
          <p:nvSpPr>
            <p:cNvPr id="1643801" name="Rectangle 2573"/>
            <p:cNvSpPr>
              <a:spLocks noChangeArrowheads="1"/>
            </p:cNvSpPr>
            <p:nvPr/>
          </p:nvSpPr>
          <p:spPr bwMode="auto">
            <a:xfrm>
              <a:off x="8326438" y="3294063"/>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a:t>
              </a:r>
              <a:endParaRPr lang="de-CH"/>
            </a:p>
          </p:txBody>
        </p:sp>
        <p:sp>
          <p:nvSpPr>
            <p:cNvPr id="1643802" name="Rectangle 2574"/>
            <p:cNvSpPr>
              <a:spLocks noChangeArrowheads="1"/>
            </p:cNvSpPr>
            <p:nvPr/>
          </p:nvSpPr>
          <p:spPr bwMode="auto">
            <a:xfrm>
              <a:off x="8659813" y="3294063"/>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803" name="Rectangle 2575"/>
            <p:cNvSpPr>
              <a:spLocks noChangeArrowheads="1"/>
            </p:cNvSpPr>
            <p:nvPr/>
          </p:nvSpPr>
          <p:spPr bwMode="auto">
            <a:xfrm>
              <a:off x="819150" y="3414713"/>
              <a:ext cx="233363"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5.5%</a:t>
              </a:r>
              <a:endParaRPr lang="de-CH"/>
            </a:p>
          </p:txBody>
        </p:sp>
        <p:sp>
          <p:nvSpPr>
            <p:cNvPr id="1643804" name="Rectangle 2576"/>
            <p:cNvSpPr>
              <a:spLocks noChangeArrowheads="1"/>
            </p:cNvSpPr>
            <p:nvPr/>
          </p:nvSpPr>
          <p:spPr bwMode="auto">
            <a:xfrm>
              <a:off x="1314450" y="3414713"/>
              <a:ext cx="233363"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1.1%</a:t>
              </a:r>
              <a:endParaRPr lang="de-CH"/>
            </a:p>
          </p:txBody>
        </p:sp>
        <p:sp>
          <p:nvSpPr>
            <p:cNvPr id="1643805" name="Rectangle 2577"/>
            <p:cNvSpPr>
              <a:spLocks noChangeArrowheads="1"/>
            </p:cNvSpPr>
            <p:nvPr/>
          </p:nvSpPr>
          <p:spPr bwMode="auto">
            <a:xfrm>
              <a:off x="1898650" y="3414713"/>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114</a:t>
              </a:r>
              <a:endParaRPr lang="de-CH"/>
            </a:p>
          </p:txBody>
        </p:sp>
        <p:sp>
          <p:nvSpPr>
            <p:cNvPr id="1643806" name="Rectangle 2578"/>
            <p:cNvSpPr>
              <a:spLocks noChangeArrowheads="1"/>
            </p:cNvSpPr>
            <p:nvPr/>
          </p:nvSpPr>
          <p:spPr bwMode="auto">
            <a:xfrm>
              <a:off x="2230438" y="3414713"/>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108</a:t>
              </a:r>
              <a:endParaRPr lang="de-CH"/>
            </a:p>
          </p:txBody>
        </p:sp>
        <p:sp>
          <p:nvSpPr>
            <p:cNvPr id="1643807" name="Rectangle 2579"/>
            <p:cNvSpPr>
              <a:spLocks noChangeArrowheads="1"/>
            </p:cNvSpPr>
            <p:nvPr/>
          </p:nvSpPr>
          <p:spPr bwMode="auto">
            <a:xfrm>
              <a:off x="2563813" y="3414713"/>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102</a:t>
              </a:r>
              <a:endParaRPr lang="de-CH"/>
            </a:p>
          </p:txBody>
        </p:sp>
        <p:sp>
          <p:nvSpPr>
            <p:cNvPr id="1643808" name="Rectangle 2580"/>
            <p:cNvSpPr>
              <a:spLocks noChangeArrowheads="1"/>
            </p:cNvSpPr>
            <p:nvPr/>
          </p:nvSpPr>
          <p:spPr bwMode="auto">
            <a:xfrm>
              <a:off x="2949575" y="34147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97</a:t>
              </a:r>
              <a:endParaRPr lang="de-CH"/>
            </a:p>
          </p:txBody>
        </p:sp>
        <p:sp>
          <p:nvSpPr>
            <p:cNvPr id="1643809" name="Rectangle 2581"/>
            <p:cNvSpPr>
              <a:spLocks noChangeArrowheads="1"/>
            </p:cNvSpPr>
            <p:nvPr/>
          </p:nvSpPr>
          <p:spPr bwMode="auto">
            <a:xfrm>
              <a:off x="3282950" y="34147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91</a:t>
              </a:r>
              <a:endParaRPr lang="de-CH"/>
            </a:p>
          </p:txBody>
        </p:sp>
        <p:sp>
          <p:nvSpPr>
            <p:cNvPr id="1643810" name="Rectangle 2582"/>
            <p:cNvSpPr>
              <a:spLocks noChangeArrowheads="1"/>
            </p:cNvSpPr>
            <p:nvPr/>
          </p:nvSpPr>
          <p:spPr bwMode="auto">
            <a:xfrm>
              <a:off x="3616325" y="34147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85</a:t>
              </a:r>
              <a:endParaRPr lang="de-CH"/>
            </a:p>
          </p:txBody>
        </p:sp>
        <p:sp>
          <p:nvSpPr>
            <p:cNvPr id="1643811" name="Rectangle 2583"/>
            <p:cNvSpPr>
              <a:spLocks noChangeArrowheads="1"/>
            </p:cNvSpPr>
            <p:nvPr/>
          </p:nvSpPr>
          <p:spPr bwMode="auto">
            <a:xfrm>
              <a:off x="3948113" y="34147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80</a:t>
              </a:r>
              <a:endParaRPr lang="de-CH"/>
            </a:p>
          </p:txBody>
        </p:sp>
        <p:sp>
          <p:nvSpPr>
            <p:cNvPr id="1643812" name="Rectangle 2584"/>
            <p:cNvSpPr>
              <a:spLocks noChangeArrowheads="1"/>
            </p:cNvSpPr>
            <p:nvPr/>
          </p:nvSpPr>
          <p:spPr bwMode="auto">
            <a:xfrm>
              <a:off x="4281488" y="34147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74</a:t>
              </a:r>
              <a:endParaRPr lang="de-CH"/>
            </a:p>
          </p:txBody>
        </p:sp>
        <p:sp>
          <p:nvSpPr>
            <p:cNvPr id="1643813" name="Rectangle 2585"/>
            <p:cNvSpPr>
              <a:spLocks noChangeArrowheads="1"/>
            </p:cNvSpPr>
            <p:nvPr/>
          </p:nvSpPr>
          <p:spPr bwMode="auto">
            <a:xfrm>
              <a:off x="4613275" y="34147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68</a:t>
              </a:r>
              <a:endParaRPr lang="de-CH"/>
            </a:p>
          </p:txBody>
        </p:sp>
        <p:sp>
          <p:nvSpPr>
            <p:cNvPr id="1643814" name="Rectangle 2586"/>
            <p:cNvSpPr>
              <a:spLocks noChangeArrowheads="1"/>
            </p:cNvSpPr>
            <p:nvPr/>
          </p:nvSpPr>
          <p:spPr bwMode="auto">
            <a:xfrm>
              <a:off x="4946650" y="34147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63</a:t>
              </a:r>
              <a:endParaRPr lang="de-CH"/>
            </a:p>
          </p:txBody>
        </p:sp>
        <p:sp>
          <p:nvSpPr>
            <p:cNvPr id="1643815" name="Rectangle 2587"/>
            <p:cNvSpPr>
              <a:spLocks noChangeArrowheads="1"/>
            </p:cNvSpPr>
            <p:nvPr/>
          </p:nvSpPr>
          <p:spPr bwMode="auto">
            <a:xfrm>
              <a:off x="5278438" y="34147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57</a:t>
              </a:r>
              <a:endParaRPr lang="de-CH"/>
            </a:p>
          </p:txBody>
        </p:sp>
        <p:sp>
          <p:nvSpPr>
            <p:cNvPr id="1643816" name="Rectangle 2588"/>
            <p:cNvSpPr>
              <a:spLocks noChangeArrowheads="1"/>
            </p:cNvSpPr>
            <p:nvPr/>
          </p:nvSpPr>
          <p:spPr bwMode="auto">
            <a:xfrm>
              <a:off x="5611813" y="34147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51</a:t>
              </a:r>
              <a:endParaRPr lang="de-CH"/>
            </a:p>
          </p:txBody>
        </p:sp>
        <p:sp>
          <p:nvSpPr>
            <p:cNvPr id="1643817" name="Rectangle 2589"/>
            <p:cNvSpPr>
              <a:spLocks noChangeArrowheads="1"/>
            </p:cNvSpPr>
            <p:nvPr/>
          </p:nvSpPr>
          <p:spPr bwMode="auto">
            <a:xfrm>
              <a:off x="5943600" y="34147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46</a:t>
              </a:r>
              <a:endParaRPr lang="de-CH"/>
            </a:p>
          </p:txBody>
        </p:sp>
        <p:sp>
          <p:nvSpPr>
            <p:cNvPr id="1643818" name="Rectangle 2590"/>
            <p:cNvSpPr>
              <a:spLocks noChangeArrowheads="1"/>
            </p:cNvSpPr>
            <p:nvPr/>
          </p:nvSpPr>
          <p:spPr bwMode="auto">
            <a:xfrm>
              <a:off x="6276975" y="34147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40</a:t>
              </a:r>
              <a:endParaRPr lang="de-CH"/>
            </a:p>
          </p:txBody>
        </p:sp>
        <p:sp>
          <p:nvSpPr>
            <p:cNvPr id="1643819" name="Rectangle 2591"/>
            <p:cNvSpPr>
              <a:spLocks noChangeArrowheads="1"/>
            </p:cNvSpPr>
            <p:nvPr/>
          </p:nvSpPr>
          <p:spPr bwMode="auto">
            <a:xfrm>
              <a:off x="6608763" y="34147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34</a:t>
              </a:r>
              <a:endParaRPr lang="de-CH"/>
            </a:p>
          </p:txBody>
        </p:sp>
        <p:sp>
          <p:nvSpPr>
            <p:cNvPr id="1643820" name="Rectangle 2592"/>
            <p:cNvSpPr>
              <a:spLocks noChangeArrowheads="1"/>
            </p:cNvSpPr>
            <p:nvPr/>
          </p:nvSpPr>
          <p:spPr bwMode="auto">
            <a:xfrm>
              <a:off x="6942138" y="34147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28</a:t>
              </a:r>
              <a:endParaRPr lang="de-CH"/>
            </a:p>
          </p:txBody>
        </p:sp>
        <p:sp>
          <p:nvSpPr>
            <p:cNvPr id="1643821" name="Rectangle 2593"/>
            <p:cNvSpPr>
              <a:spLocks noChangeArrowheads="1"/>
            </p:cNvSpPr>
            <p:nvPr/>
          </p:nvSpPr>
          <p:spPr bwMode="auto">
            <a:xfrm>
              <a:off x="7273925" y="34147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23</a:t>
              </a:r>
              <a:endParaRPr lang="de-CH"/>
            </a:p>
          </p:txBody>
        </p:sp>
        <p:sp>
          <p:nvSpPr>
            <p:cNvPr id="1643822" name="Rectangle 2594"/>
            <p:cNvSpPr>
              <a:spLocks noChangeArrowheads="1"/>
            </p:cNvSpPr>
            <p:nvPr/>
          </p:nvSpPr>
          <p:spPr bwMode="auto">
            <a:xfrm>
              <a:off x="7607300" y="34147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17</a:t>
              </a:r>
              <a:endParaRPr lang="de-CH"/>
            </a:p>
          </p:txBody>
        </p:sp>
        <p:sp>
          <p:nvSpPr>
            <p:cNvPr id="1643823" name="Rectangle 2595"/>
            <p:cNvSpPr>
              <a:spLocks noChangeArrowheads="1"/>
            </p:cNvSpPr>
            <p:nvPr/>
          </p:nvSpPr>
          <p:spPr bwMode="auto">
            <a:xfrm>
              <a:off x="7939088" y="34147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11</a:t>
              </a:r>
              <a:endParaRPr lang="de-CH"/>
            </a:p>
          </p:txBody>
        </p:sp>
        <p:sp>
          <p:nvSpPr>
            <p:cNvPr id="1643824" name="Rectangle 2596"/>
            <p:cNvSpPr>
              <a:spLocks noChangeArrowheads="1"/>
            </p:cNvSpPr>
            <p:nvPr/>
          </p:nvSpPr>
          <p:spPr bwMode="auto">
            <a:xfrm>
              <a:off x="8326438" y="3414713"/>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a:t>
              </a:r>
              <a:endParaRPr lang="de-CH"/>
            </a:p>
          </p:txBody>
        </p:sp>
        <p:sp>
          <p:nvSpPr>
            <p:cNvPr id="1643825" name="Rectangle 2597"/>
            <p:cNvSpPr>
              <a:spLocks noChangeArrowheads="1"/>
            </p:cNvSpPr>
            <p:nvPr/>
          </p:nvSpPr>
          <p:spPr bwMode="auto">
            <a:xfrm>
              <a:off x="8659813" y="3414713"/>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826" name="Rectangle 2598"/>
            <p:cNvSpPr>
              <a:spLocks noChangeArrowheads="1"/>
            </p:cNvSpPr>
            <p:nvPr/>
          </p:nvSpPr>
          <p:spPr bwMode="auto">
            <a:xfrm>
              <a:off x="819150" y="3536950"/>
              <a:ext cx="233363"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6.0%</a:t>
              </a:r>
              <a:endParaRPr lang="de-CH"/>
            </a:p>
          </p:txBody>
        </p:sp>
        <p:sp>
          <p:nvSpPr>
            <p:cNvPr id="1643827" name="Rectangle 2599"/>
            <p:cNvSpPr>
              <a:spLocks noChangeArrowheads="1"/>
            </p:cNvSpPr>
            <p:nvPr/>
          </p:nvSpPr>
          <p:spPr bwMode="auto">
            <a:xfrm>
              <a:off x="1314450" y="3536950"/>
              <a:ext cx="233363"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1.2%</a:t>
              </a:r>
              <a:endParaRPr lang="de-CH"/>
            </a:p>
          </p:txBody>
        </p:sp>
        <p:sp>
          <p:nvSpPr>
            <p:cNvPr id="1643828" name="Rectangle 2600"/>
            <p:cNvSpPr>
              <a:spLocks noChangeArrowheads="1"/>
            </p:cNvSpPr>
            <p:nvPr/>
          </p:nvSpPr>
          <p:spPr bwMode="auto">
            <a:xfrm>
              <a:off x="1898650" y="353695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125</a:t>
              </a:r>
              <a:endParaRPr lang="de-CH"/>
            </a:p>
          </p:txBody>
        </p:sp>
        <p:sp>
          <p:nvSpPr>
            <p:cNvPr id="1643829" name="Rectangle 2601"/>
            <p:cNvSpPr>
              <a:spLocks noChangeArrowheads="1"/>
            </p:cNvSpPr>
            <p:nvPr/>
          </p:nvSpPr>
          <p:spPr bwMode="auto">
            <a:xfrm>
              <a:off x="2230438" y="353695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118</a:t>
              </a:r>
              <a:endParaRPr lang="de-CH"/>
            </a:p>
          </p:txBody>
        </p:sp>
        <p:sp>
          <p:nvSpPr>
            <p:cNvPr id="1643830" name="Rectangle 2602"/>
            <p:cNvSpPr>
              <a:spLocks noChangeArrowheads="1"/>
            </p:cNvSpPr>
            <p:nvPr/>
          </p:nvSpPr>
          <p:spPr bwMode="auto">
            <a:xfrm>
              <a:off x="2563813" y="353695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112</a:t>
              </a:r>
              <a:endParaRPr lang="de-CH"/>
            </a:p>
          </p:txBody>
        </p:sp>
        <p:sp>
          <p:nvSpPr>
            <p:cNvPr id="1643831" name="Rectangle 2603"/>
            <p:cNvSpPr>
              <a:spLocks noChangeArrowheads="1"/>
            </p:cNvSpPr>
            <p:nvPr/>
          </p:nvSpPr>
          <p:spPr bwMode="auto">
            <a:xfrm>
              <a:off x="2895600" y="353695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106</a:t>
              </a:r>
              <a:endParaRPr lang="de-CH"/>
            </a:p>
          </p:txBody>
        </p:sp>
        <p:sp>
          <p:nvSpPr>
            <p:cNvPr id="1643832" name="Rectangle 2604"/>
            <p:cNvSpPr>
              <a:spLocks noChangeArrowheads="1"/>
            </p:cNvSpPr>
            <p:nvPr/>
          </p:nvSpPr>
          <p:spPr bwMode="auto">
            <a:xfrm>
              <a:off x="3228975" y="353695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100</a:t>
              </a:r>
              <a:endParaRPr lang="de-CH"/>
            </a:p>
          </p:txBody>
        </p:sp>
        <p:sp>
          <p:nvSpPr>
            <p:cNvPr id="1643833" name="Rectangle 2605"/>
            <p:cNvSpPr>
              <a:spLocks noChangeArrowheads="1"/>
            </p:cNvSpPr>
            <p:nvPr/>
          </p:nvSpPr>
          <p:spPr bwMode="auto">
            <a:xfrm>
              <a:off x="3616325" y="35369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93</a:t>
              </a:r>
              <a:endParaRPr lang="de-CH"/>
            </a:p>
          </p:txBody>
        </p:sp>
        <p:sp>
          <p:nvSpPr>
            <p:cNvPr id="1643834" name="Rectangle 2606"/>
            <p:cNvSpPr>
              <a:spLocks noChangeArrowheads="1"/>
            </p:cNvSpPr>
            <p:nvPr/>
          </p:nvSpPr>
          <p:spPr bwMode="auto">
            <a:xfrm>
              <a:off x="3948113" y="35369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87</a:t>
              </a:r>
              <a:endParaRPr lang="de-CH"/>
            </a:p>
          </p:txBody>
        </p:sp>
        <p:sp>
          <p:nvSpPr>
            <p:cNvPr id="1643835" name="Rectangle 2607"/>
            <p:cNvSpPr>
              <a:spLocks noChangeArrowheads="1"/>
            </p:cNvSpPr>
            <p:nvPr/>
          </p:nvSpPr>
          <p:spPr bwMode="auto">
            <a:xfrm>
              <a:off x="4281488" y="35369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81</a:t>
              </a:r>
              <a:endParaRPr lang="de-CH"/>
            </a:p>
          </p:txBody>
        </p:sp>
        <p:sp>
          <p:nvSpPr>
            <p:cNvPr id="1643836" name="Rectangle 2608"/>
            <p:cNvSpPr>
              <a:spLocks noChangeArrowheads="1"/>
            </p:cNvSpPr>
            <p:nvPr/>
          </p:nvSpPr>
          <p:spPr bwMode="auto">
            <a:xfrm>
              <a:off x="4613275" y="35369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75</a:t>
              </a:r>
              <a:endParaRPr lang="de-CH"/>
            </a:p>
          </p:txBody>
        </p:sp>
        <p:sp>
          <p:nvSpPr>
            <p:cNvPr id="1643837" name="Rectangle 2609"/>
            <p:cNvSpPr>
              <a:spLocks noChangeArrowheads="1"/>
            </p:cNvSpPr>
            <p:nvPr/>
          </p:nvSpPr>
          <p:spPr bwMode="auto">
            <a:xfrm>
              <a:off x="4946650" y="35369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68</a:t>
              </a:r>
              <a:endParaRPr lang="de-CH"/>
            </a:p>
          </p:txBody>
        </p:sp>
        <p:sp>
          <p:nvSpPr>
            <p:cNvPr id="1643838" name="Rectangle 2610"/>
            <p:cNvSpPr>
              <a:spLocks noChangeArrowheads="1"/>
            </p:cNvSpPr>
            <p:nvPr/>
          </p:nvSpPr>
          <p:spPr bwMode="auto">
            <a:xfrm>
              <a:off x="5278438" y="35369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62</a:t>
              </a:r>
              <a:endParaRPr lang="de-CH"/>
            </a:p>
          </p:txBody>
        </p:sp>
        <p:sp>
          <p:nvSpPr>
            <p:cNvPr id="1643839" name="Rectangle 2611"/>
            <p:cNvSpPr>
              <a:spLocks noChangeArrowheads="1"/>
            </p:cNvSpPr>
            <p:nvPr/>
          </p:nvSpPr>
          <p:spPr bwMode="auto">
            <a:xfrm>
              <a:off x="5611813" y="35369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56</a:t>
              </a:r>
              <a:endParaRPr lang="de-CH"/>
            </a:p>
          </p:txBody>
        </p:sp>
        <p:sp>
          <p:nvSpPr>
            <p:cNvPr id="1643840" name="Rectangle 2612"/>
            <p:cNvSpPr>
              <a:spLocks noChangeArrowheads="1"/>
            </p:cNvSpPr>
            <p:nvPr/>
          </p:nvSpPr>
          <p:spPr bwMode="auto">
            <a:xfrm>
              <a:off x="5943600" y="35369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50</a:t>
              </a:r>
              <a:endParaRPr lang="de-CH"/>
            </a:p>
          </p:txBody>
        </p:sp>
        <p:sp>
          <p:nvSpPr>
            <p:cNvPr id="1643841" name="Rectangle 2613"/>
            <p:cNvSpPr>
              <a:spLocks noChangeArrowheads="1"/>
            </p:cNvSpPr>
            <p:nvPr/>
          </p:nvSpPr>
          <p:spPr bwMode="auto">
            <a:xfrm>
              <a:off x="6276975" y="35369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44</a:t>
              </a:r>
              <a:endParaRPr lang="de-CH"/>
            </a:p>
          </p:txBody>
        </p:sp>
        <p:sp>
          <p:nvSpPr>
            <p:cNvPr id="1643842" name="Rectangle 2614"/>
            <p:cNvSpPr>
              <a:spLocks noChangeArrowheads="1"/>
            </p:cNvSpPr>
            <p:nvPr/>
          </p:nvSpPr>
          <p:spPr bwMode="auto">
            <a:xfrm>
              <a:off x="6608763" y="35369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37</a:t>
              </a:r>
              <a:endParaRPr lang="de-CH"/>
            </a:p>
          </p:txBody>
        </p:sp>
        <p:sp>
          <p:nvSpPr>
            <p:cNvPr id="1643843" name="Rectangle 2615"/>
            <p:cNvSpPr>
              <a:spLocks noChangeArrowheads="1"/>
            </p:cNvSpPr>
            <p:nvPr/>
          </p:nvSpPr>
          <p:spPr bwMode="auto">
            <a:xfrm>
              <a:off x="6942138" y="35369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31</a:t>
              </a:r>
              <a:endParaRPr lang="de-CH"/>
            </a:p>
          </p:txBody>
        </p:sp>
        <p:sp>
          <p:nvSpPr>
            <p:cNvPr id="1643844" name="Rectangle 2616"/>
            <p:cNvSpPr>
              <a:spLocks noChangeArrowheads="1"/>
            </p:cNvSpPr>
            <p:nvPr/>
          </p:nvSpPr>
          <p:spPr bwMode="auto">
            <a:xfrm>
              <a:off x="7273925" y="35369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25</a:t>
              </a:r>
              <a:endParaRPr lang="de-CH"/>
            </a:p>
          </p:txBody>
        </p:sp>
        <p:sp>
          <p:nvSpPr>
            <p:cNvPr id="1643845" name="Rectangle 2617"/>
            <p:cNvSpPr>
              <a:spLocks noChangeArrowheads="1"/>
            </p:cNvSpPr>
            <p:nvPr/>
          </p:nvSpPr>
          <p:spPr bwMode="auto">
            <a:xfrm>
              <a:off x="7607300" y="35369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19</a:t>
              </a:r>
              <a:endParaRPr lang="de-CH"/>
            </a:p>
          </p:txBody>
        </p:sp>
        <p:sp>
          <p:nvSpPr>
            <p:cNvPr id="1643846" name="Rectangle 2618"/>
            <p:cNvSpPr>
              <a:spLocks noChangeArrowheads="1"/>
            </p:cNvSpPr>
            <p:nvPr/>
          </p:nvSpPr>
          <p:spPr bwMode="auto">
            <a:xfrm>
              <a:off x="7939088" y="35369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12</a:t>
              </a:r>
              <a:endParaRPr lang="de-CH"/>
            </a:p>
          </p:txBody>
        </p:sp>
        <p:sp>
          <p:nvSpPr>
            <p:cNvPr id="1643847" name="Rectangle 2619"/>
            <p:cNvSpPr>
              <a:spLocks noChangeArrowheads="1"/>
            </p:cNvSpPr>
            <p:nvPr/>
          </p:nvSpPr>
          <p:spPr bwMode="auto">
            <a:xfrm>
              <a:off x="8326438" y="3536950"/>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a:t>
              </a:r>
              <a:endParaRPr lang="de-CH"/>
            </a:p>
          </p:txBody>
        </p:sp>
        <p:sp>
          <p:nvSpPr>
            <p:cNvPr id="1643848" name="Rectangle 2620"/>
            <p:cNvSpPr>
              <a:spLocks noChangeArrowheads="1"/>
            </p:cNvSpPr>
            <p:nvPr/>
          </p:nvSpPr>
          <p:spPr bwMode="auto">
            <a:xfrm>
              <a:off x="8659813" y="3536950"/>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849" name="Rectangle 2621"/>
            <p:cNvSpPr>
              <a:spLocks noChangeArrowheads="1"/>
            </p:cNvSpPr>
            <p:nvPr/>
          </p:nvSpPr>
          <p:spPr bwMode="auto">
            <a:xfrm>
              <a:off x="819150" y="3657600"/>
              <a:ext cx="233363"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6.5%</a:t>
              </a:r>
              <a:endParaRPr lang="de-CH"/>
            </a:p>
          </p:txBody>
        </p:sp>
        <p:sp>
          <p:nvSpPr>
            <p:cNvPr id="1643850" name="Rectangle 2622"/>
            <p:cNvSpPr>
              <a:spLocks noChangeArrowheads="1"/>
            </p:cNvSpPr>
            <p:nvPr/>
          </p:nvSpPr>
          <p:spPr bwMode="auto">
            <a:xfrm>
              <a:off x="1314450" y="3657600"/>
              <a:ext cx="233363"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1.3%</a:t>
              </a:r>
              <a:endParaRPr lang="de-CH"/>
            </a:p>
          </p:txBody>
        </p:sp>
        <p:sp>
          <p:nvSpPr>
            <p:cNvPr id="1643851" name="Rectangle 2623"/>
            <p:cNvSpPr>
              <a:spLocks noChangeArrowheads="1"/>
            </p:cNvSpPr>
            <p:nvPr/>
          </p:nvSpPr>
          <p:spPr bwMode="auto">
            <a:xfrm>
              <a:off x="1898650" y="365760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135</a:t>
              </a:r>
              <a:endParaRPr lang="de-CH"/>
            </a:p>
          </p:txBody>
        </p:sp>
        <p:sp>
          <p:nvSpPr>
            <p:cNvPr id="1643852" name="Rectangle 2624"/>
            <p:cNvSpPr>
              <a:spLocks noChangeArrowheads="1"/>
            </p:cNvSpPr>
            <p:nvPr/>
          </p:nvSpPr>
          <p:spPr bwMode="auto">
            <a:xfrm>
              <a:off x="2230438" y="365760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129</a:t>
              </a:r>
              <a:endParaRPr lang="de-CH"/>
            </a:p>
          </p:txBody>
        </p:sp>
        <p:sp>
          <p:nvSpPr>
            <p:cNvPr id="1643853" name="Rectangle 2625"/>
            <p:cNvSpPr>
              <a:spLocks noChangeArrowheads="1"/>
            </p:cNvSpPr>
            <p:nvPr/>
          </p:nvSpPr>
          <p:spPr bwMode="auto">
            <a:xfrm>
              <a:off x="2563813" y="365760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122</a:t>
              </a:r>
              <a:endParaRPr lang="de-CH"/>
            </a:p>
          </p:txBody>
        </p:sp>
        <p:sp>
          <p:nvSpPr>
            <p:cNvPr id="1643854" name="Rectangle 2626"/>
            <p:cNvSpPr>
              <a:spLocks noChangeArrowheads="1"/>
            </p:cNvSpPr>
            <p:nvPr/>
          </p:nvSpPr>
          <p:spPr bwMode="auto">
            <a:xfrm>
              <a:off x="2895600" y="365760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115</a:t>
              </a:r>
              <a:endParaRPr lang="de-CH"/>
            </a:p>
          </p:txBody>
        </p:sp>
        <p:sp>
          <p:nvSpPr>
            <p:cNvPr id="1643855" name="Rectangle 2627"/>
            <p:cNvSpPr>
              <a:spLocks noChangeArrowheads="1"/>
            </p:cNvSpPr>
            <p:nvPr/>
          </p:nvSpPr>
          <p:spPr bwMode="auto">
            <a:xfrm>
              <a:off x="3228975" y="365760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108</a:t>
              </a:r>
              <a:endParaRPr lang="de-CH"/>
            </a:p>
          </p:txBody>
        </p:sp>
        <p:sp>
          <p:nvSpPr>
            <p:cNvPr id="1643856" name="Rectangle 2628"/>
            <p:cNvSpPr>
              <a:spLocks noChangeArrowheads="1"/>
            </p:cNvSpPr>
            <p:nvPr/>
          </p:nvSpPr>
          <p:spPr bwMode="auto">
            <a:xfrm>
              <a:off x="3560763" y="365760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101</a:t>
              </a:r>
              <a:endParaRPr lang="de-CH"/>
            </a:p>
          </p:txBody>
        </p:sp>
        <p:sp>
          <p:nvSpPr>
            <p:cNvPr id="1643857" name="Rectangle 2629"/>
            <p:cNvSpPr>
              <a:spLocks noChangeArrowheads="1"/>
            </p:cNvSpPr>
            <p:nvPr/>
          </p:nvSpPr>
          <p:spPr bwMode="auto">
            <a:xfrm>
              <a:off x="3948113" y="36576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95</a:t>
              </a:r>
              <a:endParaRPr lang="de-CH"/>
            </a:p>
          </p:txBody>
        </p:sp>
        <p:sp>
          <p:nvSpPr>
            <p:cNvPr id="1643858" name="Rectangle 2630"/>
            <p:cNvSpPr>
              <a:spLocks noChangeArrowheads="1"/>
            </p:cNvSpPr>
            <p:nvPr/>
          </p:nvSpPr>
          <p:spPr bwMode="auto">
            <a:xfrm>
              <a:off x="4281488" y="36576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88</a:t>
              </a:r>
              <a:endParaRPr lang="de-CH"/>
            </a:p>
          </p:txBody>
        </p:sp>
        <p:sp>
          <p:nvSpPr>
            <p:cNvPr id="1643859" name="Rectangle 2631"/>
            <p:cNvSpPr>
              <a:spLocks noChangeArrowheads="1"/>
            </p:cNvSpPr>
            <p:nvPr/>
          </p:nvSpPr>
          <p:spPr bwMode="auto">
            <a:xfrm>
              <a:off x="4613275" y="36576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81</a:t>
              </a:r>
              <a:endParaRPr lang="de-CH"/>
            </a:p>
          </p:txBody>
        </p:sp>
        <p:sp>
          <p:nvSpPr>
            <p:cNvPr id="1643860" name="Rectangle 2632"/>
            <p:cNvSpPr>
              <a:spLocks noChangeArrowheads="1"/>
            </p:cNvSpPr>
            <p:nvPr/>
          </p:nvSpPr>
          <p:spPr bwMode="auto">
            <a:xfrm>
              <a:off x="4946650" y="36576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74</a:t>
              </a:r>
              <a:endParaRPr lang="de-CH"/>
            </a:p>
          </p:txBody>
        </p:sp>
        <p:sp>
          <p:nvSpPr>
            <p:cNvPr id="1643861" name="Rectangle 2633"/>
            <p:cNvSpPr>
              <a:spLocks noChangeArrowheads="1"/>
            </p:cNvSpPr>
            <p:nvPr/>
          </p:nvSpPr>
          <p:spPr bwMode="auto">
            <a:xfrm>
              <a:off x="5278438" y="36576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68</a:t>
              </a:r>
              <a:endParaRPr lang="de-CH"/>
            </a:p>
          </p:txBody>
        </p:sp>
        <p:sp>
          <p:nvSpPr>
            <p:cNvPr id="1643862" name="Rectangle 2634"/>
            <p:cNvSpPr>
              <a:spLocks noChangeArrowheads="1"/>
            </p:cNvSpPr>
            <p:nvPr/>
          </p:nvSpPr>
          <p:spPr bwMode="auto">
            <a:xfrm>
              <a:off x="5611813" y="36576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61</a:t>
              </a:r>
              <a:endParaRPr lang="de-CH"/>
            </a:p>
          </p:txBody>
        </p:sp>
        <p:sp>
          <p:nvSpPr>
            <p:cNvPr id="1643863" name="Rectangle 2635"/>
            <p:cNvSpPr>
              <a:spLocks noChangeArrowheads="1"/>
            </p:cNvSpPr>
            <p:nvPr/>
          </p:nvSpPr>
          <p:spPr bwMode="auto">
            <a:xfrm>
              <a:off x="5943600" y="36576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54</a:t>
              </a:r>
              <a:endParaRPr lang="de-CH"/>
            </a:p>
          </p:txBody>
        </p:sp>
        <p:sp>
          <p:nvSpPr>
            <p:cNvPr id="1643864" name="Rectangle 2636"/>
            <p:cNvSpPr>
              <a:spLocks noChangeArrowheads="1"/>
            </p:cNvSpPr>
            <p:nvPr/>
          </p:nvSpPr>
          <p:spPr bwMode="auto">
            <a:xfrm>
              <a:off x="6276975" y="36576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47</a:t>
              </a:r>
              <a:endParaRPr lang="de-CH"/>
            </a:p>
          </p:txBody>
        </p:sp>
        <p:sp>
          <p:nvSpPr>
            <p:cNvPr id="1643865" name="Rectangle 2637"/>
            <p:cNvSpPr>
              <a:spLocks noChangeArrowheads="1"/>
            </p:cNvSpPr>
            <p:nvPr/>
          </p:nvSpPr>
          <p:spPr bwMode="auto">
            <a:xfrm>
              <a:off x="6608763" y="36576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41</a:t>
              </a:r>
              <a:endParaRPr lang="de-CH"/>
            </a:p>
          </p:txBody>
        </p:sp>
        <p:sp>
          <p:nvSpPr>
            <p:cNvPr id="1643866" name="Rectangle 2638"/>
            <p:cNvSpPr>
              <a:spLocks noChangeArrowheads="1"/>
            </p:cNvSpPr>
            <p:nvPr/>
          </p:nvSpPr>
          <p:spPr bwMode="auto">
            <a:xfrm>
              <a:off x="6942138" y="36576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34</a:t>
              </a:r>
              <a:endParaRPr lang="de-CH"/>
            </a:p>
          </p:txBody>
        </p:sp>
        <p:sp>
          <p:nvSpPr>
            <p:cNvPr id="1643867" name="Rectangle 2639"/>
            <p:cNvSpPr>
              <a:spLocks noChangeArrowheads="1"/>
            </p:cNvSpPr>
            <p:nvPr/>
          </p:nvSpPr>
          <p:spPr bwMode="auto">
            <a:xfrm>
              <a:off x="7273925" y="36576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27</a:t>
              </a:r>
              <a:endParaRPr lang="de-CH"/>
            </a:p>
          </p:txBody>
        </p:sp>
        <p:sp>
          <p:nvSpPr>
            <p:cNvPr id="1643868" name="Rectangle 2640"/>
            <p:cNvSpPr>
              <a:spLocks noChangeArrowheads="1"/>
            </p:cNvSpPr>
            <p:nvPr/>
          </p:nvSpPr>
          <p:spPr bwMode="auto">
            <a:xfrm>
              <a:off x="7607300" y="36576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20</a:t>
              </a:r>
              <a:endParaRPr lang="de-CH"/>
            </a:p>
          </p:txBody>
        </p:sp>
        <p:sp>
          <p:nvSpPr>
            <p:cNvPr id="1643869" name="Rectangle 2641"/>
            <p:cNvSpPr>
              <a:spLocks noChangeArrowheads="1"/>
            </p:cNvSpPr>
            <p:nvPr/>
          </p:nvSpPr>
          <p:spPr bwMode="auto">
            <a:xfrm>
              <a:off x="7939088" y="36576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14</a:t>
              </a:r>
              <a:endParaRPr lang="de-CH"/>
            </a:p>
          </p:txBody>
        </p:sp>
        <p:sp>
          <p:nvSpPr>
            <p:cNvPr id="1643870" name="Rectangle 2642"/>
            <p:cNvSpPr>
              <a:spLocks noChangeArrowheads="1"/>
            </p:cNvSpPr>
            <p:nvPr/>
          </p:nvSpPr>
          <p:spPr bwMode="auto">
            <a:xfrm>
              <a:off x="8326438" y="3657600"/>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a:t>
              </a:r>
              <a:endParaRPr lang="de-CH"/>
            </a:p>
          </p:txBody>
        </p:sp>
        <p:sp>
          <p:nvSpPr>
            <p:cNvPr id="1643871" name="Rectangle 2643"/>
            <p:cNvSpPr>
              <a:spLocks noChangeArrowheads="1"/>
            </p:cNvSpPr>
            <p:nvPr/>
          </p:nvSpPr>
          <p:spPr bwMode="auto">
            <a:xfrm>
              <a:off x="8659813" y="3657600"/>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872" name="Rectangle 2644"/>
            <p:cNvSpPr>
              <a:spLocks noChangeArrowheads="1"/>
            </p:cNvSpPr>
            <p:nvPr/>
          </p:nvSpPr>
          <p:spPr bwMode="auto">
            <a:xfrm>
              <a:off x="819150" y="3779838"/>
              <a:ext cx="233363"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7.0%</a:t>
              </a:r>
              <a:endParaRPr lang="de-CH"/>
            </a:p>
          </p:txBody>
        </p:sp>
        <p:sp>
          <p:nvSpPr>
            <p:cNvPr id="1643873" name="Rectangle 2645"/>
            <p:cNvSpPr>
              <a:spLocks noChangeArrowheads="1"/>
            </p:cNvSpPr>
            <p:nvPr/>
          </p:nvSpPr>
          <p:spPr bwMode="auto">
            <a:xfrm>
              <a:off x="1314450" y="3779838"/>
              <a:ext cx="233363"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1.4%</a:t>
              </a:r>
              <a:endParaRPr lang="de-CH"/>
            </a:p>
          </p:txBody>
        </p:sp>
        <p:sp>
          <p:nvSpPr>
            <p:cNvPr id="1643874" name="Rectangle 2646"/>
            <p:cNvSpPr>
              <a:spLocks noChangeArrowheads="1"/>
            </p:cNvSpPr>
            <p:nvPr/>
          </p:nvSpPr>
          <p:spPr bwMode="auto">
            <a:xfrm>
              <a:off x="1898650" y="377983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146</a:t>
              </a:r>
              <a:endParaRPr lang="de-CH"/>
            </a:p>
          </p:txBody>
        </p:sp>
        <p:sp>
          <p:nvSpPr>
            <p:cNvPr id="1643875" name="Rectangle 2647"/>
            <p:cNvSpPr>
              <a:spLocks noChangeArrowheads="1"/>
            </p:cNvSpPr>
            <p:nvPr/>
          </p:nvSpPr>
          <p:spPr bwMode="auto">
            <a:xfrm>
              <a:off x="2230438" y="377983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139</a:t>
              </a:r>
              <a:endParaRPr lang="de-CH"/>
            </a:p>
          </p:txBody>
        </p:sp>
        <p:sp>
          <p:nvSpPr>
            <p:cNvPr id="1643876" name="Rectangle 2648"/>
            <p:cNvSpPr>
              <a:spLocks noChangeArrowheads="1"/>
            </p:cNvSpPr>
            <p:nvPr/>
          </p:nvSpPr>
          <p:spPr bwMode="auto">
            <a:xfrm>
              <a:off x="2563813" y="377983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132</a:t>
              </a:r>
              <a:endParaRPr lang="de-CH"/>
            </a:p>
          </p:txBody>
        </p:sp>
        <p:sp>
          <p:nvSpPr>
            <p:cNvPr id="1643877" name="Rectangle 2649"/>
            <p:cNvSpPr>
              <a:spLocks noChangeArrowheads="1"/>
            </p:cNvSpPr>
            <p:nvPr/>
          </p:nvSpPr>
          <p:spPr bwMode="auto">
            <a:xfrm>
              <a:off x="2895600" y="377983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124</a:t>
              </a:r>
              <a:endParaRPr lang="de-CH"/>
            </a:p>
          </p:txBody>
        </p:sp>
        <p:sp>
          <p:nvSpPr>
            <p:cNvPr id="1643878" name="Rectangle 2650"/>
            <p:cNvSpPr>
              <a:spLocks noChangeArrowheads="1"/>
            </p:cNvSpPr>
            <p:nvPr/>
          </p:nvSpPr>
          <p:spPr bwMode="auto">
            <a:xfrm>
              <a:off x="3228975" y="377983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117</a:t>
              </a:r>
              <a:endParaRPr lang="de-CH"/>
            </a:p>
          </p:txBody>
        </p:sp>
        <p:sp>
          <p:nvSpPr>
            <p:cNvPr id="1643879" name="Rectangle 2651"/>
            <p:cNvSpPr>
              <a:spLocks noChangeArrowheads="1"/>
            </p:cNvSpPr>
            <p:nvPr/>
          </p:nvSpPr>
          <p:spPr bwMode="auto">
            <a:xfrm>
              <a:off x="3560763" y="377983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110</a:t>
              </a:r>
              <a:endParaRPr lang="de-CH"/>
            </a:p>
          </p:txBody>
        </p:sp>
        <p:sp>
          <p:nvSpPr>
            <p:cNvPr id="1643880" name="Rectangle 2652"/>
            <p:cNvSpPr>
              <a:spLocks noChangeArrowheads="1"/>
            </p:cNvSpPr>
            <p:nvPr/>
          </p:nvSpPr>
          <p:spPr bwMode="auto">
            <a:xfrm>
              <a:off x="3894138" y="377983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102</a:t>
              </a:r>
              <a:endParaRPr lang="de-CH"/>
            </a:p>
          </p:txBody>
        </p:sp>
        <p:sp>
          <p:nvSpPr>
            <p:cNvPr id="1643881" name="Rectangle 2653"/>
            <p:cNvSpPr>
              <a:spLocks noChangeArrowheads="1"/>
            </p:cNvSpPr>
            <p:nvPr/>
          </p:nvSpPr>
          <p:spPr bwMode="auto">
            <a:xfrm>
              <a:off x="4281488" y="37798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95</a:t>
              </a:r>
              <a:endParaRPr lang="de-CH"/>
            </a:p>
          </p:txBody>
        </p:sp>
        <p:sp>
          <p:nvSpPr>
            <p:cNvPr id="1643882" name="Rectangle 2654"/>
            <p:cNvSpPr>
              <a:spLocks noChangeArrowheads="1"/>
            </p:cNvSpPr>
            <p:nvPr/>
          </p:nvSpPr>
          <p:spPr bwMode="auto">
            <a:xfrm>
              <a:off x="4613275" y="37798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88</a:t>
              </a:r>
              <a:endParaRPr lang="de-CH"/>
            </a:p>
          </p:txBody>
        </p:sp>
        <p:sp>
          <p:nvSpPr>
            <p:cNvPr id="1643883" name="Rectangle 2655"/>
            <p:cNvSpPr>
              <a:spLocks noChangeArrowheads="1"/>
            </p:cNvSpPr>
            <p:nvPr/>
          </p:nvSpPr>
          <p:spPr bwMode="auto">
            <a:xfrm>
              <a:off x="4946650" y="37798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80</a:t>
              </a:r>
              <a:endParaRPr lang="de-CH"/>
            </a:p>
          </p:txBody>
        </p:sp>
        <p:sp>
          <p:nvSpPr>
            <p:cNvPr id="1643884" name="Rectangle 2656"/>
            <p:cNvSpPr>
              <a:spLocks noChangeArrowheads="1"/>
            </p:cNvSpPr>
            <p:nvPr/>
          </p:nvSpPr>
          <p:spPr bwMode="auto">
            <a:xfrm>
              <a:off x="5278438" y="37798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73</a:t>
              </a:r>
              <a:endParaRPr lang="de-CH"/>
            </a:p>
          </p:txBody>
        </p:sp>
        <p:sp>
          <p:nvSpPr>
            <p:cNvPr id="1643885" name="Rectangle 2657"/>
            <p:cNvSpPr>
              <a:spLocks noChangeArrowheads="1"/>
            </p:cNvSpPr>
            <p:nvPr/>
          </p:nvSpPr>
          <p:spPr bwMode="auto">
            <a:xfrm>
              <a:off x="5611813" y="37798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66</a:t>
              </a:r>
              <a:endParaRPr lang="de-CH"/>
            </a:p>
          </p:txBody>
        </p:sp>
        <p:sp>
          <p:nvSpPr>
            <p:cNvPr id="1643886" name="Rectangle 2658"/>
            <p:cNvSpPr>
              <a:spLocks noChangeArrowheads="1"/>
            </p:cNvSpPr>
            <p:nvPr/>
          </p:nvSpPr>
          <p:spPr bwMode="auto">
            <a:xfrm>
              <a:off x="5943600" y="37798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58</a:t>
              </a:r>
              <a:endParaRPr lang="de-CH"/>
            </a:p>
          </p:txBody>
        </p:sp>
        <p:sp>
          <p:nvSpPr>
            <p:cNvPr id="1643887" name="Rectangle 2659"/>
            <p:cNvSpPr>
              <a:spLocks noChangeArrowheads="1"/>
            </p:cNvSpPr>
            <p:nvPr/>
          </p:nvSpPr>
          <p:spPr bwMode="auto">
            <a:xfrm>
              <a:off x="6276975" y="37798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51</a:t>
              </a:r>
              <a:endParaRPr lang="de-CH"/>
            </a:p>
          </p:txBody>
        </p:sp>
        <p:sp>
          <p:nvSpPr>
            <p:cNvPr id="1643888" name="Rectangle 2660"/>
            <p:cNvSpPr>
              <a:spLocks noChangeArrowheads="1"/>
            </p:cNvSpPr>
            <p:nvPr/>
          </p:nvSpPr>
          <p:spPr bwMode="auto">
            <a:xfrm>
              <a:off x="6608763" y="37798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44</a:t>
              </a:r>
              <a:endParaRPr lang="de-CH"/>
            </a:p>
          </p:txBody>
        </p:sp>
        <p:sp>
          <p:nvSpPr>
            <p:cNvPr id="1643889" name="Rectangle 2661"/>
            <p:cNvSpPr>
              <a:spLocks noChangeArrowheads="1"/>
            </p:cNvSpPr>
            <p:nvPr/>
          </p:nvSpPr>
          <p:spPr bwMode="auto">
            <a:xfrm>
              <a:off x="6942138" y="37798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37</a:t>
              </a:r>
              <a:endParaRPr lang="de-CH"/>
            </a:p>
          </p:txBody>
        </p:sp>
        <p:sp>
          <p:nvSpPr>
            <p:cNvPr id="1643890" name="Rectangle 2662"/>
            <p:cNvSpPr>
              <a:spLocks noChangeArrowheads="1"/>
            </p:cNvSpPr>
            <p:nvPr/>
          </p:nvSpPr>
          <p:spPr bwMode="auto">
            <a:xfrm>
              <a:off x="7273925" y="37798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29</a:t>
              </a:r>
              <a:endParaRPr lang="de-CH"/>
            </a:p>
          </p:txBody>
        </p:sp>
        <p:sp>
          <p:nvSpPr>
            <p:cNvPr id="1643891" name="Rectangle 2663"/>
            <p:cNvSpPr>
              <a:spLocks noChangeArrowheads="1"/>
            </p:cNvSpPr>
            <p:nvPr/>
          </p:nvSpPr>
          <p:spPr bwMode="auto">
            <a:xfrm>
              <a:off x="7607300" y="37798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22</a:t>
              </a:r>
              <a:endParaRPr lang="de-CH"/>
            </a:p>
          </p:txBody>
        </p:sp>
        <p:sp>
          <p:nvSpPr>
            <p:cNvPr id="1643892" name="Rectangle 2664"/>
            <p:cNvSpPr>
              <a:spLocks noChangeArrowheads="1"/>
            </p:cNvSpPr>
            <p:nvPr/>
          </p:nvSpPr>
          <p:spPr bwMode="auto">
            <a:xfrm>
              <a:off x="7939088" y="37798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15</a:t>
              </a:r>
              <a:endParaRPr lang="de-CH"/>
            </a:p>
          </p:txBody>
        </p:sp>
        <p:sp>
          <p:nvSpPr>
            <p:cNvPr id="1643893" name="Rectangle 2665"/>
            <p:cNvSpPr>
              <a:spLocks noChangeArrowheads="1"/>
            </p:cNvSpPr>
            <p:nvPr/>
          </p:nvSpPr>
          <p:spPr bwMode="auto">
            <a:xfrm>
              <a:off x="8326438" y="377983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a:t>
              </a:r>
              <a:endParaRPr lang="de-CH"/>
            </a:p>
          </p:txBody>
        </p:sp>
        <p:sp>
          <p:nvSpPr>
            <p:cNvPr id="1643894" name="Rectangle 2666"/>
            <p:cNvSpPr>
              <a:spLocks noChangeArrowheads="1"/>
            </p:cNvSpPr>
            <p:nvPr/>
          </p:nvSpPr>
          <p:spPr bwMode="auto">
            <a:xfrm>
              <a:off x="8659813" y="377983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895" name="Rectangle 2667"/>
            <p:cNvSpPr>
              <a:spLocks noChangeArrowheads="1"/>
            </p:cNvSpPr>
            <p:nvPr/>
          </p:nvSpPr>
          <p:spPr bwMode="auto">
            <a:xfrm>
              <a:off x="819150" y="3900488"/>
              <a:ext cx="233363"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7.5%</a:t>
              </a:r>
              <a:endParaRPr lang="de-CH"/>
            </a:p>
          </p:txBody>
        </p:sp>
        <p:sp>
          <p:nvSpPr>
            <p:cNvPr id="1643896" name="Rectangle 2668"/>
            <p:cNvSpPr>
              <a:spLocks noChangeArrowheads="1"/>
            </p:cNvSpPr>
            <p:nvPr/>
          </p:nvSpPr>
          <p:spPr bwMode="auto">
            <a:xfrm>
              <a:off x="1314450" y="3900488"/>
              <a:ext cx="233363"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1.5%</a:t>
              </a:r>
              <a:endParaRPr lang="de-CH"/>
            </a:p>
          </p:txBody>
        </p:sp>
        <p:sp>
          <p:nvSpPr>
            <p:cNvPr id="1643897" name="Rectangle 2669"/>
            <p:cNvSpPr>
              <a:spLocks noChangeArrowheads="1"/>
            </p:cNvSpPr>
            <p:nvPr/>
          </p:nvSpPr>
          <p:spPr bwMode="auto">
            <a:xfrm>
              <a:off x="1898650" y="39004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157</a:t>
              </a:r>
              <a:endParaRPr lang="de-CH"/>
            </a:p>
          </p:txBody>
        </p:sp>
        <p:sp>
          <p:nvSpPr>
            <p:cNvPr id="1643898" name="Rectangle 2670"/>
            <p:cNvSpPr>
              <a:spLocks noChangeArrowheads="1"/>
            </p:cNvSpPr>
            <p:nvPr/>
          </p:nvSpPr>
          <p:spPr bwMode="auto">
            <a:xfrm>
              <a:off x="2230438" y="39004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149</a:t>
              </a:r>
              <a:endParaRPr lang="de-CH"/>
            </a:p>
          </p:txBody>
        </p:sp>
        <p:sp>
          <p:nvSpPr>
            <p:cNvPr id="1643899" name="Rectangle 2671"/>
            <p:cNvSpPr>
              <a:spLocks noChangeArrowheads="1"/>
            </p:cNvSpPr>
            <p:nvPr/>
          </p:nvSpPr>
          <p:spPr bwMode="auto">
            <a:xfrm>
              <a:off x="2563813" y="39004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141</a:t>
              </a:r>
              <a:endParaRPr lang="de-CH"/>
            </a:p>
          </p:txBody>
        </p:sp>
        <p:sp>
          <p:nvSpPr>
            <p:cNvPr id="1643900" name="Rectangle 2672"/>
            <p:cNvSpPr>
              <a:spLocks noChangeArrowheads="1"/>
            </p:cNvSpPr>
            <p:nvPr/>
          </p:nvSpPr>
          <p:spPr bwMode="auto">
            <a:xfrm>
              <a:off x="2895600" y="39004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134</a:t>
              </a:r>
              <a:endParaRPr lang="de-CH"/>
            </a:p>
          </p:txBody>
        </p:sp>
        <p:sp>
          <p:nvSpPr>
            <p:cNvPr id="1643901" name="Rectangle 2673"/>
            <p:cNvSpPr>
              <a:spLocks noChangeArrowheads="1"/>
            </p:cNvSpPr>
            <p:nvPr/>
          </p:nvSpPr>
          <p:spPr bwMode="auto">
            <a:xfrm>
              <a:off x="3228975" y="39004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126</a:t>
              </a:r>
              <a:endParaRPr lang="de-CH"/>
            </a:p>
          </p:txBody>
        </p:sp>
        <p:sp>
          <p:nvSpPr>
            <p:cNvPr id="1643902" name="Rectangle 2674"/>
            <p:cNvSpPr>
              <a:spLocks noChangeArrowheads="1"/>
            </p:cNvSpPr>
            <p:nvPr/>
          </p:nvSpPr>
          <p:spPr bwMode="auto">
            <a:xfrm>
              <a:off x="3560763" y="39004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118</a:t>
              </a:r>
              <a:endParaRPr lang="de-CH"/>
            </a:p>
          </p:txBody>
        </p:sp>
        <p:sp>
          <p:nvSpPr>
            <p:cNvPr id="1643903" name="Rectangle 2675"/>
            <p:cNvSpPr>
              <a:spLocks noChangeArrowheads="1"/>
            </p:cNvSpPr>
            <p:nvPr/>
          </p:nvSpPr>
          <p:spPr bwMode="auto">
            <a:xfrm>
              <a:off x="3894138" y="39004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110</a:t>
              </a:r>
              <a:endParaRPr lang="de-CH"/>
            </a:p>
          </p:txBody>
        </p:sp>
        <p:sp>
          <p:nvSpPr>
            <p:cNvPr id="1643904" name="Rectangle 2676"/>
            <p:cNvSpPr>
              <a:spLocks noChangeArrowheads="1"/>
            </p:cNvSpPr>
            <p:nvPr/>
          </p:nvSpPr>
          <p:spPr bwMode="auto">
            <a:xfrm>
              <a:off x="4225925" y="39004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102</a:t>
              </a:r>
              <a:endParaRPr lang="de-CH"/>
            </a:p>
          </p:txBody>
        </p:sp>
        <p:sp>
          <p:nvSpPr>
            <p:cNvPr id="1643905" name="Rectangle 2677"/>
            <p:cNvSpPr>
              <a:spLocks noChangeArrowheads="1"/>
            </p:cNvSpPr>
            <p:nvPr/>
          </p:nvSpPr>
          <p:spPr bwMode="auto">
            <a:xfrm>
              <a:off x="4613275" y="39004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94</a:t>
              </a:r>
              <a:endParaRPr lang="de-CH"/>
            </a:p>
          </p:txBody>
        </p:sp>
        <p:sp>
          <p:nvSpPr>
            <p:cNvPr id="1643906" name="Rectangle 2678"/>
            <p:cNvSpPr>
              <a:spLocks noChangeArrowheads="1"/>
            </p:cNvSpPr>
            <p:nvPr/>
          </p:nvSpPr>
          <p:spPr bwMode="auto">
            <a:xfrm>
              <a:off x="4946650" y="39004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86</a:t>
              </a:r>
              <a:endParaRPr lang="de-CH"/>
            </a:p>
          </p:txBody>
        </p:sp>
        <p:sp>
          <p:nvSpPr>
            <p:cNvPr id="1643907" name="Rectangle 2679"/>
            <p:cNvSpPr>
              <a:spLocks noChangeArrowheads="1"/>
            </p:cNvSpPr>
            <p:nvPr/>
          </p:nvSpPr>
          <p:spPr bwMode="auto">
            <a:xfrm>
              <a:off x="5278438" y="39004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79</a:t>
              </a:r>
              <a:endParaRPr lang="de-CH"/>
            </a:p>
          </p:txBody>
        </p:sp>
        <p:sp>
          <p:nvSpPr>
            <p:cNvPr id="1643908" name="Rectangle 2680"/>
            <p:cNvSpPr>
              <a:spLocks noChangeArrowheads="1"/>
            </p:cNvSpPr>
            <p:nvPr/>
          </p:nvSpPr>
          <p:spPr bwMode="auto">
            <a:xfrm>
              <a:off x="5611813" y="39004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71</a:t>
              </a:r>
              <a:endParaRPr lang="de-CH"/>
            </a:p>
          </p:txBody>
        </p:sp>
        <p:sp>
          <p:nvSpPr>
            <p:cNvPr id="1643909" name="Rectangle 2681"/>
            <p:cNvSpPr>
              <a:spLocks noChangeArrowheads="1"/>
            </p:cNvSpPr>
            <p:nvPr/>
          </p:nvSpPr>
          <p:spPr bwMode="auto">
            <a:xfrm>
              <a:off x="5943600" y="39004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63</a:t>
              </a:r>
              <a:endParaRPr lang="de-CH"/>
            </a:p>
          </p:txBody>
        </p:sp>
        <p:sp>
          <p:nvSpPr>
            <p:cNvPr id="1643910" name="Rectangle 2682"/>
            <p:cNvSpPr>
              <a:spLocks noChangeArrowheads="1"/>
            </p:cNvSpPr>
            <p:nvPr/>
          </p:nvSpPr>
          <p:spPr bwMode="auto">
            <a:xfrm>
              <a:off x="6276975" y="39004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55</a:t>
              </a:r>
              <a:endParaRPr lang="de-CH"/>
            </a:p>
          </p:txBody>
        </p:sp>
        <p:sp>
          <p:nvSpPr>
            <p:cNvPr id="1643911" name="Rectangle 2683"/>
            <p:cNvSpPr>
              <a:spLocks noChangeArrowheads="1"/>
            </p:cNvSpPr>
            <p:nvPr/>
          </p:nvSpPr>
          <p:spPr bwMode="auto">
            <a:xfrm>
              <a:off x="6608763" y="39004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47</a:t>
              </a:r>
              <a:endParaRPr lang="de-CH"/>
            </a:p>
          </p:txBody>
        </p:sp>
        <p:sp>
          <p:nvSpPr>
            <p:cNvPr id="1643912" name="Rectangle 2684"/>
            <p:cNvSpPr>
              <a:spLocks noChangeArrowheads="1"/>
            </p:cNvSpPr>
            <p:nvPr/>
          </p:nvSpPr>
          <p:spPr bwMode="auto">
            <a:xfrm>
              <a:off x="6942138" y="39004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39</a:t>
              </a:r>
              <a:endParaRPr lang="de-CH"/>
            </a:p>
          </p:txBody>
        </p:sp>
        <p:sp>
          <p:nvSpPr>
            <p:cNvPr id="1643913" name="Rectangle 2685"/>
            <p:cNvSpPr>
              <a:spLocks noChangeArrowheads="1"/>
            </p:cNvSpPr>
            <p:nvPr/>
          </p:nvSpPr>
          <p:spPr bwMode="auto">
            <a:xfrm>
              <a:off x="7273925" y="39004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31</a:t>
              </a:r>
              <a:endParaRPr lang="de-CH"/>
            </a:p>
          </p:txBody>
        </p:sp>
        <p:sp>
          <p:nvSpPr>
            <p:cNvPr id="1643914" name="Rectangle 2686"/>
            <p:cNvSpPr>
              <a:spLocks noChangeArrowheads="1"/>
            </p:cNvSpPr>
            <p:nvPr/>
          </p:nvSpPr>
          <p:spPr bwMode="auto">
            <a:xfrm>
              <a:off x="7607300" y="39004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24</a:t>
              </a:r>
              <a:endParaRPr lang="de-CH"/>
            </a:p>
          </p:txBody>
        </p:sp>
        <p:sp>
          <p:nvSpPr>
            <p:cNvPr id="1643915" name="Rectangle 2687"/>
            <p:cNvSpPr>
              <a:spLocks noChangeArrowheads="1"/>
            </p:cNvSpPr>
            <p:nvPr/>
          </p:nvSpPr>
          <p:spPr bwMode="auto">
            <a:xfrm>
              <a:off x="7939088" y="39004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16</a:t>
              </a:r>
              <a:endParaRPr lang="de-CH"/>
            </a:p>
          </p:txBody>
        </p:sp>
        <p:sp>
          <p:nvSpPr>
            <p:cNvPr id="1643916" name="Rectangle 2688"/>
            <p:cNvSpPr>
              <a:spLocks noChangeArrowheads="1"/>
            </p:cNvSpPr>
            <p:nvPr/>
          </p:nvSpPr>
          <p:spPr bwMode="auto">
            <a:xfrm>
              <a:off x="8326438" y="390048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a:t>
              </a:r>
              <a:endParaRPr lang="de-CH"/>
            </a:p>
          </p:txBody>
        </p:sp>
        <p:sp>
          <p:nvSpPr>
            <p:cNvPr id="1643917" name="Rectangle 2689"/>
            <p:cNvSpPr>
              <a:spLocks noChangeArrowheads="1"/>
            </p:cNvSpPr>
            <p:nvPr/>
          </p:nvSpPr>
          <p:spPr bwMode="auto">
            <a:xfrm>
              <a:off x="8659813" y="390048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918" name="Rectangle 2690"/>
            <p:cNvSpPr>
              <a:spLocks noChangeArrowheads="1"/>
            </p:cNvSpPr>
            <p:nvPr/>
          </p:nvSpPr>
          <p:spPr bwMode="auto">
            <a:xfrm>
              <a:off x="819150" y="4022725"/>
              <a:ext cx="233363"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8.0%</a:t>
              </a:r>
              <a:endParaRPr lang="de-CH"/>
            </a:p>
          </p:txBody>
        </p:sp>
        <p:sp>
          <p:nvSpPr>
            <p:cNvPr id="1643919" name="Rectangle 2691"/>
            <p:cNvSpPr>
              <a:spLocks noChangeArrowheads="1"/>
            </p:cNvSpPr>
            <p:nvPr/>
          </p:nvSpPr>
          <p:spPr bwMode="auto">
            <a:xfrm>
              <a:off x="1314450" y="4022725"/>
              <a:ext cx="233363"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1.7%</a:t>
              </a:r>
              <a:endParaRPr lang="de-CH"/>
            </a:p>
          </p:txBody>
        </p:sp>
        <p:sp>
          <p:nvSpPr>
            <p:cNvPr id="1643920" name="Rectangle 2692"/>
            <p:cNvSpPr>
              <a:spLocks noChangeArrowheads="1"/>
            </p:cNvSpPr>
            <p:nvPr/>
          </p:nvSpPr>
          <p:spPr bwMode="auto">
            <a:xfrm>
              <a:off x="1898650" y="40227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168</a:t>
              </a:r>
              <a:endParaRPr lang="de-CH"/>
            </a:p>
          </p:txBody>
        </p:sp>
        <p:sp>
          <p:nvSpPr>
            <p:cNvPr id="1643921" name="Rectangle 2693"/>
            <p:cNvSpPr>
              <a:spLocks noChangeArrowheads="1"/>
            </p:cNvSpPr>
            <p:nvPr/>
          </p:nvSpPr>
          <p:spPr bwMode="auto">
            <a:xfrm>
              <a:off x="2230438" y="40227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160</a:t>
              </a:r>
              <a:endParaRPr lang="de-CH"/>
            </a:p>
          </p:txBody>
        </p:sp>
        <p:sp>
          <p:nvSpPr>
            <p:cNvPr id="1643922" name="Rectangle 2694"/>
            <p:cNvSpPr>
              <a:spLocks noChangeArrowheads="1"/>
            </p:cNvSpPr>
            <p:nvPr/>
          </p:nvSpPr>
          <p:spPr bwMode="auto">
            <a:xfrm>
              <a:off x="2563813" y="40227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151</a:t>
              </a:r>
              <a:endParaRPr lang="de-CH"/>
            </a:p>
          </p:txBody>
        </p:sp>
        <p:sp>
          <p:nvSpPr>
            <p:cNvPr id="1643923" name="Rectangle 2695"/>
            <p:cNvSpPr>
              <a:spLocks noChangeArrowheads="1"/>
            </p:cNvSpPr>
            <p:nvPr/>
          </p:nvSpPr>
          <p:spPr bwMode="auto">
            <a:xfrm>
              <a:off x="2895600" y="40227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143</a:t>
              </a:r>
              <a:endParaRPr lang="de-CH"/>
            </a:p>
          </p:txBody>
        </p:sp>
        <p:sp>
          <p:nvSpPr>
            <p:cNvPr id="1643924" name="Rectangle 2697"/>
            <p:cNvSpPr>
              <a:spLocks noChangeArrowheads="1"/>
            </p:cNvSpPr>
            <p:nvPr/>
          </p:nvSpPr>
          <p:spPr bwMode="auto">
            <a:xfrm>
              <a:off x="3228975" y="40227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135</a:t>
              </a:r>
              <a:endParaRPr lang="de-CH"/>
            </a:p>
          </p:txBody>
        </p:sp>
        <p:sp>
          <p:nvSpPr>
            <p:cNvPr id="1643925" name="Rectangle 2698"/>
            <p:cNvSpPr>
              <a:spLocks noChangeArrowheads="1"/>
            </p:cNvSpPr>
            <p:nvPr/>
          </p:nvSpPr>
          <p:spPr bwMode="auto">
            <a:xfrm>
              <a:off x="3560763" y="40227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126</a:t>
              </a:r>
              <a:endParaRPr lang="de-CH"/>
            </a:p>
          </p:txBody>
        </p:sp>
        <p:sp>
          <p:nvSpPr>
            <p:cNvPr id="1643926" name="Rectangle 2699"/>
            <p:cNvSpPr>
              <a:spLocks noChangeArrowheads="1"/>
            </p:cNvSpPr>
            <p:nvPr/>
          </p:nvSpPr>
          <p:spPr bwMode="auto">
            <a:xfrm>
              <a:off x="3894138" y="40227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118</a:t>
              </a:r>
              <a:endParaRPr lang="de-CH"/>
            </a:p>
          </p:txBody>
        </p:sp>
        <p:sp>
          <p:nvSpPr>
            <p:cNvPr id="1643927" name="Rectangle 2700"/>
            <p:cNvSpPr>
              <a:spLocks noChangeArrowheads="1"/>
            </p:cNvSpPr>
            <p:nvPr/>
          </p:nvSpPr>
          <p:spPr bwMode="auto">
            <a:xfrm>
              <a:off x="4225925" y="40227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109</a:t>
              </a:r>
              <a:endParaRPr lang="de-CH"/>
            </a:p>
          </p:txBody>
        </p:sp>
        <p:sp>
          <p:nvSpPr>
            <p:cNvPr id="1643928" name="Rectangle 2701"/>
            <p:cNvSpPr>
              <a:spLocks noChangeArrowheads="1"/>
            </p:cNvSpPr>
            <p:nvPr/>
          </p:nvSpPr>
          <p:spPr bwMode="auto">
            <a:xfrm>
              <a:off x="4559300" y="40227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101</a:t>
              </a:r>
              <a:endParaRPr lang="de-CH"/>
            </a:p>
          </p:txBody>
        </p:sp>
        <p:sp>
          <p:nvSpPr>
            <p:cNvPr id="1643929" name="Rectangle 2702"/>
            <p:cNvSpPr>
              <a:spLocks noChangeArrowheads="1"/>
            </p:cNvSpPr>
            <p:nvPr/>
          </p:nvSpPr>
          <p:spPr bwMode="auto">
            <a:xfrm>
              <a:off x="4946650" y="40227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92</a:t>
              </a:r>
              <a:endParaRPr lang="de-CH"/>
            </a:p>
          </p:txBody>
        </p:sp>
        <p:sp>
          <p:nvSpPr>
            <p:cNvPr id="1643930" name="Rectangle 2703"/>
            <p:cNvSpPr>
              <a:spLocks noChangeArrowheads="1"/>
            </p:cNvSpPr>
            <p:nvPr/>
          </p:nvSpPr>
          <p:spPr bwMode="auto">
            <a:xfrm>
              <a:off x="5278438" y="40227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84</a:t>
              </a:r>
              <a:endParaRPr lang="de-CH"/>
            </a:p>
          </p:txBody>
        </p:sp>
        <p:sp>
          <p:nvSpPr>
            <p:cNvPr id="1643931" name="Rectangle 2704"/>
            <p:cNvSpPr>
              <a:spLocks noChangeArrowheads="1"/>
            </p:cNvSpPr>
            <p:nvPr/>
          </p:nvSpPr>
          <p:spPr bwMode="auto">
            <a:xfrm>
              <a:off x="5611813" y="40227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76</a:t>
              </a:r>
              <a:endParaRPr lang="de-CH"/>
            </a:p>
          </p:txBody>
        </p:sp>
        <p:sp>
          <p:nvSpPr>
            <p:cNvPr id="1643932" name="Rectangle 2705"/>
            <p:cNvSpPr>
              <a:spLocks noChangeArrowheads="1"/>
            </p:cNvSpPr>
            <p:nvPr/>
          </p:nvSpPr>
          <p:spPr bwMode="auto">
            <a:xfrm>
              <a:off x="5943600" y="40227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67</a:t>
              </a:r>
              <a:endParaRPr lang="de-CH"/>
            </a:p>
          </p:txBody>
        </p:sp>
        <p:sp>
          <p:nvSpPr>
            <p:cNvPr id="1643933" name="Rectangle 2706"/>
            <p:cNvSpPr>
              <a:spLocks noChangeArrowheads="1"/>
            </p:cNvSpPr>
            <p:nvPr/>
          </p:nvSpPr>
          <p:spPr bwMode="auto">
            <a:xfrm>
              <a:off x="6276975" y="40227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59</a:t>
              </a:r>
              <a:endParaRPr lang="de-CH"/>
            </a:p>
          </p:txBody>
        </p:sp>
        <p:sp>
          <p:nvSpPr>
            <p:cNvPr id="1643934" name="Rectangle 2707"/>
            <p:cNvSpPr>
              <a:spLocks noChangeArrowheads="1"/>
            </p:cNvSpPr>
            <p:nvPr/>
          </p:nvSpPr>
          <p:spPr bwMode="auto">
            <a:xfrm>
              <a:off x="6608763" y="40227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50</a:t>
              </a:r>
              <a:endParaRPr lang="de-CH"/>
            </a:p>
          </p:txBody>
        </p:sp>
        <p:sp>
          <p:nvSpPr>
            <p:cNvPr id="1643935" name="Rectangle 2708"/>
            <p:cNvSpPr>
              <a:spLocks noChangeArrowheads="1"/>
            </p:cNvSpPr>
            <p:nvPr/>
          </p:nvSpPr>
          <p:spPr bwMode="auto">
            <a:xfrm>
              <a:off x="6942138" y="40227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42</a:t>
              </a:r>
              <a:endParaRPr lang="de-CH"/>
            </a:p>
          </p:txBody>
        </p:sp>
        <p:sp>
          <p:nvSpPr>
            <p:cNvPr id="1643936" name="Rectangle 2709"/>
            <p:cNvSpPr>
              <a:spLocks noChangeArrowheads="1"/>
            </p:cNvSpPr>
            <p:nvPr/>
          </p:nvSpPr>
          <p:spPr bwMode="auto">
            <a:xfrm>
              <a:off x="7273925" y="40227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34</a:t>
              </a:r>
              <a:endParaRPr lang="de-CH"/>
            </a:p>
          </p:txBody>
        </p:sp>
        <p:sp>
          <p:nvSpPr>
            <p:cNvPr id="1643937" name="Rectangle 2710"/>
            <p:cNvSpPr>
              <a:spLocks noChangeArrowheads="1"/>
            </p:cNvSpPr>
            <p:nvPr/>
          </p:nvSpPr>
          <p:spPr bwMode="auto">
            <a:xfrm>
              <a:off x="7607300" y="40227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25</a:t>
              </a:r>
              <a:endParaRPr lang="de-CH"/>
            </a:p>
          </p:txBody>
        </p:sp>
        <p:sp>
          <p:nvSpPr>
            <p:cNvPr id="1643938" name="Rectangle 2711"/>
            <p:cNvSpPr>
              <a:spLocks noChangeArrowheads="1"/>
            </p:cNvSpPr>
            <p:nvPr/>
          </p:nvSpPr>
          <p:spPr bwMode="auto">
            <a:xfrm>
              <a:off x="7939088" y="40227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17</a:t>
              </a:r>
              <a:endParaRPr lang="de-CH"/>
            </a:p>
          </p:txBody>
        </p:sp>
        <p:sp>
          <p:nvSpPr>
            <p:cNvPr id="1643939" name="Rectangle 2712"/>
            <p:cNvSpPr>
              <a:spLocks noChangeArrowheads="1"/>
            </p:cNvSpPr>
            <p:nvPr/>
          </p:nvSpPr>
          <p:spPr bwMode="auto">
            <a:xfrm>
              <a:off x="8326438" y="4022725"/>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a:t>
              </a:r>
              <a:endParaRPr lang="de-CH"/>
            </a:p>
          </p:txBody>
        </p:sp>
        <p:sp>
          <p:nvSpPr>
            <p:cNvPr id="1643940" name="Rectangle 2713"/>
            <p:cNvSpPr>
              <a:spLocks noChangeArrowheads="1"/>
            </p:cNvSpPr>
            <p:nvPr/>
          </p:nvSpPr>
          <p:spPr bwMode="auto">
            <a:xfrm>
              <a:off x="8659813" y="4022725"/>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941" name="Rectangle 2714"/>
            <p:cNvSpPr>
              <a:spLocks noChangeArrowheads="1"/>
            </p:cNvSpPr>
            <p:nvPr/>
          </p:nvSpPr>
          <p:spPr bwMode="auto">
            <a:xfrm>
              <a:off x="819150" y="4143375"/>
              <a:ext cx="233363"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8.5%</a:t>
              </a:r>
              <a:endParaRPr lang="de-CH"/>
            </a:p>
          </p:txBody>
        </p:sp>
        <p:sp>
          <p:nvSpPr>
            <p:cNvPr id="1643942" name="Rectangle 2715"/>
            <p:cNvSpPr>
              <a:spLocks noChangeArrowheads="1"/>
            </p:cNvSpPr>
            <p:nvPr/>
          </p:nvSpPr>
          <p:spPr bwMode="auto">
            <a:xfrm>
              <a:off x="1314450" y="4143375"/>
              <a:ext cx="233363"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1.8%</a:t>
              </a:r>
              <a:endParaRPr lang="de-CH"/>
            </a:p>
          </p:txBody>
        </p:sp>
        <p:sp>
          <p:nvSpPr>
            <p:cNvPr id="1643943" name="Rectangle 2716"/>
            <p:cNvSpPr>
              <a:spLocks noChangeArrowheads="1"/>
            </p:cNvSpPr>
            <p:nvPr/>
          </p:nvSpPr>
          <p:spPr bwMode="auto">
            <a:xfrm>
              <a:off x="1898650" y="414337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179</a:t>
              </a:r>
              <a:endParaRPr lang="de-CH"/>
            </a:p>
          </p:txBody>
        </p:sp>
        <p:sp>
          <p:nvSpPr>
            <p:cNvPr id="1643944" name="Rectangle 2717"/>
            <p:cNvSpPr>
              <a:spLocks noChangeArrowheads="1"/>
            </p:cNvSpPr>
            <p:nvPr/>
          </p:nvSpPr>
          <p:spPr bwMode="auto">
            <a:xfrm>
              <a:off x="2230438" y="414337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170</a:t>
              </a:r>
              <a:endParaRPr lang="de-CH"/>
            </a:p>
          </p:txBody>
        </p:sp>
        <p:sp>
          <p:nvSpPr>
            <p:cNvPr id="1643945" name="Rectangle 2718"/>
            <p:cNvSpPr>
              <a:spLocks noChangeArrowheads="1"/>
            </p:cNvSpPr>
            <p:nvPr/>
          </p:nvSpPr>
          <p:spPr bwMode="auto">
            <a:xfrm>
              <a:off x="2563813" y="414337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161</a:t>
              </a:r>
              <a:endParaRPr lang="de-CH"/>
            </a:p>
          </p:txBody>
        </p:sp>
        <p:sp>
          <p:nvSpPr>
            <p:cNvPr id="1643946" name="Rectangle 2719"/>
            <p:cNvSpPr>
              <a:spLocks noChangeArrowheads="1"/>
            </p:cNvSpPr>
            <p:nvPr/>
          </p:nvSpPr>
          <p:spPr bwMode="auto">
            <a:xfrm>
              <a:off x="2895600" y="414337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152</a:t>
              </a:r>
              <a:endParaRPr lang="de-CH"/>
            </a:p>
          </p:txBody>
        </p:sp>
        <p:sp>
          <p:nvSpPr>
            <p:cNvPr id="1643947" name="Rectangle 2720"/>
            <p:cNvSpPr>
              <a:spLocks noChangeArrowheads="1"/>
            </p:cNvSpPr>
            <p:nvPr/>
          </p:nvSpPr>
          <p:spPr bwMode="auto">
            <a:xfrm>
              <a:off x="3228975" y="414337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143</a:t>
              </a:r>
              <a:endParaRPr lang="de-CH"/>
            </a:p>
          </p:txBody>
        </p:sp>
        <p:sp>
          <p:nvSpPr>
            <p:cNvPr id="1643948" name="Rectangle 2721"/>
            <p:cNvSpPr>
              <a:spLocks noChangeArrowheads="1"/>
            </p:cNvSpPr>
            <p:nvPr/>
          </p:nvSpPr>
          <p:spPr bwMode="auto">
            <a:xfrm>
              <a:off x="3560763" y="414337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134</a:t>
              </a:r>
              <a:endParaRPr lang="de-CH"/>
            </a:p>
          </p:txBody>
        </p:sp>
        <p:sp>
          <p:nvSpPr>
            <p:cNvPr id="1643949" name="Rectangle 2722"/>
            <p:cNvSpPr>
              <a:spLocks noChangeArrowheads="1"/>
            </p:cNvSpPr>
            <p:nvPr/>
          </p:nvSpPr>
          <p:spPr bwMode="auto">
            <a:xfrm>
              <a:off x="3894138" y="414337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125</a:t>
              </a:r>
              <a:endParaRPr lang="de-CH"/>
            </a:p>
          </p:txBody>
        </p:sp>
        <p:sp>
          <p:nvSpPr>
            <p:cNvPr id="1643950" name="Rectangle 2723"/>
            <p:cNvSpPr>
              <a:spLocks noChangeArrowheads="1"/>
            </p:cNvSpPr>
            <p:nvPr/>
          </p:nvSpPr>
          <p:spPr bwMode="auto">
            <a:xfrm>
              <a:off x="4225925" y="414337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117</a:t>
              </a:r>
              <a:endParaRPr lang="de-CH"/>
            </a:p>
          </p:txBody>
        </p:sp>
        <p:sp>
          <p:nvSpPr>
            <p:cNvPr id="1643951" name="Rectangle 2724"/>
            <p:cNvSpPr>
              <a:spLocks noChangeArrowheads="1"/>
            </p:cNvSpPr>
            <p:nvPr/>
          </p:nvSpPr>
          <p:spPr bwMode="auto">
            <a:xfrm>
              <a:off x="4559300" y="414337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108</a:t>
              </a:r>
              <a:endParaRPr lang="de-CH"/>
            </a:p>
          </p:txBody>
        </p:sp>
        <p:sp>
          <p:nvSpPr>
            <p:cNvPr id="1643952" name="Rectangle 2725"/>
            <p:cNvSpPr>
              <a:spLocks noChangeArrowheads="1"/>
            </p:cNvSpPr>
            <p:nvPr/>
          </p:nvSpPr>
          <p:spPr bwMode="auto">
            <a:xfrm>
              <a:off x="4946650" y="414337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99</a:t>
              </a:r>
              <a:endParaRPr lang="de-CH"/>
            </a:p>
          </p:txBody>
        </p:sp>
        <p:sp>
          <p:nvSpPr>
            <p:cNvPr id="1643953" name="Rectangle 2726"/>
            <p:cNvSpPr>
              <a:spLocks noChangeArrowheads="1"/>
            </p:cNvSpPr>
            <p:nvPr/>
          </p:nvSpPr>
          <p:spPr bwMode="auto">
            <a:xfrm>
              <a:off x="5278438" y="414337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90</a:t>
              </a:r>
              <a:endParaRPr lang="de-CH"/>
            </a:p>
          </p:txBody>
        </p:sp>
        <p:sp>
          <p:nvSpPr>
            <p:cNvPr id="1643954" name="Rectangle 2727"/>
            <p:cNvSpPr>
              <a:spLocks noChangeArrowheads="1"/>
            </p:cNvSpPr>
            <p:nvPr/>
          </p:nvSpPr>
          <p:spPr bwMode="auto">
            <a:xfrm>
              <a:off x="5611813" y="414337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81</a:t>
              </a:r>
              <a:endParaRPr lang="de-CH"/>
            </a:p>
          </p:txBody>
        </p:sp>
        <p:sp>
          <p:nvSpPr>
            <p:cNvPr id="1643955" name="Rectangle 2728"/>
            <p:cNvSpPr>
              <a:spLocks noChangeArrowheads="1"/>
            </p:cNvSpPr>
            <p:nvPr/>
          </p:nvSpPr>
          <p:spPr bwMode="auto">
            <a:xfrm>
              <a:off x="5943600" y="414337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72</a:t>
              </a:r>
              <a:endParaRPr lang="de-CH"/>
            </a:p>
          </p:txBody>
        </p:sp>
        <p:sp>
          <p:nvSpPr>
            <p:cNvPr id="1643956" name="Rectangle 2729"/>
            <p:cNvSpPr>
              <a:spLocks noChangeArrowheads="1"/>
            </p:cNvSpPr>
            <p:nvPr/>
          </p:nvSpPr>
          <p:spPr bwMode="auto">
            <a:xfrm>
              <a:off x="6276975" y="414337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63</a:t>
              </a:r>
              <a:endParaRPr lang="de-CH"/>
            </a:p>
          </p:txBody>
        </p:sp>
        <p:sp>
          <p:nvSpPr>
            <p:cNvPr id="1643957" name="Rectangle 2730"/>
            <p:cNvSpPr>
              <a:spLocks noChangeArrowheads="1"/>
            </p:cNvSpPr>
            <p:nvPr/>
          </p:nvSpPr>
          <p:spPr bwMode="auto">
            <a:xfrm>
              <a:off x="6608763" y="414337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54</a:t>
              </a:r>
              <a:endParaRPr lang="de-CH"/>
            </a:p>
          </p:txBody>
        </p:sp>
        <p:sp>
          <p:nvSpPr>
            <p:cNvPr id="1643958" name="Rectangle 2731"/>
            <p:cNvSpPr>
              <a:spLocks noChangeArrowheads="1"/>
            </p:cNvSpPr>
            <p:nvPr/>
          </p:nvSpPr>
          <p:spPr bwMode="auto">
            <a:xfrm>
              <a:off x="6942138" y="414337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45</a:t>
              </a:r>
              <a:endParaRPr lang="de-CH"/>
            </a:p>
          </p:txBody>
        </p:sp>
        <p:sp>
          <p:nvSpPr>
            <p:cNvPr id="1643959" name="Rectangle 2732"/>
            <p:cNvSpPr>
              <a:spLocks noChangeArrowheads="1"/>
            </p:cNvSpPr>
            <p:nvPr/>
          </p:nvSpPr>
          <p:spPr bwMode="auto">
            <a:xfrm>
              <a:off x="7273925" y="414337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36</a:t>
              </a:r>
              <a:endParaRPr lang="de-CH"/>
            </a:p>
          </p:txBody>
        </p:sp>
        <p:sp>
          <p:nvSpPr>
            <p:cNvPr id="1643960" name="Rectangle 2733"/>
            <p:cNvSpPr>
              <a:spLocks noChangeArrowheads="1"/>
            </p:cNvSpPr>
            <p:nvPr/>
          </p:nvSpPr>
          <p:spPr bwMode="auto">
            <a:xfrm>
              <a:off x="7607300" y="414337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27</a:t>
              </a:r>
              <a:endParaRPr lang="de-CH"/>
            </a:p>
          </p:txBody>
        </p:sp>
        <p:sp>
          <p:nvSpPr>
            <p:cNvPr id="1643961" name="Rectangle 2734"/>
            <p:cNvSpPr>
              <a:spLocks noChangeArrowheads="1"/>
            </p:cNvSpPr>
            <p:nvPr/>
          </p:nvSpPr>
          <p:spPr bwMode="auto">
            <a:xfrm>
              <a:off x="7939088" y="414337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18</a:t>
              </a:r>
              <a:endParaRPr lang="de-CH"/>
            </a:p>
          </p:txBody>
        </p:sp>
        <p:sp>
          <p:nvSpPr>
            <p:cNvPr id="1643962" name="Rectangle 2735"/>
            <p:cNvSpPr>
              <a:spLocks noChangeArrowheads="1"/>
            </p:cNvSpPr>
            <p:nvPr/>
          </p:nvSpPr>
          <p:spPr bwMode="auto">
            <a:xfrm>
              <a:off x="8326438" y="4143375"/>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a:t>
              </a:r>
              <a:endParaRPr lang="de-CH"/>
            </a:p>
          </p:txBody>
        </p:sp>
        <p:sp>
          <p:nvSpPr>
            <p:cNvPr id="1643963" name="Rectangle 2736"/>
            <p:cNvSpPr>
              <a:spLocks noChangeArrowheads="1"/>
            </p:cNvSpPr>
            <p:nvPr/>
          </p:nvSpPr>
          <p:spPr bwMode="auto">
            <a:xfrm>
              <a:off x="8659813" y="4143375"/>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964" name="Rectangle 2737"/>
            <p:cNvSpPr>
              <a:spLocks noChangeArrowheads="1"/>
            </p:cNvSpPr>
            <p:nvPr/>
          </p:nvSpPr>
          <p:spPr bwMode="auto">
            <a:xfrm>
              <a:off x="819150" y="4265613"/>
              <a:ext cx="233363"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9.0%</a:t>
              </a:r>
              <a:endParaRPr lang="de-CH"/>
            </a:p>
          </p:txBody>
        </p:sp>
        <p:sp>
          <p:nvSpPr>
            <p:cNvPr id="1643965" name="Rectangle 2738"/>
            <p:cNvSpPr>
              <a:spLocks noChangeArrowheads="1"/>
            </p:cNvSpPr>
            <p:nvPr/>
          </p:nvSpPr>
          <p:spPr bwMode="auto">
            <a:xfrm>
              <a:off x="1314450" y="4265613"/>
              <a:ext cx="233363"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1.9%</a:t>
              </a:r>
              <a:endParaRPr lang="de-CH"/>
            </a:p>
          </p:txBody>
        </p:sp>
        <p:sp>
          <p:nvSpPr>
            <p:cNvPr id="1643966" name="Rectangle 2739"/>
            <p:cNvSpPr>
              <a:spLocks noChangeArrowheads="1"/>
            </p:cNvSpPr>
            <p:nvPr/>
          </p:nvSpPr>
          <p:spPr bwMode="auto">
            <a:xfrm>
              <a:off x="1898650" y="4265613"/>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190</a:t>
              </a:r>
              <a:endParaRPr lang="de-CH"/>
            </a:p>
          </p:txBody>
        </p:sp>
        <p:sp>
          <p:nvSpPr>
            <p:cNvPr id="1643967" name="Rectangle 2740"/>
            <p:cNvSpPr>
              <a:spLocks noChangeArrowheads="1"/>
            </p:cNvSpPr>
            <p:nvPr/>
          </p:nvSpPr>
          <p:spPr bwMode="auto">
            <a:xfrm>
              <a:off x="2230438" y="4265613"/>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181</a:t>
              </a:r>
              <a:endParaRPr lang="de-CH"/>
            </a:p>
          </p:txBody>
        </p:sp>
        <p:sp>
          <p:nvSpPr>
            <p:cNvPr id="1643968" name="Rectangle 2741"/>
            <p:cNvSpPr>
              <a:spLocks noChangeArrowheads="1"/>
            </p:cNvSpPr>
            <p:nvPr/>
          </p:nvSpPr>
          <p:spPr bwMode="auto">
            <a:xfrm>
              <a:off x="2563813" y="4265613"/>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171</a:t>
              </a:r>
              <a:endParaRPr lang="de-CH"/>
            </a:p>
          </p:txBody>
        </p:sp>
        <p:sp>
          <p:nvSpPr>
            <p:cNvPr id="1643969" name="Rectangle 2742"/>
            <p:cNvSpPr>
              <a:spLocks noChangeArrowheads="1"/>
            </p:cNvSpPr>
            <p:nvPr/>
          </p:nvSpPr>
          <p:spPr bwMode="auto">
            <a:xfrm>
              <a:off x="2895600" y="4265613"/>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162</a:t>
              </a:r>
              <a:endParaRPr lang="de-CH"/>
            </a:p>
          </p:txBody>
        </p:sp>
        <p:sp>
          <p:nvSpPr>
            <p:cNvPr id="1643970" name="Rectangle 2743"/>
            <p:cNvSpPr>
              <a:spLocks noChangeArrowheads="1"/>
            </p:cNvSpPr>
            <p:nvPr/>
          </p:nvSpPr>
          <p:spPr bwMode="auto">
            <a:xfrm>
              <a:off x="3228975" y="4265613"/>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152</a:t>
              </a:r>
              <a:endParaRPr lang="de-CH"/>
            </a:p>
          </p:txBody>
        </p:sp>
        <p:sp>
          <p:nvSpPr>
            <p:cNvPr id="1643971" name="Rectangle 2744"/>
            <p:cNvSpPr>
              <a:spLocks noChangeArrowheads="1"/>
            </p:cNvSpPr>
            <p:nvPr/>
          </p:nvSpPr>
          <p:spPr bwMode="auto">
            <a:xfrm>
              <a:off x="3560763" y="4265613"/>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143</a:t>
              </a:r>
              <a:endParaRPr lang="de-CH"/>
            </a:p>
          </p:txBody>
        </p:sp>
        <p:sp>
          <p:nvSpPr>
            <p:cNvPr id="1643972" name="Rectangle 2745"/>
            <p:cNvSpPr>
              <a:spLocks noChangeArrowheads="1"/>
            </p:cNvSpPr>
            <p:nvPr/>
          </p:nvSpPr>
          <p:spPr bwMode="auto">
            <a:xfrm>
              <a:off x="3894138" y="4265613"/>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133</a:t>
              </a:r>
              <a:endParaRPr lang="de-CH"/>
            </a:p>
          </p:txBody>
        </p:sp>
        <p:sp>
          <p:nvSpPr>
            <p:cNvPr id="1643973" name="Rectangle 2746"/>
            <p:cNvSpPr>
              <a:spLocks noChangeArrowheads="1"/>
            </p:cNvSpPr>
            <p:nvPr/>
          </p:nvSpPr>
          <p:spPr bwMode="auto">
            <a:xfrm>
              <a:off x="4225925" y="4265613"/>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124</a:t>
              </a:r>
              <a:endParaRPr lang="de-CH"/>
            </a:p>
          </p:txBody>
        </p:sp>
        <p:sp>
          <p:nvSpPr>
            <p:cNvPr id="1643974" name="Rectangle 2747"/>
            <p:cNvSpPr>
              <a:spLocks noChangeArrowheads="1"/>
            </p:cNvSpPr>
            <p:nvPr/>
          </p:nvSpPr>
          <p:spPr bwMode="auto">
            <a:xfrm>
              <a:off x="4559300" y="4265613"/>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114</a:t>
              </a:r>
              <a:endParaRPr lang="de-CH"/>
            </a:p>
          </p:txBody>
        </p:sp>
        <p:sp>
          <p:nvSpPr>
            <p:cNvPr id="1643975" name="Rectangle 2748"/>
            <p:cNvSpPr>
              <a:spLocks noChangeArrowheads="1"/>
            </p:cNvSpPr>
            <p:nvPr/>
          </p:nvSpPr>
          <p:spPr bwMode="auto">
            <a:xfrm>
              <a:off x="4891088" y="4265613"/>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105</a:t>
              </a:r>
              <a:endParaRPr lang="de-CH"/>
            </a:p>
          </p:txBody>
        </p:sp>
        <p:sp>
          <p:nvSpPr>
            <p:cNvPr id="1643976" name="Rectangle 2749"/>
            <p:cNvSpPr>
              <a:spLocks noChangeArrowheads="1"/>
            </p:cNvSpPr>
            <p:nvPr/>
          </p:nvSpPr>
          <p:spPr bwMode="auto">
            <a:xfrm>
              <a:off x="5278438" y="42656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95</a:t>
              </a:r>
              <a:endParaRPr lang="de-CH"/>
            </a:p>
          </p:txBody>
        </p:sp>
        <p:sp>
          <p:nvSpPr>
            <p:cNvPr id="1643977" name="Rectangle 2750"/>
            <p:cNvSpPr>
              <a:spLocks noChangeArrowheads="1"/>
            </p:cNvSpPr>
            <p:nvPr/>
          </p:nvSpPr>
          <p:spPr bwMode="auto">
            <a:xfrm>
              <a:off x="5611813" y="42656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86</a:t>
              </a:r>
              <a:endParaRPr lang="de-CH"/>
            </a:p>
          </p:txBody>
        </p:sp>
        <p:sp>
          <p:nvSpPr>
            <p:cNvPr id="1643978" name="Rectangle 2751"/>
            <p:cNvSpPr>
              <a:spLocks noChangeArrowheads="1"/>
            </p:cNvSpPr>
            <p:nvPr/>
          </p:nvSpPr>
          <p:spPr bwMode="auto">
            <a:xfrm>
              <a:off x="5943600" y="42656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76</a:t>
              </a:r>
              <a:endParaRPr lang="de-CH"/>
            </a:p>
          </p:txBody>
        </p:sp>
        <p:sp>
          <p:nvSpPr>
            <p:cNvPr id="1643979" name="Rectangle 2752"/>
            <p:cNvSpPr>
              <a:spLocks noChangeArrowheads="1"/>
            </p:cNvSpPr>
            <p:nvPr/>
          </p:nvSpPr>
          <p:spPr bwMode="auto">
            <a:xfrm>
              <a:off x="6276975" y="42656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67</a:t>
              </a:r>
              <a:endParaRPr lang="de-CH"/>
            </a:p>
          </p:txBody>
        </p:sp>
        <p:sp>
          <p:nvSpPr>
            <p:cNvPr id="1643980" name="Rectangle 2753"/>
            <p:cNvSpPr>
              <a:spLocks noChangeArrowheads="1"/>
            </p:cNvSpPr>
            <p:nvPr/>
          </p:nvSpPr>
          <p:spPr bwMode="auto">
            <a:xfrm>
              <a:off x="6608763" y="42656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57</a:t>
              </a:r>
              <a:endParaRPr lang="de-CH"/>
            </a:p>
          </p:txBody>
        </p:sp>
        <p:sp>
          <p:nvSpPr>
            <p:cNvPr id="1643981" name="Rectangle 2754"/>
            <p:cNvSpPr>
              <a:spLocks noChangeArrowheads="1"/>
            </p:cNvSpPr>
            <p:nvPr/>
          </p:nvSpPr>
          <p:spPr bwMode="auto">
            <a:xfrm>
              <a:off x="6942138" y="42656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48</a:t>
              </a:r>
              <a:endParaRPr lang="de-CH"/>
            </a:p>
          </p:txBody>
        </p:sp>
        <p:sp>
          <p:nvSpPr>
            <p:cNvPr id="1643982" name="Rectangle 2755"/>
            <p:cNvSpPr>
              <a:spLocks noChangeArrowheads="1"/>
            </p:cNvSpPr>
            <p:nvPr/>
          </p:nvSpPr>
          <p:spPr bwMode="auto">
            <a:xfrm>
              <a:off x="7273925" y="42656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38</a:t>
              </a:r>
              <a:endParaRPr lang="de-CH"/>
            </a:p>
          </p:txBody>
        </p:sp>
        <p:sp>
          <p:nvSpPr>
            <p:cNvPr id="1643983" name="Rectangle 2756"/>
            <p:cNvSpPr>
              <a:spLocks noChangeArrowheads="1"/>
            </p:cNvSpPr>
            <p:nvPr/>
          </p:nvSpPr>
          <p:spPr bwMode="auto">
            <a:xfrm>
              <a:off x="7607300" y="42656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29</a:t>
              </a:r>
              <a:endParaRPr lang="de-CH"/>
            </a:p>
          </p:txBody>
        </p:sp>
        <p:sp>
          <p:nvSpPr>
            <p:cNvPr id="1643984" name="Rectangle 2757"/>
            <p:cNvSpPr>
              <a:spLocks noChangeArrowheads="1"/>
            </p:cNvSpPr>
            <p:nvPr/>
          </p:nvSpPr>
          <p:spPr bwMode="auto">
            <a:xfrm>
              <a:off x="7939088" y="42656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19</a:t>
              </a:r>
              <a:endParaRPr lang="de-CH"/>
            </a:p>
          </p:txBody>
        </p:sp>
        <p:sp>
          <p:nvSpPr>
            <p:cNvPr id="1643985" name="Rectangle 2758"/>
            <p:cNvSpPr>
              <a:spLocks noChangeArrowheads="1"/>
            </p:cNvSpPr>
            <p:nvPr/>
          </p:nvSpPr>
          <p:spPr bwMode="auto">
            <a:xfrm>
              <a:off x="8272463" y="42656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a:t>
              </a:r>
              <a:endParaRPr lang="de-CH"/>
            </a:p>
          </p:txBody>
        </p:sp>
        <p:sp>
          <p:nvSpPr>
            <p:cNvPr id="1643986" name="Rectangle 2759"/>
            <p:cNvSpPr>
              <a:spLocks noChangeArrowheads="1"/>
            </p:cNvSpPr>
            <p:nvPr/>
          </p:nvSpPr>
          <p:spPr bwMode="auto">
            <a:xfrm>
              <a:off x="8659813" y="4265613"/>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3987" name="Rectangle 2760"/>
            <p:cNvSpPr>
              <a:spLocks noChangeArrowheads="1"/>
            </p:cNvSpPr>
            <p:nvPr/>
          </p:nvSpPr>
          <p:spPr bwMode="auto">
            <a:xfrm>
              <a:off x="819150" y="4387850"/>
              <a:ext cx="233363"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9.5%</a:t>
              </a:r>
              <a:endParaRPr lang="de-CH"/>
            </a:p>
          </p:txBody>
        </p:sp>
        <p:sp>
          <p:nvSpPr>
            <p:cNvPr id="1643988" name="Rectangle 2761"/>
            <p:cNvSpPr>
              <a:spLocks noChangeArrowheads="1"/>
            </p:cNvSpPr>
            <p:nvPr/>
          </p:nvSpPr>
          <p:spPr bwMode="auto">
            <a:xfrm>
              <a:off x="1314450" y="4387850"/>
              <a:ext cx="233363"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2.0%</a:t>
              </a:r>
              <a:endParaRPr lang="de-CH"/>
            </a:p>
          </p:txBody>
        </p:sp>
        <p:sp>
          <p:nvSpPr>
            <p:cNvPr id="1643989" name="Rectangle 2762"/>
            <p:cNvSpPr>
              <a:spLocks noChangeArrowheads="1"/>
            </p:cNvSpPr>
            <p:nvPr/>
          </p:nvSpPr>
          <p:spPr bwMode="auto">
            <a:xfrm>
              <a:off x="1898650" y="438785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202</a:t>
              </a:r>
              <a:endParaRPr lang="de-CH"/>
            </a:p>
          </p:txBody>
        </p:sp>
        <p:sp>
          <p:nvSpPr>
            <p:cNvPr id="1643990" name="Rectangle 2763"/>
            <p:cNvSpPr>
              <a:spLocks noChangeArrowheads="1"/>
            </p:cNvSpPr>
            <p:nvPr/>
          </p:nvSpPr>
          <p:spPr bwMode="auto">
            <a:xfrm>
              <a:off x="2230438" y="438785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192</a:t>
              </a:r>
              <a:endParaRPr lang="de-CH"/>
            </a:p>
          </p:txBody>
        </p:sp>
        <p:sp>
          <p:nvSpPr>
            <p:cNvPr id="1643991" name="Rectangle 2764"/>
            <p:cNvSpPr>
              <a:spLocks noChangeArrowheads="1"/>
            </p:cNvSpPr>
            <p:nvPr/>
          </p:nvSpPr>
          <p:spPr bwMode="auto">
            <a:xfrm>
              <a:off x="2563813" y="438785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181</a:t>
              </a:r>
              <a:endParaRPr lang="de-CH"/>
            </a:p>
          </p:txBody>
        </p:sp>
        <p:sp>
          <p:nvSpPr>
            <p:cNvPr id="1643992" name="Rectangle 2765"/>
            <p:cNvSpPr>
              <a:spLocks noChangeArrowheads="1"/>
            </p:cNvSpPr>
            <p:nvPr/>
          </p:nvSpPr>
          <p:spPr bwMode="auto">
            <a:xfrm>
              <a:off x="2895600" y="438785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171</a:t>
              </a:r>
              <a:endParaRPr lang="de-CH"/>
            </a:p>
          </p:txBody>
        </p:sp>
        <p:sp>
          <p:nvSpPr>
            <p:cNvPr id="1643993" name="Rectangle 2766"/>
            <p:cNvSpPr>
              <a:spLocks noChangeArrowheads="1"/>
            </p:cNvSpPr>
            <p:nvPr/>
          </p:nvSpPr>
          <p:spPr bwMode="auto">
            <a:xfrm>
              <a:off x="3228975" y="438785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161</a:t>
              </a:r>
              <a:endParaRPr lang="de-CH"/>
            </a:p>
          </p:txBody>
        </p:sp>
        <p:sp>
          <p:nvSpPr>
            <p:cNvPr id="1643994" name="Rectangle 2767"/>
            <p:cNvSpPr>
              <a:spLocks noChangeArrowheads="1"/>
            </p:cNvSpPr>
            <p:nvPr/>
          </p:nvSpPr>
          <p:spPr bwMode="auto">
            <a:xfrm>
              <a:off x="3560763" y="438785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151</a:t>
              </a:r>
              <a:endParaRPr lang="de-CH"/>
            </a:p>
          </p:txBody>
        </p:sp>
        <p:sp>
          <p:nvSpPr>
            <p:cNvPr id="1643995" name="Rectangle 2768"/>
            <p:cNvSpPr>
              <a:spLocks noChangeArrowheads="1"/>
            </p:cNvSpPr>
            <p:nvPr/>
          </p:nvSpPr>
          <p:spPr bwMode="auto">
            <a:xfrm>
              <a:off x="3894138" y="438785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141</a:t>
              </a:r>
              <a:endParaRPr lang="de-CH"/>
            </a:p>
          </p:txBody>
        </p:sp>
        <p:sp>
          <p:nvSpPr>
            <p:cNvPr id="1643996" name="Rectangle 2769"/>
            <p:cNvSpPr>
              <a:spLocks noChangeArrowheads="1"/>
            </p:cNvSpPr>
            <p:nvPr/>
          </p:nvSpPr>
          <p:spPr bwMode="auto">
            <a:xfrm>
              <a:off x="4225925" y="438785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131</a:t>
              </a:r>
              <a:endParaRPr lang="de-CH"/>
            </a:p>
          </p:txBody>
        </p:sp>
        <p:sp>
          <p:nvSpPr>
            <p:cNvPr id="1643997" name="Rectangle 2770"/>
            <p:cNvSpPr>
              <a:spLocks noChangeArrowheads="1"/>
            </p:cNvSpPr>
            <p:nvPr/>
          </p:nvSpPr>
          <p:spPr bwMode="auto">
            <a:xfrm>
              <a:off x="4559300" y="438785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121</a:t>
              </a:r>
              <a:endParaRPr lang="de-CH"/>
            </a:p>
          </p:txBody>
        </p:sp>
        <p:sp>
          <p:nvSpPr>
            <p:cNvPr id="1643998" name="Rectangle 2771"/>
            <p:cNvSpPr>
              <a:spLocks noChangeArrowheads="1"/>
            </p:cNvSpPr>
            <p:nvPr/>
          </p:nvSpPr>
          <p:spPr bwMode="auto">
            <a:xfrm>
              <a:off x="4891088" y="438785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111</a:t>
              </a:r>
              <a:endParaRPr lang="de-CH"/>
            </a:p>
          </p:txBody>
        </p:sp>
        <p:sp>
          <p:nvSpPr>
            <p:cNvPr id="1643999" name="Rectangle 2772"/>
            <p:cNvSpPr>
              <a:spLocks noChangeArrowheads="1"/>
            </p:cNvSpPr>
            <p:nvPr/>
          </p:nvSpPr>
          <p:spPr bwMode="auto">
            <a:xfrm>
              <a:off x="5224463" y="438785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101</a:t>
              </a:r>
              <a:endParaRPr lang="de-CH"/>
            </a:p>
          </p:txBody>
        </p:sp>
        <p:sp>
          <p:nvSpPr>
            <p:cNvPr id="1644000" name="Rectangle 2773"/>
            <p:cNvSpPr>
              <a:spLocks noChangeArrowheads="1"/>
            </p:cNvSpPr>
            <p:nvPr/>
          </p:nvSpPr>
          <p:spPr bwMode="auto">
            <a:xfrm>
              <a:off x="5611813" y="43878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91</a:t>
              </a:r>
              <a:endParaRPr lang="de-CH"/>
            </a:p>
          </p:txBody>
        </p:sp>
        <p:sp>
          <p:nvSpPr>
            <p:cNvPr id="1644001" name="Rectangle 2774"/>
            <p:cNvSpPr>
              <a:spLocks noChangeArrowheads="1"/>
            </p:cNvSpPr>
            <p:nvPr/>
          </p:nvSpPr>
          <p:spPr bwMode="auto">
            <a:xfrm>
              <a:off x="5943600" y="43878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81</a:t>
              </a:r>
              <a:endParaRPr lang="de-CH"/>
            </a:p>
          </p:txBody>
        </p:sp>
        <p:sp>
          <p:nvSpPr>
            <p:cNvPr id="1644002" name="Rectangle 2775"/>
            <p:cNvSpPr>
              <a:spLocks noChangeArrowheads="1"/>
            </p:cNvSpPr>
            <p:nvPr/>
          </p:nvSpPr>
          <p:spPr bwMode="auto">
            <a:xfrm>
              <a:off x="6276975" y="43878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71</a:t>
              </a:r>
              <a:endParaRPr lang="de-CH"/>
            </a:p>
          </p:txBody>
        </p:sp>
        <p:sp>
          <p:nvSpPr>
            <p:cNvPr id="1644003" name="Rectangle 2776"/>
            <p:cNvSpPr>
              <a:spLocks noChangeArrowheads="1"/>
            </p:cNvSpPr>
            <p:nvPr/>
          </p:nvSpPr>
          <p:spPr bwMode="auto">
            <a:xfrm>
              <a:off x="6608763" y="43878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60</a:t>
              </a:r>
              <a:endParaRPr lang="de-CH"/>
            </a:p>
          </p:txBody>
        </p:sp>
        <p:sp>
          <p:nvSpPr>
            <p:cNvPr id="1644004" name="Rectangle 2777"/>
            <p:cNvSpPr>
              <a:spLocks noChangeArrowheads="1"/>
            </p:cNvSpPr>
            <p:nvPr/>
          </p:nvSpPr>
          <p:spPr bwMode="auto">
            <a:xfrm>
              <a:off x="6942138" y="43878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50</a:t>
              </a:r>
              <a:endParaRPr lang="de-CH"/>
            </a:p>
          </p:txBody>
        </p:sp>
        <p:sp>
          <p:nvSpPr>
            <p:cNvPr id="1644005" name="Rectangle 2778"/>
            <p:cNvSpPr>
              <a:spLocks noChangeArrowheads="1"/>
            </p:cNvSpPr>
            <p:nvPr/>
          </p:nvSpPr>
          <p:spPr bwMode="auto">
            <a:xfrm>
              <a:off x="7273925" y="43878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40</a:t>
              </a:r>
              <a:endParaRPr lang="de-CH"/>
            </a:p>
          </p:txBody>
        </p:sp>
        <p:sp>
          <p:nvSpPr>
            <p:cNvPr id="1644006" name="Rectangle 2779"/>
            <p:cNvSpPr>
              <a:spLocks noChangeArrowheads="1"/>
            </p:cNvSpPr>
            <p:nvPr/>
          </p:nvSpPr>
          <p:spPr bwMode="auto">
            <a:xfrm>
              <a:off x="7607300" y="43878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30</a:t>
              </a:r>
              <a:endParaRPr lang="de-CH"/>
            </a:p>
          </p:txBody>
        </p:sp>
        <p:sp>
          <p:nvSpPr>
            <p:cNvPr id="1644007" name="Rectangle 2780"/>
            <p:cNvSpPr>
              <a:spLocks noChangeArrowheads="1"/>
            </p:cNvSpPr>
            <p:nvPr/>
          </p:nvSpPr>
          <p:spPr bwMode="auto">
            <a:xfrm>
              <a:off x="7939088" y="43878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20</a:t>
              </a:r>
              <a:endParaRPr lang="de-CH"/>
            </a:p>
          </p:txBody>
        </p:sp>
        <p:sp>
          <p:nvSpPr>
            <p:cNvPr id="1644008" name="Rectangle 2781"/>
            <p:cNvSpPr>
              <a:spLocks noChangeArrowheads="1"/>
            </p:cNvSpPr>
            <p:nvPr/>
          </p:nvSpPr>
          <p:spPr bwMode="auto">
            <a:xfrm>
              <a:off x="8272463" y="43878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a:t>
              </a:r>
              <a:endParaRPr lang="de-CH"/>
            </a:p>
          </p:txBody>
        </p:sp>
        <p:sp>
          <p:nvSpPr>
            <p:cNvPr id="1644009" name="Rectangle 2782"/>
            <p:cNvSpPr>
              <a:spLocks noChangeArrowheads="1"/>
            </p:cNvSpPr>
            <p:nvPr/>
          </p:nvSpPr>
          <p:spPr bwMode="auto">
            <a:xfrm>
              <a:off x="8659813" y="4387850"/>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4010" name="Rectangle 2783"/>
            <p:cNvSpPr>
              <a:spLocks noChangeArrowheads="1"/>
            </p:cNvSpPr>
            <p:nvPr/>
          </p:nvSpPr>
          <p:spPr bwMode="auto">
            <a:xfrm>
              <a:off x="792163" y="4508500"/>
              <a:ext cx="290512"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10.0%</a:t>
              </a:r>
              <a:endParaRPr lang="de-CH"/>
            </a:p>
          </p:txBody>
        </p:sp>
        <p:sp>
          <p:nvSpPr>
            <p:cNvPr id="1644011" name="Rectangle 2784"/>
            <p:cNvSpPr>
              <a:spLocks noChangeArrowheads="1"/>
            </p:cNvSpPr>
            <p:nvPr/>
          </p:nvSpPr>
          <p:spPr bwMode="auto">
            <a:xfrm>
              <a:off x="1314450" y="4508500"/>
              <a:ext cx="233363"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2.1%</a:t>
              </a:r>
              <a:endParaRPr lang="de-CH"/>
            </a:p>
          </p:txBody>
        </p:sp>
        <p:sp>
          <p:nvSpPr>
            <p:cNvPr id="1644012" name="Rectangle 2785"/>
            <p:cNvSpPr>
              <a:spLocks noChangeArrowheads="1"/>
            </p:cNvSpPr>
            <p:nvPr/>
          </p:nvSpPr>
          <p:spPr bwMode="auto">
            <a:xfrm>
              <a:off x="1898650" y="450850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213</a:t>
              </a:r>
              <a:endParaRPr lang="de-CH"/>
            </a:p>
          </p:txBody>
        </p:sp>
        <p:sp>
          <p:nvSpPr>
            <p:cNvPr id="1644013" name="Rectangle 2786"/>
            <p:cNvSpPr>
              <a:spLocks noChangeArrowheads="1"/>
            </p:cNvSpPr>
            <p:nvPr/>
          </p:nvSpPr>
          <p:spPr bwMode="auto">
            <a:xfrm>
              <a:off x="2230438" y="450850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202</a:t>
              </a:r>
              <a:endParaRPr lang="de-CH"/>
            </a:p>
          </p:txBody>
        </p:sp>
        <p:sp>
          <p:nvSpPr>
            <p:cNvPr id="1644014" name="Rectangle 2787"/>
            <p:cNvSpPr>
              <a:spLocks noChangeArrowheads="1"/>
            </p:cNvSpPr>
            <p:nvPr/>
          </p:nvSpPr>
          <p:spPr bwMode="auto">
            <a:xfrm>
              <a:off x="2563813" y="450850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192</a:t>
              </a:r>
              <a:endParaRPr lang="de-CH"/>
            </a:p>
          </p:txBody>
        </p:sp>
        <p:sp>
          <p:nvSpPr>
            <p:cNvPr id="1644015" name="Rectangle 2788"/>
            <p:cNvSpPr>
              <a:spLocks noChangeArrowheads="1"/>
            </p:cNvSpPr>
            <p:nvPr/>
          </p:nvSpPr>
          <p:spPr bwMode="auto">
            <a:xfrm>
              <a:off x="2895600" y="450850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181</a:t>
              </a:r>
              <a:endParaRPr lang="de-CH"/>
            </a:p>
          </p:txBody>
        </p:sp>
        <p:sp>
          <p:nvSpPr>
            <p:cNvPr id="1644016" name="Rectangle 2789"/>
            <p:cNvSpPr>
              <a:spLocks noChangeArrowheads="1"/>
            </p:cNvSpPr>
            <p:nvPr/>
          </p:nvSpPr>
          <p:spPr bwMode="auto">
            <a:xfrm>
              <a:off x="3228975" y="450850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170</a:t>
              </a:r>
              <a:endParaRPr lang="de-CH"/>
            </a:p>
          </p:txBody>
        </p:sp>
        <p:sp>
          <p:nvSpPr>
            <p:cNvPr id="1644017" name="Rectangle 2790"/>
            <p:cNvSpPr>
              <a:spLocks noChangeArrowheads="1"/>
            </p:cNvSpPr>
            <p:nvPr/>
          </p:nvSpPr>
          <p:spPr bwMode="auto">
            <a:xfrm>
              <a:off x="3560763" y="450850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160</a:t>
              </a:r>
              <a:endParaRPr lang="de-CH"/>
            </a:p>
          </p:txBody>
        </p:sp>
        <p:sp>
          <p:nvSpPr>
            <p:cNvPr id="1644018" name="Rectangle 2791"/>
            <p:cNvSpPr>
              <a:spLocks noChangeArrowheads="1"/>
            </p:cNvSpPr>
            <p:nvPr/>
          </p:nvSpPr>
          <p:spPr bwMode="auto">
            <a:xfrm>
              <a:off x="3894138" y="450850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149</a:t>
              </a:r>
              <a:endParaRPr lang="de-CH"/>
            </a:p>
          </p:txBody>
        </p:sp>
        <p:sp>
          <p:nvSpPr>
            <p:cNvPr id="1644019" name="Rectangle 2792"/>
            <p:cNvSpPr>
              <a:spLocks noChangeArrowheads="1"/>
            </p:cNvSpPr>
            <p:nvPr/>
          </p:nvSpPr>
          <p:spPr bwMode="auto">
            <a:xfrm>
              <a:off x="4225925" y="450850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138</a:t>
              </a:r>
              <a:endParaRPr lang="de-CH"/>
            </a:p>
          </p:txBody>
        </p:sp>
        <p:sp>
          <p:nvSpPr>
            <p:cNvPr id="1644020" name="Rectangle 2793"/>
            <p:cNvSpPr>
              <a:spLocks noChangeArrowheads="1"/>
            </p:cNvSpPr>
            <p:nvPr/>
          </p:nvSpPr>
          <p:spPr bwMode="auto">
            <a:xfrm>
              <a:off x="4559300" y="450850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128</a:t>
              </a:r>
              <a:endParaRPr lang="de-CH"/>
            </a:p>
          </p:txBody>
        </p:sp>
        <p:sp>
          <p:nvSpPr>
            <p:cNvPr id="1644021" name="Rectangle 2794"/>
            <p:cNvSpPr>
              <a:spLocks noChangeArrowheads="1"/>
            </p:cNvSpPr>
            <p:nvPr/>
          </p:nvSpPr>
          <p:spPr bwMode="auto">
            <a:xfrm>
              <a:off x="4891088" y="450850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117</a:t>
              </a:r>
              <a:endParaRPr lang="de-CH"/>
            </a:p>
          </p:txBody>
        </p:sp>
        <p:sp>
          <p:nvSpPr>
            <p:cNvPr id="1644022" name="Rectangle 2795"/>
            <p:cNvSpPr>
              <a:spLocks noChangeArrowheads="1"/>
            </p:cNvSpPr>
            <p:nvPr/>
          </p:nvSpPr>
          <p:spPr bwMode="auto">
            <a:xfrm>
              <a:off x="5224463" y="450850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106</a:t>
              </a:r>
              <a:endParaRPr lang="de-CH"/>
            </a:p>
          </p:txBody>
        </p:sp>
        <p:sp>
          <p:nvSpPr>
            <p:cNvPr id="1644023" name="Rectangle 2796"/>
            <p:cNvSpPr>
              <a:spLocks noChangeArrowheads="1"/>
            </p:cNvSpPr>
            <p:nvPr/>
          </p:nvSpPr>
          <p:spPr bwMode="auto">
            <a:xfrm>
              <a:off x="5611813" y="45085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96</a:t>
              </a:r>
              <a:endParaRPr lang="de-CH"/>
            </a:p>
          </p:txBody>
        </p:sp>
        <p:sp>
          <p:nvSpPr>
            <p:cNvPr id="1644024" name="Rectangle 2797"/>
            <p:cNvSpPr>
              <a:spLocks noChangeArrowheads="1"/>
            </p:cNvSpPr>
            <p:nvPr/>
          </p:nvSpPr>
          <p:spPr bwMode="auto">
            <a:xfrm>
              <a:off x="5943600" y="45085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85</a:t>
              </a:r>
              <a:endParaRPr lang="de-CH"/>
            </a:p>
          </p:txBody>
        </p:sp>
        <p:sp>
          <p:nvSpPr>
            <p:cNvPr id="1644025" name="Rectangle 2798"/>
            <p:cNvSpPr>
              <a:spLocks noChangeArrowheads="1"/>
            </p:cNvSpPr>
            <p:nvPr/>
          </p:nvSpPr>
          <p:spPr bwMode="auto">
            <a:xfrm>
              <a:off x="6276975" y="45085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75</a:t>
              </a:r>
              <a:endParaRPr lang="de-CH"/>
            </a:p>
          </p:txBody>
        </p:sp>
        <p:sp>
          <p:nvSpPr>
            <p:cNvPr id="1644026" name="Rectangle 2799"/>
            <p:cNvSpPr>
              <a:spLocks noChangeArrowheads="1"/>
            </p:cNvSpPr>
            <p:nvPr/>
          </p:nvSpPr>
          <p:spPr bwMode="auto">
            <a:xfrm>
              <a:off x="6608763" y="45085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64</a:t>
              </a:r>
              <a:endParaRPr lang="de-CH"/>
            </a:p>
          </p:txBody>
        </p:sp>
        <p:sp>
          <p:nvSpPr>
            <p:cNvPr id="1644027" name="Rectangle 2800"/>
            <p:cNvSpPr>
              <a:spLocks noChangeArrowheads="1"/>
            </p:cNvSpPr>
            <p:nvPr/>
          </p:nvSpPr>
          <p:spPr bwMode="auto">
            <a:xfrm>
              <a:off x="6942138" y="45085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53</a:t>
              </a:r>
              <a:endParaRPr lang="de-CH"/>
            </a:p>
          </p:txBody>
        </p:sp>
        <p:sp>
          <p:nvSpPr>
            <p:cNvPr id="1644028" name="Rectangle 2801"/>
            <p:cNvSpPr>
              <a:spLocks noChangeArrowheads="1"/>
            </p:cNvSpPr>
            <p:nvPr/>
          </p:nvSpPr>
          <p:spPr bwMode="auto">
            <a:xfrm>
              <a:off x="7273925" y="45085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43</a:t>
              </a:r>
              <a:endParaRPr lang="de-CH"/>
            </a:p>
          </p:txBody>
        </p:sp>
        <p:sp>
          <p:nvSpPr>
            <p:cNvPr id="1644029" name="Rectangle 2802"/>
            <p:cNvSpPr>
              <a:spLocks noChangeArrowheads="1"/>
            </p:cNvSpPr>
            <p:nvPr/>
          </p:nvSpPr>
          <p:spPr bwMode="auto">
            <a:xfrm>
              <a:off x="7607300" y="45085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32</a:t>
              </a:r>
              <a:endParaRPr lang="de-CH"/>
            </a:p>
          </p:txBody>
        </p:sp>
        <p:sp>
          <p:nvSpPr>
            <p:cNvPr id="1644030" name="Rectangle 2803"/>
            <p:cNvSpPr>
              <a:spLocks noChangeArrowheads="1"/>
            </p:cNvSpPr>
            <p:nvPr/>
          </p:nvSpPr>
          <p:spPr bwMode="auto">
            <a:xfrm>
              <a:off x="7939088" y="45085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21</a:t>
              </a:r>
              <a:endParaRPr lang="de-CH"/>
            </a:p>
          </p:txBody>
        </p:sp>
        <p:sp>
          <p:nvSpPr>
            <p:cNvPr id="1644031" name="Rectangle 2804"/>
            <p:cNvSpPr>
              <a:spLocks noChangeArrowheads="1"/>
            </p:cNvSpPr>
            <p:nvPr/>
          </p:nvSpPr>
          <p:spPr bwMode="auto">
            <a:xfrm>
              <a:off x="8272463" y="45085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11</a:t>
              </a:r>
              <a:endParaRPr lang="de-CH"/>
            </a:p>
          </p:txBody>
        </p:sp>
        <p:sp>
          <p:nvSpPr>
            <p:cNvPr id="1644032" name="Rectangle 2805"/>
            <p:cNvSpPr>
              <a:spLocks noChangeArrowheads="1"/>
            </p:cNvSpPr>
            <p:nvPr/>
          </p:nvSpPr>
          <p:spPr bwMode="auto">
            <a:xfrm>
              <a:off x="8659813" y="4508500"/>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4033" name="Rectangle 2806"/>
            <p:cNvSpPr>
              <a:spLocks noChangeArrowheads="1"/>
            </p:cNvSpPr>
            <p:nvPr/>
          </p:nvSpPr>
          <p:spPr bwMode="auto">
            <a:xfrm>
              <a:off x="792163" y="4630738"/>
              <a:ext cx="290512"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10.5%</a:t>
              </a:r>
              <a:endParaRPr lang="de-CH"/>
            </a:p>
          </p:txBody>
        </p:sp>
        <p:sp>
          <p:nvSpPr>
            <p:cNvPr id="1644034" name="Rectangle 2807"/>
            <p:cNvSpPr>
              <a:spLocks noChangeArrowheads="1"/>
            </p:cNvSpPr>
            <p:nvPr/>
          </p:nvSpPr>
          <p:spPr bwMode="auto">
            <a:xfrm>
              <a:off x="1314450" y="4630738"/>
              <a:ext cx="233363"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2.2%</a:t>
              </a:r>
              <a:endParaRPr lang="de-CH"/>
            </a:p>
          </p:txBody>
        </p:sp>
        <p:sp>
          <p:nvSpPr>
            <p:cNvPr id="1644035" name="Rectangle 2808"/>
            <p:cNvSpPr>
              <a:spLocks noChangeArrowheads="1"/>
            </p:cNvSpPr>
            <p:nvPr/>
          </p:nvSpPr>
          <p:spPr bwMode="auto">
            <a:xfrm>
              <a:off x="1898650" y="463073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224</a:t>
              </a:r>
              <a:endParaRPr lang="de-CH"/>
            </a:p>
          </p:txBody>
        </p:sp>
        <p:sp>
          <p:nvSpPr>
            <p:cNvPr id="1644036" name="Rectangle 2809"/>
            <p:cNvSpPr>
              <a:spLocks noChangeArrowheads="1"/>
            </p:cNvSpPr>
            <p:nvPr/>
          </p:nvSpPr>
          <p:spPr bwMode="auto">
            <a:xfrm>
              <a:off x="2230438" y="463073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213</a:t>
              </a:r>
              <a:endParaRPr lang="de-CH"/>
            </a:p>
          </p:txBody>
        </p:sp>
        <p:sp>
          <p:nvSpPr>
            <p:cNvPr id="1644037" name="Rectangle 2810"/>
            <p:cNvSpPr>
              <a:spLocks noChangeArrowheads="1"/>
            </p:cNvSpPr>
            <p:nvPr/>
          </p:nvSpPr>
          <p:spPr bwMode="auto">
            <a:xfrm>
              <a:off x="2563813" y="463073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202</a:t>
              </a:r>
              <a:endParaRPr lang="de-CH"/>
            </a:p>
          </p:txBody>
        </p:sp>
        <p:sp>
          <p:nvSpPr>
            <p:cNvPr id="1644038" name="Rectangle 2811"/>
            <p:cNvSpPr>
              <a:spLocks noChangeArrowheads="1"/>
            </p:cNvSpPr>
            <p:nvPr/>
          </p:nvSpPr>
          <p:spPr bwMode="auto">
            <a:xfrm>
              <a:off x="2895600" y="463073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191</a:t>
              </a:r>
              <a:endParaRPr lang="de-CH"/>
            </a:p>
          </p:txBody>
        </p:sp>
        <p:sp>
          <p:nvSpPr>
            <p:cNvPr id="1644039" name="Rectangle 2812"/>
            <p:cNvSpPr>
              <a:spLocks noChangeArrowheads="1"/>
            </p:cNvSpPr>
            <p:nvPr/>
          </p:nvSpPr>
          <p:spPr bwMode="auto">
            <a:xfrm>
              <a:off x="3228975" y="463073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179</a:t>
              </a:r>
              <a:endParaRPr lang="de-CH"/>
            </a:p>
          </p:txBody>
        </p:sp>
        <p:sp>
          <p:nvSpPr>
            <p:cNvPr id="1644040" name="Rectangle 2813"/>
            <p:cNvSpPr>
              <a:spLocks noChangeArrowheads="1"/>
            </p:cNvSpPr>
            <p:nvPr/>
          </p:nvSpPr>
          <p:spPr bwMode="auto">
            <a:xfrm>
              <a:off x="3560763" y="463073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168</a:t>
              </a:r>
              <a:endParaRPr lang="de-CH"/>
            </a:p>
          </p:txBody>
        </p:sp>
        <p:sp>
          <p:nvSpPr>
            <p:cNvPr id="1644041" name="Rectangle 2814"/>
            <p:cNvSpPr>
              <a:spLocks noChangeArrowheads="1"/>
            </p:cNvSpPr>
            <p:nvPr/>
          </p:nvSpPr>
          <p:spPr bwMode="auto">
            <a:xfrm>
              <a:off x="3894138" y="463073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157</a:t>
              </a:r>
              <a:endParaRPr lang="de-CH"/>
            </a:p>
          </p:txBody>
        </p:sp>
        <p:sp>
          <p:nvSpPr>
            <p:cNvPr id="1644042" name="Rectangle 2815"/>
            <p:cNvSpPr>
              <a:spLocks noChangeArrowheads="1"/>
            </p:cNvSpPr>
            <p:nvPr/>
          </p:nvSpPr>
          <p:spPr bwMode="auto">
            <a:xfrm>
              <a:off x="4225925" y="463073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146</a:t>
              </a:r>
              <a:endParaRPr lang="de-CH"/>
            </a:p>
          </p:txBody>
        </p:sp>
        <p:sp>
          <p:nvSpPr>
            <p:cNvPr id="1644043" name="Rectangle 2816"/>
            <p:cNvSpPr>
              <a:spLocks noChangeArrowheads="1"/>
            </p:cNvSpPr>
            <p:nvPr/>
          </p:nvSpPr>
          <p:spPr bwMode="auto">
            <a:xfrm>
              <a:off x="4559300" y="463073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135</a:t>
              </a:r>
              <a:endParaRPr lang="de-CH"/>
            </a:p>
          </p:txBody>
        </p:sp>
        <p:sp>
          <p:nvSpPr>
            <p:cNvPr id="1644044" name="Rectangle 2817"/>
            <p:cNvSpPr>
              <a:spLocks noChangeArrowheads="1"/>
            </p:cNvSpPr>
            <p:nvPr/>
          </p:nvSpPr>
          <p:spPr bwMode="auto">
            <a:xfrm>
              <a:off x="4891088" y="463073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123</a:t>
              </a:r>
              <a:endParaRPr lang="de-CH"/>
            </a:p>
          </p:txBody>
        </p:sp>
        <p:sp>
          <p:nvSpPr>
            <p:cNvPr id="1644045" name="Rectangle 2818"/>
            <p:cNvSpPr>
              <a:spLocks noChangeArrowheads="1"/>
            </p:cNvSpPr>
            <p:nvPr/>
          </p:nvSpPr>
          <p:spPr bwMode="auto">
            <a:xfrm>
              <a:off x="5224463" y="463073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112</a:t>
              </a:r>
              <a:endParaRPr lang="de-CH"/>
            </a:p>
          </p:txBody>
        </p:sp>
        <p:sp>
          <p:nvSpPr>
            <p:cNvPr id="1644046" name="Rectangle 2819"/>
            <p:cNvSpPr>
              <a:spLocks noChangeArrowheads="1"/>
            </p:cNvSpPr>
            <p:nvPr/>
          </p:nvSpPr>
          <p:spPr bwMode="auto">
            <a:xfrm>
              <a:off x="5556250" y="463073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101</a:t>
              </a:r>
              <a:endParaRPr lang="de-CH"/>
            </a:p>
          </p:txBody>
        </p:sp>
        <p:sp>
          <p:nvSpPr>
            <p:cNvPr id="1644047" name="Rectangle 2820"/>
            <p:cNvSpPr>
              <a:spLocks noChangeArrowheads="1"/>
            </p:cNvSpPr>
            <p:nvPr/>
          </p:nvSpPr>
          <p:spPr bwMode="auto">
            <a:xfrm>
              <a:off x="5943600" y="46307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90</a:t>
              </a:r>
              <a:endParaRPr lang="de-CH"/>
            </a:p>
          </p:txBody>
        </p:sp>
        <p:sp>
          <p:nvSpPr>
            <p:cNvPr id="1644048" name="Rectangle 2821"/>
            <p:cNvSpPr>
              <a:spLocks noChangeArrowheads="1"/>
            </p:cNvSpPr>
            <p:nvPr/>
          </p:nvSpPr>
          <p:spPr bwMode="auto">
            <a:xfrm>
              <a:off x="6276975" y="46307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79</a:t>
              </a:r>
              <a:endParaRPr lang="de-CH"/>
            </a:p>
          </p:txBody>
        </p:sp>
        <p:sp>
          <p:nvSpPr>
            <p:cNvPr id="1644049" name="Rectangle 2822"/>
            <p:cNvSpPr>
              <a:spLocks noChangeArrowheads="1"/>
            </p:cNvSpPr>
            <p:nvPr/>
          </p:nvSpPr>
          <p:spPr bwMode="auto">
            <a:xfrm>
              <a:off x="6608763" y="46307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67</a:t>
              </a:r>
              <a:endParaRPr lang="de-CH"/>
            </a:p>
          </p:txBody>
        </p:sp>
        <p:sp>
          <p:nvSpPr>
            <p:cNvPr id="1644050" name="Rectangle 2823"/>
            <p:cNvSpPr>
              <a:spLocks noChangeArrowheads="1"/>
            </p:cNvSpPr>
            <p:nvPr/>
          </p:nvSpPr>
          <p:spPr bwMode="auto">
            <a:xfrm>
              <a:off x="6942138" y="46307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56</a:t>
              </a:r>
              <a:endParaRPr lang="de-CH"/>
            </a:p>
          </p:txBody>
        </p:sp>
        <p:sp>
          <p:nvSpPr>
            <p:cNvPr id="1644051" name="Rectangle 2824"/>
            <p:cNvSpPr>
              <a:spLocks noChangeArrowheads="1"/>
            </p:cNvSpPr>
            <p:nvPr/>
          </p:nvSpPr>
          <p:spPr bwMode="auto">
            <a:xfrm>
              <a:off x="7273925" y="46307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45</a:t>
              </a:r>
              <a:endParaRPr lang="de-CH"/>
            </a:p>
          </p:txBody>
        </p:sp>
        <p:sp>
          <p:nvSpPr>
            <p:cNvPr id="1644052" name="Rectangle 2825"/>
            <p:cNvSpPr>
              <a:spLocks noChangeArrowheads="1"/>
            </p:cNvSpPr>
            <p:nvPr/>
          </p:nvSpPr>
          <p:spPr bwMode="auto">
            <a:xfrm>
              <a:off x="7607300" y="46307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34</a:t>
              </a:r>
              <a:endParaRPr lang="de-CH"/>
            </a:p>
          </p:txBody>
        </p:sp>
        <p:sp>
          <p:nvSpPr>
            <p:cNvPr id="1644053" name="Rectangle 2826"/>
            <p:cNvSpPr>
              <a:spLocks noChangeArrowheads="1"/>
            </p:cNvSpPr>
            <p:nvPr/>
          </p:nvSpPr>
          <p:spPr bwMode="auto">
            <a:xfrm>
              <a:off x="7939088" y="46307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22</a:t>
              </a:r>
              <a:endParaRPr lang="de-CH"/>
            </a:p>
          </p:txBody>
        </p:sp>
        <p:sp>
          <p:nvSpPr>
            <p:cNvPr id="1644054" name="Rectangle 2827"/>
            <p:cNvSpPr>
              <a:spLocks noChangeArrowheads="1"/>
            </p:cNvSpPr>
            <p:nvPr/>
          </p:nvSpPr>
          <p:spPr bwMode="auto">
            <a:xfrm>
              <a:off x="8272463" y="46307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11</a:t>
              </a:r>
              <a:endParaRPr lang="de-CH"/>
            </a:p>
          </p:txBody>
        </p:sp>
        <p:sp>
          <p:nvSpPr>
            <p:cNvPr id="1644055" name="Rectangle 2828"/>
            <p:cNvSpPr>
              <a:spLocks noChangeArrowheads="1"/>
            </p:cNvSpPr>
            <p:nvPr/>
          </p:nvSpPr>
          <p:spPr bwMode="auto">
            <a:xfrm>
              <a:off x="8659813" y="463073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4056" name="Rectangle 2829"/>
            <p:cNvSpPr>
              <a:spLocks noChangeArrowheads="1"/>
            </p:cNvSpPr>
            <p:nvPr/>
          </p:nvSpPr>
          <p:spPr bwMode="auto">
            <a:xfrm>
              <a:off x="792163" y="4751388"/>
              <a:ext cx="290512"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11.0%</a:t>
              </a:r>
              <a:endParaRPr lang="de-CH"/>
            </a:p>
          </p:txBody>
        </p:sp>
        <p:sp>
          <p:nvSpPr>
            <p:cNvPr id="1644057" name="Rectangle 2830"/>
            <p:cNvSpPr>
              <a:spLocks noChangeArrowheads="1"/>
            </p:cNvSpPr>
            <p:nvPr/>
          </p:nvSpPr>
          <p:spPr bwMode="auto">
            <a:xfrm>
              <a:off x="1314450" y="4751388"/>
              <a:ext cx="233363"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2.3%</a:t>
              </a:r>
              <a:endParaRPr lang="de-CH"/>
            </a:p>
          </p:txBody>
        </p:sp>
        <p:sp>
          <p:nvSpPr>
            <p:cNvPr id="1644058" name="Rectangle 2831"/>
            <p:cNvSpPr>
              <a:spLocks noChangeArrowheads="1"/>
            </p:cNvSpPr>
            <p:nvPr/>
          </p:nvSpPr>
          <p:spPr bwMode="auto">
            <a:xfrm>
              <a:off x="1898650" y="47513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236</a:t>
              </a:r>
              <a:endParaRPr lang="de-CH"/>
            </a:p>
          </p:txBody>
        </p:sp>
        <p:sp>
          <p:nvSpPr>
            <p:cNvPr id="1644059" name="Rectangle 2832"/>
            <p:cNvSpPr>
              <a:spLocks noChangeArrowheads="1"/>
            </p:cNvSpPr>
            <p:nvPr/>
          </p:nvSpPr>
          <p:spPr bwMode="auto">
            <a:xfrm>
              <a:off x="2230438" y="47513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224</a:t>
              </a:r>
              <a:endParaRPr lang="de-CH"/>
            </a:p>
          </p:txBody>
        </p:sp>
        <p:sp>
          <p:nvSpPr>
            <p:cNvPr id="1644060" name="Rectangle 2833"/>
            <p:cNvSpPr>
              <a:spLocks noChangeArrowheads="1"/>
            </p:cNvSpPr>
            <p:nvPr/>
          </p:nvSpPr>
          <p:spPr bwMode="auto">
            <a:xfrm>
              <a:off x="2563813" y="47513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212</a:t>
              </a:r>
              <a:endParaRPr lang="de-CH"/>
            </a:p>
          </p:txBody>
        </p:sp>
        <p:sp>
          <p:nvSpPr>
            <p:cNvPr id="1644061" name="Rectangle 2834"/>
            <p:cNvSpPr>
              <a:spLocks noChangeArrowheads="1"/>
            </p:cNvSpPr>
            <p:nvPr/>
          </p:nvSpPr>
          <p:spPr bwMode="auto">
            <a:xfrm>
              <a:off x="2895600" y="47513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200</a:t>
              </a:r>
              <a:endParaRPr lang="de-CH"/>
            </a:p>
          </p:txBody>
        </p:sp>
        <p:sp>
          <p:nvSpPr>
            <p:cNvPr id="1644062" name="Rectangle 2835"/>
            <p:cNvSpPr>
              <a:spLocks noChangeArrowheads="1"/>
            </p:cNvSpPr>
            <p:nvPr/>
          </p:nvSpPr>
          <p:spPr bwMode="auto">
            <a:xfrm>
              <a:off x="3228975" y="47513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189</a:t>
              </a:r>
              <a:endParaRPr lang="de-CH"/>
            </a:p>
          </p:txBody>
        </p:sp>
        <p:sp>
          <p:nvSpPr>
            <p:cNvPr id="1644063" name="Rectangle 2836"/>
            <p:cNvSpPr>
              <a:spLocks noChangeArrowheads="1"/>
            </p:cNvSpPr>
            <p:nvPr/>
          </p:nvSpPr>
          <p:spPr bwMode="auto">
            <a:xfrm>
              <a:off x="3560763" y="47513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177</a:t>
              </a:r>
              <a:endParaRPr lang="de-CH"/>
            </a:p>
          </p:txBody>
        </p:sp>
        <p:sp>
          <p:nvSpPr>
            <p:cNvPr id="1644064" name="Rectangle 2837"/>
            <p:cNvSpPr>
              <a:spLocks noChangeArrowheads="1"/>
            </p:cNvSpPr>
            <p:nvPr/>
          </p:nvSpPr>
          <p:spPr bwMode="auto">
            <a:xfrm>
              <a:off x="3894138" y="47513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165</a:t>
              </a:r>
              <a:endParaRPr lang="de-CH"/>
            </a:p>
          </p:txBody>
        </p:sp>
        <p:sp>
          <p:nvSpPr>
            <p:cNvPr id="1644065" name="Rectangle 2838"/>
            <p:cNvSpPr>
              <a:spLocks noChangeArrowheads="1"/>
            </p:cNvSpPr>
            <p:nvPr/>
          </p:nvSpPr>
          <p:spPr bwMode="auto">
            <a:xfrm>
              <a:off x="4225925" y="47513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153</a:t>
              </a:r>
              <a:endParaRPr lang="de-CH"/>
            </a:p>
          </p:txBody>
        </p:sp>
        <p:sp>
          <p:nvSpPr>
            <p:cNvPr id="1644066" name="Rectangle 2839"/>
            <p:cNvSpPr>
              <a:spLocks noChangeArrowheads="1"/>
            </p:cNvSpPr>
            <p:nvPr/>
          </p:nvSpPr>
          <p:spPr bwMode="auto">
            <a:xfrm>
              <a:off x="4559300" y="47513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141</a:t>
              </a:r>
              <a:endParaRPr lang="de-CH"/>
            </a:p>
          </p:txBody>
        </p:sp>
        <p:sp>
          <p:nvSpPr>
            <p:cNvPr id="1644067" name="Rectangle 2840"/>
            <p:cNvSpPr>
              <a:spLocks noChangeArrowheads="1"/>
            </p:cNvSpPr>
            <p:nvPr/>
          </p:nvSpPr>
          <p:spPr bwMode="auto">
            <a:xfrm>
              <a:off x="4891088" y="47513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130</a:t>
              </a:r>
              <a:endParaRPr lang="de-CH"/>
            </a:p>
          </p:txBody>
        </p:sp>
        <p:sp>
          <p:nvSpPr>
            <p:cNvPr id="1644068" name="Rectangle 2841"/>
            <p:cNvSpPr>
              <a:spLocks noChangeArrowheads="1"/>
            </p:cNvSpPr>
            <p:nvPr/>
          </p:nvSpPr>
          <p:spPr bwMode="auto">
            <a:xfrm>
              <a:off x="5224463" y="47513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118</a:t>
              </a:r>
              <a:endParaRPr lang="de-CH"/>
            </a:p>
          </p:txBody>
        </p:sp>
        <p:sp>
          <p:nvSpPr>
            <p:cNvPr id="1644069" name="Rectangle 2842"/>
            <p:cNvSpPr>
              <a:spLocks noChangeArrowheads="1"/>
            </p:cNvSpPr>
            <p:nvPr/>
          </p:nvSpPr>
          <p:spPr bwMode="auto">
            <a:xfrm>
              <a:off x="5556250" y="47513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106</a:t>
              </a:r>
              <a:endParaRPr lang="de-CH"/>
            </a:p>
          </p:txBody>
        </p:sp>
        <p:sp>
          <p:nvSpPr>
            <p:cNvPr id="1644070" name="Rectangle 2843"/>
            <p:cNvSpPr>
              <a:spLocks noChangeArrowheads="1"/>
            </p:cNvSpPr>
            <p:nvPr/>
          </p:nvSpPr>
          <p:spPr bwMode="auto">
            <a:xfrm>
              <a:off x="5943600" y="47513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94</a:t>
              </a:r>
              <a:endParaRPr lang="de-CH"/>
            </a:p>
          </p:txBody>
        </p:sp>
        <p:sp>
          <p:nvSpPr>
            <p:cNvPr id="1644071" name="Rectangle 2844"/>
            <p:cNvSpPr>
              <a:spLocks noChangeArrowheads="1"/>
            </p:cNvSpPr>
            <p:nvPr/>
          </p:nvSpPr>
          <p:spPr bwMode="auto">
            <a:xfrm>
              <a:off x="6276975" y="47513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83</a:t>
              </a:r>
              <a:endParaRPr lang="de-CH"/>
            </a:p>
          </p:txBody>
        </p:sp>
        <p:sp>
          <p:nvSpPr>
            <p:cNvPr id="1644072" name="Rectangle 2845"/>
            <p:cNvSpPr>
              <a:spLocks noChangeArrowheads="1"/>
            </p:cNvSpPr>
            <p:nvPr/>
          </p:nvSpPr>
          <p:spPr bwMode="auto">
            <a:xfrm>
              <a:off x="6608763" y="47513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71</a:t>
              </a:r>
              <a:endParaRPr lang="de-CH"/>
            </a:p>
          </p:txBody>
        </p:sp>
        <p:sp>
          <p:nvSpPr>
            <p:cNvPr id="1644073" name="Rectangle 2846"/>
            <p:cNvSpPr>
              <a:spLocks noChangeArrowheads="1"/>
            </p:cNvSpPr>
            <p:nvPr/>
          </p:nvSpPr>
          <p:spPr bwMode="auto">
            <a:xfrm>
              <a:off x="6942138" y="47513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59</a:t>
              </a:r>
              <a:endParaRPr lang="de-CH"/>
            </a:p>
          </p:txBody>
        </p:sp>
        <p:sp>
          <p:nvSpPr>
            <p:cNvPr id="1644074" name="Rectangle 2847"/>
            <p:cNvSpPr>
              <a:spLocks noChangeArrowheads="1"/>
            </p:cNvSpPr>
            <p:nvPr/>
          </p:nvSpPr>
          <p:spPr bwMode="auto">
            <a:xfrm>
              <a:off x="7273925" y="47513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47</a:t>
              </a:r>
              <a:endParaRPr lang="de-CH"/>
            </a:p>
          </p:txBody>
        </p:sp>
        <p:sp>
          <p:nvSpPr>
            <p:cNvPr id="1644075" name="Rectangle 2848"/>
            <p:cNvSpPr>
              <a:spLocks noChangeArrowheads="1"/>
            </p:cNvSpPr>
            <p:nvPr/>
          </p:nvSpPr>
          <p:spPr bwMode="auto">
            <a:xfrm>
              <a:off x="7607300" y="47513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35</a:t>
              </a:r>
              <a:endParaRPr lang="de-CH"/>
            </a:p>
          </p:txBody>
        </p:sp>
        <p:sp>
          <p:nvSpPr>
            <p:cNvPr id="1644076" name="Rectangle 2849"/>
            <p:cNvSpPr>
              <a:spLocks noChangeArrowheads="1"/>
            </p:cNvSpPr>
            <p:nvPr/>
          </p:nvSpPr>
          <p:spPr bwMode="auto">
            <a:xfrm>
              <a:off x="7939088" y="47513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24</a:t>
              </a:r>
              <a:endParaRPr lang="de-CH"/>
            </a:p>
          </p:txBody>
        </p:sp>
        <p:sp>
          <p:nvSpPr>
            <p:cNvPr id="1644077" name="Rectangle 2850"/>
            <p:cNvSpPr>
              <a:spLocks noChangeArrowheads="1"/>
            </p:cNvSpPr>
            <p:nvPr/>
          </p:nvSpPr>
          <p:spPr bwMode="auto">
            <a:xfrm>
              <a:off x="8272463" y="47513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12</a:t>
              </a:r>
              <a:endParaRPr lang="de-CH"/>
            </a:p>
          </p:txBody>
        </p:sp>
        <p:sp>
          <p:nvSpPr>
            <p:cNvPr id="1644078" name="Rectangle 2851"/>
            <p:cNvSpPr>
              <a:spLocks noChangeArrowheads="1"/>
            </p:cNvSpPr>
            <p:nvPr/>
          </p:nvSpPr>
          <p:spPr bwMode="auto">
            <a:xfrm>
              <a:off x="8659813" y="475138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4079" name="Rectangle 2852"/>
            <p:cNvSpPr>
              <a:spLocks noChangeArrowheads="1"/>
            </p:cNvSpPr>
            <p:nvPr/>
          </p:nvSpPr>
          <p:spPr bwMode="auto">
            <a:xfrm>
              <a:off x="792163" y="4873625"/>
              <a:ext cx="290512"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11.5%</a:t>
              </a:r>
              <a:endParaRPr lang="de-CH"/>
            </a:p>
          </p:txBody>
        </p:sp>
        <p:sp>
          <p:nvSpPr>
            <p:cNvPr id="1644080" name="Rectangle 2853"/>
            <p:cNvSpPr>
              <a:spLocks noChangeArrowheads="1"/>
            </p:cNvSpPr>
            <p:nvPr/>
          </p:nvSpPr>
          <p:spPr bwMode="auto">
            <a:xfrm>
              <a:off x="1314450" y="4873625"/>
              <a:ext cx="233363"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2.4%</a:t>
              </a:r>
              <a:endParaRPr lang="de-CH"/>
            </a:p>
          </p:txBody>
        </p:sp>
        <p:sp>
          <p:nvSpPr>
            <p:cNvPr id="1644081" name="Rectangle 2854"/>
            <p:cNvSpPr>
              <a:spLocks noChangeArrowheads="1"/>
            </p:cNvSpPr>
            <p:nvPr/>
          </p:nvSpPr>
          <p:spPr bwMode="auto">
            <a:xfrm>
              <a:off x="1898650" y="48736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247</a:t>
              </a:r>
              <a:endParaRPr lang="de-CH"/>
            </a:p>
          </p:txBody>
        </p:sp>
        <p:sp>
          <p:nvSpPr>
            <p:cNvPr id="1644082" name="Rectangle 2855"/>
            <p:cNvSpPr>
              <a:spLocks noChangeArrowheads="1"/>
            </p:cNvSpPr>
            <p:nvPr/>
          </p:nvSpPr>
          <p:spPr bwMode="auto">
            <a:xfrm>
              <a:off x="2230438" y="48736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235</a:t>
              </a:r>
              <a:endParaRPr lang="de-CH"/>
            </a:p>
          </p:txBody>
        </p:sp>
        <p:sp>
          <p:nvSpPr>
            <p:cNvPr id="1644083" name="Rectangle 2856"/>
            <p:cNvSpPr>
              <a:spLocks noChangeArrowheads="1"/>
            </p:cNvSpPr>
            <p:nvPr/>
          </p:nvSpPr>
          <p:spPr bwMode="auto">
            <a:xfrm>
              <a:off x="2563813" y="48736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223</a:t>
              </a:r>
              <a:endParaRPr lang="de-CH"/>
            </a:p>
          </p:txBody>
        </p:sp>
        <p:sp>
          <p:nvSpPr>
            <p:cNvPr id="1644084" name="Rectangle 2857"/>
            <p:cNvSpPr>
              <a:spLocks noChangeArrowheads="1"/>
            </p:cNvSpPr>
            <p:nvPr/>
          </p:nvSpPr>
          <p:spPr bwMode="auto">
            <a:xfrm>
              <a:off x="2895600" y="48736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210</a:t>
              </a:r>
              <a:endParaRPr lang="de-CH"/>
            </a:p>
          </p:txBody>
        </p:sp>
        <p:sp>
          <p:nvSpPr>
            <p:cNvPr id="1644085" name="Rectangle 2858"/>
            <p:cNvSpPr>
              <a:spLocks noChangeArrowheads="1"/>
            </p:cNvSpPr>
            <p:nvPr/>
          </p:nvSpPr>
          <p:spPr bwMode="auto">
            <a:xfrm>
              <a:off x="3228975" y="48736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198</a:t>
              </a:r>
              <a:endParaRPr lang="de-CH"/>
            </a:p>
          </p:txBody>
        </p:sp>
        <p:sp>
          <p:nvSpPr>
            <p:cNvPr id="1644086" name="Rectangle 2859"/>
            <p:cNvSpPr>
              <a:spLocks noChangeArrowheads="1"/>
            </p:cNvSpPr>
            <p:nvPr/>
          </p:nvSpPr>
          <p:spPr bwMode="auto">
            <a:xfrm>
              <a:off x="3560763" y="48736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186</a:t>
              </a:r>
              <a:endParaRPr lang="de-CH"/>
            </a:p>
          </p:txBody>
        </p:sp>
        <p:sp>
          <p:nvSpPr>
            <p:cNvPr id="1644087" name="Rectangle 2860"/>
            <p:cNvSpPr>
              <a:spLocks noChangeArrowheads="1"/>
            </p:cNvSpPr>
            <p:nvPr/>
          </p:nvSpPr>
          <p:spPr bwMode="auto">
            <a:xfrm>
              <a:off x="3894138" y="48736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173</a:t>
              </a:r>
              <a:endParaRPr lang="de-CH"/>
            </a:p>
          </p:txBody>
        </p:sp>
        <p:sp>
          <p:nvSpPr>
            <p:cNvPr id="1644088" name="Rectangle 2861"/>
            <p:cNvSpPr>
              <a:spLocks noChangeArrowheads="1"/>
            </p:cNvSpPr>
            <p:nvPr/>
          </p:nvSpPr>
          <p:spPr bwMode="auto">
            <a:xfrm>
              <a:off x="4225925" y="48736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161</a:t>
              </a:r>
              <a:endParaRPr lang="de-CH"/>
            </a:p>
          </p:txBody>
        </p:sp>
        <p:sp>
          <p:nvSpPr>
            <p:cNvPr id="1644089" name="Rectangle 2862"/>
            <p:cNvSpPr>
              <a:spLocks noChangeArrowheads="1"/>
            </p:cNvSpPr>
            <p:nvPr/>
          </p:nvSpPr>
          <p:spPr bwMode="auto">
            <a:xfrm>
              <a:off x="4559300" y="48736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148</a:t>
              </a:r>
              <a:endParaRPr lang="de-CH"/>
            </a:p>
          </p:txBody>
        </p:sp>
        <p:sp>
          <p:nvSpPr>
            <p:cNvPr id="1644090" name="Rectangle 2863"/>
            <p:cNvSpPr>
              <a:spLocks noChangeArrowheads="1"/>
            </p:cNvSpPr>
            <p:nvPr/>
          </p:nvSpPr>
          <p:spPr bwMode="auto">
            <a:xfrm>
              <a:off x="4891088" y="48736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136</a:t>
              </a:r>
              <a:endParaRPr lang="de-CH"/>
            </a:p>
          </p:txBody>
        </p:sp>
        <p:sp>
          <p:nvSpPr>
            <p:cNvPr id="1644091" name="Rectangle 2864"/>
            <p:cNvSpPr>
              <a:spLocks noChangeArrowheads="1"/>
            </p:cNvSpPr>
            <p:nvPr/>
          </p:nvSpPr>
          <p:spPr bwMode="auto">
            <a:xfrm>
              <a:off x="5224463" y="48736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124</a:t>
              </a:r>
              <a:endParaRPr lang="de-CH"/>
            </a:p>
          </p:txBody>
        </p:sp>
        <p:sp>
          <p:nvSpPr>
            <p:cNvPr id="1644092" name="Rectangle 2865"/>
            <p:cNvSpPr>
              <a:spLocks noChangeArrowheads="1"/>
            </p:cNvSpPr>
            <p:nvPr/>
          </p:nvSpPr>
          <p:spPr bwMode="auto">
            <a:xfrm>
              <a:off x="5556250" y="48736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111</a:t>
              </a:r>
              <a:endParaRPr lang="de-CH"/>
            </a:p>
          </p:txBody>
        </p:sp>
        <p:sp>
          <p:nvSpPr>
            <p:cNvPr id="1644093" name="Rectangle 2866"/>
            <p:cNvSpPr>
              <a:spLocks noChangeArrowheads="1"/>
            </p:cNvSpPr>
            <p:nvPr/>
          </p:nvSpPr>
          <p:spPr bwMode="auto">
            <a:xfrm>
              <a:off x="5943600" y="48736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99</a:t>
              </a:r>
              <a:endParaRPr lang="de-CH"/>
            </a:p>
          </p:txBody>
        </p:sp>
        <p:sp>
          <p:nvSpPr>
            <p:cNvPr id="1644094" name="Rectangle 2867"/>
            <p:cNvSpPr>
              <a:spLocks noChangeArrowheads="1"/>
            </p:cNvSpPr>
            <p:nvPr/>
          </p:nvSpPr>
          <p:spPr bwMode="auto">
            <a:xfrm>
              <a:off x="6276975" y="48736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87</a:t>
              </a:r>
              <a:endParaRPr lang="de-CH"/>
            </a:p>
          </p:txBody>
        </p:sp>
        <p:sp>
          <p:nvSpPr>
            <p:cNvPr id="1644095" name="Rectangle 2868"/>
            <p:cNvSpPr>
              <a:spLocks noChangeArrowheads="1"/>
            </p:cNvSpPr>
            <p:nvPr/>
          </p:nvSpPr>
          <p:spPr bwMode="auto">
            <a:xfrm>
              <a:off x="6608763" y="48736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74</a:t>
              </a:r>
              <a:endParaRPr lang="de-CH"/>
            </a:p>
          </p:txBody>
        </p:sp>
        <p:sp>
          <p:nvSpPr>
            <p:cNvPr id="1644096" name="Rectangle 2869"/>
            <p:cNvSpPr>
              <a:spLocks noChangeArrowheads="1"/>
            </p:cNvSpPr>
            <p:nvPr/>
          </p:nvSpPr>
          <p:spPr bwMode="auto">
            <a:xfrm>
              <a:off x="6942138" y="48736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62</a:t>
              </a:r>
              <a:endParaRPr lang="de-CH"/>
            </a:p>
          </p:txBody>
        </p:sp>
        <p:sp>
          <p:nvSpPr>
            <p:cNvPr id="1644097" name="Rectangle 2870"/>
            <p:cNvSpPr>
              <a:spLocks noChangeArrowheads="1"/>
            </p:cNvSpPr>
            <p:nvPr/>
          </p:nvSpPr>
          <p:spPr bwMode="auto">
            <a:xfrm>
              <a:off x="7273925" y="48736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49</a:t>
              </a:r>
              <a:endParaRPr lang="de-CH"/>
            </a:p>
          </p:txBody>
        </p:sp>
        <p:sp>
          <p:nvSpPr>
            <p:cNvPr id="1644098" name="Rectangle 2871"/>
            <p:cNvSpPr>
              <a:spLocks noChangeArrowheads="1"/>
            </p:cNvSpPr>
            <p:nvPr/>
          </p:nvSpPr>
          <p:spPr bwMode="auto">
            <a:xfrm>
              <a:off x="7607300" y="48736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37</a:t>
              </a:r>
              <a:endParaRPr lang="de-CH"/>
            </a:p>
          </p:txBody>
        </p:sp>
        <p:sp>
          <p:nvSpPr>
            <p:cNvPr id="1644099" name="Rectangle 2872"/>
            <p:cNvSpPr>
              <a:spLocks noChangeArrowheads="1"/>
            </p:cNvSpPr>
            <p:nvPr/>
          </p:nvSpPr>
          <p:spPr bwMode="auto">
            <a:xfrm>
              <a:off x="7939088" y="48736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25</a:t>
              </a:r>
              <a:endParaRPr lang="de-CH"/>
            </a:p>
          </p:txBody>
        </p:sp>
        <p:sp>
          <p:nvSpPr>
            <p:cNvPr id="1644100" name="Rectangle 2873"/>
            <p:cNvSpPr>
              <a:spLocks noChangeArrowheads="1"/>
            </p:cNvSpPr>
            <p:nvPr/>
          </p:nvSpPr>
          <p:spPr bwMode="auto">
            <a:xfrm>
              <a:off x="8272463" y="48736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12</a:t>
              </a:r>
              <a:endParaRPr lang="de-CH"/>
            </a:p>
          </p:txBody>
        </p:sp>
        <p:sp>
          <p:nvSpPr>
            <p:cNvPr id="1644101" name="Rectangle 2874"/>
            <p:cNvSpPr>
              <a:spLocks noChangeArrowheads="1"/>
            </p:cNvSpPr>
            <p:nvPr/>
          </p:nvSpPr>
          <p:spPr bwMode="auto">
            <a:xfrm>
              <a:off x="8659813" y="4873625"/>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4102" name="Rectangle 2875"/>
            <p:cNvSpPr>
              <a:spLocks noChangeArrowheads="1"/>
            </p:cNvSpPr>
            <p:nvPr/>
          </p:nvSpPr>
          <p:spPr bwMode="auto">
            <a:xfrm>
              <a:off x="792163" y="4994275"/>
              <a:ext cx="290512"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12.0%</a:t>
              </a:r>
              <a:endParaRPr lang="de-CH"/>
            </a:p>
          </p:txBody>
        </p:sp>
        <p:sp>
          <p:nvSpPr>
            <p:cNvPr id="1644103" name="Rectangle 2876"/>
            <p:cNvSpPr>
              <a:spLocks noChangeArrowheads="1"/>
            </p:cNvSpPr>
            <p:nvPr/>
          </p:nvSpPr>
          <p:spPr bwMode="auto">
            <a:xfrm>
              <a:off x="1314450" y="4994275"/>
              <a:ext cx="233363"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2.5%</a:t>
              </a:r>
              <a:endParaRPr lang="de-CH"/>
            </a:p>
          </p:txBody>
        </p:sp>
        <p:sp>
          <p:nvSpPr>
            <p:cNvPr id="1644104" name="Rectangle 2877"/>
            <p:cNvSpPr>
              <a:spLocks noChangeArrowheads="1"/>
            </p:cNvSpPr>
            <p:nvPr/>
          </p:nvSpPr>
          <p:spPr bwMode="auto">
            <a:xfrm>
              <a:off x="1898650" y="499427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259</a:t>
              </a:r>
              <a:endParaRPr lang="de-CH"/>
            </a:p>
          </p:txBody>
        </p:sp>
        <p:sp>
          <p:nvSpPr>
            <p:cNvPr id="1644105" name="Rectangle 2878"/>
            <p:cNvSpPr>
              <a:spLocks noChangeArrowheads="1"/>
            </p:cNvSpPr>
            <p:nvPr/>
          </p:nvSpPr>
          <p:spPr bwMode="auto">
            <a:xfrm>
              <a:off x="2230438" y="499427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246</a:t>
              </a:r>
              <a:endParaRPr lang="de-CH"/>
            </a:p>
          </p:txBody>
        </p:sp>
        <p:sp>
          <p:nvSpPr>
            <p:cNvPr id="1644106" name="Rectangle 2879"/>
            <p:cNvSpPr>
              <a:spLocks noChangeArrowheads="1"/>
            </p:cNvSpPr>
            <p:nvPr/>
          </p:nvSpPr>
          <p:spPr bwMode="auto">
            <a:xfrm>
              <a:off x="2563813" y="499427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233</a:t>
              </a:r>
              <a:endParaRPr lang="de-CH"/>
            </a:p>
          </p:txBody>
        </p:sp>
        <p:sp>
          <p:nvSpPr>
            <p:cNvPr id="1644107" name="Rectangle 2880"/>
            <p:cNvSpPr>
              <a:spLocks noChangeArrowheads="1"/>
            </p:cNvSpPr>
            <p:nvPr/>
          </p:nvSpPr>
          <p:spPr bwMode="auto">
            <a:xfrm>
              <a:off x="2895600" y="499427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220</a:t>
              </a:r>
              <a:endParaRPr lang="de-CH"/>
            </a:p>
          </p:txBody>
        </p:sp>
        <p:sp>
          <p:nvSpPr>
            <p:cNvPr id="1644108" name="Rectangle 2881"/>
            <p:cNvSpPr>
              <a:spLocks noChangeArrowheads="1"/>
            </p:cNvSpPr>
            <p:nvPr/>
          </p:nvSpPr>
          <p:spPr bwMode="auto">
            <a:xfrm>
              <a:off x="3228975" y="499427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207</a:t>
              </a:r>
              <a:endParaRPr lang="de-CH"/>
            </a:p>
          </p:txBody>
        </p:sp>
        <p:sp>
          <p:nvSpPr>
            <p:cNvPr id="1644109" name="Rectangle 2882"/>
            <p:cNvSpPr>
              <a:spLocks noChangeArrowheads="1"/>
            </p:cNvSpPr>
            <p:nvPr/>
          </p:nvSpPr>
          <p:spPr bwMode="auto">
            <a:xfrm>
              <a:off x="3560763" y="499427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194</a:t>
              </a:r>
              <a:endParaRPr lang="de-CH"/>
            </a:p>
          </p:txBody>
        </p:sp>
        <p:sp>
          <p:nvSpPr>
            <p:cNvPr id="1644110" name="Rectangle 2883"/>
            <p:cNvSpPr>
              <a:spLocks noChangeArrowheads="1"/>
            </p:cNvSpPr>
            <p:nvPr/>
          </p:nvSpPr>
          <p:spPr bwMode="auto">
            <a:xfrm>
              <a:off x="3894138" y="499427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181</a:t>
              </a:r>
              <a:endParaRPr lang="de-CH"/>
            </a:p>
          </p:txBody>
        </p:sp>
        <p:sp>
          <p:nvSpPr>
            <p:cNvPr id="1644111" name="Rectangle 2884"/>
            <p:cNvSpPr>
              <a:spLocks noChangeArrowheads="1"/>
            </p:cNvSpPr>
            <p:nvPr/>
          </p:nvSpPr>
          <p:spPr bwMode="auto">
            <a:xfrm>
              <a:off x="4225925" y="499427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168</a:t>
              </a:r>
              <a:endParaRPr lang="de-CH"/>
            </a:p>
          </p:txBody>
        </p:sp>
        <p:sp>
          <p:nvSpPr>
            <p:cNvPr id="1644112" name="Rectangle 2885"/>
            <p:cNvSpPr>
              <a:spLocks noChangeArrowheads="1"/>
            </p:cNvSpPr>
            <p:nvPr/>
          </p:nvSpPr>
          <p:spPr bwMode="auto">
            <a:xfrm>
              <a:off x="4559300" y="499427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155</a:t>
              </a:r>
              <a:endParaRPr lang="de-CH"/>
            </a:p>
          </p:txBody>
        </p:sp>
        <p:sp>
          <p:nvSpPr>
            <p:cNvPr id="1644113" name="Rectangle 2886"/>
            <p:cNvSpPr>
              <a:spLocks noChangeArrowheads="1"/>
            </p:cNvSpPr>
            <p:nvPr/>
          </p:nvSpPr>
          <p:spPr bwMode="auto">
            <a:xfrm>
              <a:off x="4891088" y="499427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142</a:t>
              </a:r>
              <a:endParaRPr lang="de-CH"/>
            </a:p>
          </p:txBody>
        </p:sp>
        <p:sp>
          <p:nvSpPr>
            <p:cNvPr id="1644114" name="Rectangle 2887"/>
            <p:cNvSpPr>
              <a:spLocks noChangeArrowheads="1"/>
            </p:cNvSpPr>
            <p:nvPr/>
          </p:nvSpPr>
          <p:spPr bwMode="auto">
            <a:xfrm>
              <a:off x="5224463" y="499427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129</a:t>
              </a:r>
              <a:endParaRPr lang="de-CH"/>
            </a:p>
          </p:txBody>
        </p:sp>
        <p:sp>
          <p:nvSpPr>
            <p:cNvPr id="1644115" name="Rectangle 2888"/>
            <p:cNvSpPr>
              <a:spLocks noChangeArrowheads="1"/>
            </p:cNvSpPr>
            <p:nvPr/>
          </p:nvSpPr>
          <p:spPr bwMode="auto">
            <a:xfrm>
              <a:off x="5556250" y="499427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117</a:t>
              </a:r>
              <a:endParaRPr lang="de-CH"/>
            </a:p>
          </p:txBody>
        </p:sp>
        <p:sp>
          <p:nvSpPr>
            <p:cNvPr id="1644116" name="Rectangle 2889"/>
            <p:cNvSpPr>
              <a:spLocks noChangeArrowheads="1"/>
            </p:cNvSpPr>
            <p:nvPr/>
          </p:nvSpPr>
          <p:spPr bwMode="auto">
            <a:xfrm>
              <a:off x="5889625" y="499427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104</a:t>
              </a:r>
              <a:endParaRPr lang="de-CH"/>
            </a:p>
          </p:txBody>
        </p:sp>
        <p:sp>
          <p:nvSpPr>
            <p:cNvPr id="1644117" name="Rectangle 2890"/>
            <p:cNvSpPr>
              <a:spLocks noChangeArrowheads="1"/>
            </p:cNvSpPr>
            <p:nvPr/>
          </p:nvSpPr>
          <p:spPr bwMode="auto">
            <a:xfrm>
              <a:off x="6276975" y="499427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91</a:t>
              </a:r>
              <a:endParaRPr lang="de-CH"/>
            </a:p>
          </p:txBody>
        </p:sp>
        <p:sp>
          <p:nvSpPr>
            <p:cNvPr id="1644118" name="Rectangle 2891"/>
            <p:cNvSpPr>
              <a:spLocks noChangeArrowheads="1"/>
            </p:cNvSpPr>
            <p:nvPr/>
          </p:nvSpPr>
          <p:spPr bwMode="auto">
            <a:xfrm>
              <a:off x="6608763" y="499427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78</a:t>
              </a:r>
              <a:endParaRPr lang="de-CH"/>
            </a:p>
          </p:txBody>
        </p:sp>
        <p:sp>
          <p:nvSpPr>
            <p:cNvPr id="1644119" name="Rectangle 2892"/>
            <p:cNvSpPr>
              <a:spLocks noChangeArrowheads="1"/>
            </p:cNvSpPr>
            <p:nvPr/>
          </p:nvSpPr>
          <p:spPr bwMode="auto">
            <a:xfrm>
              <a:off x="6942138" y="499427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65</a:t>
              </a:r>
              <a:endParaRPr lang="de-CH"/>
            </a:p>
          </p:txBody>
        </p:sp>
        <p:sp>
          <p:nvSpPr>
            <p:cNvPr id="1644120" name="Rectangle 2893"/>
            <p:cNvSpPr>
              <a:spLocks noChangeArrowheads="1"/>
            </p:cNvSpPr>
            <p:nvPr/>
          </p:nvSpPr>
          <p:spPr bwMode="auto">
            <a:xfrm>
              <a:off x="7273925" y="499427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52</a:t>
              </a:r>
              <a:endParaRPr lang="de-CH"/>
            </a:p>
          </p:txBody>
        </p:sp>
        <p:sp>
          <p:nvSpPr>
            <p:cNvPr id="1644121" name="Rectangle 2894"/>
            <p:cNvSpPr>
              <a:spLocks noChangeArrowheads="1"/>
            </p:cNvSpPr>
            <p:nvPr/>
          </p:nvSpPr>
          <p:spPr bwMode="auto">
            <a:xfrm>
              <a:off x="7607300" y="499427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39</a:t>
              </a:r>
              <a:endParaRPr lang="de-CH"/>
            </a:p>
          </p:txBody>
        </p:sp>
        <p:sp>
          <p:nvSpPr>
            <p:cNvPr id="1644122" name="Rectangle 2895"/>
            <p:cNvSpPr>
              <a:spLocks noChangeArrowheads="1"/>
            </p:cNvSpPr>
            <p:nvPr/>
          </p:nvSpPr>
          <p:spPr bwMode="auto">
            <a:xfrm>
              <a:off x="7939088" y="499427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26</a:t>
              </a:r>
              <a:endParaRPr lang="de-CH"/>
            </a:p>
          </p:txBody>
        </p:sp>
        <p:sp>
          <p:nvSpPr>
            <p:cNvPr id="1644123" name="Rectangle 2896"/>
            <p:cNvSpPr>
              <a:spLocks noChangeArrowheads="1"/>
            </p:cNvSpPr>
            <p:nvPr/>
          </p:nvSpPr>
          <p:spPr bwMode="auto">
            <a:xfrm>
              <a:off x="8272463" y="499427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13</a:t>
              </a:r>
              <a:endParaRPr lang="de-CH"/>
            </a:p>
          </p:txBody>
        </p:sp>
        <p:sp>
          <p:nvSpPr>
            <p:cNvPr id="1644124" name="Rectangle 2898"/>
            <p:cNvSpPr>
              <a:spLocks noChangeArrowheads="1"/>
            </p:cNvSpPr>
            <p:nvPr/>
          </p:nvSpPr>
          <p:spPr bwMode="auto">
            <a:xfrm>
              <a:off x="8659813" y="4994275"/>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4125" name="Rectangle 2899"/>
            <p:cNvSpPr>
              <a:spLocks noChangeArrowheads="1"/>
            </p:cNvSpPr>
            <p:nvPr/>
          </p:nvSpPr>
          <p:spPr bwMode="auto">
            <a:xfrm>
              <a:off x="792163" y="5116513"/>
              <a:ext cx="290512"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12.5%</a:t>
              </a:r>
              <a:endParaRPr lang="de-CH"/>
            </a:p>
          </p:txBody>
        </p:sp>
        <p:sp>
          <p:nvSpPr>
            <p:cNvPr id="1644126" name="Rectangle 2900"/>
            <p:cNvSpPr>
              <a:spLocks noChangeArrowheads="1"/>
            </p:cNvSpPr>
            <p:nvPr/>
          </p:nvSpPr>
          <p:spPr bwMode="auto">
            <a:xfrm>
              <a:off x="1314450" y="5116513"/>
              <a:ext cx="233363"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2.6%</a:t>
              </a:r>
              <a:endParaRPr lang="de-CH"/>
            </a:p>
          </p:txBody>
        </p:sp>
        <p:sp>
          <p:nvSpPr>
            <p:cNvPr id="1644127" name="Rectangle 2901"/>
            <p:cNvSpPr>
              <a:spLocks noChangeArrowheads="1"/>
            </p:cNvSpPr>
            <p:nvPr/>
          </p:nvSpPr>
          <p:spPr bwMode="auto">
            <a:xfrm>
              <a:off x="1898650" y="5116513"/>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271</a:t>
              </a:r>
              <a:endParaRPr lang="de-CH"/>
            </a:p>
          </p:txBody>
        </p:sp>
        <p:sp>
          <p:nvSpPr>
            <p:cNvPr id="1644128" name="Rectangle 2902"/>
            <p:cNvSpPr>
              <a:spLocks noChangeArrowheads="1"/>
            </p:cNvSpPr>
            <p:nvPr/>
          </p:nvSpPr>
          <p:spPr bwMode="auto">
            <a:xfrm>
              <a:off x="2230438" y="5116513"/>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257</a:t>
              </a:r>
              <a:endParaRPr lang="de-CH"/>
            </a:p>
          </p:txBody>
        </p:sp>
        <p:sp>
          <p:nvSpPr>
            <p:cNvPr id="1644129" name="Rectangle 2903"/>
            <p:cNvSpPr>
              <a:spLocks noChangeArrowheads="1"/>
            </p:cNvSpPr>
            <p:nvPr/>
          </p:nvSpPr>
          <p:spPr bwMode="auto">
            <a:xfrm>
              <a:off x="2563813" y="5116513"/>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244</a:t>
              </a:r>
              <a:endParaRPr lang="de-CH"/>
            </a:p>
          </p:txBody>
        </p:sp>
        <p:sp>
          <p:nvSpPr>
            <p:cNvPr id="1644130" name="Rectangle 2904"/>
            <p:cNvSpPr>
              <a:spLocks noChangeArrowheads="1"/>
            </p:cNvSpPr>
            <p:nvPr/>
          </p:nvSpPr>
          <p:spPr bwMode="auto">
            <a:xfrm>
              <a:off x="2895600" y="5116513"/>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230</a:t>
              </a:r>
              <a:endParaRPr lang="de-CH"/>
            </a:p>
          </p:txBody>
        </p:sp>
        <p:sp>
          <p:nvSpPr>
            <p:cNvPr id="1644131" name="Rectangle 2905"/>
            <p:cNvSpPr>
              <a:spLocks noChangeArrowheads="1"/>
            </p:cNvSpPr>
            <p:nvPr/>
          </p:nvSpPr>
          <p:spPr bwMode="auto">
            <a:xfrm>
              <a:off x="3228975" y="5116513"/>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217</a:t>
              </a:r>
              <a:endParaRPr lang="de-CH"/>
            </a:p>
          </p:txBody>
        </p:sp>
        <p:sp>
          <p:nvSpPr>
            <p:cNvPr id="1644132" name="Rectangle 2906"/>
            <p:cNvSpPr>
              <a:spLocks noChangeArrowheads="1"/>
            </p:cNvSpPr>
            <p:nvPr/>
          </p:nvSpPr>
          <p:spPr bwMode="auto">
            <a:xfrm>
              <a:off x="3560763" y="5116513"/>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203</a:t>
              </a:r>
              <a:endParaRPr lang="de-CH"/>
            </a:p>
          </p:txBody>
        </p:sp>
        <p:sp>
          <p:nvSpPr>
            <p:cNvPr id="1644133" name="Rectangle 2907"/>
            <p:cNvSpPr>
              <a:spLocks noChangeArrowheads="1"/>
            </p:cNvSpPr>
            <p:nvPr/>
          </p:nvSpPr>
          <p:spPr bwMode="auto">
            <a:xfrm>
              <a:off x="3894138" y="5116513"/>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189</a:t>
              </a:r>
              <a:endParaRPr lang="de-CH"/>
            </a:p>
          </p:txBody>
        </p:sp>
        <p:sp>
          <p:nvSpPr>
            <p:cNvPr id="1644134" name="Rectangle 2908"/>
            <p:cNvSpPr>
              <a:spLocks noChangeArrowheads="1"/>
            </p:cNvSpPr>
            <p:nvPr/>
          </p:nvSpPr>
          <p:spPr bwMode="auto">
            <a:xfrm>
              <a:off x="4225925" y="5116513"/>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176</a:t>
              </a:r>
              <a:endParaRPr lang="de-CH"/>
            </a:p>
          </p:txBody>
        </p:sp>
        <p:sp>
          <p:nvSpPr>
            <p:cNvPr id="1644135" name="Rectangle 2909"/>
            <p:cNvSpPr>
              <a:spLocks noChangeArrowheads="1"/>
            </p:cNvSpPr>
            <p:nvPr/>
          </p:nvSpPr>
          <p:spPr bwMode="auto">
            <a:xfrm>
              <a:off x="4559300" y="5116513"/>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162</a:t>
              </a:r>
              <a:endParaRPr lang="de-CH"/>
            </a:p>
          </p:txBody>
        </p:sp>
        <p:sp>
          <p:nvSpPr>
            <p:cNvPr id="1644136" name="Rectangle 2910"/>
            <p:cNvSpPr>
              <a:spLocks noChangeArrowheads="1"/>
            </p:cNvSpPr>
            <p:nvPr/>
          </p:nvSpPr>
          <p:spPr bwMode="auto">
            <a:xfrm>
              <a:off x="4891088" y="5116513"/>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149</a:t>
              </a:r>
              <a:endParaRPr lang="de-CH"/>
            </a:p>
          </p:txBody>
        </p:sp>
        <p:sp>
          <p:nvSpPr>
            <p:cNvPr id="1644137" name="Rectangle 2911"/>
            <p:cNvSpPr>
              <a:spLocks noChangeArrowheads="1"/>
            </p:cNvSpPr>
            <p:nvPr/>
          </p:nvSpPr>
          <p:spPr bwMode="auto">
            <a:xfrm>
              <a:off x="5224463" y="5116513"/>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135</a:t>
              </a:r>
              <a:endParaRPr lang="de-CH"/>
            </a:p>
          </p:txBody>
        </p:sp>
        <p:sp>
          <p:nvSpPr>
            <p:cNvPr id="1644138" name="Rectangle 2912"/>
            <p:cNvSpPr>
              <a:spLocks noChangeArrowheads="1"/>
            </p:cNvSpPr>
            <p:nvPr/>
          </p:nvSpPr>
          <p:spPr bwMode="auto">
            <a:xfrm>
              <a:off x="5556250" y="5116513"/>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122</a:t>
              </a:r>
              <a:endParaRPr lang="de-CH"/>
            </a:p>
          </p:txBody>
        </p:sp>
        <p:sp>
          <p:nvSpPr>
            <p:cNvPr id="1644139" name="Rectangle 2913"/>
            <p:cNvSpPr>
              <a:spLocks noChangeArrowheads="1"/>
            </p:cNvSpPr>
            <p:nvPr/>
          </p:nvSpPr>
          <p:spPr bwMode="auto">
            <a:xfrm>
              <a:off x="5889625" y="5116513"/>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108</a:t>
              </a:r>
              <a:endParaRPr lang="de-CH"/>
            </a:p>
          </p:txBody>
        </p:sp>
        <p:sp>
          <p:nvSpPr>
            <p:cNvPr id="1644140" name="Rectangle 2914"/>
            <p:cNvSpPr>
              <a:spLocks noChangeArrowheads="1"/>
            </p:cNvSpPr>
            <p:nvPr/>
          </p:nvSpPr>
          <p:spPr bwMode="auto">
            <a:xfrm>
              <a:off x="6276975" y="51165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95</a:t>
              </a:r>
              <a:endParaRPr lang="de-CH"/>
            </a:p>
          </p:txBody>
        </p:sp>
        <p:sp>
          <p:nvSpPr>
            <p:cNvPr id="1644141" name="Rectangle 2915"/>
            <p:cNvSpPr>
              <a:spLocks noChangeArrowheads="1"/>
            </p:cNvSpPr>
            <p:nvPr/>
          </p:nvSpPr>
          <p:spPr bwMode="auto">
            <a:xfrm>
              <a:off x="6608763" y="51165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81</a:t>
              </a:r>
              <a:endParaRPr lang="de-CH"/>
            </a:p>
          </p:txBody>
        </p:sp>
        <p:sp>
          <p:nvSpPr>
            <p:cNvPr id="1644142" name="Rectangle 2916"/>
            <p:cNvSpPr>
              <a:spLocks noChangeArrowheads="1"/>
            </p:cNvSpPr>
            <p:nvPr/>
          </p:nvSpPr>
          <p:spPr bwMode="auto">
            <a:xfrm>
              <a:off x="6942138" y="51165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68</a:t>
              </a:r>
              <a:endParaRPr lang="de-CH"/>
            </a:p>
          </p:txBody>
        </p:sp>
        <p:sp>
          <p:nvSpPr>
            <p:cNvPr id="1644143" name="Rectangle 2917"/>
            <p:cNvSpPr>
              <a:spLocks noChangeArrowheads="1"/>
            </p:cNvSpPr>
            <p:nvPr/>
          </p:nvSpPr>
          <p:spPr bwMode="auto">
            <a:xfrm>
              <a:off x="7273925" y="51165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54</a:t>
              </a:r>
              <a:endParaRPr lang="de-CH"/>
            </a:p>
          </p:txBody>
        </p:sp>
        <p:sp>
          <p:nvSpPr>
            <p:cNvPr id="1644144" name="Rectangle 2918"/>
            <p:cNvSpPr>
              <a:spLocks noChangeArrowheads="1"/>
            </p:cNvSpPr>
            <p:nvPr/>
          </p:nvSpPr>
          <p:spPr bwMode="auto">
            <a:xfrm>
              <a:off x="7607300" y="51165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41</a:t>
              </a:r>
              <a:endParaRPr lang="de-CH"/>
            </a:p>
          </p:txBody>
        </p:sp>
        <p:sp>
          <p:nvSpPr>
            <p:cNvPr id="1644145" name="Rectangle 2919"/>
            <p:cNvSpPr>
              <a:spLocks noChangeArrowheads="1"/>
            </p:cNvSpPr>
            <p:nvPr/>
          </p:nvSpPr>
          <p:spPr bwMode="auto">
            <a:xfrm>
              <a:off x="7939088" y="51165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27</a:t>
              </a:r>
              <a:endParaRPr lang="de-CH"/>
            </a:p>
          </p:txBody>
        </p:sp>
        <p:sp>
          <p:nvSpPr>
            <p:cNvPr id="1644146" name="Rectangle 2920"/>
            <p:cNvSpPr>
              <a:spLocks noChangeArrowheads="1"/>
            </p:cNvSpPr>
            <p:nvPr/>
          </p:nvSpPr>
          <p:spPr bwMode="auto">
            <a:xfrm>
              <a:off x="8272463" y="5116513"/>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14</a:t>
              </a:r>
              <a:endParaRPr lang="de-CH"/>
            </a:p>
          </p:txBody>
        </p:sp>
        <p:sp>
          <p:nvSpPr>
            <p:cNvPr id="1644147" name="Rectangle 2921"/>
            <p:cNvSpPr>
              <a:spLocks noChangeArrowheads="1"/>
            </p:cNvSpPr>
            <p:nvPr/>
          </p:nvSpPr>
          <p:spPr bwMode="auto">
            <a:xfrm>
              <a:off x="8659813" y="5116513"/>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4148" name="Rectangle 2922"/>
            <p:cNvSpPr>
              <a:spLocks noChangeArrowheads="1"/>
            </p:cNvSpPr>
            <p:nvPr/>
          </p:nvSpPr>
          <p:spPr bwMode="auto">
            <a:xfrm>
              <a:off x="792163" y="5238750"/>
              <a:ext cx="290512"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13.0%</a:t>
              </a:r>
              <a:endParaRPr lang="de-CH"/>
            </a:p>
          </p:txBody>
        </p:sp>
        <p:sp>
          <p:nvSpPr>
            <p:cNvPr id="1644149" name="Rectangle 2923"/>
            <p:cNvSpPr>
              <a:spLocks noChangeArrowheads="1"/>
            </p:cNvSpPr>
            <p:nvPr/>
          </p:nvSpPr>
          <p:spPr bwMode="auto">
            <a:xfrm>
              <a:off x="1314450" y="5238750"/>
              <a:ext cx="233363"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2.7%</a:t>
              </a:r>
              <a:endParaRPr lang="de-CH"/>
            </a:p>
          </p:txBody>
        </p:sp>
        <p:sp>
          <p:nvSpPr>
            <p:cNvPr id="1644150" name="Rectangle 2924"/>
            <p:cNvSpPr>
              <a:spLocks noChangeArrowheads="1"/>
            </p:cNvSpPr>
            <p:nvPr/>
          </p:nvSpPr>
          <p:spPr bwMode="auto">
            <a:xfrm>
              <a:off x="1898650" y="523875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282</a:t>
              </a:r>
              <a:endParaRPr lang="de-CH"/>
            </a:p>
          </p:txBody>
        </p:sp>
        <p:sp>
          <p:nvSpPr>
            <p:cNvPr id="1644151" name="Rectangle 2925"/>
            <p:cNvSpPr>
              <a:spLocks noChangeArrowheads="1"/>
            </p:cNvSpPr>
            <p:nvPr/>
          </p:nvSpPr>
          <p:spPr bwMode="auto">
            <a:xfrm>
              <a:off x="2230438" y="523875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268</a:t>
              </a:r>
              <a:endParaRPr lang="de-CH"/>
            </a:p>
          </p:txBody>
        </p:sp>
        <p:sp>
          <p:nvSpPr>
            <p:cNvPr id="1644152" name="Rectangle 2926"/>
            <p:cNvSpPr>
              <a:spLocks noChangeArrowheads="1"/>
            </p:cNvSpPr>
            <p:nvPr/>
          </p:nvSpPr>
          <p:spPr bwMode="auto">
            <a:xfrm>
              <a:off x="2563813" y="523875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254</a:t>
              </a:r>
              <a:endParaRPr lang="de-CH"/>
            </a:p>
          </p:txBody>
        </p:sp>
        <p:sp>
          <p:nvSpPr>
            <p:cNvPr id="1644153" name="Rectangle 2927"/>
            <p:cNvSpPr>
              <a:spLocks noChangeArrowheads="1"/>
            </p:cNvSpPr>
            <p:nvPr/>
          </p:nvSpPr>
          <p:spPr bwMode="auto">
            <a:xfrm>
              <a:off x="2895600" y="523875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240</a:t>
              </a:r>
              <a:endParaRPr lang="de-CH"/>
            </a:p>
          </p:txBody>
        </p:sp>
        <p:sp>
          <p:nvSpPr>
            <p:cNvPr id="1644154" name="Rectangle 2928"/>
            <p:cNvSpPr>
              <a:spLocks noChangeArrowheads="1"/>
            </p:cNvSpPr>
            <p:nvPr/>
          </p:nvSpPr>
          <p:spPr bwMode="auto">
            <a:xfrm>
              <a:off x="3228975" y="523875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226</a:t>
              </a:r>
              <a:endParaRPr lang="de-CH"/>
            </a:p>
          </p:txBody>
        </p:sp>
        <p:sp>
          <p:nvSpPr>
            <p:cNvPr id="1644155" name="Rectangle 2929"/>
            <p:cNvSpPr>
              <a:spLocks noChangeArrowheads="1"/>
            </p:cNvSpPr>
            <p:nvPr/>
          </p:nvSpPr>
          <p:spPr bwMode="auto">
            <a:xfrm>
              <a:off x="3560763" y="523875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212</a:t>
              </a:r>
              <a:endParaRPr lang="de-CH"/>
            </a:p>
          </p:txBody>
        </p:sp>
        <p:sp>
          <p:nvSpPr>
            <p:cNvPr id="1644156" name="Rectangle 2930"/>
            <p:cNvSpPr>
              <a:spLocks noChangeArrowheads="1"/>
            </p:cNvSpPr>
            <p:nvPr/>
          </p:nvSpPr>
          <p:spPr bwMode="auto">
            <a:xfrm>
              <a:off x="3894138" y="523875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198</a:t>
              </a:r>
              <a:endParaRPr lang="de-CH"/>
            </a:p>
          </p:txBody>
        </p:sp>
        <p:sp>
          <p:nvSpPr>
            <p:cNvPr id="1644157" name="Rectangle 2931"/>
            <p:cNvSpPr>
              <a:spLocks noChangeArrowheads="1"/>
            </p:cNvSpPr>
            <p:nvPr/>
          </p:nvSpPr>
          <p:spPr bwMode="auto">
            <a:xfrm>
              <a:off x="4225925" y="523875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184</a:t>
              </a:r>
              <a:endParaRPr lang="de-CH"/>
            </a:p>
          </p:txBody>
        </p:sp>
        <p:sp>
          <p:nvSpPr>
            <p:cNvPr id="1644158" name="Rectangle 2932"/>
            <p:cNvSpPr>
              <a:spLocks noChangeArrowheads="1"/>
            </p:cNvSpPr>
            <p:nvPr/>
          </p:nvSpPr>
          <p:spPr bwMode="auto">
            <a:xfrm>
              <a:off x="4559300" y="523875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169</a:t>
              </a:r>
              <a:endParaRPr lang="de-CH"/>
            </a:p>
          </p:txBody>
        </p:sp>
        <p:sp>
          <p:nvSpPr>
            <p:cNvPr id="1644159" name="Rectangle 2933"/>
            <p:cNvSpPr>
              <a:spLocks noChangeArrowheads="1"/>
            </p:cNvSpPr>
            <p:nvPr/>
          </p:nvSpPr>
          <p:spPr bwMode="auto">
            <a:xfrm>
              <a:off x="4891088" y="523875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155</a:t>
              </a:r>
              <a:endParaRPr lang="de-CH"/>
            </a:p>
          </p:txBody>
        </p:sp>
        <p:sp>
          <p:nvSpPr>
            <p:cNvPr id="1644160" name="Rectangle 2934"/>
            <p:cNvSpPr>
              <a:spLocks noChangeArrowheads="1"/>
            </p:cNvSpPr>
            <p:nvPr/>
          </p:nvSpPr>
          <p:spPr bwMode="auto">
            <a:xfrm>
              <a:off x="5224463" y="523875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141</a:t>
              </a:r>
              <a:endParaRPr lang="de-CH"/>
            </a:p>
          </p:txBody>
        </p:sp>
        <p:sp>
          <p:nvSpPr>
            <p:cNvPr id="1644161" name="Rectangle 2935"/>
            <p:cNvSpPr>
              <a:spLocks noChangeArrowheads="1"/>
            </p:cNvSpPr>
            <p:nvPr/>
          </p:nvSpPr>
          <p:spPr bwMode="auto">
            <a:xfrm>
              <a:off x="5556250" y="523875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127</a:t>
              </a:r>
              <a:endParaRPr lang="de-CH"/>
            </a:p>
          </p:txBody>
        </p:sp>
        <p:sp>
          <p:nvSpPr>
            <p:cNvPr id="1644162" name="Rectangle 2936"/>
            <p:cNvSpPr>
              <a:spLocks noChangeArrowheads="1"/>
            </p:cNvSpPr>
            <p:nvPr/>
          </p:nvSpPr>
          <p:spPr bwMode="auto">
            <a:xfrm>
              <a:off x="5889625" y="523875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113</a:t>
              </a:r>
              <a:endParaRPr lang="de-CH"/>
            </a:p>
          </p:txBody>
        </p:sp>
        <p:sp>
          <p:nvSpPr>
            <p:cNvPr id="1644163" name="Rectangle 2937"/>
            <p:cNvSpPr>
              <a:spLocks noChangeArrowheads="1"/>
            </p:cNvSpPr>
            <p:nvPr/>
          </p:nvSpPr>
          <p:spPr bwMode="auto">
            <a:xfrm>
              <a:off x="6276975" y="52387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99</a:t>
              </a:r>
              <a:endParaRPr lang="de-CH"/>
            </a:p>
          </p:txBody>
        </p:sp>
        <p:sp>
          <p:nvSpPr>
            <p:cNvPr id="1644164" name="Rectangle 2938"/>
            <p:cNvSpPr>
              <a:spLocks noChangeArrowheads="1"/>
            </p:cNvSpPr>
            <p:nvPr/>
          </p:nvSpPr>
          <p:spPr bwMode="auto">
            <a:xfrm>
              <a:off x="6608763" y="52387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85</a:t>
              </a:r>
              <a:endParaRPr lang="de-CH"/>
            </a:p>
          </p:txBody>
        </p:sp>
        <p:sp>
          <p:nvSpPr>
            <p:cNvPr id="1644165" name="Rectangle 2939"/>
            <p:cNvSpPr>
              <a:spLocks noChangeArrowheads="1"/>
            </p:cNvSpPr>
            <p:nvPr/>
          </p:nvSpPr>
          <p:spPr bwMode="auto">
            <a:xfrm>
              <a:off x="6942138" y="52387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71</a:t>
              </a:r>
              <a:endParaRPr lang="de-CH"/>
            </a:p>
          </p:txBody>
        </p:sp>
        <p:sp>
          <p:nvSpPr>
            <p:cNvPr id="1644166" name="Rectangle 2940"/>
            <p:cNvSpPr>
              <a:spLocks noChangeArrowheads="1"/>
            </p:cNvSpPr>
            <p:nvPr/>
          </p:nvSpPr>
          <p:spPr bwMode="auto">
            <a:xfrm>
              <a:off x="7273925" y="52387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56</a:t>
              </a:r>
              <a:endParaRPr lang="de-CH"/>
            </a:p>
          </p:txBody>
        </p:sp>
        <p:sp>
          <p:nvSpPr>
            <p:cNvPr id="1644167" name="Rectangle 2941"/>
            <p:cNvSpPr>
              <a:spLocks noChangeArrowheads="1"/>
            </p:cNvSpPr>
            <p:nvPr/>
          </p:nvSpPr>
          <p:spPr bwMode="auto">
            <a:xfrm>
              <a:off x="7607300" y="52387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42</a:t>
              </a:r>
              <a:endParaRPr lang="de-CH"/>
            </a:p>
          </p:txBody>
        </p:sp>
        <p:sp>
          <p:nvSpPr>
            <p:cNvPr id="1644168" name="Rectangle 2942"/>
            <p:cNvSpPr>
              <a:spLocks noChangeArrowheads="1"/>
            </p:cNvSpPr>
            <p:nvPr/>
          </p:nvSpPr>
          <p:spPr bwMode="auto">
            <a:xfrm>
              <a:off x="7939088" y="52387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28</a:t>
              </a:r>
              <a:endParaRPr lang="de-CH"/>
            </a:p>
          </p:txBody>
        </p:sp>
        <p:sp>
          <p:nvSpPr>
            <p:cNvPr id="1644169" name="Rectangle 2943"/>
            <p:cNvSpPr>
              <a:spLocks noChangeArrowheads="1"/>
            </p:cNvSpPr>
            <p:nvPr/>
          </p:nvSpPr>
          <p:spPr bwMode="auto">
            <a:xfrm>
              <a:off x="8272463" y="523875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14</a:t>
              </a:r>
              <a:endParaRPr lang="de-CH"/>
            </a:p>
          </p:txBody>
        </p:sp>
        <p:sp>
          <p:nvSpPr>
            <p:cNvPr id="1644170" name="Rectangle 2944"/>
            <p:cNvSpPr>
              <a:spLocks noChangeArrowheads="1"/>
            </p:cNvSpPr>
            <p:nvPr/>
          </p:nvSpPr>
          <p:spPr bwMode="auto">
            <a:xfrm>
              <a:off x="8659813" y="5238750"/>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4171" name="Rectangle 2945"/>
            <p:cNvSpPr>
              <a:spLocks noChangeArrowheads="1"/>
            </p:cNvSpPr>
            <p:nvPr/>
          </p:nvSpPr>
          <p:spPr bwMode="auto">
            <a:xfrm>
              <a:off x="792163" y="5359400"/>
              <a:ext cx="290512"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13.5%</a:t>
              </a:r>
              <a:endParaRPr lang="de-CH"/>
            </a:p>
          </p:txBody>
        </p:sp>
        <p:sp>
          <p:nvSpPr>
            <p:cNvPr id="1644172" name="Rectangle 2946"/>
            <p:cNvSpPr>
              <a:spLocks noChangeArrowheads="1"/>
            </p:cNvSpPr>
            <p:nvPr/>
          </p:nvSpPr>
          <p:spPr bwMode="auto">
            <a:xfrm>
              <a:off x="1314450" y="5359400"/>
              <a:ext cx="233363"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2.9%</a:t>
              </a:r>
              <a:endParaRPr lang="de-CH"/>
            </a:p>
          </p:txBody>
        </p:sp>
        <p:sp>
          <p:nvSpPr>
            <p:cNvPr id="1644173" name="Rectangle 2947"/>
            <p:cNvSpPr>
              <a:spLocks noChangeArrowheads="1"/>
            </p:cNvSpPr>
            <p:nvPr/>
          </p:nvSpPr>
          <p:spPr bwMode="auto">
            <a:xfrm>
              <a:off x="1898650" y="535940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294</a:t>
              </a:r>
              <a:endParaRPr lang="de-CH"/>
            </a:p>
          </p:txBody>
        </p:sp>
        <p:sp>
          <p:nvSpPr>
            <p:cNvPr id="1644174" name="Rectangle 2948"/>
            <p:cNvSpPr>
              <a:spLocks noChangeArrowheads="1"/>
            </p:cNvSpPr>
            <p:nvPr/>
          </p:nvSpPr>
          <p:spPr bwMode="auto">
            <a:xfrm>
              <a:off x="2230438" y="535940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280</a:t>
              </a:r>
              <a:endParaRPr lang="de-CH"/>
            </a:p>
          </p:txBody>
        </p:sp>
        <p:sp>
          <p:nvSpPr>
            <p:cNvPr id="1644175" name="Rectangle 2949"/>
            <p:cNvSpPr>
              <a:spLocks noChangeArrowheads="1"/>
            </p:cNvSpPr>
            <p:nvPr/>
          </p:nvSpPr>
          <p:spPr bwMode="auto">
            <a:xfrm>
              <a:off x="2563813" y="535940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265</a:t>
              </a:r>
              <a:endParaRPr lang="de-CH"/>
            </a:p>
          </p:txBody>
        </p:sp>
        <p:sp>
          <p:nvSpPr>
            <p:cNvPr id="1644176" name="Rectangle 2950"/>
            <p:cNvSpPr>
              <a:spLocks noChangeArrowheads="1"/>
            </p:cNvSpPr>
            <p:nvPr/>
          </p:nvSpPr>
          <p:spPr bwMode="auto">
            <a:xfrm>
              <a:off x="2895600" y="535940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250</a:t>
              </a:r>
              <a:endParaRPr lang="de-CH"/>
            </a:p>
          </p:txBody>
        </p:sp>
        <p:sp>
          <p:nvSpPr>
            <p:cNvPr id="1644177" name="Rectangle 2951"/>
            <p:cNvSpPr>
              <a:spLocks noChangeArrowheads="1"/>
            </p:cNvSpPr>
            <p:nvPr/>
          </p:nvSpPr>
          <p:spPr bwMode="auto">
            <a:xfrm>
              <a:off x="3228975" y="535940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235</a:t>
              </a:r>
              <a:endParaRPr lang="de-CH"/>
            </a:p>
          </p:txBody>
        </p:sp>
        <p:sp>
          <p:nvSpPr>
            <p:cNvPr id="1644178" name="Rectangle 2952"/>
            <p:cNvSpPr>
              <a:spLocks noChangeArrowheads="1"/>
            </p:cNvSpPr>
            <p:nvPr/>
          </p:nvSpPr>
          <p:spPr bwMode="auto">
            <a:xfrm>
              <a:off x="3560763" y="535940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221</a:t>
              </a:r>
              <a:endParaRPr lang="de-CH"/>
            </a:p>
          </p:txBody>
        </p:sp>
        <p:sp>
          <p:nvSpPr>
            <p:cNvPr id="1644179" name="Rectangle 2953"/>
            <p:cNvSpPr>
              <a:spLocks noChangeArrowheads="1"/>
            </p:cNvSpPr>
            <p:nvPr/>
          </p:nvSpPr>
          <p:spPr bwMode="auto">
            <a:xfrm>
              <a:off x="3894138" y="535940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206</a:t>
              </a:r>
              <a:endParaRPr lang="de-CH"/>
            </a:p>
          </p:txBody>
        </p:sp>
        <p:sp>
          <p:nvSpPr>
            <p:cNvPr id="1644180" name="Rectangle 2954"/>
            <p:cNvSpPr>
              <a:spLocks noChangeArrowheads="1"/>
            </p:cNvSpPr>
            <p:nvPr/>
          </p:nvSpPr>
          <p:spPr bwMode="auto">
            <a:xfrm>
              <a:off x="4225925" y="535940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191</a:t>
              </a:r>
              <a:endParaRPr lang="de-CH"/>
            </a:p>
          </p:txBody>
        </p:sp>
        <p:sp>
          <p:nvSpPr>
            <p:cNvPr id="1644181" name="Rectangle 2955"/>
            <p:cNvSpPr>
              <a:spLocks noChangeArrowheads="1"/>
            </p:cNvSpPr>
            <p:nvPr/>
          </p:nvSpPr>
          <p:spPr bwMode="auto">
            <a:xfrm>
              <a:off x="4559300" y="535940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177</a:t>
              </a:r>
              <a:endParaRPr lang="de-CH"/>
            </a:p>
          </p:txBody>
        </p:sp>
        <p:sp>
          <p:nvSpPr>
            <p:cNvPr id="1644182" name="Rectangle 2956"/>
            <p:cNvSpPr>
              <a:spLocks noChangeArrowheads="1"/>
            </p:cNvSpPr>
            <p:nvPr/>
          </p:nvSpPr>
          <p:spPr bwMode="auto">
            <a:xfrm>
              <a:off x="4891088" y="535940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162</a:t>
              </a:r>
              <a:endParaRPr lang="de-CH"/>
            </a:p>
          </p:txBody>
        </p:sp>
        <p:sp>
          <p:nvSpPr>
            <p:cNvPr id="1644183" name="Rectangle 2957"/>
            <p:cNvSpPr>
              <a:spLocks noChangeArrowheads="1"/>
            </p:cNvSpPr>
            <p:nvPr/>
          </p:nvSpPr>
          <p:spPr bwMode="auto">
            <a:xfrm>
              <a:off x="5224463" y="535940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147</a:t>
              </a:r>
              <a:endParaRPr lang="de-CH"/>
            </a:p>
          </p:txBody>
        </p:sp>
        <p:sp>
          <p:nvSpPr>
            <p:cNvPr id="1644184" name="Rectangle 2958"/>
            <p:cNvSpPr>
              <a:spLocks noChangeArrowheads="1"/>
            </p:cNvSpPr>
            <p:nvPr/>
          </p:nvSpPr>
          <p:spPr bwMode="auto">
            <a:xfrm>
              <a:off x="5556250" y="535940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132</a:t>
              </a:r>
              <a:endParaRPr lang="de-CH"/>
            </a:p>
          </p:txBody>
        </p:sp>
        <p:sp>
          <p:nvSpPr>
            <p:cNvPr id="1644185" name="Rectangle 2959"/>
            <p:cNvSpPr>
              <a:spLocks noChangeArrowheads="1"/>
            </p:cNvSpPr>
            <p:nvPr/>
          </p:nvSpPr>
          <p:spPr bwMode="auto">
            <a:xfrm>
              <a:off x="5889625" y="535940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118</a:t>
              </a:r>
              <a:endParaRPr lang="de-CH"/>
            </a:p>
          </p:txBody>
        </p:sp>
        <p:sp>
          <p:nvSpPr>
            <p:cNvPr id="1644186" name="Rectangle 2960"/>
            <p:cNvSpPr>
              <a:spLocks noChangeArrowheads="1"/>
            </p:cNvSpPr>
            <p:nvPr/>
          </p:nvSpPr>
          <p:spPr bwMode="auto">
            <a:xfrm>
              <a:off x="6221413" y="5359400"/>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103</a:t>
              </a:r>
              <a:endParaRPr lang="de-CH"/>
            </a:p>
          </p:txBody>
        </p:sp>
        <p:sp>
          <p:nvSpPr>
            <p:cNvPr id="1644187" name="Rectangle 2961"/>
            <p:cNvSpPr>
              <a:spLocks noChangeArrowheads="1"/>
            </p:cNvSpPr>
            <p:nvPr/>
          </p:nvSpPr>
          <p:spPr bwMode="auto">
            <a:xfrm>
              <a:off x="6608763" y="53594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88</a:t>
              </a:r>
              <a:endParaRPr lang="de-CH"/>
            </a:p>
          </p:txBody>
        </p:sp>
        <p:sp>
          <p:nvSpPr>
            <p:cNvPr id="1644188" name="Rectangle 2962"/>
            <p:cNvSpPr>
              <a:spLocks noChangeArrowheads="1"/>
            </p:cNvSpPr>
            <p:nvPr/>
          </p:nvSpPr>
          <p:spPr bwMode="auto">
            <a:xfrm>
              <a:off x="6942138" y="53594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74</a:t>
              </a:r>
              <a:endParaRPr lang="de-CH"/>
            </a:p>
          </p:txBody>
        </p:sp>
        <p:sp>
          <p:nvSpPr>
            <p:cNvPr id="1644189" name="Rectangle 2963"/>
            <p:cNvSpPr>
              <a:spLocks noChangeArrowheads="1"/>
            </p:cNvSpPr>
            <p:nvPr/>
          </p:nvSpPr>
          <p:spPr bwMode="auto">
            <a:xfrm>
              <a:off x="7273925" y="53594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59</a:t>
              </a:r>
              <a:endParaRPr lang="de-CH"/>
            </a:p>
          </p:txBody>
        </p:sp>
        <p:sp>
          <p:nvSpPr>
            <p:cNvPr id="1644190" name="Rectangle 2964"/>
            <p:cNvSpPr>
              <a:spLocks noChangeArrowheads="1"/>
            </p:cNvSpPr>
            <p:nvPr/>
          </p:nvSpPr>
          <p:spPr bwMode="auto">
            <a:xfrm>
              <a:off x="7607300" y="53594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44</a:t>
              </a:r>
              <a:endParaRPr lang="de-CH"/>
            </a:p>
          </p:txBody>
        </p:sp>
        <p:sp>
          <p:nvSpPr>
            <p:cNvPr id="1644191" name="Rectangle 2965"/>
            <p:cNvSpPr>
              <a:spLocks noChangeArrowheads="1"/>
            </p:cNvSpPr>
            <p:nvPr/>
          </p:nvSpPr>
          <p:spPr bwMode="auto">
            <a:xfrm>
              <a:off x="7939088" y="53594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29</a:t>
              </a:r>
              <a:endParaRPr lang="de-CH"/>
            </a:p>
          </p:txBody>
        </p:sp>
        <p:sp>
          <p:nvSpPr>
            <p:cNvPr id="1644192" name="Rectangle 2966"/>
            <p:cNvSpPr>
              <a:spLocks noChangeArrowheads="1"/>
            </p:cNvSpPr>
            <p:nvPr/>
          </p:nvSpPr>
          <p:spPr bwMode="auto">
            <a:xfrm>
              <a:off x="8272463" y="5359400"/>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15</a:t>
              </a:r>
              <a:endParaRPr lang="de-CH"/>
            </a:p>
          </p:txBody>
        </p:sp>
        <p:sp>
          <p:nvSpPr>
            <p:cNvPr id="1644193" name="Rectangle 2967"/>
            <p:cNvSpPr>
              <a:spLocks noChangeArrowheads="1"/>
            </p:cNvSpPr>
            <p:nvPr/>
          </p:nvSpPr>
          <p:spPr bwMode="auto">
            <a:xfrm>
              <a:off x="8659813" y="5359400"/>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4194" name="Rectangle 2968"/>
            <p:cNvSpPr>
              <a:spLocks noChangeArrowheads="1"/>
            </p:cNvSpPr>
            <p:nvPr/>
          </p:nvSpPr>
          <p:spPr bwMode="auto">
            <a:xfrm>
              <a:off x="792163" y="5481638"/>
              <a:ext cx="290512"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14.0%</a:t>
              </a:r>
              <a:endParaRPr lang="de-CH"/>
            </a:p>
          </p:txBody>
        </p:sp>
        <p:sp>
          <p:nvSpPr>
            <p:cNvPr id="1644195" name="Rectangle 2969"/>
            <p:cNvSpPr>
              <a:spLocks noChangeArrowheads="1"/>
            </p:cNvSpPr>
            <p:nvPr/>
          </p:nvSpPr>
          <p:spPr bwMode="auto">
            <a:xfrm>
              <a:off x="1314450" y="5481638"/>
              <a:ext cx="233363"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3.0%</a:t>
              </a:r>
              <a:endParaRPr lang="de-CH"/>
            </a:p>
          </p:txBody>
        </p:sp>
        <p:sp>
          <p:nvSpPr>
            <p:cNvPr id="1644196" name="Rectangle 2970"/>
            <p:cNvSpPr>
              <a:spLocks noChangeArrowheads="1"/>
            </p:cNvSpPr>
            <p:nvPr/>
          </p:nvSpPr>
          <p:spPr bwMode="auto">
            <a:xfrm>
              <a:off x="1898650" y="548163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306</a:t>
              </a:r>
              <a:endParaRPr lang="de-CH"/>
            </a:p>
          </p:txBody>
        </p:sp>
        <p:sp>
          <p:nvSpPr>
            <p:cNvPr id="1644197" name="Rectangle 2971"/>
            <p:cNvSpPr>
              <a:spLocks noChangeArrowheads="1"/>
            </p:cNvSpPr>
            <p:nvPr/>
          </p:nvSpPr>
          <p:spPr bwMode="auto">
            <a:xfrm>
              <a:off x="2230438" y="548163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291</a:t>
              </a:r>
              <a:endParaRPr lang="de-CH"/>
            </a:p>
          </p:txBody>
        </p:sp>
        <p:sp>
          <p:nvSpPr>
            <p:cNvPr id="1644198" name="Rectangle 2972"/>
            <p:cNvSpPr>
              <a:spLocks noChangeArrowheads="1"/>
            </p:cNvSpPr>
            <p:nvPr/>
          </p:nvSpPr>
          <p:spPr bwMode="auto">
            <a:xfrm>
              <a:off x="2563813" y="548163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276</a:t>
              </a:r>
              <a:endParaRPr lang="de-CH"/>
            </a:p>
          </p:txBody>
        </p:sp>
        <p:sp>
          <p:nvSpPr>
            <p:cNvPr id="1644199" name="Rectangle 2973"/>
            <p:cNvSpPr>
              <a:spLocks noChangeArrowheads="1"/>
            </p:cNvSpPr>
            <p:nvPr/>
          </p:nvSpPr>
          <p:spPr bwMode="auto">
            <a:xfrm>
              <a:off x="2895600" y="548163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260</a:t>
              </a:r>
              <a:endParaRPr lang="de-CH"/>
            </a:p>
          </p:txBody>
        </p:sp>
        <p:sp>
          <p:nvSpPr>
            <p:cNvPr id="1644200" name="Rectangle 2974"/>
            <p:cNvSpPr>
              <a:spLocks noChangeArrowheads="1"/>
            </p:cNvSpPr>
            <p:nvPr/>
          </p:nvSpPr>
          <p:spPr bwMode="auto">
            <a:xfrm>
              <a:off x="3228975" y="548163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245</a:t>
              </a:r>
              <a:endParaRPr lang="de-CH"/>
            </a:p>
          </p:txBody>
        </p:sp>
        <p:sp>
          <p:nvSpPr>
            <p:cNvPr id="1644201" name="Rectangle 2975"/>
            <p:cNvSpPr>
              <a:spLocks noChangeArrowheads="1"/>
            </p:cNvSpPr>
            <p:nvPr/>
          </p:nvSpPr>
          <p:spPr bwMode="auto">
            <a:xfrm>
              <a:off x="3560763" y="548163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230</a:t>
              </a:r>
              <a:endParaRPr lang="de-CH"/>
            </a:p>
          </p:txBody>
        </p:sp>
        <p:sp>
          <p:nvSpPr>
            <p:cNvPr id="1644202" name="Rectangle 2976"/>
            <p:cNvSpPr>
              <a:spLocks noChangeArrowheads="1"/>
            </p:cNvSpPr>
            <p:nvPr/>
          </p:nvSpPr>
          <p:spPr bwMode="auto">
            <a:xfrm>
              <a:off x="3894138" y="548163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214</a:t>
              </a:r>
              <a:endParaRPr lang="de-CH"/>
            </a:p>
          </p:txBody>
        </p:sp>
        <p:sp>
          <p:nvSpPr>
            <p:cNvPr id="1644203" name="Rectangle 2977"/>
            <p:cNvSpPr>
              <a:spLocks noChangeArrowheads="1"/>
            </p:cNvSpPr>
            <p:nvPr/>
          </p:nvSpPr>
          <p:spPr bwMode="auto">
            <a:xfrm>
              <a:off x="4225925" y="548163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199</a:t>
              </a:r>
              <a:endParaRPr lang="de-CH"/>
            </a:p>
          </p:txBody>
        </p:sp>
        <p:sp>
          <p:nvSpPr>
            <p:cNvPr id="1644204" name="Rectangle 2978"/>
            <p:cNvSpPr>
              <a:spLocks noChangeArrowheads="1"/>
            </p:cNvSpPr>
            <p:nvPr/>
          </p:nvSpPr>
          <p:spPr bwMode="auto">
            <a:xfrm>
              <a:off x="4559300" y="548163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184</a:t>
              </a:r>
              <a:endParaRPr lang="de-CH"/>
            </a:p>
          </p:txBody>
        </p:sp>
        <p:sp>
          <p:nvSpPr>
            <p:cNvPr id="1644205" name="Rectangle 2979"/>
            <p:cNvSpPr>
              <a:spLocks noChangeArrowheads="1"/>
            </p:cNvSpPr>
            <p:nvPr/>
          </p:nvSpPr>
          <p:spPr bwMode="auto">
            <a:xfrm>
              <a:off x="4891088" y="548163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168</a:t>
              </a:r>
              <a:endParaRPr lang="de-CH"/>
            </a:p>
          </p:txBody>
        </p:sp>
        <p:sp>
          <p:nvSpPr>
            <p:cNvPr id="1644206" name="Rectangle 2980"/>
            <p:cNvSpPr>
              <a:spLocks noChangeArrowheads="1"/>
            </p:cNvSpPr>
            <p:nvPr/>
          </p:nvSpPr>
          <p:spPr bwMode="auto">
            <a:xfrm>
              <a:off x="5224463" y="548163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153</a:t>
              </a:r>
              <a:endParaRPr lang="de-CH"/>
            </a:p>
          </p:txBody>
        </p:sp>
        <p:sp>
          <p:nvSpPr>
            <p:cNvPr id="1644207" name="Rectangle 2981"/>
            <p:cNvSpPr>
              <a:spLocks noChangeArrowheads="1"/>
            </p:cNvSpPr>
            <p:nvPr/>
          </p:nvSpPr>
          <p:spPr bwMode="auto">
            <a:xfrm>
              <a:off x="5556250" y="548163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138</a:t>
              </a:r>
              <a:endParaRPr lang="de-CH"/>
            </a:p>
          </p:txBody>
        </p:sp>
        <p:sp>
          <p:nvSpPr>
            <p:cNvPr id="1644208" name="Rectangle 2982"/>
            <p:cNvSpPr>
              <a:spLocks noChangeArrowheads="1"/>
            </p:cNvSpPr>
            <p:nvPr/>
          </p:nvSpPr>
          <p:spPr bwMode="auto">
            <a:xfrm>
              <a:off x="5889625" y="548163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122</a:t>
              </a:r>
              <a:endParaRPr lang="de-CH"/>
            </a:p>
          </p:txBody>
        </p:sp>
        <p:sp>
          <p:nvSpPr>
            <p:cNvPr id="1644209" name="Rectangle 2983"/>
            <p:cNvSpPr>
              <a:spLocks noChangeArrowheads="1"/>
            </p:cNvSpPr>
            <p:nvPr/>
          </p:nvSpPr>
          <p:spPr bwMode="auto">
            <a:xfrm>
              <a:off x="6221413" y="548163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107</a:t>
              </a:r>
              <a:endParaRPr lang="de-CH"/>
            </a:p>
          </p:txBody>
        </p:sp>
        <p:sp>
          <p:nvSpPr>
            <p:cNvPr id="1644210" name="Rectangle 2984"/>
            <p:cNvSpPr>
              <a:spLocks noChangeArrowheads="1"/>
            </p:cNvSpPr>
            <p:nvPr/>
          </p:nvSpPr>
          <p:spPr bwMode="auto">
            <a:xfrm>
              <a:off x="6608763" y="54816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92</a:t>
              </a:r>
              <a:endParaRPr lang="de-CH"/>
            </a:p>
          </p:txBody>
        </p:sp>
        <p:sp>
          <p:nvSpPr>
            <p:cNvPr id="1644211" name="Rectangle 2985"/>
            <p:cNvSpPr>
              <a:spLocks noChangeArrowheads="1"/>
            </p:cNvSpPr>
            <p:nvPr/>
          </p:nvSpPr>
          <p:spPr bwMode="auto">
            <a:xfrm>
              <a:off x="6942138" y="54816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77</a:t>
              </a:r>
              <a:endParaRPr lang="de-CH"/>
            </a:p>
          </p:txBody>
        </p:sp>
        <p:sp>
          <p:nvSpPr>
            <p:cNvPr id="1644212" name="Rectangle 2986"/>
            <p:cNvSpPr>
              <a:spLocks noChangeArrowheads="1"/>
            </p:cNvSpPr>
            <p:nvPr/>
          </p:nvSpPr>
          <p:spPr bwMode="auto">
            <a:xfrm>
              <a:off x="7273925" y="54816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61</a:t>
              </a:r>
              <a:endParaRPr lang="de-CH"/>
            </a:p>
          </p:txBody>
        </p:sp>
        <p:sp>
          <p:nvSpPr>
            <p:cNvPr id="1644213" name="Rectangle 2987"/>
            <p:cNvSpPr>
              <a:spLocks noChangeArrowheads="1"/>
            </p:cNvSpPr>
            <p:nvPr/>
          </p:nvSpPr>
          <p:spPr bwMode="auto">
            <a:xfrm>
              <a:off x="7607300" y="54816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46</a:t>
              </a:r>
              <a:endParaRPr lang="de-CH"/>
            </a:p>
          </p:txBody>
        </p:sp>
        <p:sp>
          <p:nvSpPr>
            <p:cNvPr id="1644214" name="Rectangle 2988"/>
            <p:cNvSpPr>
              <a:spLocks noChangeArrowheads="1"/>
            </p:cNvSpPr>
            <p:nvPr/>
          </p:nvSpPr>
          <p:spPr bwMode="auto">
            <a:xfrm>
              <a:off x="7939088" y="54816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31</a:t>
              </a:r>
              <a:endParaRPr lang="de-CH"/>
            </a:p>
          </p:txBody>
        </p:sp>
        <p:sp>
          <p:nvSpPr>
            <p:cNvPr id="1644215" name="Rectangle 2989"/>
            <p:cNvSpPr>
              <a:spLocks noChangeArrowheads="1"/>
            </p:cNvSpPr>
            <p:nvPr/>
          </p:nvSpPr>
          <p:spPr bwMode="auto">
            <a:xfrm>
              <a:off x="8272463" y="548163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15</a:t>
              </a:r>
              <a:endParaRPr lang="de-CH"/>
            </a:p>
          </p:txBody>
        </p:sp>
        <p:sp>
          <p:nvSpPr>
            <p:cNvPr id="1644216" name="Rectangle 2990"/>
            <p:cNvSpPr>
              <a:spLocks noChangeArrowheads="1"/>
            </p:cNvSpPr>
            <p:nvPr/>
          </p:nvSpPr>
          <p:spPr bwMode="auto">
            <a:xfrm>
              <a:off x="8659813" y="548163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4217" name="Rectangle 2991"/>
            <p:cNvSpPr>
              <a:spLocks noChangeArrowheads="1"/>
            </p:cNvSpPr>
            <p:nvPr/>
          </p:nvSpPr>
          <p:spPr bwMode="auto">
            <a:xfrm>
              <a:off x="792163" y="5602288"/>
              <a:ext cx="290512"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14.5%</a:t>
              </a:r>
              <a:endParaRPr lang="de-CH"/>
            </a:p>
          </p:txBody>
        </p:sp>
        <p:sp>
          <p:nvSpPr>
            <p:cNvPr id="1644218" name="Rectangle 2992"/>
            <p:cNvSpPr>
              <a:spLocks noChangeArrowheads="1"/>
            </p:cNvSpPr>
            <p:nvPr/>
          </p:nvSpPr>
          <p:spPr bwMode="auto">
            <a:xfrm>
              <a:off x="1314450" y="5602288"/>
              <a:ext cx="233363"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3.1%</a:t>
              </a:r>
              <a:endParaRPr lang="de-CH"/>
            </a:p>
          </p:txBody>
        </p:sp>
        <p:sp>
          <p:nvSpPr>
            <p:cNvPr id="1644219" name="Rectangle 2993"/>
            <p:cNvSpPr>
              <a:spLocks noChangeArrowheads="1"/>
            </p:cNvSpPr>
            <p:nvPr/>
          </p:nvSpPr>
          <p:spPr bwMode="auto">
            <a:xfrm>
              <a:off x="1898650" y="56022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318</a:t>
              </a:r>
              <a:endParaRPr lang="de-CH"/>
            </a:p>
          </p:txBody>
        </p:sp>
        <p:sp>
          <p:nvSpPr>
            <p:cNvPr id="1644220" name="Rectangle 2994"/>
            <p:cNvSpPr>
              <a:spLocks noChangeArrowheads="1"/>
            </p:cNvSpPr>
            <p:nvPr/>
          </p:nvSpPr>
          <p:spPr bwMode="auto">
            <a:xfrm>
              <a:off x="2230438" y="56022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302</a:t>
              </a:r>
              <a:endParaRPr lang="de-CH"/>
            </a:p>
          </p:txBody>
        </p:sp>
        <p:sp>
          <p:nvSpPr>
            <p:cNvPr id="1644221" name="Rectangle 2995"/>
            <p:cNvSpPr>
              <a:spLocks noChangeArrowheads="1"/>
            </p:cNvSpPr>
            <p:nvPr/>
          </p:nvSpPr>
          <p:spPr bwMode="auto">
            <a:xfrm>
              <a:off x="2563813" y="56022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286</a:t>
              </a:r>
              <a:endParaRPr lang="de-CH"/>
            </a:p>
          </p:txBody>
        </p:sp>
        <p:sp>
          <p:nvSpPr>
            <p:cNvPr id="1644222" name="Rectangle 2996"/>
            <p:cNvSpPr>
              <a:spLocks noChangeArrowheads="1"/>
            </p:cNvSpPr>
            <p:nvPr/>
          </p:nvSpPr>
          <p:spPr bwMode="auto">
            <a:xfrm>
              <a:off x="2895600" y="56022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271</a:t>
              </a:r>
              <a:endParaRPr lang="de-CH"/>
            </a:p>
          </p:txBody>
        </p:sp>
        <p:sp>
          <p:nvSpPr>
            <p:cNvPr id="1644223" name="Rectangle 2997"/>
            <p:cNvSpPr>
              <a:spLocks noChangeArrowheads="1"/>
            </p:cNvSpPr>
            <p:nvPr/>
          </p:nvSpPr>
          <p:spPr bwMode="auto">
            <a:xfrm>
              <a:off x="3228975" y="56022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255</a:t>
              </a:r>
              <a:endParaRPr lang="de-CH"/>
            </a:p>
          </p:txBody>
        </p:sp>
        <p:sp>
          <p:nvSpPr>
            <p:cNvPr id="1644224" name="Rectangle 2998"/>
            <p:cNvSpPr>
              <a:spLocks noChangeArrowheads="1"/>
            </p:cNvSpPr>
            <p:nvPr/>
          </p:nvSpPr>
          <p:spPr bwMode="auto">
            <a:xfrm>
              <a:off x="3560763" y="56022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239</a:t>
              </a:r>
              <a:endParaRPr lang="de-CH"/>
            </a:p>
          </p:txBody>
        </p:sp>
        <p:sp>
          <p:nvSpPr>
            <p:cNvPr id="1644225" name="Rectangle 2999"/>
            <p:cNvSpPr>
              <a:spLocks noChangeArrowheads="1"/>
            </p:cNvSpPr>
            <p:nvPr/>
          </p:nvSpPr>
          <p:spPr bwMode="auto">
            <a:xfrm>
              <a:off x="3894138" y="56022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223</a:t>
              </a:r>
              <a:endParaRPr lang="de-CH"/>
            </a:p>
          </p:txBody>
        </p:sp>
        <p:sp>
          <p:nvSpPr>
            <p:cNvPr id="1644226" name="Rectangle 3000"/>
            <p:cNvSpPr>
              <a:spLocks noChangeArrowheads="1"/>
            </p:cNvSpPr>
            <p:nvPr/>
          </p:nvSpPr>
          <p:spPr bwMode="auto">
            <a:xfrm>
              <a:off x="4225925" y="56022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207</a:t>
              </a:r>
              <a:endParaRPr lang="de-CH"/>
            </a:p>
          </p:txBody>
        </p:sp>
        <p:sp>
          <p:nvSpPr>
            <p:cNvPr id="1644227" name="Rectangle 3001"/>
            <p:cNvSpPr>
              <a:spLocks noChangeArrowheads="1"/>
            </p:cNvSpPr>
            <p:nvPr/>
          </p:nvSpPr>
          <p:spPr bwMode="auto">
            <a:xfrm>
              <a:off x="4559300" y="56022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191</a:t>
              </a:r>
              <a:endParaRPr lang="de-CH"/>
            </a:p>
          </p:txBody>
        </p:sp>
        <p:sp>
          <p:nvSpPr>
            <p:cNvPr id="1644228" name="Rectangle 3002"/>
            <p:cNvSpPr>
              <a:spLocks noChangeArrowheads="1"/>
            </p:cNvSpPr>
            <p:nvPr/>
          </p:nvSpPr>
          <p:spPr bwMode="auto">
            <a:xfrm>
              <a:off x="4891088" y="56022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175</a:t>
              </a:r>
              <a:endParaRPr lang="de-CH"/>
            </a:p>
          </p:txBody>
        </p:sp>
        <p:sp>
          <p:nvSpPr>
            <p:cNvPr id="1644229" name="Rectangle 3003"/>
            <p:cNvSpPr>
              <a:spLocks noChangeArrowheads="1"/>
            </p:cNvSpPr>
            <p:nvPr/>
          </p:nvSpPr>
          <p:spPr bwMode="auto">
            <a:xfrm>
              <a:off x="5224463" y="56022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159</a:t>
              </a:r>
              <a:endParaRPr lang="de-CH"/>
            </a:p>
          </p:txBody>
        </p:sp>
        <p:sp>
          <p:nvSpPr>
            <p:cNvPr id="1644230" name="Rectangle 3004"/>
            <p:cNvSpPr>
              <a:spLocks noChangeArrowheads="1"/>
            </p:cNvSpPr>
            <p:nvPr/>
          </p:nvSpPr>
          <p:spPr bwMode="auto">
            <a:xfrm>
              <a:off x="5556250" y="56022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143</a:t>
              </a:r>
              <a:endParaRPr lang="de-CH"/>
            </a:p>
          </p:txBody>
        </p:sp>
        <p:sp>
          <p:nvSpPr>
            <p:cNvPr id="1644231" name="Rectangle 3005"/>
            <p:cNvSpPr>
              <a:spLocks noChangeArrowheads="1"/>
            </p:cNvSpPr>
            <p:nvPr/>
          </p:nvSpPr>
          <p:spPr bwMode="auto">
            <a:xfrm>
              <a:off x="5889625" y="56022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127</a:t>
              </a:r>
              <a:endParaRPr lang="de-CH"/>
            </a:p>
          </p:txBody>
        </p:sp>
        <p:sp>
          <p:nvSpPr>
            <p:cNvPr id="1644232" name="Rectangle 3006"/>
            <p:cNvSpPr>
              <a:spLocks noChangeArrowheads="1"/>
            </p:cNvSpPr>
            <p:nvPr/>
          </p:nvSpPr>
          <p:spPr bwMode="auto">
            <a:xfrm>
              <a:off x="6221413" y="5602288"/>
              <a:ext cx="1714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111</a:t>
              </a:r>
              <a:endParaRPr lang="de-CH"/>
            </a:p>
          </p:txBody>
        </p:sp>
        <p:sp>
          <p:nvSpPr>
            <p:cNvPr id="1644233" name="Rectangle 3007"/>
            <p:cNvSpPr>
              <a:spLocks noChangeArrowheads="1"/>
            </p:cNvSpPr>
            <p:nvPr/>
          </p:nvSpPr>
          <p:spPr bwMode="auto">
            <a:xfrm>
              <a:off x="6608763" y="56022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95</a:t>
              </a:r>
              <a:endParaRPr lang="de-CH"/>
            </a:p>
          </p:txBody>
        </p:sp>
        <p:sp>
          <p:nvSpPr>
            <p:cNvPr id="1644234" name="Rectangle 3008"/>
            <p:cNvSpPr>
              <a:spLocks noChangeArrowheads="1"/>
            </p:cNvSpPr>
            <p:nvPr/>
          </p:nvSpPr>
          <p:spPr bwMode="auto">
            <a:xfrm>
              <a:off x="6942138" y="56022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80</a:t>
              </a:r>
              <a:endParaRPr lang="de-CH"/>
            </a:p>
          </p:txBody>
        </p:sp>
        <p:sp>
          <p:nvSpPr>
            <p:cNvPr id="1644235" name="Rectangle 3009"/>
            <p:cNvSpPr>
              <a:spLocks noChangeArrowheads="1"/>
            </p:cNvSpPr>
            <p:nvPr/>
          </p:nvSpPr>
          <p:spPr bwMode="auto">
            <a:xfrm>
              <a:off x="7273925" y="56022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64</a:t>
              </a:r>
              <a:endParaRPr lang="de-CH"/>
            </a:p>
          </p:txBody>
        </p:sp>
        <p:sp>
          <p:nvSpPr>
            <p:cNvPr id="1644236" name="Rectangle 3010"/>
            <p:cNvSpPr>
              <a:spLocks noChangeArrowheads="1"/>
            </p:cNvSpPr>
            <p:nvPr/>
          </p:nvSpPr>
          <p:spPr bwMode="auto">
            <a:xfrm>
              <a:off x="7607300" y="56022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48</a:t>
              </a:r>
              <a:endParaRPr lang="de-CH"/>
            </a:p>
          </p:txBody>
        </p:sp>
        <p:sp>
          <p:nvSpPr>
            <p:cNvPr id="1644237" name="Rectangle 3011"/>
            <p:cNvSpPr>
              <a:spLocks noChangeArrowheads="1"/>
            </p:cNvSpPr>
            <p:nvPr/>
          </p:nvSpPr>
          <p:spPr bwMode="auto">
            <a:xfrm>
              <a:off x="7939088" y="56022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32</a:t>
              </a:r>
              <a:endParaRPr lang="de-CH"/>
            </a:p>
          </p:txBody>
        </p:sp>
        <p:sp>
          <p:nvSpPr>
            <p:cNvPr id="1644238" name="Rectangle 3012"/>
            <p:cNvSpPr>
              <a:spLocks noChangeArrowheads="1"/>
            </p:cNvSpPr>
            <p:nvPr/>
          </p:nvSpPr>
          <p:spPr bwMode="auto">
            <a:xfrm>
              <a:off x="8272463" y="5602288"/>
              <a:ext cx="11430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16</a:t>
              </a:r>
              <a:endParaRPr lang="de-CH"/>
            </a:p>
          </p:txBody>
        </p:sp>
        <p:sp>
          <p:nvSpPr>
            <p:cNvPr id="1644239" name="Rectangle 3013"/>
            <p:cNvSpPr>
              <a:spLocks noChangeArrowheads="1"/>
            </p:cNvSpPr>
            <p:nvPr/>
          </p:nvSpPr>
          <p:spPr bwMode="auto">
            <a:xfrm>
              <a:off x="8659813" y="5602288"/>
              <a:ext cx="57150" cy="122237"/>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4240" name="Rectangle 3014"/>
            <p:cNvSpPr>
              <a:spLocks noChangeArrowheads="1"/>
            </p:cNvSpPr>
            <p:nvPr/>
          </p:nvSpPr>
          <p:spPr bwMode="auto">
            <a:xfrm>
              <a:off x="792163" y="5724525"/>
              <a:ext cx="290512"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15.0%</a:t>
              </a:r>
              <a:endParaRPr lang="de-CH"/>
            </a:p>
          </p:txBody>
        </p:sp>
        <p:sp>
          <p:nvSpPr>
            <p:cNvPr id="1644241" name="Rectangle 3015"/>
            <p:cNvSpPr>
              <a:spLocks noChangeArrowheads="1"/>
            </p:cNvSpPr>
            <p:nvPr/>
          </p:nvSpPr>
          <p:spPr bwMode="auto">
            <a:xfrm>
              <a:off x="1314450" y="5724525"/>
              <a:ext cx="233363"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3.2%</a:t>
              </a:r>
              <a:endParaRPr lang="de-CH"/>
            </a:p>
          </p:txBody>
        </p:sp>
        <p:sp>
          <p:nvSpPr>
            <p:cNvPr id="1644242" name="Rectangle 3016"/>
            <p:cNvSpPr>
              <a:spLocks noChangeArrowheads="1"/>
            </p:cNvSpPr>
            <p:nvPr/>
          </p:nvSpPr>
          <p:spPr bwMode="auto">
            <a:xfrm>
              <a:off x="1898650" y="57245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330</a:t>
              </a:r>
              <a:endParaRPr lang="de-CH"/>
            </a:p>
          </p:txBody>
        </p:sp>
        <p:sp>
          <p:nvSpPr>
            <p:cNvPr id="1644243" name="Rectangle 3017"/>
            <p:cNvSpPr>
              <a:spLocks noChangeArrowheads="1"/>
            </p:cNvSpPr>
            <p:nvPr/>
          </p:nvSpPr>
          <p:spPr bwMode="auto">
            <a:xfrm>
              <a:off x="2230438" y="57245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314</a:t>
              </a:r>
              <a:endParaRPr lang="de-CH"/>
            </a:p>
          </p:txBody>
        </p:sp>
        <p:sp>
          <p:nvSpPr>
            <p:cNvPr id="1644244" name="Rectangle 3018"/>
            <p:cNvSpPr>
              <a:spLocks noChangeArrowheads="1"/>
            </p:cNvSpPr>
            <p:nvPr/>
          </p:nvSpPr>
          <p:spPr bwMode="auto">
            <a:xfrm>
              <a:off x="2563813" y="57245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297</a:t>
              </a:r>
              <a:endParaRPr lang="de-CH"/>
            </a:p>
          </p:txBody>
        </p:sp>
        <p:sp>
          <p:nvSpPr>
            <p:cNvPr id="1644245" name="Rectangle 3019"/>
            <p:cNvSpPr>
              <a:spLocks noChangeArrowheads="1"/>
            </p:cNvSpPr>
            <p:nvPr/>
          </p:nvSpPr>
          <p:spPr bwMode="auto">
            <a:xfrm>
              <a:off x="2895600" y="57245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281</a:t>
              </a:r>
              <a:endParaRPr lang="de-CH"/>
            </a:p>
          </p:txBody>
        </p:sp>
        <p:sp>
          <p:nvSpPr>
            <p:cNvPr id="1644246" name="Rectangle 3020"/>
            <p:cNvSpPr>
              <a:spLocks noChangeArrowheads="1"/>
            </p:cNvSpPr>
            <p:nvPr/>
          </p:nvSpPr>
          <p:spPr bwMode="auto">
            <a:xfrm>
              <a:off x="3228975" y="57245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264</a:t>
              </a:r>
              <a:endParaRPr lang="de-CH"/>
            </a:p>
          </p:txBody>
        </p:sp>
        <p:sp>
          <p:nvSpPr>
            <p:cNvPr id="1644247" name="Rectangle 3021"/>
            <p:cNvSpPr>
              <a:spLocks noChangeArrowheads="1"/>
            </p:cNvSpPr>
            <p:nvPr/>
          </p:nvSpPr>
          <p:spPr bwMode="auto">
            <a:xfrm>
              <a:off x="3560763" y="57245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248</a:t>
              </a:r>
              <a:endParaRPr lang="de-CH"/>
            </a:p>
          </p:txBody>
        </p:sp>
        <p:sp>
          <p:nvSpPr>
            <p:cNvPr id="1644248" name="Rectangle 3022"/>
            <p:cNvSpPr>
              <a:spLocks noChangeArrowheads="1"/>
            </p:cNvSpPr>
            <p:nvPr/>
          </p:nvSpPr>
          <p:spPr bwMode="auto">
            <a:xfrm>
              <a:off x="3894138" y="57245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231</a:t>
              </a:r>
              <a:endParaRPr lang="de-CH"/>
            </a:p>
          </p:txBody>
        </p:sp>
        <p:sp>
          <p:nvSpPr>
            <p:cNvPr id="1644249" name="Rectangle 3023"/>
            <p:cNvSpPr>
              <a:spLocks noChangeArrowheads="1"/>
            </p:cNvSpPr>
            <p:nvPr/>
          </p:nvSpPr>
          <p:spPr bwMode="auto">
            <a:xfrm>
              <a:off x="4225925" y="57245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215</a:t>
              </a:r>
              <a:endParaRPr lang="de-CH"/>
            </a:p>
          </p:txBody>
        </p:sp>
        <p:sp>
          <p:nvSpPr>
            <p:cNvPr id="1644250" name="Rectangle 3024"/>
            <p:cNvSpPr>
              <a:spLocks noChangeArrowheads="1"/>
            </p:cNvSpPr>
            <p:nvPr/>
          </p:nvSpPr>
          <p:spPr bwMode="auto">
            <a:xfrm>
              <a:off x="4559300" y="57245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198</a:t>
              </a:r>
              <a:endParaRPr lang="de-CH"/>
            </a:p>
          </p:txBody>
        </p:sp>
        <p:sp>
          <p:nvSpPr>
            <p:cNvPr id="1644251" name="Rectangle 3025"/>
            <p:cNvSpPr>
              <a:spLocks noChangeArrowheads="1"/>
            </p:cNvSpPr>
            <p:nvPr/>
          </p:nvSpPr>
          <p:spPr bwMode="auto">
            <a:xfrm>
              <a:off x="4891088" y="57245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182</a:t>
              </a:r>
              <a:endParaRPr lang="de-CH"/>
            </a:p>
          </p:txBody>
        </p:sp>
        <p:sp>
          <p:nvSpPr>
            <p:cNvPr id="1644252" name="Rectangle 3026"/>
            <p:cNvSpPr>
              <a:spLocks noChangeArrowheads="1"/>
            </p:cNvSpPr>
            <p:nvPr/>
          </p:nvSpPr>
          <p:spPr bwMode="auto">
            <a:xfrm>
              <a:off x="5224463" y="57245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165</a:t>
              </a:r>
              <a:endParaRPr lang="de-CH"/>
            </a:p>
          </p:txBody>
        </p:sp>
        <p:sp>
          <p:nvSpPr>
            <p:cNvPr id="1644253" name="Rectangle 3027"/>
            <p:cNvSpPr>
              <a:spLocks noChangeArrowheads="1"/>
            </p:cNvSpPr>
            <p:nvPr/>
          </p:nvSpPr>
          <p:spPr bwMode="auto">
            <a:xfrm>
              <a:off x="5556250" y="57245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149</a:t>
              </a:r>
              <a:endParaRPr lang="de-CH"/>
            </a:p>
          </p:txBody>
        </p:sp>
        <p:sp>
          <p:nvSpPr>
            <p:cNvPr id="1644254" name="Rectangle 3028"/>
            <p:cNvSpPr>
              <a:spLocks noChangeArrowheads="1"/>
            </p:cNvSpPr>
            <p:nvPr/>
          </p:nvSpPr>
          <p:spPr bwMode="auto">
            <a:xfrm>
              <a:off x="5889625" y="57245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132</a:t>
              </a:r>
              <a:endParaRPr lang="de-CH"/>
            </a:p>
          </p:txBody>
        </p:sp>
        <p:sp>
          <p:nvSpPr>
            <p:cNvPr id="1644255" name="Rectangle 3029"/>
            <p:cNvSpPr>
              <a:spLocks noChangeArrowheads="1"/>
            </p:cNvSpPr>
            <p:nvPr/>
          </p:nvSpPr>
          <p:spPr bwMode="auto">
            <a:xfrm>
              <a:off x="6221413" y="5724525"/>
              <a:ext cx="1714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116</a:t>
              </a:r>
              <a:endParaRPr lang="de-CH"/>
            </a:p>
          </p:txBody>
        </p:sp>
        <p:sp>
          <p:nvSpPr>
            <p:cNvPr id="1644256" name="Rectangle 3030"/>
            <p:cNvSpPr>
              <a:spLocks noChangeArrowheads="1"/>
            </p:cNvSpPr>
            <p:nvPr/>
          </p:nvSpPr>
          <p:spPr bwMode="auto">
            <a:xfrm>
              <a:off x="6608763" y="57245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99</a:t>
              </a:r>
              <a:endParaRPr lang="de-CH"/>
            </a:p>
          </p:txBody>
        </p:sp>
        <p:sp>
          <p:nvSpPr>
            <p:cNvPr id="1644257" name="Rectangle 3031"/>
            <p:cNvSpPr>
              <a:spLocks noChangeArrowheads="1"/>
            </p:cNvSpPr>
            <p:nvPr/>
          </p:nvSpPr>
          <p:spPr bwMode="auto">
            <a:xfrm>
              <a:off x="6942138" y="57245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83</a:t>
              </a:r>
              <a:endParaRPr lang="de-CH"/>
            </a:p>
          </p:txBody>
        </p:sp>
        <p:sp>
          <p:nvSpPr>
            <p:cNvPr id="1644258" name="Rectangle 3032"/>
            <p:cNvSpPr>
              <a:spLocks noChangeArrowheads="1"/>
            </p:cNvSpPr>
            <p:nvPr/>
          </p:nvSpPr>
          <p:spPr bwMode="auto">
            <a:xfrm>
              <a:off x="7273925" y="57245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66</a:t>
              </a:r>
              <a:endParaRPr lang="de-CH"/>
            </a:p>
          </p:txBody>
        </p:sp>
        <p:sp>
          <p:nvSpPr>
            <p:cNvPr id="1644259" name="Rectangle 3033"/>
            <p:cNvSpPr>
              <a:spLocks noChangeArrowheads="1"/>
            </p:cNvSpPr>
            <p:nvPr/>
          </p:nvSpPr>
          <p:spPr bwMode="auto">
            <a:xfrm>
              <a:off x="7607300" y="57245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50</a:t>
              </a:r>
              <a:endParaRPr lang="de-CH"/>
            </a:p>
          </p:txBody>
        </p:sp>
        <p:sp>
          <p:nvSpPr>
            <p:cNvPr id="1644260" name="Rectangle 3034"/>
            <p:cNvSpPr>
              <a:spLocks noChangeArrowheads="1"/>
            </p:cNvSpPr>
            <p:nvPr/>
          </p:nvSpPr>
          <p:spPr bwMode="auto">
            <a:xfrm>
              <a:off x="7939088" y="57245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33</a:t>
              </a:r>
              <a:endParaRPr lang="de-CH"/>
            </a:p>
          </p:txBody>
        </p:sp>
        <p:sp>
          <p:nvSpPr>
            <p:cNvPr id="1644261" name="Rectangle 3035"/>
            <p:cNvSpPr>
              <a:spLocks noChangeArrowheads="1"/>
            </p:cNvSpPr>
            <p:nvPr/>
          </p:nvSpPr>
          <p:spPr bwMode="auto">
            <a:xfrm>
              <a:off x="8272463" y="5724525"/>
              <a:ext cx="11430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17</a:t>
              </a:r>
              <a:endParaRPr lang="de-CH"/>
            </a:p>
          </p:txBody>
        </p:sp>
        <p:sp>
          <p:nvSpPr>
            <p:cNvPr id="1644262" name="Rectangle 3036"/>
            <p:cNvSpPr>
              <a:spLocks noChangeArrowheads="1"/>
            </p:cNvSpPr>
            <p:nvPr/>
          </p:nvSpPr>
          <p:spPr bwMode="auto">
            <a:xfrm>
              <a:off x="8659813" y="5724525"/>
              <a:ext cx="57150" cy="122238"/>
            </a:xfrm>
            <a:prstGeom prst="rect">
              <a:avLst/>
            </a:prstGeom>
            <a:noFill/>
            <a:ln w="9525">
              <a:noFill/>
              <a:miter lim="800000"/>
              <a:headEnd/>
              <a:tailEnd/>
            </a:ln>
          </p:spPr>
          <p:txBody>
            <a:bodyPr wrap="none" lIns="0" tIns="0" rIns="0" bIns="0">
              <a:spAutoFit/>
            </a:bodyPr>
            <a:lstStyle/>
            <a:p>
              <a:r>
                <a:rPr lang="de-CH" sz="800">
                  <a:solidFill>
                    <a:srgbClr val="000000"/>
                  </a:solidFill>
                  <a:latin typeface="Arial" charset="0"/>
                </a:rPr>
                <a:t>0</a:t>
              </a:r>
              <a:endParaRPr lang="de-CH"/>
            </a:p>
          </p:txBody>
        </p:sp>
        <p:sp>
          <p:nvSpPr>
            <p:cNvPr id="1644263" name="Rectangle 3037"/>
            <p:cNvSpPr>
              <a:spLocks noChangeArrowheads="1"/>
            </p:cNvSpPr>
            <p:nvPr/>
          </p:nvSpPr>
          <p:spPr bwMode="auto">
            <a:xfrm>
              <a:off x="4938713" y="1835150"/>
              <a:ext cx="635000" cy="122238"/>
            </a:xfrm>
            <a:prstGeom prst="rect">
              <a:avLst/>
            </a:prstGeom>
            <a:noFill/>
            <a:ln w="9525">
              <a:noFill/>
              <a:miter lim="800000"/>
              <a:headEnd/>
              <a:tailEnd/>
            </a:ln>
          </p:spPr>
          <p:txBody>
            <a:bodyPr wrap="none" lIns="0" tIns="0" rIns="0" bIns="0">
              <a:spAutoFit/>
            </a:bodyPr>
            <a:lstStyle/>
            <a:p>
              <a:r>
                <a:rPr lang="de-CH" sz="800">
                  <a:solidFill>
                    <a:schemeClr val="bg1"/>
                  </a:solidFill>
                  <a:latin typeface="Arial" charset="0"/>
                </a:rPr>
                <a:t>Recovery rate</a:t>
              </a:r>
              <a:endParaRPr lang="de-CH">
                <a:solidFill>
                  <a:schemeClr val="bg1"/>
                </a:solidFill>
              </a:endParaRPr>
            </a:p>
          </p:txBody>
        </p:sp>
        <p:sp>
          <p:nvSpPr>
            <p:cNvPr id="1644264" name="Rectangle 3038"/>
            <p:cNvSpPr>
              <a:spLocks noChangeArrowheads="1"/>
            </p:cNvSpPr>
            <p:nvPr/>
          </p:nvSpPr>
          <p:spPr bwMode="auto">
            <a:xfrm>
              <a:off x="906463" y="1835150"/>
              <a:ext cx="528637" cy="122238"/>
            </a:xfrm>
            <a:prstGeom prst="rect">
              <a:avLst/>
            </a:prstGeom>
            <a:noFill/>
            <a:ln w="9525">
              <a:noFill/>
              <a:miter lim="800000"/>
              <a:headEnd/>
              <a:tailEnd/>
            </a:ln>
          </p:spPr>
          <p:txBody>
            <a:bodyPr wrap="none" lIns="0" tIns="0" rIns="0" bIns="0">
              <a:spAutoFit/>
            </a:bodyPr>
            <a:lstStyle/>
            <a:p>
              <a:r>
                <a:rPr lang="de-CH" sz="800">
                  <a:solidFill>
                    <a:schemeClr val="bg1"/>
                  </a:solidFill>
                  <a:latin typeface="Arial" charset="0"/>
                </a:rPr>
                <a:t>Default rate</a:t>
              </a:r>
              <a:endParaRPr lang="de-CH">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0-#ppt_h/2"/>
                                          </p:val>
                                        </p:tav>
                                        <p:tav tm="100000">
                                          <p:val>
                                            <p:strVal val="#ppt_y"/>
                                          </p:val>
                                        </p:tav>
                                      </p:tavLst>
                                    </p:anim>
                                  </p:childTnLst>
                                </p:cTn>
                              </p:par>
                              <p:par>
                                <p:cTn id="15" presetID="10" presetClass="entr" presetSubtype="0" fill="hold" grpId="0" nodeType="withEffect">
                                  <p:stCondLst>
                                    <p:cond delay="3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4993" name="Picture 3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8139" y="1685924"/>
            <a:ext cx="1137862"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430" name="Rectangle 2"/>
          <p:cNvSpPr>
            <a:spLocks noGrp="1" noChangeArrowheads="1"/>
          </p:cNvSpPr>
          <p:nvPr>
            <p:ph type="title"/>
          </p:nvPr>
        </p:nvSpPr>
        <p:spPr/>
        <p:txBody>
          <a:bodyPr/>
          <a:lstStyle/>
          <a:p>
            <a:pPr defTabSz="727075" eaLnBrk="1" hangingPunct="1"/>
            <a:r>
              <a:rPr lang="de-CH" dirty="0" err="1"/>
              <a:t>Credit</a:t>
            </a:r>
            <a:r>
              <a:rPr lang="de-CH" dirty="0"/>
              <a:t> </a:t>
            </a:r>
            <a:r>
              <a:rPr lang="de-CH" dirty="0" err="1"/>
              <a:t>spreads</a:t>
            </a:r>
            <a:r>
              <a:rPr lang="de-CH" dirty="0"/>
              <a:t> </a:t>
            </a:r>
            <a:r>
              <a:rPr lang="de-CH" dirty="0" err="1"/>
              <a:t>fluctuate</a:t>
            </a:r>
            <a:r>
              <a:rPr lang="de-CH" dirty="0"/>
              <a:t> </a:t>
            </a:r>
            <a:r>
              <a:rPr lang="de-CH" dirty="0" err="1"/>
              <a:t>heavily</a:t>
            </a:r>
            <a:endParaRPr lang="de-DE" dirty="0"/>
          </a:p>
        </p:txBody>
      </p:sp>
      <p:sp>
        <p:nvSpPr>
          <p:cNvPr id="1639541" name="Line 347"/>
          <p:cNvSpPr>
            <a:spLocks noChangeShapeType="1"/>
          </p:cNvSpPr>
          <p:nvPr/>
        </p:nvSpPr>
        <p:spPr bwMode="auto">
          <a:xfrm>
            <a:off x="1241546" y="2190749"/>
            <a:ext cx="0" cy="2921000"/>
          </a:xfrm>
          <a:prstGeom prst="line">
            <a:avLst/>
          </a:prstGeom>
          <a:noFill/>
          <a:ln w="0">
            <a:solidFill>
              <a:srgbClr val="000000"/>
            </a:solidFill>
            <a:round/>
            <a:headEnd/>
            <a:tailEnd/>
          </a:ln>
        </p:spPr>
        <p:txBody>
          <a:bodyPr/>
          <a:lstStyle/>
          <a:p>
            <a:endParaRPr lang="de-DE"/>
          </a:p>
        </p:txBody>
      </p:sp>
      <p:sp>
        <p:nvSpPr>
          <p:cNvPr id="1639542" name="Line 348"/>
          <p:cNvSpPr>
            <a:spLocks noChangeShapeType="1"/>
          </p:cNvSpPr>
          <p:nvPr/>
        </p:nvSpPr>
        <p:spPr bwMode="auto">
          <a:xfrm>
            <a:off x="1201704" y="5111749"/>
            <a:ext cx="39842" cy="0"/>
          </a:xfrm>
          <a:prstGeom prst="line">
            <a:avLst/>
          </a:prstGeom>
          <a:noFill/>
          <a:ln w="0">
            <a:solidFill>
              <a:srgbClr val="000000"/>
            </a:solidFill>
            <a:round/>
            <a:headEnd/>
            <a:tailEnd/>
          </a:ln>
        </p:spPr>
        <p:txBody>
          <a:bodyPr/>
          <a:lstStyle/>
          <a:p>
            <a:endParaRPr lang="de-DE"/>
          </a:p>
        </p:txBody>
      </p:sp>
      <p:sp>
        <p:nvSpPr>
          <p:cNvPr id="1639543" name="Line 349"/>
          <p:cNvSpPr>
            <a:spLocks noChangeShapeType="1"/>
          </p:cNvSpPr>
          <p:nvPr/>
        </p:nvSpPr>
        <p:spPr bwMode="auto">
          <a:xfrm>
            <a:off x="1201704" y="4749799"/>
            <a:ext cx="39842" cy="0"/>
          </a:xfrm>
          <a:prstGeom prst="line">
            <a:avLst/>
          </a:prstGeom>
          <a:noFill/>
          <a:ln w="0">
            <a:solidFill>
              <a:srgbClr val="000000"/>
            </a:solidFill>
            <a:round/>
            <a:headEnd/>
            <a:tailEnd/>
          </a:ln>
        </p:spPr>
        <p:txBody>
          <a:bodyPr/>
          <a:lstStyle/>
          <a:p>
            <a:endParaRPr lang="de-DE"/>
          </a:p>
        </p:txBody>
      </p:sp>
      <p:sp>
        <p:nvSpPr>
          <p:cNvPr id="1639544" name="Line 350"/>
          <p:cNvSpPr>
            <a:spLocks noChangeShapeType="1"/>
          </p:cNvSpPr>
          <p:nvPr/>
        </p:nvSpPr>
        <p:spPr bwMode="auto">
          <a:xfrm>
            <a:off x="1201704" y="4381499"/>
            <a:ext cx="39842" cy="0"/>
          </a:xfrm>
          <a:prstGeom prst="line">
            <a:avLst/>
          </a:prstGeom>
          <a:noFill/>
          <a:ln w="0">
            <a:solidFill>
              <a:srgbClr val="000000"/>
            </a:solidFill>
            <a:round/>
            <a:headEnd/>
            <a:tailEnd/>
          </a:ln>
        </p:spPr>
        <p:txBody>
          <a:bodyPr/>
          <a:lstStyle/>
          <a:p>
            <a:endParaRPr lang="de-DE"/>
          </a:p>
        </p:txBody>
      </p:sp>
      <p:sp>
        <p:nvSpPr>
          <p:cNvPr id="1639545" name="Line 351"/>
          <p:cNvSpPr>
            <a:spLocks noChangeShapeType="1"/>
          </p:cNvSpPr>
          <p:nvPr/>
        </p:nvSpPr>
        <p:spPr bwMode="auto">
          <a:xfrm>
            <a:off x="1201704" y="4019549"/>
            <a:ext cx="39842" cy="0"/>
          </a:xfrm>
          <a:prstGeom prst="line">
            <a:avLst/>
          </a:prstGeom>
          <a:noFill/>
          <a:ln w="0">
            <a:solidFill>
              <a:srgbClr val="000000"/>
            </a:solidFill>
            <a:round/>
            <a:headEnd/>
            <a:tailEnd/>
          </a:ln>
        </p:spPr>
        <p:txBody>
          <a:bodyPr/>
          <a:lstStyle/>
          <a:p>
            <a:endParaRPr lang="de-DE"/>
          </a:p>
        </p:txBody>
      </p:sp>
      <p:sp>
        <p:nvSpPr>
          <p:cNvPr id="1639546" name="Line 352"/>
          <p:cNvSpPr>
            <a:spLocks noChangeShapeType="1"/>
          </p:cNvSpPr>
          <p:nvPr/>
        </p:nvSpPr>
        <p:spPr bwMode="auto">
          <a:xfrm>
            <a:off x="1201704" y="3651249"/>
            <a:ext cx="39842" cy="0"/>
          </a:xfrm>
          <a:prstGeom prst="line">
            <a:avLst/>
          </a:prstGeom>
          <a:noFill/>
          <a:ln w="0">
            <a:solidFill>
              <a:srgbClr val="000000"/>
            </a:solidFill>
            <a:round/>
            <a:headEnd/>
            <a:tailEnd/>
          </a:ln>
        </p:spPr>
        <p:txBody>
          <a:bodyPr/>
          <a:lstStyle/>
          <a:p>
            <a:endParaRPr lang="de-DE"/>
          </a:p>
        </p:txBody>
      </p:sp>
      <p:sp>
        <p:nvSpPr>
          <p:cNvPr id="1639547" name="Line 353"/>
          <p:cNvSpPr>
            <a:spLocks noChangeShapeType="1"/>
          </p:cNvSpPr>
          <p:nvPr/>
        </p:nvSpPr>
        <p:spPr bwMode="auto">
          <a:xfrm>
            <a:off x="1201704" y="3289299"/>
            <a:ext cx="39842" cy="0"/>
          </a:xfrm>
          <a:prstGeom prst="line">
            <a:avLst/>
          </a:prstGeom>
          <a:noFill/>
          <a:ln w="0">
            <a:solidFill>
              <a:srgbClr val="000000"/>
            </a:solidFill>
            <a:round/>
            <a:headEnd/>
            <a:tailEnd/>
          </a:ln>
        </p:spPr>
        <p:txBody>
          <a:bodyPr/>
          <a:lstStyle/>
          <a:p>
            <a:endParaRPr lang="de-DE"/>
          </a:p>
        </p:txBody>
      </p:sp>
      <p:sp>
        <p:nvSpPr>
          <p:cNvPr id="1639548" name="Line 354"/>
          <p:cNvSpPr>
            <a:spLocks noChangeShapeType="1"/>
          </p:cNvSpPr>
          <p:nvPr/>
        </p:nvSpPr>
        <p:spPr bwMode="auto">
          <a:xfrm>
            <a:off x="1201704" y="2920999"/>
            <a:ext cx="39842" cy="0"/>
          </a:xfrm>
          <a:prstGeom prst="line">
            <a:avLst/>
          </a:prstGeom>
          <a:noFill/>
          <a:ln w="0">
            <a:solidFill>
              <a:srgbClr val="000000"/>
            </a:solidFill>
            <a:round/>
            <a:headEnd/>
            <a:tailEnd/>
          </a:ln>
        </p:spPr>
        <p:txBody>
          <a:bodyPr/>
          <a:lstStyle/>
          <a:p>
            <a:endParaRPr lang="de-DE"/>
          </a:p>
        </p:txBody>
      </p:sp>
      <p:sp>
        <p:nvSpPr>
          <p:cNvPr id="1639549" name="Line 355"/>
          <p:cNvSpPr>
            <a:spLocks noChangeShapeType="1"/>
          </p:cNvSpPr>
          <p:nvPr/>
        </p:nvSpPr>
        <p:spPr bwMode="auto">
          <a:xfrm>
            <a:off x="1201704" y="2559049"/>
            <a:ext cx="39842" cy="0"/>
          </a:xfrm>
          <a:prstGeom prst="line">
            <a:avLst/>
          </a:prstGeom>
          <a:noFill/>
          <a:ln w="0">
            <a:solidFill>
              <a:srgbClr val="000000"/>
            </a:solidFill>
            <a:round/>
            <a:headEnd/>
            <a:tailEnd/>
          </a:ln>
        </p:spPr>
        <p:txBody>
          <a:bodyPr/>
          <a:lstStyle/>
          <a:p>
            <a:endParaRPr lang="de-DE"/>
          </a:p>
        </p:txBody>
      </p:sp>
      <p:sp>
        <p:nvSpPr>
          <p:cNvPr id="1639550" name="Line 356"/>
          <p:cNvSpPr>
            <a:spLocks noChangeShapeType="1"/>
          </p:cNvSpPr>
          <p:nvPr/>
        </p:nvSpPr>
        <p:spPr bwMode="auto">
          <a:xfrm>
            <a:off x="1201704" y="2190749"/>
            <a:ext cx="39842" cy="0"/>
          </a:xfrm>
          <a:prstGeom prst="line">
            <a:avLst/>
          </a:prstGeom>
          <a:noFill/>
          <a:ln w="0">
            <a:solidFill>
              <a:srgbClr val="000000"/>
            </a:solidFill>
            <a:round/>
            <a:headEnd/>
            <a:tailEnd/>
          </a:ln>
        </p:spPr>
        <p:txBody>
          <a:bodyPr/>
          <a:lstStyle/>
          <a:p>
            <a:endParaRPr lang="de-DE"/>
          </a:p>
        </p:txBody>
      </p:sp>
      <p:sp>
        <p:nvSpPr>
          <p:cNvPr id="1639551" name="Line 357"/>
          <p:cNvSpPr>
            <a:spLocks noChangeShapeType="1"/>
          </p:cNvSpPr>
          <p:nvPr/>
        </p:nvSpPr>
        <p:spPr bwMode="auto">
          <a:xfrm>
            <a:off x="1241546" y="5111749"/>
            <a:ext cx="6302416" cy="0"/>
          </a:xfrm>
          <a:prstGeom prst="line">
            <a:avLst/>
          </a:prstGeom>
          <a:noFill/>
          <a:ln w="0">
            <a:solidFill>
              <a:srgbClr val="000000"/>
            </a:solidFill>
            <a:round/>
            <a:headEnd/>
            <a:tailEnd/>
          </a:ln>
        </p:spPr>
        <p:txBody>
          <a:bodyPr/>
          <a:lstStyle/>
          <a:p>
            <a:endParaRPr lang="de-DE"/>
          </a:p>
        </p:txBody>
      </p:sp>
      <p:sp>
        <p:nvSpPr>
          <p:cNvPr id="1639552" name="Line 358"/>
          <p:cNvSpPr>
            <a:spLocks noChangeShapeType="1"/>
          </p:cNvSpPr>
          <p:nvPr/>
        </p:nvSpPr>
        <p:spPr bwMode="auto">
          <a:xfrm flipV="1">
            <a:off x="1241546" y="5111749"/>
            <a:ext cx="0" cy="31750"/>
          </a:xfrm>
          <a:prstGeom prst="line">
            <a:avLst/>
          </a:prstGeom>
          <a:noFill/>
          <a:ln w="0">
            <a:solidFill>
              <a:srgbClr val="000000"/>
            </a:solidFill>
            <a:round/>
            <a:headEnd/>
            <a:tailEnd/>
          </a:ln>
        </p:spPr>
        <p:txBody>
          <a:bodyPr/>
          <a:lstStyle/>
          <a:p>
            <a:endParaRPr lang="de-DE"/>
          </a:p>
        </p:txBody>
      </p:sp>
      <p:sp>
        <p:nvSpPr>
          <p:cNvPr id="1639553" name="Line 359"/>
          <p:cNvSpPr>
            <a:spLocks noChangeShapeType="1"/>
          </p:cNvSpPr>
          <p:nvPr/>
        </p:nvSpPr>
        <p:spPr bwMode="auto">
          <a:xfrm flipV="1">
            <a:off x="1510110" y="5111749"/>
            <a:ext cx="0" cy="31750"/>
          </a:xfrm>
          <a:prstGeom prst="line">
            <a:avLst/>
          </a:prstGeom>
          <a:noFill/>
          <a:ln w="0">
            <a:solidFill>
              <a:srgbClr val="000000"/>
            </a:solidFill>
            <a:round/>
            <a:headEnd/>
            <a:tailEnd/>
          </a:ln>
        </p:spPr>
        <p:txBody>
          <a:bodyPr/>
          <a:lstStyle/>
          <a:p>
            <a:endParaRPr lang="de-DE"/>
          </a:p>
        </p:txBody>
      </p:sp>
      <p:sp>
        <p:nvSpPr>
          <p:cNvPr id="1639554" name="Line 360"/>
          <p:cNvSpPr>
            <a:spLocks noChangeShapeType="1"/>
          </p:cNvSpPr>
          <p:nvPr/>
        </p:nvSpPr>
        <p:spPr bwMode="auto">
          <a:xfrm flipV="1">
            <a:off x="1778675" y="5111749"/>
            <a:ext cx="0" cy="31750"/>
          </a:xfrm>
          <a:prstGeom prst="line">
            <a:avLst/>
          </a:prstGeom>
          <a:noFill/>
          <a:ln w="0">
            <a:solidFill>
              <a:srgbClr val="000000"/>
            </a:solidFill>
            <a:round/>
            <a:headEnd/>
            <a:tailEnd/>
          </a:ln>
        </p:spPr>
        <p:txBody>
          <a:bodyPr/>
          <a:lstStyle/>
          <a:p>
            <a:endParaRPr lang="de-DE"/>
          </a:p>
        </p:txBody>
      </p:sp>
      <p:sp>
        <p:nvSpPr>
          <p:cNvPr id="1639555" name="Line 361"/>
          <p:cNvSpPr>
            <a:spLocks noChangeShapeType="1"/>
          </p:cNvSpPr>
          <p:nvPr/>
        </p:nvSpPr>
        <p:spPr bwMode="auto">
          <a:xfrm flipV="1">
            <a:off x="2047240" y="5111749"/>
            <a:ext cx="0" cy="31750"/>
          </a:xfrm>
          <a:prstGeom prst="line">
            <a:avLst/>
          </a:prstGeom>
          <a:noFill/>
          <a:ln w="0">
            <a:solidFill>
              <a:srgbClr val="000000"/>
            </a:solidFill>
            <a:round/>
            <a:headEnd/>
            <a:tailEnd/>
          </a:ln>
        </p:spPr>
        <p:txBody>
          <a:bodyPr/>
          <a:lstStyle/>
          <a:p>
            <a:endParaRPr lang="de-DE"/>
          </a:p>
        </p:txBody>
      </p:sp>
      <p:sp>
        <p:nvSpPr>
          <p:cNvPr id="1639556" name="Line 362"/>
          <p:cNvSpPr>
            <a:spLocks noChangeShapeType="1"/>
          </p:cNvSpPr>
          <p:nvPr/>
        </p:nvSpPr>
        <p:spPr bwMode="auto">
          <a:xfrm flipV="1">
            <a:off x="2315804" y="5111749"/>
            <a:ext cx="0" cy="31750"/>
          </a:xfrm>
          <a:prstGeom prst="line">
            <a:avLst/>
          </a:prstGeom>
          <a:noFill/>
          <a:ln w="0">
            <a:solidFill>
              <a:srgbClr val="000000"/>
            </a:solidFill>
            <a:round/>
            <a:headEnd/>
            <a:tailEnd/>
          </a:ln>
        </p:spPr>
        <p:txBody>
          <a:bodyPr/>
          <a:lstStyle/>
          <a:p>
            <a:endParaRPr lang="de-DE"/>
          </a:p>
        </p:txBody>
      </p:sp>
      <p:sp>
        <p:nvSpPr>
          <p:cNvPr id="1639557" name="Line 363"/>
          <p:cNvSpPr>
            <a:spLocks noChangeShapeType="1"/>
          </p:cNvSpPr>
          <p:nvPr/>
        </p:nvSpPr>
        <p:spPr bwMode="auto">
          <a:xfrm flipV="1">
            <a:off x="2584369" y="5111749"/>
            <a:ext cx="0" cy="31750"/>
          </a:xfrm>
          <a:prstGeom prst="line">
            <a:avLst/>
          </a:prstGeom>
          <a:noFill/>
          <a:ln w="0">
            <a:solidFill>
              <a:srgbClr val="000000"/>
            </a:solidFill>
            <a:round/>
            <a:headEnd/>
            <a:tailEnd/>
          </a:ln>
        </p:spPr>
        <p:txBody>
          <a:bodyPr/>
          <a:lstStyle/>
          <a:p>
            <a:endParaRPr lang="de-DE"/>
          </a:p>
        </p:txBody>
      </p:sp>
      <p:sp>
        <p:nvSpPr>
          <p:cNvPr id="1639558" name="Line 364"/>
          <p:cNvSpPr>
            <a:spLocks noChangeShapeType="1"/>
          </p:cNvSpPr>
          <p:nvPr/>
        </p:nvSpPr>
        <p:spPr bwMode="auto">
          <a:xfrm flipV="1">
            <a:off x="2851458" y="5111749"/>
            <a:ext cx="0" cy="31750"/>
          </a:xfrm>
          <a:prstGeom prst="line">
            <a:avLst/>
          </a:prstGeom>
          <a:noFill/>
          <a:ln w="0">
            <a:solidFill>
              <a:srgbClr val="000000"/>
            </a:solidFill>
            <a:round/>
            <a:headEnd/>
            <a:tailEnd/>
          </a:ln>
        </p:spPr>
        <p:txBody>
          <a:bodyPr/>
          <a:lstStyle/>
          <a:p>
            <a:endParaRPr lang="de-DE"/>
          </a:p>
        </p:txBody>
      </p:sp>
      <p:sp>
        <p:nvSpPr>
          <p:cNvPr id="1639559" name="Line 365"/>
          <p:cNvSpPr>
            <a:spLocks noChangeShapeType="1"/>
          </p:cNvSpPr>
          <p:nvPr/>
        </p:nvSpPr>
        <p:spPr bwMode="auto">
          <a:xfrm flipV="1">
            <a:off x="3120023" y="5111749"/>
            <a:ext cx="0" cy="31750"/>
          </a:xfrm>
          <a:prstGeom prst="line">
            <a:avLst/>
          </a:prstGeom>
          <a:noFill/>
          <a:ln w="0">
            <a:solidFill>
              <a:srgbClr val="000000"/>
            </a:solidFill>
            <a:round/>
            <a:headEnd/>
            <a:tailEnd/>
          </a:ln>
        </p:spPr>
        <p:txBody>
          <a:bodyPr/>
          <a:lstStyle/>
          <a:p>
            <a:endParaRPr lang="de-DE"/>
          </a:p>
        </p:txBody>
      </p:sp>
      <p:sp>
        <p:nvSpPr>
          <p:cNvPr id="1639560" name="Line 366"/>
          <p:cNvSpPr>
            <a:spLocks noChangeShapeType="1"/>
          </p:cNvSpPr>
          <p:nvPr/>
        </p:nvSpPr>
        <p:spPr bwMode="auto">
          <a:xfrm flipV="1">
            <a:off x="3388588" y="5111749"/>
            <a:ext cx="0" cy="31750"/>
          </a:xfrm>
          <a:prstGeom prst="line">
            <a:avLst/>
          </a:prstGeom>
          <a:noFill/>
          <a:ln w="0">
            <a:solidFill>
              <a:srgbClr val="000000"/>
            </a:solidFill>
            <a:round/>
            <a:headEnd/>
            <a:tailEnd/>
          </a:ln>
        </p:spPr>
        <p:txBody>
          <a:bodyPr/>
          <a:lstStyle/>
          <a:p>
            <a:endParaRPr lang="de-DE"/>
          </a:p>
        </p:txBody>
      </p:sp>
      <p:sp>
        <p:nvSpPr>
          <p:cNvPr id="1639561" name="Line 367"/>
          <p:cNvSpPr>
            <a:spLocks noChangeShapeType="1"/>
          </p:cNvSpPr>
          <p:nvPr/>
        </p:nvSpPr>
        <p:spPr bwMode="auto">
          <a:xfrm flipV="1">
            <a:off x="3657152" y="5111749"/>
            <a:ext cx="0" cy="31750"/>
          </a:xfrm>
          <a:prstGeom prst="line">
            <a:avLst/>
          </a:prstGeom>
          <a:noFill/>
          <a:ln w="0">
            <a:solidFill>
              <a:srgbClr val="000000"/>
            </a:solidFill>
            <a:round/>
            <a:headEnd/>
            <a:tailEnd/>
          </a:ln>
        </p:spPr>
        <p:txBody>
          <a:bodyPr/>
          <a:lstStyle/>
          <a:p>
            <a:endParaRPr lang="de-DE"/>
          </a:p>
        </p:txBody>
      </p:sp>
      <p:sp>
        <p:nvSpPr>
          <p:cNvPr id="1639562" name="Line 368"/>
          <p:cNvSpPr>
            <a:spLocks noChangeShapeType="1"/>
          </p:cNvSpPr>
          <p:nvPr/>
        </p:nvSpPr>
        <p:spPr bwMode="auto">
          <a:xfrm flipV="1">
            <a:off x="3915387" y="5111749"/>
            <a:ext cx="0" cy="31750"/>
          </a:xfrm>
          <a:prstGeom prst="line">
            <a:avLst/>
          </a:prstGeom>
          <a:noFill/>
          <a:ln w="0">
            <a:solidFill>
              <a:srgbClr val="000000"/>
            </a:solidFill>
            <a:round/>
            <a:headEnd/>
            <a:tailEnd/>
          </a:ln>
        </p:spPr>
        <p:txBody>
          <a:bodyPr/>
          <a:lstStyle/>
          <a:p>
            <a:endParaRPr lang="de-DE"/>
          </a:p>
        </p:txBody>
      </p:sp>
      <p:sp>
        <p:nvSpPr>
          <p:cNvPr id="1639563" name="Line 369"/>
          <p:cNvSpPr>
            <a:spLocks noChangeShapeType="1"/>
          </p:cNvSpPr>
          <p:nvPr/>
        </p:nvSpPr>
        <p:spPr bwMode="auto">
          <a:xfrm flipV="1">
            <a:off x="4183952" y="5111749"/>
            <a:ext cx="0" cy="31750"/>
          </a:xfrm>
          <a:prstGeom prst="line">
            <a:avLst/>
          </a:prstGeom>
          <a:noFill/>
          <a:ln w="0">
            <a:solidFill>
              <a:srgbClr val="000000"/>
            </a:solidFill>
            <a:round/>
            <a:headEnd/>
            <a:tailEnd/>
          </a:ln>
        </p:spPr>
        <p:txBody>
          <a:bodyPr/>
          <a:lstStyle/>
          <a:p>
            <a:endParaRPr lang="de-DE"/>
          </a:p>
        </p:txBody>
      </p:sp>
      <p:sp>
        <p:nvSpPr>
          <p:cNvPr id="1639564" name="Line 370"/>
          <p:cNvSpPr>
            <a:spLocks noChangeShapeType="1"/>
          </p:cNvSpPr>
          <p:nvPr/>
        </p:nvSpPr>
        <p:spPr bwMode="auto">
          <a:xfrm flipV="1">
            <a:off x="4452516" y="5111749"/>
            <a:ext cx="0" cy="31750"/>
          </a:xfrm>
          <a:prstGeom prst="line">
            <a:avLst/>
          </a:prstGeom>
          <a:noFill/>
          <a:ln w="0">
            <a:solidFill>
              <a:srgbClr val="000000"/>
            </a:solidFill>
            <a:round/>
            <a:headEnd/>
            <a:tailEnd/>
          </a:ln>
        </p:spPr>
        <p:txBody>
          <a:bodyPr/>
          <a:lstStyle/>
          <a:p>
            <a:endParaRPr lang="de-DE"/>
          </a:p>
        </p:txBody>
      </p:sp>
      <p:sp>
        <p:nvSpPr>
          <p:cNvPr id="1639565" name="Line 371"/>
          <p:cNvSpPr>
            <a:spLocks noChangeShapeType="1"/>
          </p:cNvSpPr>
          <p:nvPr/>
        </p:nvSpPr>
        <p:spPr bwMode="auto">
          <a:xfrm flipV="1">
            <a:off x="4721081" y="5111749"/>
            <a:ext cx="0" cy="31750"/>
          </a:xfrm>
          <a:prstGeom prst="line">
            <a:avLst/>
          </a:prstGeom>
          <a:noFill/>
          <a:ln w="0">
            <a:solidFill>
              <a:srgbClr val="000000"/>
            </a:solidFill>
            <a:round/>
            <a:headEnd/>
            <a:tailEnd/>
          </a:ln>
        </p:spPr>
        <p:txBody>
          <a:bodyPr/>
          <a:lstStyle/>
          <a:p>
            <a:endParaRPr lang="de-DE"/>
          </a:p>
        </p:txBody>
      </p:sp>
      <p:sp>
        <p:nvSpPr>
          <p:cNvPr id="1639566" name="Line 372"/>
          <p:cNvSpPr>
            <a:spLocks noChangeShapeType="1"/>
          </p:cNvSpPr>
          <p:nvPr/>
        </p:nvSpPr>
        <p:spPr bwMode="auto">
          <a:xfrm flipV="1">
            <a:off x="4989646" y="5111749"/>
            <a:ext cx="0" cy="31750"/>
          </a:xfrm>
          <a:prstGeom prst="line">
            <a:avLst/>
          </a:prstGeom>
          <a:noFill/>
          <a:ln w="0">
            <a:solidFill>
              <a:srgbClr val="000000"/>
            </a:solidFill>
            <a:round/>
            <a:headEnd/>
            <a:tailEnd/>
          </a:ln>
        </p:spPr>
        <p:txBody>
          <a:bodyPr/>
          <a:lstStyle/>
          <a:p>
            <a:endParaRPr lang="de-DE"/>
          </a:p>
        </p:txBody>
      </p:sp>
      <p:sp>
        <p:nvSpPr>
          <p:cNvPr id="1639567" name="Line 373"/>
          <p:cNvSpPr>
            <a:spLocks noChangeShapeType="1"/>
          </p:cNvSpPr>
          <p:nvPr/>
        </p:nvSpPr>
        <p:spPr bwMode="auto">
          <a:xfrm flipV="1">
            <a:off x="5256735" y="5111749"/>
            <a:ext cx="0" cy="31750"/>
          </a:xfrm>
          <a:prstGeom prst="line">
            <a:avLst/>
          </a:prstGeom>
          <a:noFill/>
          <a:ln w="0">
            <a:solidFill>
              <a:srgbClr val="000000"/>
            </a:solidFill>
            <a:round/>
            <a:headEnd/>
            <a:tailEnd/>
          </a:ln>
        </p:spPr>
        <p:txBody>
          <a:bodyPr/>
          <a:lstStyle/>
          <a:p>
            <a:endParaRPr lang="de-DE"/>
          </a:p>
        </p:txBody>
      </p:sp>
      <p:sp>
        <p:nvSpPr>
          <p:cNvPr id="1639568" name="Line 374"/>
          <p:cNvSpPr>
            <a:spLocks noChangeShapeType="1"/>
          </p:cNvSpPr>
          <p:nvPr/>
        </p:nvSpPr>
        <p:spPr bwMode="auto">
          <a:xfrm flipV="1">
            <a:off x="5525300" y="5111749"/>
            <a:ext cx="0" cy="31750"/>
          </a:xfrm>
          <a:prstGeom prst="line">
            <a:avLst/>
          </a:prstGeom>
          <a:noFill/>
          <a:ln w="0">
            <a:solidFill>
              <a:srgbClr val="000000"/>
            </a:solidFill>
            <a:round/>
            <a:headEnd/>
            <a:tailEnd/>
          </a:ln>
        </p:spPr>
        <p:txBody>
          <a:bodyPr/>
          <a:lstStyle/>
          <a:p>
            <a:endParaRPr lang="de-DE"/>
          </a:p>
        </p:txBody>
      </p:sp>
      <p:sp>
        <p:nvSpPr>
          <p:cNvPr id="1639569" name="Line 375"/>
          <p:cNvSpPr>
            <a:spLocks noChangeShapeType="1"/>
          </p:cNvSpPr>
          <p:nvPr/>
        </p:nvSpPr>
        <p:spPr bwMode="auto">
          <a:xfrm flipV="1">
            <a:off x="5793864" y="5111749"/>
            <a:ext cx="0" cy="31750"/>
          </a:xfrm>
          <a:prstGeom prst="line">
            <a:avLst/>
          </a:prstGeom>
          <a:noFill/>
          <a:ln w="0">
            <a:solidFill>
              <a:srgbClr val="000000"/>
            </a:solidFill>
            <a:round/>
            <a:headEnd/>
            <a:tailEnd/>
          </a:ln>
        </p:spPr>
        <p:txBody>
          <a:bodyPr/>
          <a:lstStyle/>
          <a:p>
            <a:endParaRPr lang="de-DE"/>
          </a:p>
        </p:txBody>
      </p:sp>
      <p:sp>
        <p:nvSpPr>
          <p:cNvPr id="1639570" name="Line 376"/>
          <p:cNvSpPr>
            <a:spLocks noChangeShapeType="1"/>
          </p:cNvSpPr>
          <p:nvPr/>
        </p:nvSpPr>
        <p:spPr bwMode="auto">
          <a:xfrm flipV="1">
            <a:off x="6062429" y="5111749"/>
            <a:ext cx="0" cy="31750"/>
          </a:xfrm>
          <a:prstGeom prst="line">
            <a:avLst/>
          </a:prstGeom>
          <a:noFill/>
          <a:ln w="0">
            <a:solidFill>
              <a:srgbClr val="000000"/>
            </a:solidFill>
            <a:round/>
            <a:headEnd/>
            <a:tailEnd/>
          </a:ln>
        </p:spPr>
        <p:txBody>
          <a:bodyPr/>
          <a:lstStyle/>
          <a:p>
            <a:endParaRPr lang="de-DE"/>
          </a:p>
        </p:txBody>
      </p:sp>
      <p:sp>
        <p:nvSpPr>
          <p:cNvPr id="1639571" name="Line 377"/>
          <p:cNvSpPr>
            <a:spLocks noChangeShapeType="1"/>
          </p:cNvSpPr>
          <p:nvPr/>
        </p:nvSpPr>
        <p:spPr bwMode="auto">
          <a:xfrm flipV="1">
            <a:off x="6330994" y="5111749"/>
            <a:ext cx="0" cy="31750"/>
          </a:xfrm>
          <a:prstGeom prst="line">
            <a:avLst/>
          </a:prstGeom>
          <a:noFill/>
          <a:ln w="0">
            <a:solidFill>
              <a:srgbClr val="000000"/>
            </a:solidFill>
            <a:round/>
            <a:headEnd/>
            <a:tailEnd/>
          </a:ln>
        </p:spPr>
        <p:txBody>
          <a:bodyPr/>
          <a:lstStyle/>
          <a:p>
            <a:endParaRPr lang="de-DE"/>
          </a:p>
        </p:txBody>
      </p:sp>
      <p:sp>
        <p:nvSpPr>
          <p:cNvPr id="1639572" name="Line 378"/>
          <p:cNvSpPr>
            <a:spLocks noChangeShapeType="1"/>
          </p:cNvSpPr>
          <p:nvPr/>
        </p:nvSpPr>
        <p:spPr bwMode="auto">
          <a:xfrm flipV="1">
            <a:off x="6599558" y="5111749"/>
            <a:ext cx="0" cy="31750"/>
          </a:xfrm>
          <a:prstGeom prst="line">
            <a:avLst/>
          </a:prstGeom>
          <a:noFill/>
          <a:ln w="0">
            <a:solidFill>
              <a:srgbClr val="000000"/>
            </a:solidFill>
            <a:round/>
            <a:headEnd/>
            <a:tailEnd/>
          </a:ln>
        </p:spPr>
        <p:txBody>
          <a:bodyPr/>
          <a:lstStyle/>
          <a:p>
            <a:endParaRPr lang="de-DE"/>
          </a:p>
        </p:txBody>
      </p:sp>
      <p:sp>
        <p:nvSpPr>
          <p:cNvPr id="1639573" name="Line 379"/>
          <p:cNvSpPr>
            <a:spLocks noChangeShapeType="1"/>
          </p:cNvSpPr>
          <p:nvPr/>
        </p:nvSpPr>
        <p:spPr bwMode="auto">
          <a:xfrm flipV="1">
            <a:off x="6868123" y="5111749"/>
            <a:ext cx="0" cy="31750"/>
          </a:xfrm>
          <a:prstGeom prst="line">
            <a:avLst/>
          </a:prstGeom>
          <a:noFill/>
          <a:ln w="0">
            <a:solidFill>
              <a:srgbClr val="000000"/>
            </a:solidFill>
            <a:round/>
            <a:headEnd/>
            <a:tailEnd/>
          </a:ln>
        </p:spPr>
        <p:txBody>
          <a:bodyPr/>
          <a:lstStyle/>
          <a:p>
            <a:endParaRPr lang="de-DE"/>
          </a:p>
        </p:txBody>
      </p:sp>
      <p:sp>
        <p:nvSpPr>
          <p:cNvPr id="1639574" name="Line 380"/>
          <p:cNvSpPr>
            <a:spLocks noChangeShapeType="1"/>
          </p:cNvSpPr>
          <p:nvPr/>
        </p:nvSpPr>
        <p:spPr bwMode="auto">
          <a:xfrm flipV="1">
            <a:off x="7136687" y="5111749"/>
            <a:ext cx="0" cy="31750"/>
          </a:xfrm>
          <a:prstGeom prst="line">
            <a:avLst/>
          </a:prstGeom>
          <a:noFill/>
          <a:ln w="0">
            <a:solidFill>
              <a:srgbClr val="000000"/>
            </a:solidFill>
            <a:round/>
            <a:headEnd/>
            <a:tailEnd/>
          </a:ln>
        </p:spPr>
        <p:txBody>
          <a:bodyPr/>
          <a:lstStyle/>
          <a:p>
            <a:endParaRPr lang="de-DE"/>
          </a:p>
        </p:txBody>
      </p:sp>
      <p:sp>
        <p:nvSpPr>
          <p:cNvPr id="1639575" name="Line 381"/>
          <p:cNvSpPr>
            <a:spLocks noChangeShapeType="1"/>
          </p:cNvSpPr>
          <p:nvPr/>
        </p:nvSpPr>
        <p:spPr bwMode="auto">
          <a:xfrm flipV="1">
            <a:off x="7403776" y="5111749"/>
            <a:ext cx="0" cy="31750"/>
          </a:xfrm>
          <a:prstGeom prst="line">
            <a:avLst/>
          </a:prstGeom>
          <a:noFill/>
          <a:ln w="0">
            <a:solidFill>
              <a:srgbClr val="000000"/>
            </a:solidFill>
            <a:round/>
            <a:headEnd/>
            <a:tailEnd/>
          </a:ln>
        </p:spPr>
        <p:txBody>
          <a:bodyPr/>
          <a:lstStyle/>
          <a:p>
            <a:endParaRPr lang="de-DE"/>
          </a:p>
        </p:txBody>
      </p:sp>
      <p:sp>
        <p:nvSpPr>
          <p:cNvPr id="1639576" name="Freeform 382"/>
          <p:cNvSpPr>
            <a:spLocks/>
          </p:cNvSpPr>
          <p:nvPr/>
        </p:nvSpPr>
        <p:spPr bwMode="auto">
          <a:xfrm>
            <a:off x="1249661" y="2378074"/>
            <a:ext cx="6302416" cy="2552700"/>
          </a:xfrm>
          <a:custGeom>
            <a:avLst/>
            <a:gdLst>
              <a:gd name="T0" fmla="*/ 2147483647 w 634"/>
              <a:gd name="T1" fmla="*/ 2147483647 h 318"/>
              <a:gd name="T2" fmla="*/ 2147483647 w 634"/>
              <a:gd name="T3" fmla="*/ 2147483647 h 318"/>
              <a:gd name="T4" fmla="*/ 2147483647 w 634"/>
              <a:gd name="T5" fmla="*/ 2147483647 h 318"/>
              <a:gd name="T6" fmla="*/ 2147483647 w 634"/>
              <a:gd name="T7" fmla="*/ 2147483647 h 318"/>
              <a:gd name="T8" fmla="*/ 2147483647 w 634"/>
              <a:gd name="T9" fmla="*/ 2147483647 h 318"/>
              <a:gd name="T10" fmla="*/ 2147483647 w 634"/>
              <a:gd name="T11" fmla="*/ 2147483647 h 318"/>
              <a:gd name="T12" fmla="*/ 2147483647 w 634"/>
              <a:gd name="T13" fmla="*/ 2147483647 h 318"/>
              <a:gd name="T14" fmla="*/ 2147483647 w 634"/>
              <a:gd name="T15" fmla="*/ 2147483647 h 318"/>
              <a:gd name="T16" fmla="*/ 2147483647 w 634"/>
              <a:gd name="T17" fmla="*/ 2147483647 h 318"/>
              <a:gd name="T18" fmla="*/ 2147483647 w 634"/>
              <a:gd name="T19" fmla="*/ 2147483647 h 318"/>
              <a:gd name="T20" fmla="*/ 2147483647 w 634"/>
              <a:gd name="T21" fmla="*/ 2147483647 h 318"/>
              <a:gd name="T22" fmla="*/ 2147483647 w 634"/>
              <a:gd name="T23" fmla="*/ 2147483647 h 318"/>
              <a:gd name="T24" fmla="*/ 2147483647 w 634"/>
              <a:gd name="T25" fmla="*/ 2147483647 h 318"/>
              <a:gd name="T26" fmla="*/ 2147483647 w 634"/>
              <a:gd name="T27" fmla="*/ 2147483647 h 318"/>
              <a:gd name="T28" fmla="*/ 2147483647 w 634"/>
              <a:gd name="T29" fmla="*/ 2147483647 h 318"/>
              <a:gd name="T30" fmla="*/ 2147483647 w 634"/>
              <a:gd name="T31" fmla="*/ 2147483647 h 318"/>
              <a:gd name="T32" fmla="*/ 2147483647 w 634"/>
              <a:gd name="T33" fmla="*/ 2147483647 h 318"/>
              <a:gd name="T34" fmla="*/ 2147483647 w 634"/>
              <a:gd name="T35" fmla="*/ 2147483647 h 318"/>
              <a:gd name="T36" fmla="*/ 2147483647 w 634"/>
              <a:gd name="T37" fmla="*/ 2147483647 h 318"/>
              <a:gd name="T38" fmla="*/ 2147483647 w 634"/>
              <a:gd name="T39" fmla="*/ 2147483647 h 318"/>
              <a:gd name="T40" fmla="*/ 2147483647 w 634"/>
              <a:gd name="T41" fmla="*/ 2147483647 h 318"/>
              <a:gd name="T42" fmla="*/ 2147483647 w 634"/>
              <a:gd name="T43" fmla="*/ 2147483647 h 318"/>
              <a:gd name="T44" fmla="*/ 2147483647 w 634"/>
              <a:gd name="T45" fmla="*/ 2147483647 h 318"/>
              <a:gd name="T46" fmla="*/ 2147483647 w 634"/>
              <a:gd name="T47" fmla="*/ 2147483647 h 318"/>
              <a:gd name="T48" fmla="*/ 2147483647 w 634"/>
              <a:gd name="T49" fmla="*/ 2147483647 h 318"/>
              <a:gd name="T50" fmla="*/ 2147483647 w 634"/>
              <a:gd name="T51" fmla="*/ 2147483647 h 318"/>
              <a:gd name="T52" fmla="*/ 2147483647 w 634"/>
              <a:gd name="T53" fmla="*/ 2147483647 h 318"/>
              <a:gd name="T54" fmla="*/ 2147483647 w 634"/>
              <a:gd name="T55" fmla="*/ 2147483647 h 318"/>
              <a:gd name="T56" fmla="*/ 2147483647 w 634"/>
              <a:gd name="T57" fmla="*/ 2147483647 h 318"/>
              <a:gd name="T58" fmla="*/ 2147483647 w 634"/>
              <a:gd name="T59" fmla="*/ 2147483647 h 318"/>
              <a:gd name="T60" fmla="*/ 2147483647 w 634"/>
              <a:gd name="T61" fmla="*/ 2147483647 h 318"/>
              <a:gd name="T62" fmla="*/ 2147483647 w 634"/>
              <a:gd name="T63" fmla="*/ 2147483647 h 318"/>
              <a:gd name="T64" fmla="*/ 2147483647 w 634"/>
              <a:gd name="T65" fmla="*/ 2147483647 h 318"/>
              <a:gd name="T66" fmla="*/ 2147483647 w 634"/>
              <a:gd name="T67" fmla="*/ 2147483647 h 318"/>
              <a:gd name="T68" fmla="*/ 2147483647 w 634"/>
              <a:gd name="T69" fmla="*/ 2147483647 h 318"/>
              <a:gd name="T70" fmla="*/ 2147483647 w 634"/>
              <a:gd name="T71" fmla="*/ 2147483647 h 318"/>
              <a:gd name="T72" fmla="*/ 2147483647 w 634"/>
              <a:gd name="T73" fmla="*/ 2147483647 h 318"/>
              <a:gd name="T74" fmla="*/ 2147483647 w 634"/>
              <a:gd name="T75" fmla="*/ 2147483647 h 318"/>
              <a:gd name="T76" fmla="*/ 2147483647 w 634"/>
              <a:gd name="T77" fmla="*/ 2147483647 h 318"/>
              <a:gd name="T78" fmla="*/ 2147483647 w 634"/>
              <a:gd name="T79" fmla="*/ 2147483647 h 318"/>
              <a:gd name="T80" fmla="*/ 2147483647 w 634"/>
              <a:gd name="T81" fmla="*/ 2147483647 h 318"/>
              <a:gd name="T82" fmla="*/ 2147483647 w 634"/>
              <a:gd name="T83" fmla="*/ 2147483647 h 318"/>
              <a:gd name="T84" fmla="*/ 2147483647 w 634"/>
              <a:gd name="T85" fmla="*/ 2147483647 h 318"/>
              <a:gd name="T86" fmla="*/ 2147483647 w 634"/>
              <a:gd name="T87" fmla="*/ 2147483647 h 318"/>
              <a:gd name="T88" fmla="*/ 2147483647 w 634"/>
              <a:gd name="T89" fmla="*/ 2147483647 h 318"/>
              <a:gd name="T90" fmla="*/ 2147483647 w 634"/>
              <a:gd name="T91" fmla="*/ 2147483647 h 318"/>
              <a:gd name="T92" fmla="*/ 2147483647 w 634"/>
              <a:gd name="T93" fmla="*/ 2147483647 h 318"/>
              <a:gd name="T94" fmla="*/ 2147483647 w 634"/>
              <a:gd name="T95" fmla="*/ 2147483647 h 318"/>
              <a:gd name="T96" fmla="*/ 2147483647 w 634"/>
              <a:gd name="T97" fmla="*/ 2147483647 h 318"/>
              <a:gd name="T98" fmla="*/ 2147483647 w 634"/>
              <a:gd name="T99" fmla="*/ 2147483647 h 318"/>
              <a:gd name="T100" fmla="*/ 2147483647 w 634"/>
              <a:gd name="T101" fmla="*/ 2147483647 h 318"/>
              <a:gd name="T102" fmla="*/ 2147483647 w 634"/>
              <a:gd name="T103" fmla="*/ 2147483647 h 318"/>
              <a:gd name="T104" fmla="*/ 2147483647 w 634"/>
              <a:gd name="T105" fmla="*/ 2147483647 h 318"/>
              <a:gd name="T106" fmla="*/ 2147483647 w 634"/>
              <a:gd name="T107" fmla="*/ 2147483647 h 318"/>
              <a:gd name="T108" fmla="*/ 2147483647 w 634"/>
              <a:gd name="T109" fmla="*/ 2147483647 h 318"/>
              <a:gd name="T110" fmla="*/ 2147483647 w 634"/>
              <a:gd name="T111" fmla="*/ 2147483647 h 318"/>
              <a:gd name="T112" fmla="*/ 2147483647 w 634"/>
              <a:gd name="T113" fmla="*/ 2147483647 h 318"/>
              <a:gd name="T114" fmla="*/ 2147483647 w 634"/>
              <a:gd name="T115" fmla="*/ 2147483647 h 318"/>
              <a:gd name="T116" fmla="*/ 2147483647 w 634"/>
              <a:gd name="T117" fmla="*/ 2147483647 h 318"/>
              <a:gd name="T118" fmla="*/ 2147483647 w 634"/>
              <a:gd name="T119" fmla="*/ 2147483647 h 3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4"/>
              <a:gd name="T181" fmla="*/ 0 h 318"/>
              <a:gd name="T182" fmla="*/ 634 w 634"/>
              <a:gd name="T183" fmla="*/ 318 h 3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4" h="318">
                <a:moveTo>
                  <a:pt x="0" y="224"/>
                </a:moveTo>
                <a:lnTo>
                  <a:pt x="1" y="227"/>
                </a:lnTo>
                <a:lnTo>
                  <a:pt x="1" y="228"/>
                </a:lnTo>
                <a:lnTo>
                  <a:pt x="2" y="224"/>
                </a:lnTo>
                <a:lnTo>
                  <a:pt x="2" y="226"/>
                </a:lnTo>
                <a:lnTo>
                  <a:pt x="3" y="228"/>
                </a:lnTo>
                <a:lnTo>
                  <a:pt x="4" y="227"/>
                </a:lnTo>
                <a:lnTo>
                  <a:pt x="4" y="228"/>
                </a:lnTo>
                <a:lnTo>
                  <a:pt x="5" y="230"/>
                </a:lnTo>
                <a:lnTo>
                  <a:pt x="6" y="230"/>
                </a:lnTo>
                <a:lnTo>
                  <a:pt x="6" y="229"/>
                </a:lnTo>
                <a:lnTo>
                  <a:pt x="7" y="230"/>
                </a:lnTo>
                <a:lnTo>
                  <a:pt x="7" y="231"/>
                </a:lnTo>
                <a:lnTo>
                  <a:pt x="8" y="232"/>
                </a:lnTo>
                <a:lnTo>
                  <a:pt x="9" y="231"/>
                </a:lnTo>
                <a:lnTo>
                  <a:pt x="9" y="233"/>
                </a:lnTo>
                <a:lnTo>
                  <a:pt x="10" y="237"/>
                </a:lnTo>
                <a:lnTo>
                  <a:pt x="10" y="240"/>
                </a:lnTo>
                <a:lnTo>
                  <a:pt x="11" y="241"/>
                </a:lnTo>
                <a:lnTo>
                  <a:pt x="12" y="241"/>
                </a:lnTo>
                <a:lnTo>
                  <a:pt x="12" y="242"/>
                </a:lnTo>
                <a:lnTo>
                  <a:pt x="13" y="240"/>
                </a:lnTo>
                <a:lnTo>
                  <a:pt x="14" y="239"/>
                </a:lnTo>
                <a:lnTo>
                  <a:pt x="14" y="241"/>
                </a:lnTo>
                <a:lnTo>
                  <a:pt x="15" y="241"/>
                </a:lnTo>
                <a:lnTo>
                  <a:pt x="16" y="238"/>
                </a:lnTo>
                <a:lnTo>
                  <a:pt x="17" y="240"/>
                </a:lnTo>
                <a:lnTo>
                  <a:pt x="17" y="237"/>
                </a:lnTo>
                <a:lnTo>
                  <a:pt x="18" y="236"/>
                </a:lnTo>
                <a:lnTo>
                  <a:pt x="18" y="237"/>
                </a:lnTo>
                <a:lnTo>
                  <a:pt x="19" y="239"/>
                </a:lnTo>
                <a:lnTo>
                  <a:pt x="20" y="241"/>
                </a:lnTo>
                <a:lnTo>
                  <a:pt x="20" y="242"/>
                </a:lnTo>
                <a:lnTo>
                  <a:pt x="21" y="241"/>
                </a:lnTo>
                <a:lnTo>
                  <a:pt x="22" y="239"/>
                </a:lnTo>
                <a:lnTo>
                  <a:pt x="22" y="238"/>
                </a:lnTo>
                <a:lnTo>
                  <a:pt x="23" y="240"/>
                </a:lnTo>
                <a:lnTo>
                  <a:pt x="23" y="239"/>
                </a:lnTo>
                <a:lnTo>
                  <a:pt x="24" y="240"/>
                </a:lnTo>
                <a:lnTo>
                  <a:pt x="25" y="238"/>
                </a:lnTo>
                <a:lnTo>
                  <a:pt x="25" y="234"/>
                </a:lnTo>
                <a:lnTo>
                  <a:pt x="26" y="239"/>
                </a:lnTo>
                <a:lnTo>
                  <a:pt x="27" y="240"/>
                </a:lnTo>
                <a:lnTo>
                  <a:pt x="28" y="241"/>
                </a:lnTo>
                <a:lnTo>
                  <a:pt x="28" y="238"/>
                </a:lnTo>
                <a:lnTo>
                  <a:pt x="29" y="239"/>
                </a:lnTo>
                <a:lnTo>
                  <a:pt x="30" y="241"/>
                </a:lnTo>
                <a:lnTo>
                  <a:pt x="30" y="244"/>
                </a:lnTo>
                <a:lnTo>
                  <a:pt x="31" y="244"/>
                </a:lnTo>
                <a:lnTo>
                  <a:pt x="31" y="239"/>
                </a:lnTo>
                <a:lnTo>
                  <a:pt x="32" y="239"/>
                </a:lnTo>
                <a:lnTo>
                  <a:pt x="33" y="235"/>
                </a:lnTo>
                <a:lnTo>
                  <a:pt x="33" y="232"/>
                </a:lnTo>
                <a:lnTo>
                  <a:pt x="34" y="231"/>
                </a:lnTo>
                <a:lnTo>
                  <a:pt x="35" y="227"/>
                </a:lnTo>
                <a:lnTo>
                  <a:pt x="35" y="223"/>
                </a:lnTo>
                <a:lnTo>
                  <a:pt x="36" y="215"/>
                </a:lnTo>
                <a:lnTo>
                  <a:pt x="36" y="219"/>
                </a:lnTo>
                <a:lnTo>
                  <a:pt x="37" y="224"/>
                </a:lnTo>
                <a:lnTo>
                  <a:pt x="38" y="224"/>
                </a:lnTo>
                <a:lnTo>
                  <a:pt x="38" y="226"/>
                </a:lnTo>
                <a:lnTo>
                  <a:pt x="39" y="231"/>
                </a:lnTo>
                <a:lnTo>
                  <a:pt x="39" y="227"/>
                </a:lnTo>
                <a:lnTo>
                  <a:pt x="40" y="222"/>
                </a:lnTo>
                <a:lnTo>
                  <a:pt x="41" y="222"/>
                </a:lnTo>
                <a:lnTo>
                  <a:pt x="41" y="225"/>
                </a:lnTo>
                <a:lnTo>
                  <a:pt x="42" y="227"/>
                </a:lnTo>
                <a:lnTo>
                  <a:pt x="43" y="213"/>
                </a:lnTo>
                <a:lnTo>
                  <a:pt x="43" y="198"/>
                </a:lnTo>
                <a:lnTo>
                  <a:pt x="44" y="178"/>
                </a:lnTo>
                <a:lnTo>
                  <a:pt x="44" y="191"/>
                </a:lnTo>
                <a:lnTo>
                  <a:pt x="45" y="197"/>
                </a:lnTo>
                <a:lnTo>
                  <a:pt x="46" y="193"/>
                </a:lnTo>
                <a:lnTo>
                  <a:pt x="46" y="180"/>
                </a:lnTo>
                <a:lnTo>
                  <a:pt x="47" y="155"/>
                </a:lnTo>
                <a:lnTo>
                  <a:pt x="47" y="145"/>
                </a:lnTo>
                <a:lnTo>
                  <a:pt x="48" y="158"/>
                </a:lnTo>
                <a:lnTo>
                  <a:pt x="49" y="142"/>
                </a:lnTo>
                <a:lnTo>
                  <a:pt x="49" y="118"/>
                </a:lnTo>
                <a:lnTo>
                  <a:pt x="50" y="91"/>
                </a:lnTo>
                <a:lnTo>
                  <a:pt x="51" y="96"/>
                </a:lnTo>
                <a:lnTo>
                  <a:pt x="51" y="42"/>
                </a:lnTo>
                <a:lnTo>
                  <a:pt x="52" y="115"/>
                </a:lnTo>
                <a:lnTo>
                  <a:pt x="52" y="120"/>
                </a:lnTo>
                <a:lnTo>
                  <a:pt x="53" y="114"/>
                </a:lnTo>
                <a:lnTo>
                  <a:pt x="54" y="29"/>
                </a:lnTo>
                <a:lnTo>
                  <a:pt x="54" y="8"/>
                </a:lnTo>
                <a:lnTo>
                  <a:pt x="55" y="8"/>
                </a:lnTo>
                <a:lnTo>
                  <a:pt x="55" y="9"/>
                </a:lnTo>
                <a:lnTo>
                  <a:pt x="56" y="120"/>
                </a:lnTo>
                <a:lnTo>
                  <a:pt x="57" y="146"/>
                </a:lnTo>
                <a:lnTo>
                  <a:pt x="57" y="135"/>
                </a:lnTo>
                <a:lnTo>
                  <a:pt x="58" y="119"/>
                </a:lnTo>
                <a:lnTo>
                  <a:pt x="59" y="106"/>
                </a:lnTo>
                <a:lnTo>
                  <a:pt x="59" y="119"/>
                </a:lnTo>
                <a:lnTo>
                  <a:pt x="60" y="107"/>
                </a:lnTo>
                <a:lnTo>
                  <a:pt x="60" y="87"/>
                </a:lnTo>
                <a:lnTo>
                  <a:pt x="61" y="78"/>
                </a:lnTo>
                <a:lnTo>
                  <a:pt x="62" y="135"/>
                </a:lnTo>
                <a:lnTo>
                  <a:pt x="62" y="161"/>
                </a:lnTo>
                <a:lnTo>
                  <a:pt x="63" y="181"/>
                </a:lnTo>
                <a:lnTo>
                  <a:pt x="64" y="175"/>
                </a:lnTo>
                <a:lnTo>
                  <a:pt x="64" y="151"/>
                </a:lnTo>
                <a:lnTo>
                  <a:pt x="65" y="143"/>
                </a:lnTo>
                <a:lnTo>
                  <a:pt x="65" y="131"/>
                </a:lnTo>
                <a:lnTo>
                  <a:pt x="66" y="145"/>
                </a:lnTo>
                <a:lnTo>
                  <a:pt x="67" y="177"/>
                </a:lnTo>
                <a:lnTo>
                  <a:pt x="67" y="203"/>
                </a:lnTo>
                <a:lnTo>
                  <a:pt x="68" y="198"/>
                </a:lnTo>
                <a:lnTo>
                  <a:pt x="68" y="205"/>
                </a:lnTo>
                <a:lnTo>
                  <a:pt x="69" y="199"/>
                </a:lnTo>
                <a:lnTo>
                  <a:pt x="70" y="197"/>
                </a:lnTo>
                <a:lnTo>
                  <a:pt x="70" y="191"/>
                </a:lnTo>
                <a:lnTo>
                  <a:pt x="71" y="180"/>
                </a:lnTo>
                <a:lnTo>
                  <a:pt x="72" y="184"/>
                </a:lnTo>
                <a:lnTo>
                  <a:pt x="72" y="187"/>
                </a:lnTo>
                <a:lnTo>
                  <a:pt x="73" y="187"/>
                </a:lnTo>
                <a:lnTo>
                  <a:pt x="73" y="190"/>
                </a:lnTo>
                <a:lnTo>
                  <a:pt x="74" y="196"/>
                </a:lnTo>
                <a:lnTo>
                  <a:pt x="75" y="193"/>
                </a:lnTo>
                <a:lnTo>
                  <a:pt x="75" y="181"/>
                </a:lnTo>
                <a:lnTo>
                  <a:pt x="76" y="183"/>
                </a:lnTo>
                <a:lnTo>
                  <a:pt x="76" y="190"/>
                </a:lnTo>
                <a:lnTo>
                  <a:pt x="77" y="198"/>
                </a:lnTo>
                <a:lnTo>
                  <a:pt x="78" y="201"/>
                </a:lnTo>
                <a:lnTo>
                  <a:pt x="78" y="209"/>
                </a:lnTo>
                <a:lnTo>
                  <a:pt x="79" y="215"/>
                </a:lnTo>
                <a:lnTo>
                  <a:pt x="80" y="215"/>
                </a:lnTo>
                <a:lnTo>
                  <a:pt x="80" y="219"/>
                </a:lnTo>
                <a:lnTo>
                  <a:pt x="81" y="225"/>
                </a:lnTo>
                <a:lnTo>
                  <a:pt x="81" y="237"/>
                </a:lnTo>
                <a:lnTo>
                  <a:pt x="82" y="245"/>
                </a:lnTo>
                <a:lnTo>
                  <a:pt x="83" y="240"/>
                </a:lnTo>
                <a:lnTo>
                  <a:pt x="83" y="236"/>
                </a:lnTo>
                <a:lnTo>
                  <a:pt x="84" y="234"/>
                </a:lnTo>
                <a:lnTo>
                  <a:pt x="84" y="236"/>
                </a:lnTo>
                <a:lnTo>
                  <a:pt x="85" y="239"/>
                </a:lnTo>
                <a:lnTo>
                  <a:pt x="86" y="241"/>
                </a:lnTo>
                <a:lnTo>
                  <a:pt x="86" y="247"/>
                </a:lnTo>
                <a:lnTo>
                  <a:pt x="87" y="252"/>
                </a:lnTo>
                <a:lnTo>
                  <a:pt x="88" y="250"/>
                </a:lnTo>
                <a:lnTo>
                  <a:pt x="88" y="249"/>
                </a:lnTo>
                <a:lnTo>
                  <a:pt x="89" y="250"/>
                </a:lnTo>
                <a:lnTo>
                  <a:pt x="89" y="246"/>
                </a:lnTo>
                <a:lnTo>
                  <a:pt x="90" y="245"/>
                </a:lnTo>
                <a:lnTo>
                  <a:pt x="91" y="246"/>
                </a:lnTo>
                <a:lnTo>
                  <a:pt x="91" y="244"/>
                </a:lnTo>
                <a:lnTo>
                  <a:pt x="92" y="241"/>
                </a:lnTo>
                <a:lnTo>
                  <a:pt x="92" y="240"/>
                </a:lnTo>
                <a:lnTo>
                  <a:pt x="93" y="240"/>
                </a:lnTo>
                <a:lnTo>
                  <a:pt x="94" y="231"/>
                </a:lnTo>
                <a:lnTo>
                  <a:pt x="94" y="214"/>
                </a:lnTo>
                <a:lnTo>
                  <a:pt x="95" y="199"/>
                </a:lnTo>
                <a:lnTo>
                  <a:pt x="96" y="201"/>
                </a:lnTo>
                <a:lnTo>
                  <a:pt x="96" y="191"/>
                </a:lnTo>
                <a:lnTo>
                  <a:pt x="97" y="187"/>
                </a:lnTo>
                <a:lnTo>
                  <a:pt x="97" y="172"/>
                </a:lnTo>
                <a:lnTo>
                  <a:pt x="98" y="164"/>
                </a:lnTo>
                <a:lnTo>
                  <a:pt x="99" y="178"/>
                </a:lnTo>
                <a:lnTo>
                  <a:pt x="99" y="170"/>
                </a:lnTo>
                <a:lnTo>
                  <a:pt x="100" y="198"/>
                </a:lnTo>
                <a:lnTo>
                  <a:pt x="101" y="204"/>
                </a:lnTo>
                <a:lnTo>
                  <a:pt x="101" y="200"/>
                </a:lnTo>
                <a:lnTo>
                  <a:pt x="102" y="209"/>
                </a:lnTo>
                <a:lnTo>
                  <a:pt x="102" y="216"/>
                </a:lnTo>
                <a:lnTo>
                  <a:pt x="103" y="214"/>
                </a:lnTo>
                <a:lnTo>
                  <a:pt x="104" y="220"/>
                </a:lnTo>
                <a:lnTo>
                  <a:pt x="104" y="221"/>
                </a:lnTo>
                <a:lnTo>
                  <a:pt x="105" y="225"/>
                </a:lnTo>
                <a:lnTo>
                  <a:pt x="105" y="211"/>
                </a:lnTo>
                <a:lnTo>
                  <a:pt x="106" y="210"/>
                </a:lnTo>
                <a:lnTo>
                  <a:pt x="107" y="215"/>
                </a:lnTo>
                <a:lnTo>
                  <a:pt x="107" y="218"/>
                </a:lnTo>
                <a:lnTo>
                  <a:pt x="108" y="220"/>
                </a:lnTo>
                <a:lnTo>
                  <a:pt x="109" y="231"/>
                </a:lnTo>
                <a:lnTo>
                  <a:pt x="109" y="233"/>
                </a:lnTo>
                <a:lnTo>
                  <a:pt x="110" y="228"/>
                </a:lnTo>
                <a:lnTo>
                  <a:pt x="110" y="220"/>
                </a:lnTo>
                <a:lnTo>
                  <a:pt x="111" y="221"/>
                </a:lnTo>
                <a:lnTo>
                  <a:pt x="112" y="223"/>
                </a:lnTo>
                <a:lnTo>
                  <a:pt x="112" y="221"/>
                </a:lnTo>
                <a:lnTo>
                  <a:pt x="113" y="224"/>
                </a:lnTo>
                <a:lnTo>
                  <a:pt x="113" y="221"/>
                </a:lnTo>
                <a:lnTo>
                  <a:pt x="114" y="214"/>
                </a:lnTo>
                <a:lnTo>
                  <a:pt x="115" y="223"/>
                </a:lnTo>
                <a:lnTo>
                  <a:pt x="115" y="226"/>
                </a:lnTo>
                <a:lnTo>
                  <a:pt x="116" y="227"/>
                </a:lnTo>
                <a:lnTo>
                  <a:pt x="117" y="230"/>
                </a:lnTo>
                <a:lnTo>
                  <a:pt x="117" y="228"/>
                </a:lnTo>
                <a:lnTo>
                  <a:pt x="118" y="226"/>
                </a:lnTo>
                <a:lnTo>
                  <a:pt x="118" y="234"/>
                </a:lnTo>
                <a:lnTo>
                  <a:pt x="119" y="237"/>
                </a:lnTo>
                <a:lnTo>
                  <a:pt x="120" y="234"/>
                </a:lnTo>
                <a:lnTo>
                  <a:pt x="121" y="233"/>
                </a:lnTo>
                <a:lnTo>
                  <a:pt x="121" y="232"/>
                </a:lnTo>
                <a:lnTo>
                  <a:pt x="122" y="232"/>
                </a:lnTo>
                <a:lnTo>
                  <a:pt x="123" y="234"/>
                </a:lnTo>
                <a:lnTo>
                  <a:pt x="123" y="233"/>
                </a:lnTo>
                <a:lnTo>
                  <a:pt x="124" y="232"/>
                </a:lnTo>
                <a:lnTo>
                  <a:pt x="125" y="249"/>
                </a:lnTo>
                <a:lnTo>
                  <a:pt x="125" y="250"/>
                </a:lnTo>
                <a:lnTo>
                  <a:pt x="126" y="255"/>
                </a:lnTo>
                <a:lnTo>
                  <a:pt x="127" y="253"/>
                </a:lnTo>
                <a:lnTo>
                  <a:pt x="128" y="254"/>
                </a:lnTo>
                <a:lnTo>
                  <a:pt x="129" y="251"/>
                </a:lnTo>
                <a:lnTo>
                  <a:pt x="129" y="253"/>
                </a:lnTo>
                <a:lnTo>
                  <a:pt x="130" y="255"/>
                </a:lnTo>
                <a:lnTo>
                  <a:pt x="131" y="255"/>
                </a:lnTo>
                <a:lnTo>
                  <a:pt x="131" y="256"/>
                </a:lnTo>
                <a:lnTo>
                  <a:pt x="132" y="256"/>
                </a:lnTo>
                <a:lnTo>
                  <a:pt x="133" y="256"/>
                </a:lnTo>
                <a:lnTo>
                  <a:pt x="133" y="260"/>
                </a:lnTo>
                <a:lnTo>
                  <a:pt x="134" y="263"/>
                </a:lnTo>
                <a:lnTo>
                  <a:pt x="134" y="267"/>
                </a:lnTo>
                <a:lnTo>
                  <a:pt x="135" y="270"/>
                </a:lnTo>
                <a:lnTo>
                  <a:pt x="136" y="271"/>
                </a:lnTo>
                <a:lnTo>
                  <a:pt x="136" y="272"/>
                </a:lnTo>
                <a:lnTo>
                  <a:pt x="137" y="275"/>
                </a:lnTo>
                <a:lnTo>
                  <a:pt x="138" y="276"/>
                </a:lnTo>
                <a:lnTo>
                  <a:pt x="139" y="276"/>
                </a:lnTo>
                <a:lnTo>
                  <a:pt x="140" y="276"/>
                </a:lnTo>
                <a:lnTo>
                  <a:pt x="141" y="279"/>
                </a:lnTo>
                <a:lnTo>
                  <a:pt x="141" y="281"/>
                </a:lnTo>
                <a:lnTo>
                  <a:pt x="142" y="281"/>
                </a:lnTo>
                <a:lnTo>
                  <a:pt x="142" y="282"/>
                </a:lnTo>
                <a:lnTo>
                  <a:pt x="143" y="285"/>
                </a:lnTo>
                <a:lnTo>
                  <a:pt x="144" y="287"/>
                </a:lnTo>
                <a:lnTo>
                  <a:pt x="144" y="288"/>
                </a:lnTo>
                <a:lnTo>
                  <a:pt x="145" y="288"/>
                </a:lnTo>
                <a:lnTo>
                  <a:pt x="146" y="287"/>
                </a:lnTo>
                <a:lnTo>
                  <a:pt x="146" y="288"/>
                </a:lnTo>
                <a:lnTo>
                  <a:pt x="147" y="289"/>
                </a:lnTo>
                <a:lnTo>
                  <a:pt x="147" y="291"/>
                </a:lnTo>
                <a:lnTo>
                  <a:pt x="148" y="291"/>
                </a:lnTo>
                <a:lnTo>
                  <a:pt x="149" y="290"/>
                </a:lnTo>
                <a:lnTo>
                  <a:pt x="149" y="292"/>
                </a:lnTo>
                <a:lnTo>
                  <a:pt x="150" y="293"/>
                </a:lnTo>
                <a:lnTo>
                  <a:pt x="150" y="295"/>
                </a:lnTo>
                <a:lnTo>
                  <a:pt x="151" y="294"/>
                </a:lnTo>
                <a:lnTo>
                  <a:pt x="152" y="295"/>
                </a:lnTo>
                <a:lnTo>
                  <a:pt x="152" y="296"/>
                </a:lnTo>
                <a:lnTo>
                  <a:pt x="153" y="297"/>
                </a:lnTo>
                <a:lnTo>
                  <a:pt x="154" y="298"/>
                </a:lnTo>
                <a:lnTo>
                  <a:pt x="154" y="300"/>
                </a:lnTo>
                <a:lnTo>
                  <a:pt x="155" y="302"/>
                </a:lnTo>
                <a:lnTo>
                  <a:pt x="155" y="301"/>
                </a:lnTo>
                <a:lnTo>
                  <a:pt x="156" y="299"/>
                </a:lnTo>
                <a:lnTo>
                  <a:pt x="157" y="298"/>
                </a:lnTo>
                <a:lnTo>
                  <a:pt x="157" y="297"/>
                </a:lnTo>
                <a:lnTo>
                  <a:pt x="158" y="299"/>
                </a:lnTo>
                <a:lnTo>
                  <a:pt x="158" y="297"/>
                </a:lnTo>
                <a:lnTo>
                  <a:pt x="159" y="298"/>
                </a:lnTo>
                <a:lnTo>
                  <a:pt x="160" y="301"/>
                </a:lnTo>
                <a:lnTo>
                  <a:pt x="160" y="300"/>
                </a:lnTo>
                <a:lnTo>
                  <a:pt x="161" y="297"/>
                </a:lnTo>
                <a:lnTo>
                  <a:pt x="162" y="295"/>
                </a:lnTo>
                <a:lnTo>
                  <a:pt x="163" y="295"/>
                </a:lnTo>
                <a:lnTo>
                  <a:pt x="163" y="296"/>
                </a:lnTo>
                <a:lnTo>
                  <a:pt x="164" y="293"/>
                </a:lnTo>
                <a:lnTo>
                  <a:pt x="165" y="293"/>
                </a:lnTo>
                <a:lnTo>
                  <a:pt x="165" y="292"/>
                </a:lnTo>
                <a:lnTo>
                  <a:pt x="166" y="292"/>
                </a:lnTo>
                <a:lnTo>
                  <a:pt x="166" y="295"/>
                </a:lnTo>
                <a:lnTo>
                  <a:pt x="167" y="295"/>
                </a:lnTo>
                <a:lnTo>
                  <a:pt x="168" y="292"/>
                </a:lnTo>
                <a:lnTo>
                  <a:pt x="168" y="288"/>
                </a:lnTo>
                <a:lnTo>
                  <a:pt x="169" y="288"/>
                </a:lnTo>
                <a:lnTo>
                  <a:pt x="170" y="286"/>
                </a:lnTo>
                <a:lnTo>
                  <a:pt x="170" y="288"/>
                </a:lnTo>
                <a:lnTo>
                  <a:pt x="171" y="288"/>
                </a:lnTo>
                <a:lnTo>
                  <a:pt x="171" y="287"/>
                </a:lnTo>
                <a:lnTo>
                  <a:pt x="172" y="290"/>
                </a:lnTo>
                <a:lnTo>
                  <a:pt x="173" y="293"/>
                </a:lnTo>
                <a:lnTo>
                  <a:pt x="173" y="295"/>
                </a:lnTo>
                <a:lnTo>
                  <a:pt x="174" y="293"/>
                </a:lnTo>
                <a:lnTo>
                  <a:pt x="175" y="292"/>
                </a:lnTo>
                <a:lnTo>
                  <a:pt x="176" y="289"/>
                </a:lnTo>
                <a:lnTo>
                  <a:pt x="176" y="287"/>
                </a:lnTo>
                <a:lnTo>
                  <a:pt x="177" y="287"/>
                </a:lnTo>
                <a:lnTo>
                  <a:pt x="178" y="290"/>
                </a:lnTo>
                <a:lnTo>
                  <a:pt x="178" y="289"/>
                </a:lnTo>
                <a:lnTo>
                  <a:pt x="179" y="287"/>
                </a:lnTo>
                <a:lnTo>
                  <a:pt x="179" y="288"/>
                </a:lnTo>
                <a:lnTo>
                  <a:pt x="180" y="288"/>
                </a:lnTo>
                <a:lnTo>
                  <a:pt x="181" y="287"/>
                </a:lnTo>
                <a:lnTo>
                  <a:pt x="181" y="283"/>
                </a:lnTo>
                <a:lnTo>
                  <a:pt x="182" y="284"/>
                </a:lnTo>
                <a:lnTo>
                  <a:pt x="183" y="285"/>
                </a:lnTo>
                <a:lnTo>
                  <a:pt x="184" y="285"/>
                </a:lnTo>
                <a:lnTo>
                  <a:pt x="184" y="286"/>
                </a:lnTo>
                <a:lnTo>
                  <a:pt x="185" y="290"/>
                </a:lnTo>
                <a:lnTo>
                  <a:pt x="186" y="292"/>
                </a:lnTo>
                <a:lnTo>
                  <a:pt x="186" y="293"/>
                </a:lnTo>
                <a:lnTo>
                  <a:pt x="187" y="295"/>
                </a:lnTo>
                <a:lnTo>
                  <a:pt x="187" y="294"/>
                </a:lnTo>
                <a:lnTo>
                  <a:pt x="188" y="294"/>
                </a:lnTo>
                <a:lnTo>
                  <a:pt x="189" y="292"/>
                </a:lnTo>
                <a:lnTo>
                  <a:pt x="189" y="296"/>
                </a:lnTo>
                <a:lnTo>
                  <a:pt x="190" y="298"/>
                </a:lnTo>
                <a:lnTo>
                  <a:pt x="191" y="299"/>
                </a:lnTo>
                <a:lnTo>
                  <a:pt x="192" y="300"/>
                </a:lnTo>
                <a:lnTo>
                  <a:pt x="192" y="302"/>
                </a:lnTo>
                <a:lnTo>
                  <a:pt x="193" y="302"/>
                </a:lnTo>
                <a:lnTo>
                  <a:pt x="194" y="302"/>
                </a:lnTo>
                <a:lnTo>
                  <a:pt x="194" y="301"/>
                </a:lnTo>
                <a:lnTo>
                  <a:pt x="195" y="302"/>
                </a:lnTo>
                <a:lnTo>
                  <a:pt x="195" y="299"/>
                </a:lnTo>
                <a:lnTo>
                  <a:pt x="196" y="296"/>
                </a:lnTo>
                <a:lnTo>
                  <a:pt x="197" y="295"/>
                </a:lnTo>
                <a:lnTo>
                  <a:pt x="197" y="296"/>
                </a:lnTo>
                <a:lnTo>
                  <a:pt x="198" y="297"/>
                </a:lnTo>
                <a:lnTo>
                  <a:pt x="199" y="296"/>
                </a:lnTo>
                <a:lnTo>
                  <a:pt x="200" y="298"/>
                </a:lnTo>
                <a:lnTo>
                  <a:pt x="200" y="300"/>
                </a:lnTo>
                <a:lnTo>
                  <a:pt x="201" y="300"/>
                </a:lnTo>
                <a:lnTo>
                  <a:pt x="202" y="298"/>
                </a:lnTo>
                <a:lnTo>
                  <a:pt x="202" y="295"/>
                </a:lnTo>
                <a:lnTo>
                  <a:pt x="203" y="297"/>
                </a:lnTo>
                <a:lnTo>
                  <a:pt x="204" y="297"/>
                </a:lnTo>
                <a:lnTo>
                  <a:pt x="204" y="300"/>
                </a:lnTo>
                <a:lnTo>
                  <a:pt x="205" y="300"/>
                </a:lnTo>
                <a:lnTo>
                  <a:pt x="205" y="301"/>
                </a:lnTo>
                <a:lnTo>
                  <a:pt x="206" y="300"/>
                </a:lnTo>
                <a:lnTo>
                  <a:pt x="207" y="302"/>
                </a:lnTo>
                <a:lnTo>
                  <a:pt x="207" y="305"/>
                </a:lnTo>
                <a:lnTo>
                  <a:pt x="208" y="305"/>
                </a:lnTo>
                <a:lnTo>
                  <a:pt x="208" y="306"/>
                </a:lnTo>
                <a:lnTo>
                  <a:pt x="209" y="311"/>
                </a:lnTo>
                <a:lnTo>
                  <a:pt x="210" y="310"/>
                </a:lnTo>
                <a:lnTo>
                  <a:pt x="210" y="307"/>
                </a:lnTo>
                <a:lnTo>
                  <a:pt x="211" y="303"/>
                </a:lnTo>
                <a:lnTo>
                  <a:pt x="212" y="303"/>
                </a:lnTo>
                <a:lnTo>
                  <a:pt x="212" y="300"/>
                </a:lnTo>
                <a:lnTo>
                  <a:pt x="213" y="297"/>
                </a:lnTo>
                <a:lnTo>
                  <a:pt x="213" y="301"/>
                </a:lnTo>
                <a:lnTo>
                  <a:pt x="214" y="298"/>
                </a:lnTo>
                <a:lnTo>
                  <a:pt x="215" y="296"/>
                </a:lnTo>
                <a:lnTo>
                  <a:pt x="215" y="297"/>
                </a:lnTo>
                <a:lnTo>
                  <a:pt x="216" y="296"/>
                </a:lnTo>
                <a:lnTo>
                  <a:pt x="216" y="297"/>
                </a:lnTo>
                <a:lnTo>
                  <a:pt x="217" y="300"/>
                </a:lnTo>
                <a:lnTo>
                  <a:pt x="218" y="298"/>
                </a:lnTo>
                <a:lnTo>
                  <a:pt x="218" y="295"/>
                </a:lnTo>
                <a:lnTo>
                  <a:pt x="219" y="296"/>
                </a:lnTo>
                <a:lnTo>
                  <a:pt x="220" y="297"/>
                </a:lnTo>
                <a:lnTo>
                  <a:pt x="220" y="298"/>
                </a:lnTo>
                <a:lnTo>
                  <a:pt x="221" y="301"/>
                </a:lnTo>
                <a:lnTo>
                  <a:pt x="221" y="302"/>
                </a:lnTo>
                <a:lnTo>
                  <a:pt x="222" y="305"/>
                </a:lnTo>
                <a:lnTo>
                  <a:pt x="223" y="308"/>
                </a:lnTo>
                <a:lnTo>
                  <a:pt x="224" y="308"/>
                </a:lnTo>
                <a:lnTo>
                  <a:pt x="225" y="307"/>
                </a:lnTo>
                <a:lnTo>
                  <a:pt x="226" y="311"/>
                </a:lnTo>
                <a:lnTo>
                  <a:pt x="226" y="312"/>
                </a:lnTo>
                <a:lnTo>
                  <a:pt x="227" y="310"/>
                </a:lnTo>
                <a:lnTo>
                  <a:pt x="228" y="307"/>
                </a:lnTo>
                <a:lnTo>
                  <a:pt x="229" y="308"/>
                </a:lnTo>
                <a:lnTo>
                  <a:pt x="229" y="307"/>
                </a:lnTo>
                <a:lnTo>
                  <a:pt x="230" y="307"/>
                </a:lnTo>
                <a:lnTo>
                  <a:pt x="231" y="309"/>
                </a:lnTo>
                <a:lnTo>
                  <a:pt x="231" y="312"/>
                </a:lnTo>
                <a:lnTo>
                  <a:pt x="232" y="307"/>
                </a:lnTo>
                <a:lnTo>
                  <a:pt x="232" y="302"/>
                </a:lnTo>
                <a:lnTo>
                  <a:pt x="233" y="304"/>
                </a:lnTo>
                <a:lnTo>
                  <a:pt x="234" y="305"/>
                </a:lnTo>
                <a:lnTo>
                  <a:pt x="234" y="301"/>
                </a:lnTo>
                <a:lnTo>
                  <a:pt x="235" y="296"/>
                </a:lnTo>
                <a:lnTo>
                  <a:pt x="236" y="297"/>
                </a:lnTo>
                <a:lnTo>
                  <a:pt x="236" y="295"/>
                </a:lnTo>
                <a:lnTo>
                  <a:pt x="237" y="288"/>
                </a:lnTo>
                <a:lnTo>
                  <a:pt x="237" y="284"/>
                </a:lnTo>
                <a:lnTo>
                  <a:pt x="238" y="286"/>
                </a:lnTo>
                <a:lnTo>
                  <a:pt x="239" y="290"/>
                </a:lnTo>
                <a:lnTo>
                  <a:pt x="240" y="292"/>
                </a:lnTo>
                <a:lnTo>
                  <a:pt x="241" y="291"/>
                </a:lnTo>
                <a:lnTo>
                  <a:pt x="241" y="288"/>
                </a:lnTo>
                <a:lnTo>
                  <a:pt x="242" y="282"/>
                </a:lnTo>
                <a:lnTo>
                  <a:pt x="242" y="281"/>
                </a:lnTo>
                <a:lnTo>
                  <a:pt x="243" y="270"/>
                </a:lnTo>
                <a:lnTo>
                  <a:pt x="244" y="262"/>
                </a:lnTo>
                <a:lnTo>
                  <a:pt x="244" y="266"/>
                </a:lnTo>
                <a:lnTo>
                  <a:pt x="245" y="276"/>
                </a:lnTo>
                <a:lnTo>
                  <a:pt x="245" y="274"/>
                </a:lnTo>
                <a:lnTo>
                  <a:pt x="246" y="269"/>
                </a:lnTo>
                <a:lnTo>
                  <a:pt x="247" y="271"/>
                </a:lnTo>
                <a:lnTo>
                  <a:pt x="247" y="277"/>
                </a:lnTo>
                <a:lnTo>
                  <a:pt x="248" y="285"/>
                </a:lnTo>
                <a:lnTo>
                  <a:pt x="249" y="291"/>
                </a:lnTo>
                <a:lnTo>
                  <a:pt x="249" y="288"/>
                </a:lnTo>
                <a:lnTo>
                  <a:pt x="250" y="286"/>
                </a:lnTo>
                <a:lnTo>
                  <a:pt x="251" y="292"/>
                </a:lnTo>
                <a:lnTo>
                  <a:pt x="252" y="295"/>
                </a:lnTo>
                <a:lnTo>
                  <a:pt x="253" y="298"/>
                </a:lnTo>
                <a:lnTo>
                  <a:pt x="253" y="301"/>
                </a:lnTo>
                <a:lnTo>
                  <a:pt x="254" y="299"/>
                </a:lnTo>
                <a:lnTo>
                  <a:pt x="255" y="296"/>
                </a:lnTo>
                <a:lnTo>
                  <a:pt x="255" y="295"/>
                </a:lnTo>
                <a:lnTo>
                  <a:pt x="256" y="294"/>
                </a:lnTo>
                <a:lnTo>
                  <a:pt x="257" y="297"/>
                </a:lnTo>
                <a:lnTo>
                  <a:pt x="257" y="287"/>
                </a:lnTo>
                <a:lnTo>
                  <a:pt x="258" y="289"/>
                </a:lnTo>
                <a:lnTo>
                  <a:pt x="258" y="294"/>
                </a:lnTo>
                <a:lnTo>
                  <a:pt x="259" y="295"/>
                </a:lnTo>
                <a:lnTo>
                  <a:pt x="260" y="289"/>
                </a:lnTo>
                <a:lnTo>
                  <a:pt x="260" y="286"/>
                </a:lnTo>
                <a:lnTo>
                  <a:pt x="261" y="293"/>
                </a:lnTo>
                <a:lnTo>
                  <a:pt x="261" y="288"/>
                </a:lnTo>
                <a:lnTo>
                  <a:pt x="262" y="281"/>
                </a:lnTo>
                <a:lnTo>
                  <a:pt x="263" y="277"/>
                </a:lnTo>
                <a:lnTo>
                  <a:pt x="263" y="281"/>
                </a:lnTo>
                <a:lnTo>
                  <a:pt x="264" y="285"/>
                </a:lnTo>
                <a:lnTo>
                  <a:pt x="265" y="283"/>
                </a:lnTo>
                <a:lnTo>
                  <a:pt x="265" y="286"/>
                </a:lnTo>
                <a:lnTo>
                  <a:pt x="266" y="283"/>
                </a:lnTo>
                <a:lnTo>
                  <a:pt x="266" y="282"/>
                </a:lnTo>
                <a:lnTo>
                  <a:pt x="267" y="281"/>
                </a:lnTo>
                <a:lnTo>
                  <a:pt x="268" y="282"/>
                </a:lnTo>
                <a:lnTo>
                  <a:pt x="269" y="279"/>
                </a:lnTo>
                <a:lnTo>
                  <a:pt x="269" y="285"/>
                </a:lnTo>
                <a:lnTo>
                  <a:pt x="270" y="284"/>
                </a:lnTo>
                <a:lnTo>
                  <a:pt x="271" y="288"/>
                </a:lnTo>
                <a:lnTo>
                  <a:pt x="272" y="286"/>
                </a:lnTo>
                <a:lnTo>
                  <a:pt x="273" y="286"/>
                </a:lnTo>
                <a:lnTo>
                  <a:pt x="273" y="290"/>
                </a:lnTo>
                <a:lnTo>
                  <a:pt x="274" y="292"/>
                </a:lnTo>
                <a:lnTo>
                  <a:pt x="274" y="294"/>
                </a:lnTo>
                <a:lnTo>
                  <a:pt x="275" y="292"/>
                </a:lnTo>
                <a:lnTo>
                  <a:pt x="276" y="287"/>
                </a:lnTo>
                <a:lnTo>
                  <a:pt x="276" y="288"/>
                </a:lnTo>
                <a:lnTo>
                  <a:pt x="277" y="289"/>
                </a:lnTo>
                <a:lnTo>
                  <a:pt x="277" y="292"/>
                </a:lnTo>
                <a:lnTo>
                  <a:pt x="278" y="289"/>
                </a:lnTo>
                <a:lnTo>
                  <a:pt x="279" y="290"/>
                </a:lnTo>
                <a:lnTo>
                  <a:pt x="279" y="289"/>
                </a:lnTo>
                <a:lnTo>
                  <a:pt x="280" y="290"/>
                </a:lnTo>
                <a:lnTo>
                  <a:pt x="281" y="292"/>
                </a:lnTo>
                <a:lnTo>
                  <a:pt x="282" y="295"/>
                </a:lnTo>
                <a:lnTo>
                  <a:pt x="282" y="296"/>
                </a:lnTo>
                <a:lnTo>
                  <a:pt x="283" y="299"/>
                </a:lnTo>
                <a:lnTo>
                  <a:pt x="284" y="299"/>
                </a:lnTo>
                <a:lnTo>
                  <a:pt x="284" y="300"/>
                </a:lnTo>
                <a:lnTo>
                  <a:pt x="285" y="302"/>
                </a:lnTo>
                <a:lnTo>
                  <a:pt x="286" y="301"/>
                </a:lnTo>
                <a:lnTo>
                  <a:pt x="286" y="303"/>
                </a:lnTo>
                <a:lnTo>
                  <a:pt x="287" y="305"/>
                </a:lnTo>
                <a:lnTo>
                  <a:pt x="287" y="306"/>
                </a:lnTo>
                <a:lnTo>
                  <a:pt x="288" y="307"/>
                </a:lnTo>
                <a:lnTo>
                  <a:pt x="289" y="308"/>
                </a:lnTo>
                <a:lnTo>
                  <a:pt x="289" y="307"/>
                </a:lnTo>
                <a:lnTo>
                  <a:pt x="290" y="309"/>
                </a:lnTo>
                <a:lnTo>
                  <a:pt x="291" y="307"/>
                </a:lnTo>
                <a:lnTo>
                  <a:pt x="292" y="306"/>
                </a:lnTo>
                <a:lnTo>
                  <a:pt x="292" y="307"/>
                </a:lnTo>
                <a:lnTo>
                  <a:pt x="293" y="308"/>
                </a:lnTo>
                <a:lnTo>
                  <a:pt x="294" y="309"/>
                </a:lnTo>
                <a:lnTo>
                  <a:pt x="295" y="308"/>
                </a:lnTo>
                <a:lnTo>
                  <a:pt x="296" y="309"/>
                </a:lnTo>
                <a:lnTo>
                  <a:pt x="297" y="311"/>
                </a:lnTo>
                <a:lnTo>
                  <a:pt x="298" y="310"/>
                </a:lnTo>
                <a:lnTo>
                  <a:pt x="299" y="308"/>
                </a:lnTo>
                <a:lnTo>
                  <a:pt x="300" y="307"/>
                </a:lnTo>
                <a:lnTo>
                  <a:pt x="300" y="308"/>
                </a:lnTo>
                <a:lnTo>
                  <a:pt x="301" y="309"/>
                </a:lnTo>
                <a:lnTo>
                  <a:pt x="302" y="309"/>
                </a:lnTo>
                <a:lnTo>
                  <a:pt x="302" y="312"/>
                </a:lnTo>
                <a:lnTo>
                  <a:pt x="303" y="313"/>
                </a:lnTo>
                <a:lnTo>
                  <a:pt x="303" y="312"/>
                </a:lnTo>
                <a:lnTo>
                  <a:pt x="304" y="318"/>
                </a:lnTo>
                <a:lnTo>
                  <a:pt x="305" y="310"/>
                </a:lnTo>
                <a:lnTo>
                  <a:pt x="305" y="302"/>
                </a:lnTo>
                <a:lnTo>
                  <a:pt x="306" y="301"/>
                </a:lnTo>
                <a:lnTo>
                  <a:pt x="306" y="298"/>
                </a:lnTo>
                <a:lnTo>
                  <a:pt x="307" y="299"/>
                </a:lnTo>
                <a:lnTo>
                  <a:pt x="308" y="297"/>
                </a:lnTo>
                <a:lnTo>
                  <a:pt x="308" y="285"/>
                </a:lnTo>
                <a:lnTo>
                  <a:pt x="309" y="279"/>
                </a:lnTo>
                <a:lnTo>
                  <a:pt x="310" y="280"/>
                </a:lnTo>
                <a:lnTo>
                  <a:pt x="310" y="272"/>
                </a:lnTo>
                <a:lnTo>
                  <a:pt x="311" y="271"/>
                </a:lnTo>
                <a:lnTo>
                  <a:pt x="311" y="282"/>
                </a:lnTo>
                <a:lnTo>
                  <a:pt x="312" y="278"/>
                </a:lnTo>
                <a:lnTo>
                  <a:pt x="313" y="283"/>
                </a:lnTo>
                <a:lnTo>
                  <a:pt x="313" y="289"/>
                </a:lnTo>
                <a:lnTo>
                  <a:pt x="314" y="284"/>
                </a:lnTo>
                <a:lnTo>
                  <a:pt x="314" y="280"/>
                </a:lnTo>
                <a:lnTo>
                  <a:pt x="315" y="282"/>
                </a:lnTo>
                <a:lnTo>
                  <a:pt x="316" y="281"/>
                </a:lnTo>
                <a:lnTo>
                  <a:pt x="316" y="284"/>
                </a:lnTo>
                <a:lnTo>
                  <a:pt x="317" y="289"/>
                </a:lnTo>
                <a:lnTo>
                  <a:pt x="318" y="276"/>
                </a:lnTo>
                <a:lnTo>
                  <a:pt x="318" y="271"/>
                </a:lnTo>
                <a:lnTo>
                  <a:pt x="319" y="272"/>
                </a:lnTo>
                <a:lnTo>
                  <a:pt x="319" y="280"/>
                </a:lnTo>
                <a:lnTo>
                  <a:pt x="320" y="268"/>
                </a:lnTo>
                <a:lnTo>
                  <a:pt x="321" y="270"/>
                </a:lnTo>
                <a:lnTo>
                  <a:pt x="321" y="261"/>
                </a:lnTo>
                <a:lnTo>
                  <a:pt x="322" y="260"/>
                </a:lnTo>
                <a:lnTo>
                  <a:pt x="323" y="265"/>
                </a:lnTo>
                <a:lnTo>
                  <a:pt x="323" y="268"/>
                </a:lnTo>
                <a:lnTo>
                  <a:pt x="324" y="273"/>
                </a:lnTo>
                <a:lnTo>
                  <a:pt x="324" y="271"/>
                </a:lnTo>
                <a:lnTo>
                  <a:pt x="325" y="276"/>
                </a:lnTo>
                <a:lnTo>
                  <a:pt x="326" y="276"/>
                </a:lnTo>
                <a:lnTo>
                  <a:pt x="326" y="283"/>
                </a:lnTo>
                <a:lnTo>
                  <a:pt x="327" y="286"/>
                </a:lnTo>
                <a:lnTo>
                  <a:pt x="327" y="276"/>
                </a:lnTo>
                <a:lnTo>
                  <a:pt x="328" y="266"/>
                </a:lnTo>
                <a:lnTo>
                  <a:pt x="329" y="287"/>
                </a:lnTo>
                <a:lnTo>
                  <a:pt x="329" y="273"/>
                </a:lnTo>
                <a:lnTo>
                  <a:pt x="330" y="265"/>
                </a:lnTo>
                <a:lnTo>
                  <a:pt x="331" y="267"/>
                </a:lnTo>
                <a:lnTo>
                  <a:pt x="331" y="281"/>
                </a:lnTo>
                <a:lnTo>
                  <a:pt x="332" y="262"/>
                </a:lnTo>
                <a:lnTo>
                  <a:pt x="332" y="271"/>
                </a:lnTo>
                <a:lnTo>
                  <a:pt x="333" y="259"/>
                </a:lnTo>
                <a:lnTo>
                  <a:pt x="334" y="251"/>
                </a:lnTo>
                <a:lnTo>
                  <a:pt x="334" y="236"/>
                </a:lnTo>
                <a:lnTo>
                  <a:pt x="335" y="246"/>
                </a:lnTo>
                <a:lnTo>
                  <a:pt x="335" y="264"/>
                </a:lnTo>
                <a:lnTo>
                  <a:pt x="336" y="264"/>
                </a:lnTo>
                <a:lnTo>
                  <a:pt x="337" y="237"/>
                </a:lnTo>
                <a:lnTo>
                  <a:pt x="337" y="224"/>
                </a:lnTo>
                <a:lnTo>
                  <a:pt x="338" y="225"/>
                </a:lnTo>
                <a:lnTo>
                  <a:pt x="339" y="220"/>
                </a:lnTo>
                <a:lnTo>
                  <a:pt x="339" y="226"/>
                </a:lnTo>
                <a:lnTo>
                  <a:pt x="340" y="200"/>
                </a:lnTo>
                <a:lnTo>
                  <a:pt x="340" y="216"/>
                </a:lnTo>
                <a:lnTo>
                  <a:pt x="341" y="216"/>
                </a:lnTo>
                <a:lnTo>
                  <a:pt x="342" y="239"/>
                </a:lnTo>
                <a:lnTo>
                  <a:pt x="342" y="218"/>
                </a:lnTo>
                <a:lnTo>
                  <a:pt x="343" y="230"/>
                </a:lnTo>
                <a:lnTo>
                  <a:pt x="343" y="229"/>
                </a:lnTo>
                <a:lnTo>
                  <a:pt x="344" y="231"/>
                </a:lnTo>
                <a:lnTo>
                  <a:pt x="345" y="231"/>
                </a:lnTo>
                <a:lnTo>
                  <a:pt x="345" y="215"/>
                </a:lnTo>
                <a:lnTo>
                  <a:pt x="346" y="217"/>
                </a:lnTo>
                <a:lnTo>
                  <a:pt x="347" y="216"/>
                </a:lnTo>
                <a:lnTo>
                  <a:pt x="347" y="226"/>
                </a:lnTo>
                <a:lnTo>
                  <a:pt x="348" y="228"/>
                </a:lnTo>
                <a:lnTo>
                  <a:pt x="348" y="240"/>
                </a:lnTo>
                <a:lnTo>
                  <a:pt x="349" y="236"/>
                </a:lnTo>
                <a:lnTo>
                  <a:pt x="350" y="240"/>
                </a:lnTo>
                <a:lnTo>
                  <a:pt x="350" y="241"/>
                </a:lnTo>
                <a:lnTo>
                  <a:pt x="351" y="235"/>
                </a:lnTo>
                <a:lnTo>
                  <a:pt x="352" y="239"/>
                </a:lnTo>
                <a:lnTo>
                  <a:pt x="352" y="234"/>
                </a:lnTo>
                <a:lnTo>
                  <a:pt x="353" y="236"/>
                </a:lnTo>
                <a:lnTo>
                  <a:pt x="353" y="246"/>
                </a:lnTo>
                <a:lnTo>
                  <a:pt x="354" y="238"/>
                </a:lnTo>
                <a:lnTo>
                  <a:pt x="355" y="239"/>
                </a:lnTo>
                <a:lnTo>
                  <a:pt x="355" y="251"/>
                </a:lnTo>
                <a:lnTo>
                  <a:pt x="356" y="290"/>
                </a:lnTo>
                <a:lnTo>
                  <a:pt x="356" y="288"/>
                </a:lnTo>
                <a:lnTo>
                  <a:pt x="357" y="285"/>
                </a:lnTo>
                <a:lnTo>
                  <a:pt x="358" y="284"/>
                </a:lnTo>
                <a:lnTo>
                  <a:pt x="358" y="292"/>
                </a:lnTo>
                <a:lnTo>
                  <a:pt x="359" y="292"/>
                </a:lnTo>
                <a:lnTo>
                  <a:pt x="360" y="302"/>
                </a:lnTo>
                <a:lnTo>
                  <a:pt x="360" y="283"/>
                </a:lnTo>
                <a:lnTo>
                  <a:pt x="361" y="267"/>
                </a:lnTo>
                <a:lnTo>
                  <a:pt x="361" y="286"/>
                </a:lnTo>
                <a:lnTo>
                  <a:pt x="362" y="282"/>
                </a:lnTo>
                <a:lnTo>
                  <a:pt x="363" y="287"/>
                </a:lnTo>
                <a:lnTo>
                  <a:pt x="363" y="291"/>
                </a:lnTo>
                <a:lnTo>
                  <a:pt x="364" y="296"/>
                </a:lnTo>
                <a:lnTo>
                  <a:pt x="364" y="304"/>
                </a:lnTo>
                <a:lnTo>
                  <a:pt x="365" y="305"/>
                </a:lnTo>
                <a:lnTo>
                  <a:pt x="366" y="295"/>
                </a:lnTo>
                <a:lnTo>
                  <a:pt x="366" y="287"/>
                </a:lnTo>
                <a:lnTo>
                  <a:pt x="367" y="292"/>
                </a:lnTo>
                <a:lnTo>
                  <a:pt x="368" y="286"/>
                </a:lnTo>
                <a:lnTo>
                  <a:pt x="368" y="261"/>
                </a:lnTo>
                <a:lnTo>
                  <a:pt x="369" y="230"/>
                </a:lnTo>
                <a:lnTo>
                  <a:pt x="369" y="217"/>
                </a:lnTo>
                <a:lnTo>
                  <a:pt x="370" y="214"/>
                </a:lnTo>
                <a:lnTo>
                  <a:pt x="371" y="201"/>
                </a:lnTo>
                <a:lnTo>
                  <a:pt x="371" y="204"/>
                </a:lnTo>
                <a:lnTo>
                  <a:pt x="372" y="237"/>
                </a:lnTo>
                <a:lnTo>
                  <a:pt x="372" y="239"/>
                </a:lnTo>
                <a:lnTo>
                  <a:pt x="373" y="224"/>
                </a:lnTo>
                <a:lnTo>
                  <a:pt x="374" y="223"/>
                </a:lnTo>
                <a:lnTo>
                  <a:pt x="374" y="238"/>
                </a:lnTo>
                <a:lnTo>
                  <a:pt x="375" y="238"/>
                </a:lnTo>
                <a:lnTo>
                  <a:pt x="376" y="246"/>
                </a:lnTo>
                <a:lnTo>
                  <a:pt x="376" y="225"/>
                </a:lnTo>
                <a:lnTo>
                  <a:pt x="377" y="236"/>
                </a:lnTo>
                <a:lnTo>
                  <a:pt x="377" y="222"/>
                </a:lnTo>
                <a:lnTo>
                  <a:pt x="378" y="227"/>
                </a:lnTo>
                <a:lnTo>
                  <a:pt x="379" y="240"/>
                </a:lnTo>
                <a:lnTo>
                  <a:pt x="379" y="237"/>
                </a:lnTo>
                <a:lnTo>
                  <a:pt x="380" y="248"/>
                </a:lnTo>
                <a:lnTo>
                  <a:pt x="381" y="257"/>
                </a:lnTo>
                <a:lnTo>
                  <a:pt x="381" y="252"/>
                </a:lnTo>
                <a:lnTo>
                  <a:pt x="382" y="256"/>
                </a:lnTo>
                <a:lnTo>
                  <a:pt x="382" y="253"/>
                </a:lnTo>
                <a:lnTo>
                  <a:pt x="383" y="261"/>
                </a:lnTo>
                <a:lnTo>
                  <a:pt x="384" y="264"/>
                </a:lnTo>
                <a:lnTo>
                  <a:pt x="384" y="254"/>
                </a:lnTo>
                <a:lnTo>
                  <a:pt x="385" y="248"/>
                </a:lnTo>
                <a:lnTo>
                  <a:pt x="385" y="271"/>
                </a:lnTo>
                <a:lnTo>
                  <a:pt x="386" y="276"/>
                </a:lnTo>
                <a:lnTo>
                  <a:pt x="387" y="273"/>
                </a:lnTo>
                <a:lnTo>
                  <a:pt x="387" y="276"/>
                </a:lnTo>
                <a:lnTo>
                  <a:pt x="388" y="276"/>
                </a:lnTo>
                <a:lnTo>
                  <a:pt x="389" y="276"/>
                </a:lnTo>
                <a:lnTo>
                  <a:pt x="389" y="282"/>
                </a:lnTo>
                <a:lnTo>
                  <a:pt x="390" y="278"/>
                </a:lnTo>
                <a:lnTo>
                  <a:pt x="390" y="283"/>
                </a:lnTo>
                <a:lnTo>
                  <a:pt x="391" y="287"/>
                </a:lnTo>
                <a:lnTo>
                  <a:pt x="392" y="283"/>
                </a:lnTo>
                <a:lnTo>
                  <a:pt x="392" y="291"/>
                </a:lnTo>
                <a:lnTo>
                  <a:pt x="393" y="292"/>
                </a:lnTo>
                <a:lnTo>
                  <a:pt x="394" y="296"/>
                </a:lnTo>
                <a:lnTo>
                  <a:pt x="395" y="294"/>
                </a:lnTo>
                <a:lnTo>
                  <a:pt x="395" y="292"/>
                </a:lnTo>
                <a:lnTo>
                  <a:pt x="396" y="295"/>
                </a:lnTo>
                <a:lnTo>
                  <a:pt x="397" y="290"/>
                </a:lnTo>
                <a:lnTo>
                  <a:pt x="398" y="301"/>
                </a:lnTo>
                <a:lnTo>
                  <a:pt x="398" y="297"/>
                </a:lnTo>
                <a:lnTo>
                  <a:pt x="399" y="289"/>
                </a:lnTo>
                <a:lnTo>
                  <a:pt x="400" y="294"/>
                </a:lnTo>
                <a:lnTo>
                  <a:pt x="400" y="281"/>
                </a:lnTo>
                <a:lnTo>
                  <a:pt x="401" y="294"/>
                </a:lnTo>
                <a:lnTo>
                  <a:pt x="401" y="283"/>
                </a:lnTo>
                <a:lnTo>
                  <a:pt x="402" y="288"/>
                </a:lnTo>
                <a:lnTo>
                  <a:pt x="403" y="273"/>
                </a:lnTo>
                <a:lnTo>
                  <a:pt x="403" y="266"/>
                </a:lnTo>
                <a:lnTo>
                  <a:pt x="404" y="277"/>
                </a:lnTo>
                <a:lnTo>
                  <a:pt x="405" y="280"/>
                </a:lnTo>
                <a:lnTo>
                  <a:pt x="405" y="282"/>
                </a:lnTo>
                <a:lnTo>
                  <a:pt x="406" y="282"/>
                </a:lnTo>
                <a:lnTo>
                  <a:pt x="406" y="251"/>
                </a:lnTo>
                <a:lnTo>
                  <a:pt x="407" y="252"/>
                </a:lnTo>
                <a:lnTo>
                  <a:pt x="408" y="256"/>
                </a:lnTo>
                <a:lnTo>
                  <a:pt x="408" y="268"/>
                </a:lnTo>
                <a:lnTo>
                  <a:pt x="409" y="241"/>
                </a:lnTo>
                <a:lnTo>
                  <a:pt x="409" y="235"/>
                </a:lnTo>
                <a:lnTo>
                  <a:pt x="410" y="251"/>
                </a:lnTo>
                <a:lnTo>
                  <a:pt x="411" y="256"/>
                </a:lnTo>
                <a:lnTo>
                  <a:pt x="411" y="261"/>
                </a:lnTo>
                <a:lnTo>
                  <a:pt x="412" y="262"/>
                </a:lnTo>
                <a:lnTo>
                  <a:pt x="413" y="253"/>
                </a:lnTo>
                <a:lnTo>
                  <a:pt x="413" y="265"/>
                </a:lnTo>
                <a:lnTo>
                  <a:pt x="414" y="267"/>
                </a:lnTo>
                <a:lnTo>
                  <a:pt x="414" y="252"/>
                </a:lnTo>
                <a:lnTo>
                  <a:pt x="415" y="257"/>
                </a:lnTo>
                <a:lnTo>
                  <a:pt x="416" y="270"/>
                </a:lnTo>
                <a:lnTo>
                  <a:pt x="416" y="259"/>
                </a:lnTo>
                <a:lnTo>
                  <a:pt x="417" y="263"/>
                </a:lnTo>
                <a:lnTo>
                  <a:pt x="418" y="251"/>
                </a:lnTo>
                <a:lnTo>
                  <a:pt x="418" y="258"/>
                </a:lnTo>
                <a:lnTo>
                  <a:pt x="419" y="274"/>
                </a:lnTo>
                <a:lnTo>
                  <a:pt x="419" y="276"/>
                </a:lnTo>
                <a:lnTo>
                  <a:pt x="420" y="264"/>
                </a:lnTo>
                <a:lnTo>
                  <a:pt x="421" y="231"/>
                </a:lnTo>
                <a:lnTo>
                  <a:pt x="421" y="248"/>
                </a:lnTo>
                <a:lnTo>
                  <a:pt x="422" y="245"/>
                </a:lnTo>
                <a:lnTo>
                  <a:pt x="422" y="237"/>
                </a:lnTo>
                <a:lnTo>
                  <a:pt x="423" y="232"/>
                </a:lnTo>
                <a:lnTo>
                  <a:pt x="424" y="246"/>
                </a:lnTo>
                <a:lnTo>
                  <a:pt x="424" y="249"/>
                </a:lnTo>
                <a:lnTo>
                  <a:pt x="425" y="247"/>
                </a:lnTo>
                <a:lnTo>
                  <a:pt x="426" y="248"/>
                </a:lnTo>
                <a:lnTo>
                  <a:pt x="426" y="241"/>
                </a:lnTo>
                <a:lnTo>
                  <a:pt x="427" y="246"/>
                </a:lnTo>
                <a:lnTo>
                  <a:pt x="427" y="217"/>
                </a:lnTo>
                <a:lnTo>
                  <a:pt x="428" y="213"/>
                </a:lnTo>
                <a:lnTo>
                  <a:pt x="429" y="227"/>
                </a:lnTo>
                <a:lnTo>
                  <a:pt x="429" y="211"/>
                </a:lnTo>
                <a:lnTo>
                  <a:pt x="430" y="244"/>
                </a:lnTo>
                <a:lnTo>
                  <a:pt x="430" y="230"/>
                </a:lnTo>
                <a:lnTo>
                  <a:pt x="431" y="253"/>
                </a:lnTo>
                <a:lnTo>
                  <a:pt x="432" y="255"/>
                </a:lnTo>
                <a:lnTo>
                  <a:pt x="432" y="262"/>
                </a:lnTo>
                <a:lnTo>
                  <a:pt x="433" y="254"/>
                </a:lnTo>
                <a:lnTo>
                  <a:pt x="434" y="265"/>
                </a:lnTo>
                <a:lnTo>
                  <a:pt x="434" y="269"/>
                </a:lnTo>
                <a:lnTo>
                  <a:pt x="435" y="263"/>
                </a:lnTo>
                <a:lnTo>
                  <a:pt x="435" y="276"/>
                </a:lnTo>
                <a:lnTo>
                  <a:pt x="436" y="265"/>
                </a:lnTo>
                <a:lnTo>
                  <a:pt x="437" y="265"/>
                </a:lnTo>
                <a:lnTo>
                  <a:pt x="437" y="272"/>
                </a:lnTo>
                <a:lnTo>
                  <a:pt x="438" y="273"/>
                </a:lnTo>
                <a:lnTo>
                  <a:pt x="438" y="276"/>
                </a:lnTo>
                <a:lnTo>
                  <a:pt x="439" y="270"/>
                </a:lnTo>
                <a:lnTo>
                  <a:pt x="440" y="281"/>
                </a:lnTo>
                <a:lnTo>
                  <a:pt x="440" y="290"/>
                </a:lnTo>
                <a:lnTo>
                  <a:pt x="441" y="261"/>
                </a:lnTo>
                <a:lnTo>
                  <a:pt x="442" y="267"/>
                </a:lnTo>
                <a:lnTo>
                  <a:pt x="442" y="266"/>
                </a:lnTo>
                <a:lnTo>
                  <a:pt x="443" y="257"/>
                </a:lnTo>
                <a:lnTo>
                  <a:pt x="443" y="267"/>
                </a:lnTo>
                <a:lnTo>
                  <a:pt x="444" y="263"/>
                </a:lnTo>
                <a:lnTo>
                  <a:pt x="445" y="262"/>
                </a:lnTo>
                <a:lnTo>
                  <a:pt x="445" y="277"/>
                </a:lnTo>
                <a:lnTo>
                  <a:pt x="446" y="266"/>
                </a:lnTo>
                <a:lnTo>
                  <a:pt x="446" y="269"/>
                </a:lnTo>
                <a:lnTo>
                  <a:pt x="447" y="253"/>
                </a:lnTo>
                <a:lnTo>
                  <a:pt x="448" y="249"/>
                </a:lnTo>
                <a:lnTo>
                  <a:pt x="448" y="257"/>
                </a:lnTo>
                <a:lnTo>
                  <a:pt x="449" y="257"/>
                </a:lnTo>
                <a:lnTo>
                  <a:pt x="450" y="255"/>
                </a:lnTo>
                <a:lnTo>
                  <a:pt x="450" y="250"/>
                </a:lnTo>
                <a:lnTo>
                  <a:pt x="451" y="239"/>
                </a:lnTo>
                <a:lnTo>
                  <a:pt x="451" y="231"/>
                </a:lnTo>
                <a:lnTo>
                  <a:pt x="452" y="235"/>
                </a:lnTo>
                <a:lnTo>
                  <a:pt x="453" y="218"/>
                </a:lnTo>
                <a:lnTo>
                  <a:pt x="453" y="190"/>
                </a:lnTo>
                <a:lnTo>
                  <a:pt x="454" y="193"/>
                </a:lnTo>
                <a:lnTo>
                  <a:pt x="455" y="220"/>
                </a:lnTo>
                <a:lnTo>
                  <a:pt x="455" y="195"/>
                </a:lnTo>
                <a:lnTo>
                  <a:pt x="456" y="190"/>
                </a:lnTo>
                <a:lnTo>
                  <a:pt x="456" y="184"/>
                </a:lnTo>
                <a:lnTo>
                  <a:pt x="457" y="208"/>
                </a:lnTo>
                <a:lnTo>
                  <a:pt x="458" y="211"/>
                </a:lnTo>
                <a:lnTo>
                  <a:pt x="458" y="206"/>
                </a:lnTo>
                <a:lnTo>
                  <a:pt x="459" y="213"/>
                </a:lnTo>
                <a:lnTo>
                  <a:pt x="459" y="232"/>
                </a:lnTo>
                <a:lnTo>
                  <a:pt x="460" y="232"/>
                </a:lnTo>
                <a:lnTo>
                  <a:pt x="461" y="242"/>
                </a:lnTo>
                <a:lnTo>
                  <a:pt x="462" y="249"/>
                </a:lnTo>
                <a:lnTo>
                  <a:pt x="463" y="249"/>
                </a:lnTo>
                <a:lnTo>
                  <a:pt x="463" y="257"/>
                </a:lnTo>
                <a:lnTo>
                  <a:pt x="464" y="263"/>
                </a:lnTo>
                <a:lnTo>
                  <a:pt x="464" y="265"/>
                </a:lnTo>
                <a:lnTo>
                  <a:pt x="465" y="252"/>
                </a:lnTo>
                <a:lnTo>
                  <a:pt x="466" y="257"/>
                </a:lnTo>
                <a:lnTo>
                  <a:pt x="466" y="254"/>
                </a:lnTo>
                <a:lnTo>
                  <a:pt x="467" y="252"/>
                </a:lnTo>
                <a:lnTo>
                  <a:pt x="467" y="250"/>
                </a:lnTo>
                <a:lnTo>
                  <a:pt x="468" y="258"/>
                </a:lnTo>
                <a:lnTo>
                  <a:pt x="469" y="266"/>
                </a:lnTo>
                <a:lnTo>
                  <a:pt x="469" y="271"/>
                </a:lnTo>
                <a:lnTo>
                  <a:pt x="470" y="272"/>
                </a:lnTo>
                <a:lnTo>
                  <a:pt x="471" y="273"/>
                </a:lnTo>
                <a:lnTo>
                  <a:pt x="471" y="275"/>
                </a:lnTo>
                <a:lnTo>
                  <a:pt x="472" y="272"/>
                </a:lnTo>
                <a:lnTo>
                  <a:pt x="472" y="267"/>
                </a:lnTo>
                <a:lnTo>
                  <a:pt x="473" y="271"/>
                </a:lnTo>
                <a:lnTo>
                  <a:pt x="474" y="283"/>
                </a:lnTo>
                <a:lnTo>
                  <a:pt x="474" y="286"/>
                </a:lnTo>
                <a:lnTo>
                  <a:pt x="475" y="289"/>
                </a:lnTo>
                <a:lnTo>
                  <a:pt x="475" y="287"/>
                </a:lnTo>
                <a:lnTo>
                  <a:pt x="476" y="283"/>
                </a:lnTo>
                <a:lnTo>
                  <a:pt x="477" y="284"/>
                </a:lnTo>
                <a:lnTo>
                  <a:pt x="477" y="278"/>
                </a:lnTo>
                <a:lnTo>
                  <a:pt x="478" y="274"/>
                </a:lnTo>
                <a:lnTo>
                  <a:pt x="479" y="278"/>
                </a:lnTo>
                <a:lnTo>
                  <a:pt x="479" y="277"/>
                </a:lnTo>
                <a:lnTo>
                  <a:pt x="480" y="273"/>
                </a:lnTo>
                <a:lnTo>
                  <a:pt x="480" y="268"/>
                </a:lnTo>
                <a:lnTo>
                  <a:pt x="481" y="266"/>
                </a:lnTo>
                <a:lnTo>
                  <a:pt x="482" y="270"/>
                </a:lnTo>
                <a:lnTo>
                  <a:pt x="482" y="269"/>
                </a:lnTo>
                <a:lnTo>
                  <a:pt x="483" y="271"/>
                </a:lnTo>
                <a:lnTo>
                  <a:pt x="483" y="272"/>
                </a:lnTo>
                <a:lnTo>
                  <a:pt x="484" y="273"/>
                </a:lnTo>
                <a:lnTo>
                  <a:pt x="485" y="272"/>
                </a:lnTo>
                <a:lnTo>
                  <a:pt x="485" y="270"/>
                </a:lnTo>
                <a:lnTo>
                  <a:pt x="486" y="267"/>
                </a:lnTo>
                <a:lnTo>
                  <a:pt x="487" y="253"/>
                </a:lnTo>
                <a:lnTo>
                  <a:pt x="487" y="234"/>
                </a:lnTo>
                <a:lnTo>
                  <a:pt x="488" y="224"/>
                </a:lnTo>
                <a:lnTo>
                  <a:pt x="488" y="223"/>
                </a:lnTo>
                <a:lnTo>
                  <a:pt x="489" y="225"/>
                </a:lnTo>
                <a:lnTo>
                  <a:pt x="490" y="253"/>
                </a:lnTo>
                <a:lnTo>
                  <a:pt x="490" y="263"/>
                </a:lnTo>
                <a:lnTo>
                  <a:pt x="491" y="267"/>
                </a:lnTo>
                <a:lnTo>
                  <a:pt x="492" y="273"/>
                </a:lnTo>
                <a:lnTo>
                  <a:pt x="492" y="278"/>
                </a:lnTo>
                <a:lnTo>
                  <a:pt x="493" y="275"/>
                </a:lnTo>
                <a:lnTo>
                  <a:pt x="493" y="274"/>
                </a:lnTo>
                <a:lnTo>
                  <a:pt x="494" y="271"/>
                </a:lnTo>
                <a:lnTo>
                  <a:pt x="495" y="270"/>
                </a:lnTo>
                <a:lnTo>
                  <a:pt x="495" y="268"/>
                </a:lnTo>
                <a:lnTo>
                  <a:pt x="496" y="258"/>
                </a:lnTo>
                <a:lnTo>
                  <a:pt x="496" y="270"/>
                </a:lnTo>
                <a:lnTo>
                  <a:pt x="497" y="273"/>
                </a:lnTo>
                <a:lnTo>
                  <a:pt x="498" y="278"/>
                </a:lnTo>
                <a:lnTo>
                  <a:pt x="499" y="280"/>
                </a:lnTo>
                <a:lnTo>
                  <a:pt x="500" y="280"/>
                </a:lnTo>
                <a:lnTo>
                  <a:pt x="500" y="277"/>
                </a:lnTo>
                <a:lnTo>
                  <a:pt x="501" y="276"/>
                </a:lnTo>
                <a:lnTo>
                  <a:pt x="501" y="274"/>
                </a:lnTo>
                <a:lnTo>
                  <a:pt x="502" y="271"/>
                </a:lnTo>
                <a:lnTo>
                  <a:pt x="503" y="274"/>
                </a:lnTo>
                <a:lnTo>
                  <a:pt x="503" y="271"/>
                </a:lnTo>
                <a:lnTo>
                  <a:pt x="504" y="270"/>
                </a:lnTo>
                <a:lnTo>
                  <a:pt x="505" y="273"/>
                </a:lnTo>
                <a:lnTo>
                  <a:pt x="506" y="273"/>
                </a:lnTo>
                <a:lnTo>
                  <a:pt x="506" y="277"/>
                </a:lnTo>
                <a:lnTo>
                  <a:pt x="507" y="276"/>
                </a:lnTo>
                <a:lnTo>
                  <a:pt x="508" y="279"/>
                </a:lnTo>
                <a:lnTo>
                  <a:pt x="508" y="277"/>
                </a:lnTo>
                <a:lnTo>
                  <a:pt x="509" y="274"/>
                </a:lnTo>
                <a:lnTo>
                  <a:pt x="509" y="277"/>
                </a:lnTo>
                <a:lnTo>
                  <a:pt x="510" y="279"/>
                </a:lnTo>
                <a:lnTo>
                  <a:pt x="511" y="279"/>
                </a:lnTo>
                <a:lnTo>
                  <a:pt x="511" y="283"/>
                </a:lnTo>
                <a:lnTo>
                  <a:pt x="512" y="287"/>
                </a:lnTo>
                <a:lnTo>
                  <a:pt x="512" y="286"/>
                </a:lnTo>
                <a:lnTo>
                  <a:pt x="513" y="283"/>
                </a:lnTo>
                <a:lnTo>
                  <a:pt x="514" y="281"/>
                </a:lnTo>
                <a:lnTo>
                  <a:pt x="514" y="283"/>
                </a:lnTo>
                <a:lnTo>
                  <a:pt x="515" y="285"/>
                </a:lnTo>
                <a:lnTo>
                  <a:pt x="516" y="287"/>
                </a:lnTo>
                <a:lnTo>
                  <a:pt x="517" y="287"/>
                </a:lnTo>
                <a:lnTo>
                  <a:pt x="517" y="285"/>
                </a:lnTo>
                <a:lnTo>
                  <a:pt x="518" y="284"/>
                </a:lnTo>
                <a:lnTo>
                  <a:pt x="519" y="284"/>
                </a:lnTo>
                <a:lnTo>
                  <a:pt x="519" y="287"/>
                </a:lnTo>
                <a:lnTo>
                  <a:pt x="520" y="289"/>
                </a:lnTo>
                <a:lnTo>
                  <a:pt x="520" y="290"/>
                </a:lnTo>
                <a:lnTo>
                  <a:pt x="521" y="290"/>
                </a:lnTo>
                <a:lnTo>
                  <a:pt x="522" y="290"/>
                </a:lnTo>
                <a:lnTo>
                  <a:pt x="522" y="291"/>
                </a:lnTo>
                <a:lnTo>
                  <a:pt x="523" y="293"/>
                </a:lnTo>
                <a:lnTo>
                  <a:pt x="524" y="294"/>
                </a:lnTo>
                <a:lnTo>
                  <a:pt x="524" y="290"/>
                </a:lnTo>
                <a:lnTo>
                  <a:pt x="525" y="288"/>
                </a:lnTo>
                <a:lnTo>
                  <a:pt x="525" y="289"/>
                </a:lnTo>
                <a:lnTo>
                  <a:pt x="526" y="288"/>
                </a:lnTo>
                <a:lnTo>
                  <a:pt x="527" y="291"/>
                </a:lnTo>
                <a:lnTo>
                  <a:pt x="527" y="293"/>
                </a:lnTo>
                <a:lnTo>
                  <a:pt x="528" y="291"/>
                </a:lnTo>
                <a:lnTo>
                  <a:pt x="529" y="293"/>
                </a:lnTo>
                <a:lnTo>
                  <a:pt x="529" y="292"/>
                </a:lnTo>
                <a:lnTo>
                  <a:pt x="530" y="292"/>
                </a:lnTo>
                <a:lnTo>
                  <a:pt x="530" y="293"/>
                </a:lnTo>
                <a:lnTo>
                  <a:pt x="531" y="294"/>
                </a:lnTo>
                <a:lnTo>
                  <a:pt x="532" y="293"/>
                </a:lnTo>
                <a:lnTo>
                  <a:pt x="532" y="294"/>
                </a:lnTo>
                <a:lnTo>
                  <a:pt x="533" y="295"/>
                </a:lnTo>
                <a:lnTo>
                  <a:pt x="533" y="297"/>
                </a:lnTo>
                <a:lnTo>
                  <a:pt x="534" y="300"/>
                </a:lnTo>
                <a:lnTo>
                  <a:pt x="535" y="299"/>
                </a:lnTo>
                <a:lnTo>
                  <a:pt x="535" y="297"/>
                </a:lnTo>
                <a:lnTo>
                  <a:pt x="536" y="298"/>
                </a:lnTo>
                <a:lnTo>
                  <a:pt x="537" y="300"/>
                </a:lnTo>
                <a:lnTo>
                  <a:pt x="538" y="300"/>
                </a:lnTo>
                <a:lnTo>
                  <a:pt x="539" y="292"/>
                </a:lnTo>
                <a:lnTo>
                  <a:pt x="540" y="291"/>
                </a:lnTo>
                <a:lnTo>
                  <a:pt x="540" y="289"/>
                </a:lnTo>
                <a:lnTo>
                  <a:pt x="541" y="285"/>
                </a:lnTo>
                <a:lnTo>
                  <a:pt x="541" y="287"/>
                </a:lnTo>
                <a:lnTo>
                  <a:pt x="542" y="289"/>
                </a:lnTo>
                <a:lnTo>
                  <a:pt x="543" y="290"/>
                </a:lnTo>
                <a:lnTo>
                  <a:pt x="543" y="289"/>
                </a:lnTo>
                <a:lnTo>
                  <a:pt x="544" y="283"/>
                </a:lnTo>
                <a:lnTo>
                  <a:pt x="545" y="281"/>
                </a:lnTo>
                <a:lnTo>
                  <a:pt x="545" y="251"/>
                </a:lnTo>
                <a:lnTo>
                  <a:pt x="546" y="248"/>
                </a:lnTo>
                <a:lnTo>
                  <a:pt x="546" y="239"/>
                </a:lnTo>
                <a:lnTo>
                  <a:pt x="547" y="253"/>
                </a:lnTo>
                <a:lnTo>
                  <a:pt x="548" y="252"/>
                </a:lnTo>
                <a:lnTo>
                  <a:pt x="548" y="254"/>
                </a:lnTo>
                <a:lnTo>
                  <a:pt x="549" y="260"/>
                </a:lnTo>
                <a:lnTo>
                  <a:pt x="549" y="264"/>
                </a:lnTo>
                <a:lnTo>
                  <a:pt x="550" y="268"/>
                </a:lnTo>
                <a:lnTo>
                  <a:pt x="551" y="266"/>
                </a:lnTo>
                <a:lnTo>
                  <a:pt x="551" y="263"/>
                </a:lnTo>
                <a:lnTo>
                  <a:pt x="552" y="258"/>
                </a:lnTo>
                <a:lnTo>
                  <a:pt x="553" y="254"/>
                </a:lnTo>
                <a:lnTo>
                  <a:pt x="553" y="255"/>
                </a:lnTo>
                <a:lnTo>
                  <a:pt x="554" y="255"/>
                </a:lnTo>
                <a:lnTo>
                  <a:pt x="554" y="258"/>
                </a:lnTo>
                <a:lnTo>
                  <a:pt x="555" y="262"/>
                </a:lnTo>
                <a:lnTo>
                  <a:pt x="556" y="260"/>
                </a:lnTo>
                <a:lnTo>
                  <a:pt x="556" y="258"/>
                </a:lnTo>
                <a:lnTo>
                  <a:pt x="557" y="241"/>
                </a:lnTo>
                <a:lnTo>
                  <a:pt x="558" y="230"/>
                </a:lnTo>
                <a:lnTo>
                  <a:pt x="558" y="225"/>
                </a:lnTo>
                <a:lnTo>
                  <a:pt x="559" y="233"/>
                </a:lnTo>
                <a:lnTo>
                  <a:pt x="559" y="234"/>
                </a:lnTo>
                <a:lnTo>
                  <a:pt x="560" y="230"/>
                </a:lnTo>
                <a:lnTo>
                  <a:pt x="561" y="231"/>
                </a:lnTo>
                <a:lnTo>
                  <a:pt x="561" y="215"/>
                </a:lnTo>
                <a:lnTo>
                  <a:pt x="562" y="205"/>
                </a:lnTo>
                <a:lnTo>
                  <a:pt x="562" y="202"/>
                </a:lnTo>
                <a:lnTo>
                  <a:pt x="563" y="221"/>
                </a:lnTo>
                <a:lnTo>
                  <a:pt x="564" y="218"/>
                </a:lnTo>
                <a:lnTo>
                  <a:pt x="564" y="219"/>
                </a:lnTo>
                <a:lnTo>
                  <a:pt x="565" y="230"/>
                </a:lnTo>
                <a:lnTo>
                  <a:pt x="566" y="238"/>
                </a:lnTo>
                <a:lnTo>
                  <a:pt x="566" y="236"/>
                </a:lnTo>
                <a:lnTo>
                  <a:pt x="567" y="238"/>
                </a:lnTo>
                <a:lnTo>
                  <a:pt x="567" y="237"/>
                </a:lnTo>
                <a:lnTo>
                  <a:pt x="568" y="216"/>
                </a:lnTo>
                <a:lnTo>
                  <a:pt x="569" y="211"/>
                </a:lnTo>
                <a:lnTo>
                  <a:pt x="569" y="227"/>
                </a:lnTo>
                <a:lnTo>
                  <a:pt x="570" y="227"/>
                </a:lnTo>
                <a:lnTo>
                  <a:pt x="571" y="218"/>
                </a:lnTo>
                <a:lnTo>
                  <a:pt x="572" y="225"/>
                </a:lnTo>
                <a:lnTo>
                  <a:pt x="572" y="207"/>
                </a:lnTo>
                <a:lnTo>
                  <a:pt x="573" y="225"/>
                </a:lnTo>
                <a:lnTo>
                  <a:pt x="574" y="204"/>
                </a:lnTo>
                <a:lnTo>
                  <a:pt x="574" y="167"/>
                </a:lnTo>
                <a:lnTo>
                  <a:pt x="575" y="178"/>
                </a:lnTo>
                <a:lnTo>
                  <a:pt x="575" y="161"/>
                </a:lnTo>
                <a:lnTo>
                  <a:pt x="576" y="161"/>
                </a:lnTo>
                <a:lnTo>
                  <a:pt x="577" y="196"/>
                </a:lnTo>
                <a:lnTo>
                  <a:pt x="577" y="204"/>
                </a:lnTo>
                <a:lnTo>
                  <a:pt x="578" y="213"/>
                </a:lnTo>
                <a:lnTo>
                  <a:pt x="578" y="217"/>
                </a:lnTo>
                <a:lnTo>
                  <a:pt x="579" y="221"/>
                </a:lnTo>
                <a:lnTo>
                  <a:pt x="580" y="241"/>
                </a:lnTo>
                <a:lnTo>
                  <a:pt x="580" y="245"/>
                </a:lnTo>
                <a:lnTo>
                  <a:pt x="581" y="251"/>
                </a:lnTo>
                <a:lnTo>
                  <a:pt x="582" y="255"/>
                </a:lnTo>
                <a:lnTo>
                  <a:pt x="582" y="257"/>
                </a:lnTo>
                <a:lnTo>
                  <a:pt x="583" y="259"/>
                </a:lnTo>
                <a:lnTo>
                  <a:pt x="583" y="265"/>
                </a:lnTo>
                <a:lnTo>
                  <a:pt x="584" y="269"/>
                </a:lnTo>
                <a:lnTo>
                  <a:pt x="585" y="273"/>
                </a:lnTo>
                <a:lnTo>
                  <a:pt x="585" y="276"/>
                </a:lnTo>
                <a:lnTo>
                  <a:pt x="586" y="273"/>
                </a:lnTo>
                <a:lnTo>
                  <a:pt x="586" y="272"/>
                </a:lnTo>
                <a:lnTo>
                  <a:pt x="587" y="277"/>
                </a:lnTo>
                <a:lnTo>
                  <a:pt x="588" y="272"/>
                </a:lnTo>
                <a:lnTo>
                  <a:pt x="588" y="274"/>
                </a:lnTo>
                <a:lnTo>
                  <a:pt x="589" y="275"/>
                </a:lnTo>
                <a:lnTo>
                  <a:pt x="590" y="276"/>
                </a:lnTo>
                <a:lnTo>
                  <a:pt x="590" y="278"/>
                </a:lnTo>
                <a:lnTo>
                  <a:pt x="591" y="279"/>
                </a:lnTo>
                <a:lnTo>
                  <a:pt x="591" y="281"/>
                </a:lnTo>
                <a:lnTo>
                  <a:pt x="592" y="284"/>
                </a:lnTo>
                <a:lnTo>
                  <a:pt x="593" y="283"/>
                </a:lnTo>
                <a:lnTo>
                  <a:pt x="593" y="286"/>
                </a:lnTo>
                <a:lnTo>
                  <a:pt x="594" y="273"/>
                </a:lnTo>
                <a:lnTo>
                  <a:pt x="594" y="264"/>
                </a:lnTo>
                <a:lnTo>
                  <a:pt x="595" y="263"/>
                </a:lnTo>
                <a:lnTo>
                  <a:pt x="596" y="265"/>
                </a:lnTo>
                <a:lnTo>
                  <a:pt x="596" y="274"/>
                </a:lnTo>
                <a:lnTo>
                  <a:pt x="597" y="279"/>
                </a:lnTo>
                <a:lnTo>
                  <a:pt x="598" y="278"/>
                </a:lnTo>
                <a:lnTo>
                  <a:pt x="598" y="276"/>
                </a:lnTo>
                <a:lnTo>
                  <a:pt x="599" y="272"/>
                </a:lnTo>
                <a:lnTo>
                  <a:pt x="599" y="270"/>
                </a:lnTo>
                <a:lnTo>
                  <a:pt x="600" y="283"/>
                </a:lnTo>
                <a:lnTo>
                  <a:pt x="601" y="284"/>
                </a:lnTo>
                <a:lnTo>
                  <a:pt x="602" y="284"/>
                </a:lnTo>
                <a:lnTo>
                  <a:pt x="603" y="282"/>
                </a:lnTo>
                <a:lnTo>
                  <a:pt x="603" y="278"/>
                </a:lnTo>
                <a:lnTo>
                  <a:pt x="604" y="279"/>
                </a:lnTo>
                <a:lnTo>
                  <a:pt x="605" y="279"/>
                </a:lnTo>
                <a:lnTo>
                  <a:pt x="606" y="280"/>
                </a:lnTo>
                <a:lnTo>
                  <a:pt x="606" y="281"/>
                </a:lnTo>
                <a:lnTo>
                  <a:pt x="607" y="282"/>
                </a:lnTo>
                <a:lnTo>
                  <a:pt x="607" y="285"/>
                </a:lnTo>
                <a:lnTo>
                  <a:pt x="608" y="285"/>
                </a:lnTo>
                <a:lnTo>
                  <a:pt x="609" y="281"/>
                </a:lnTo>
                <a:lnTo>
                  <a:pt x="609" y="282"/>
                </a:lnTo>
                <a:lnTo>
                  <a:pt x="610" y="283"/>
                </a:lnTo>
                <a:lnTo>
                  <a:pt x="611" y="279"/>
                </a:lnTo>
                <a:lnTo>
                  <a:pt x="611" y="264"/>
                </a:lnTo>
                <a:lnTo>
                  <a:pt x="612" y="254"/>
                </a:lnTo>
                <a:lnTo>
                  <a:pt x="612" y="253"/>
                </a:lnTo>
                <a:lnTo>
                  <a:pt x="613" y="252"/>
                </a:lnTo>
                <a:lnTo>
                  <a:pt x="614" y="232"/>
                </a:lnTo>
                <a:lnTo>
                  <a:pt x="614" y="229"/>
                </a:lnTo>
                <a:lnTo>
                  <a:pt x="615" y="211"/>
                </a:lnTo>
                <a:lnTo>
                  <a:pt x="615" y="200"/>
                </a:lnTo>
                <a:lnTo>
                  <a:pt x="616" y="179"/>
                </a:lnTo>
                <a:lnTo>
                  <a:pt x="617" y="201"/>
                </a:lnTo>
                <a:lnTo>
                  <a:pt x="617" y="208"/>
                </a:lnTo>
                <a:lnTo>
                  <a:pt x="618" y="196"/>
                </a:lnTo>
                <a:lnTo>
                  <a:pt x="619" y="187"/>
                </a:lnTo>
                <a:lnTo>
                  <a:pt x="619" y="181"/>
                </a:lnTo>
                <a:lnTo>
                  <a:pt x="620" y="44"/>
                </a:lnTo>
                <a:lnTo>
                  <a:pt x="620" y="33"/>
                </a:lnTo>
                <a:lnTo>
                  <a:pt x="621" y="0"/>
                </a:lnTo>
                <a:lnTo>
                  <a:pt x="622" y="24"/>
                </a:lnTo>
                <a:lnTo>
                  <a:pt x="622" y="54"/>
                </a:lnTo>
                <a:lnTo>
                  <a:pt x="623" y="41"/>
                </a:lnTo>
                <a:lnTo>
                  <a:pt x="623" y="40"/>
                </a:lnTo>
                <a:lnTo>
                  <a:pt x="624" y="94"/>
                </a:lnTo>
                <a:lnTo>
                  <a:pt x="625" y="140"/>
                </a:lnTo>
                <a:lnTo>
                  <a:pt x="625" y="160"/>
                </a:lnTo>
                <a:lnTo>
                  <a:pt x="626" y="190"/>
                </a:lnTo>
                <a:lnTo>
                  <a:pt x="627" y="194"/>
                </a:lnTo>
                <a:lnTo>
                  <a:pt x="627" y="204"/>
                </a:lnTo>
                <a:lnTo>
                  <a:pt x="628" y="212"/>
                </a:lnTo>
                <a:lnTo>
                  <a:pt x="628" y="214"/>
                </a:lnTo>
                <a:lnTo>
                  <a:pt x="629" y="236"/>
                </a:lnTo>
                <a:lnTo>
                  <a:pt x="630" y="245"/>
                </a:lnTo>
                <a:lnTo>
                  <a:pt x="630" y="243"/>
                </a:lnTo>
                <a:lnTo>
                  <a:pt x="631" y="254"/>
                </a:lnTo>
                <a:lnTo>
                  <a:pt x="631" y="259"/>
                </a:lnTo>
                <a:lnTo>
                  <a:pt x="632" y="238"/>
                </a:lnTo>
                <a:lnTo>
                  <a:pt x="633" y="232"/>
                </a:lnTo>
                <a:lnTo>
                  <a:pt x="633" y="239"/>
                </a:lnTo>
                <a:lnTo>
                  <a:pt x="634" y="241"/>
                </a:lnTo>
              </a:path>
            </a:pathLst>
          </a:custGeom>
          <a:noFill/>
          <a:ln w="20638">
            <a:solidFill>
              <a:schemeClr val="accent2"/>
            </a:solidFill>
            <a:prstDash val="solid"/>
            <a:round/>
            <a:headEnd/>
            <a:tailEnd/>
          </a:ln>
        </p:spPr>
        <p:txBody>
          <a:bodyPr/>
          <a:lstStyle/>
          <a:p>
            <a:endParaRPr lang="de-DE"/>
          </a:p>
        </p:txBody>
      </p:sp>
      <p:sp>
        <p:nvSpPr>
          <p:cNvPr id="1639578" name="Rectangle 385"/>
          <p:cNvSpPr>
            <a:spLocks noChangeArrowheads="1"/>
          </p:cNvSpPr>
          <p:nvPr/>
        </p:nvSpPr>
        <p:spPr bwMode="auto">
          <a:xfrm>
            <a:off x="1062995" y="5046662"/>
            <a:ext cx="67879" cy="136525"/>
          </a:xfrm>
          <a:prstGeom prst="rect">
            <a:avLst/>
          </a:prstGeom>
          <a:noFill/>
          <a:ln w="9525">
            <a:noFill/>
            <a:miter lim="800000"/>
            <a:headEnd/>
            <a:tailEnd/>
          </a:ln>
        </p:spPr>
        <p:txBody>
          <a:bodyPr wrap="none" lIns="0" tIns="0" rIns="0" bIns="0">
            <a:spAutoFit/>
          </a:bodyPr>
          <a:lstStyle/>
          <a:p>
            <a:r>
              <a:rPr lang="de-CH" sz="900">
                <a:solidFill>
                  <a:srgbClr val="000000"/>
                </a:solidFill>
                <a:latin typeface="Verdana" pitchFamily="34" charset="0"/>
              </a:rPr>
              <a:t>0</a:t>
            </a:r>
            <a:endParaRPr lang="de-CH">
              <a:latin typeface="Verdana" pitchFamily="34" charset="0"/>
            </a:endParaRPr>
          </a:p>
        </p:txBody>
      </p:sp>
      <p:sp>
        <p:nvSpPr>
          <p:cNvPr id="1639579" name="Rectangle 386"/>
          <p:cNvSpPr>
            <a:spLocks noChangeArrowheads="1"/>
          </p:cNvSpPr>
          <p:nvPr/>
        </p:nvSpPr>
        <p:spPr bwMode="auto">
          <a:xfrm>
            <a:off x="903627" y="4686299"/>
            <a:ext cx="203637" cy="136525"/>
          </a:xfrm>
          <a:prstGeom prst="rect">
            <a:avLst/>
          </a:prstGeom>
          <a:noFill/>
          <a:ln w="9525">
            <a:noFill/>
            <a:miter lim="800000"/>
            <a:headEnd/>
            <a:tailEnd/>
          </a:ln>
        </p:spPr>
        <p:txBody>
          <a:bodyPr wrap="none" lIns="0" tIns="0" rIns="0" bIns="0">
            <a:spAutoFit/>
          </a:bodyPr>
          <a:lstStyle/>
          <a:p>
            <a:r>
              <a:rPr lang="de-CH" sz="900">
                <a:solidFill>
                  <a:srgbClr val="000000"/>
                </a:solidFill>
                <a:latin typeface="Verdana" pitchFamily="34" charset="0"/>
              </a:rPr>
              <a:t>100</a:t>
            </a:r>
            <a:endParaRPr lang="de-CH">
              <a:latin typeface="Verdana" pitchFamily="34" charset="0"/>
            </a:endParaRPr>
          </a:p>
        </p:txBody>
      </p:sp>
      <p:sp>
        <p:nvSpPr>
          <p:cNvPr id="1639580" name="Rectangle 387"/>
          <p:cNvSpPr>
            <a:spLocks noChangeArrowheads="1"/>
          </p:cNvSpPr>
          <p:nvPr/>
        </p:nvSpPr>
        <p:spPr bwMode="auto">
          <a:xfrm>
            <a:off x="903627" y="4316412"/>
            <a:ext cx="203637" cy="136525"/>
          </a:xfrm>
          <a:prstGeom prst="rect">
            <a:avLst/>
          </a:prstGeom>
          <a:noFill/>
          <a:ln w="9525">
            <a:noFill/>
            <a:miter lim="800000"/>
            <a:headEnd/>
            <a:tailEnd/>
          </a:ln>
        </p:spPr>
        <p:txBody>
          <a:bodyPr wrap="none" lIns="0" tIns="0" rIns="0" bIns="0">
            <a:spAutoFit/>
          </a:bodyPr>
          <a:lstStyle/>
          <a:p>
            <a:r>
              <a:rPr lang="de-CH" sz="900">
                <a:solidFill>
                  <a:srgbClr val="000000"/>
                </a:solidFill>
                <a:latin typeface="Verdana" pitchFamily="34" charset="0"/>
              </a:rPr>
              <a:t>200</a:t>
            </a:r>
            <a:endParaRPr lang="de-CH">
              <a:latin typeface="Verdana" pitchFamily="34" charset="0"/>
            </a:endParaRPr>
          </a:p>
        </p:txBody>
      </p:sp>
      <p:sp>
        <p:nvSpPr>
          <p:cNvPr id="1639581" name="Rectangle 388"/>
          <p:cNvSpPr>
            <a:spLocks noChangeArrowheads="1"/>
          </p:cNvSpPr>
          <p:nvPr/>
        </p:nvSpPr>
        <p:spPr bwMode="auto">
          <a:xfrm>
            <a:off x="903627" y="3956049"/>
            <a:ext cx="203637" cy="136525"/>
          </a:xfrm>
          <a:prstGeom prst="rect">
            <a:avLst/>
          </a:prstGeom>
          <a:noFill/>
          <a:ln w="9525">
            <a:noFill/>
            <a:miter lim="800000"/>
            <a:headEnd/>
            <a:tailEnd/>
          </a:ln>
        </p:spPr>
        <p:txBody>
          <a:bodyPr wrap="none" lIns="0" tIns="0" rIns="0" bIns="0">
            <a:spAutoFit/>
          </a:bodyPr>
          <a:lstStyle/>
          <a:p>
            <a:r>
              <a:rPr lang="de-CH" sz="900">
                <a:solidFill>
                  <a:srgbClr val="000000"/>
                </a:solidFill>
                <a:latin typeface="Verdana" pitchFamily="34" charset="0"/>
              </a:rPr>
              <a:t>300</a:t>
            </a:r>
            <a:endParaRPr lang="de-CH">
              <a:latin typeface="Verdana" pitchFamily="34" charset="0"/>
            </a:endParaRPr>
          </a:p>
        </p:txBody>
      </p:sp>
      <p:sp>
        <p:nvSpPr>
          <p:cNvPr id="1639582" name="Rectangle 389"/>
          <p:cNvSpPr>
            <a:spLocks noChangeArrowheads="1"/>
          </p:cNvSpPr>
          <p:nvPr/>
        </p:nvSpPr>
        <p:spPr bwMode="auto">
          <a:xfrm>
            <a:off x="903627" y="3586162"/>
            <a:ext cx="203637" cy="136525"/>
          </a:xfrm>
          <a:prstGeom prst="rect">
            <a:avLst/>
          </a:prstGeom>
          <a:noFill/>
          <a:ln w="9525">
            <a:noFill/>
            <a:miter lim="800000"/>
            <a:headEnd/>
            <a:tailEnd/>
          </a:ln>
        </p:spPr>
        <p:txBody>
          <a:bodyPr wrap="none" lIns="0" tIns="0" rIns="0" bIns="0">
            <a:spAutoFit/>
          </a:bodyPr>
          <a:lstStyle/>
          <a:p>
            <a:r>
              <a:rPr lang="de-CH" sz="900">
                <a:solidFill>
                  <a:srgbClr val="000000"/>
                </a:solidFill>
                <a:latin typeface="Verdana" pitchFamily="34" charset="0"/>
              </a:rPr>
              <a:t>400</a:t>
            </a:r>
            <a:endParaRPr lang="de-CH">
              <a:latin typeface="Verdana" pitchFamily="34" charset="0"/>
            </a:endParaRPr>
          </a:p>
        </p:txBody>
      </p:sp>
      <p:sp>
        <p:nvSpPr>
          <p:cNvPr id="1639583" name="Rectangle 390"/>
          <p:cNvSpPr>
            <a:spLocks noChangeArrowheads="1"/>
          </p:cNvSpPr>
          <p:nvPr/>
        </p:nvSpPr>
        <p:spPr bwMode="auto">
          <a:xfrm>
            <a:off x="903627" y="3225799"/>
            <a:ext cx="203637" cy="136525"/>
          </a:xfrm>
          <a:prstGeom prst="rect">
            <a:avLst/>
          </a:prstGeom>
          <a:noFill/>
          <a:ln w="9525">
            <a:noFill/>
            <a:miter lim="800000"/>
            <a:headEnd/>
            <a:tailEnd/>
          </a:ln>
        </p:spPr>
        <p:txBody>
          <a:bodyPr wrap="none" lIns="0" tIns="0" rIns="0" bIns="0">
            <a:spAutoFit/>
          </a:bodyPr>
          <a:lstStyle/>
          <a:p>
            <a:r>
              <a:rPr lang="de-CH" sz="900">
                <a:solidFill>
                  <a:srgbClr val="000000"/>
                </a:solidFill>
                <a:latin typeface="Verdana" pitchFamily="34" charset="0"/>
              </a:rPr>
              <a:t>500</a:t>
            </a:r>
            <a:endParaRPr lang="de-CH">
              <a:latin typeface="Verdana" pitchFamily="34" charset="0"/>
            </a:endParaRPr>
          </a:p>
        </p:txBody>
      </p:sp>
      <p:sp>
        <p:nvSpPr>
          <p:cNvPr id="1639584" name="Rectangle 391"/>
          <p:cNvSpPr>
            <a:spLocks noChangeArrowheads="1"/>
          </p:cNvSpPr>
          <p:nvPr/>
        </p:nvSpPr>
        <p:spPr bwMode="auto">
          <a:xfrm>
            <a:off x="903627" y="2855912"/>
            <a:ext cx="203637" cy="136525"/>
          </a:xfrm>
          <a:prstGeom prst="rect">
            <a:avLst/>
          </a:prstGeom>
          <a:noFill/>
          <a:ln w="9525">
            <a:noFill/>
            <a:miter lim="800000"/>
            <a:headEnd/>
            <a:tailEnd/>
          </a:ln>
        </p:spPr>
        <p:txBody>
          <a:bodyPr wrap="none" lIns="0" tIns="0" rIns="0" bIns="0">
            <a:spAutoFit/>
          </a:bodyPr>
          <a:lstStyle/>
          <a:p>
            <a:r>
              <a:rPr lang="de-CH" sz="900">
                <a:solidFill>
                  <a:srgbClr val="000000"/>
                </a:solidFill>
                <a:latin typeface="Verdana" pitchFamily="34" charset="0"/>
              </a:rPr>
              <a:t>600</a:t>
            </a:r>
            <a:endParaRPr lang="de-CH">
              <a:latin typeface="Verdana" pitchFamily="34" charset="0"/>
            </a:endParaRPr>
          </a:p>
        </p:txBody>
      </p:sp>
      <p:sp>
        <p:nvSpPr>
          <p:cNvPr id="1639585" name="Rectangle 392"/>
          <p:cNvSpPr>
            <a:spLocks noChangeArrowheads="1"/>
          </p:cNvSpPr>
          <p:nvPr/>
        </p:nvSpPr>
        <p:spPr bwMode="auto">
          <a:xfrm>
            <a:off x="903627" y="2495549"/>
            <a:ext cx="203637" cy="136525"/>
          </a:xfrm>
          <a:prstGeom prst="rect">
            <a:avLst/>
          </a:prstGeom>
          <a:noFill/>
          <a:ln w="9525">
            <a:noFill/>
            <a:miter lim="800000"/>
            <a:headEnd/>
            <a:tailEnd/>
          </a:ln>
        </p:spPr>
        <p:txBody>
          <a:bodyPr wrap="none" lIns="0" tIns="0" rIns="0" bIns="0">
            <a:spAutoFit/>
          </a:bodyPr>
          <a:lstStyle/>
          <a:p>
            <a:r>
              <a:rPr lang="de-CH" sz="900">
                <a:solidFill>
                  <a:srgbClr val="000000"/>
                </a:solidFill>
                <a:latin typeface="Verdana" pitchFamily="34" charset="0"/>
              </a:rPr>
              <a:t>700</a:t>
            </a:r>
            <a:endParaRPr lang="de-CH">
              <a:latin typeface="Verdana" pitchFamily="34" charset="0"/>
            </a:endParaRPr>
          </a:p>
        </p:txBody>
      </p:sp>
      <p:sp>
        <p:nvSpPr>
          <p:cNvPr id="1639586" name="Rectangle 393"/>
          <p:cNvSpPr>
            <a:spLocks noChangeArrowheads="1"/>
          </p:cNvSpPr>
          <p:nvPr/>
        </p:nvSpPr>
        <p:spPr bwMode="auto">
          <a:xfrm>
            <a:off x="903627" y="2125662"/>
            <a:ext cx="203637" cy="136525"/>
          </a:xfrm>
          <a:prstGeom prst="rect">
            <a:avLst/>
          </a:prstGeom>
          <a:noFill/>
          <a:ln w="9525">
            <a:noFill/>
            <a:miter lim="800000"/>
            <a:headEnd/>
            <a:tailEnd/>
          </a:ln>
        </p:spPr>
        <p:txBody>
          <a:bodyPr wrap="none" lIns="0" tIns="0" rIns="0" bIns="0">
            <a:spAutoFit/>
          </a:bodyPr>
          <a:lstStyle/>
          <a:p>
            <a:r>
              <a:rPr lang="de-CH" sz="900">
                <a:solidFill>
                  <a:srgbClr val="000000"/>
                </a:solidFill>
                <a:latin typeface="Verdana" pitchFamily="34" charset="0"/>
              </a:rPr>
              <a:t>800</a:t>
            </a:r>
            <a:endParaRPr lang="de-CH">
              <a:latin typeface="Verdana" pitchFamily="34" charset="0"/>
            </a:endParaRPr>
          </a:p>
        </p:txBody>
      </p:sp>
      <p:sp>
        <p:nvSpPr>
          <p:cNvPr id="1639587" name="Rectangle 394"/>
          <p:cNvSpPr>
            <a:spLocks noChangeArrowheads="1"/>
          </p:cNvSpPr>
          <p:nvPr/>
        </p:nvSpPr>
        <p:spPr bwMode="auto">
          <a:xfrm rot="16200000">
            <a:off x="1073215" y="5335131"/>
            <a:ext cx="338138" cy="113624"/>
          </a:xfrm>
          <a:prstGeom prst="rect">
            <a:avLst/>
          </a:prstGeom>
          <a:noFill/>
          <a:ln w="9525">
            <a:noFill/>
            <a:miter lim="800000"/>
            <a:headEnd/>
            <a:tailEnd/>
          </a:ln>
        </p:spPr>
        <p:txBody>
          <a:bodyPr wrap="none" lIns="0" tIns="0" rIns="0" bIns="0">
            <a:spAutoFit/>
          </a:bodyPr>
          <a:lstStyle/>
          <a:p>
            <a:r>
              <a:rPr lang="de-CH" sz="800" dirty="0">
                <a:solidFill>
                  <a:srgbClr val="000000"/>
                </a:solidFill>
                <a:latin typeface="Verdana" pitchFamily="34" charset="0"/>
              </a:rPr>
              <a:t>Jan 25</a:t>
            </a:r>
            <a:endParaRPr lang="de-CH" dirty="0">
              <a:latin typeface="Verdana" pitchFamily="34" charset="0"/>
            </a:endParaRPr>
          </a:p>
        </p:txBody>
      </p:sp>
      <p:sp>
        <p:nvSpPr>
          <p:cNvPr id="1639588" name="Rectangle 395"/>
          <p:cNvSpPr>
            <a:spLocks noChangeArrowheads="1"/>
          </p:cNvSpPr>
          <p:nvPr/>
        </p:nvSpPr>
        <p:spPr bwMode="auto">
          <a:xfrm rot="16200000">
            <a:off x="1328285" y="5348625"/>
            <a:ext cx="365125" cy="113624"/>
          </a:xfrm>
          <a:prstGeom prst="rect">
            <a:avLst/>
          </a:prstGeom>
          <a:noFill/>
          <a:ln w="9525">
            <a:noFill/>
            <a:miter lim="800000"/>
            <a:headEnd/>
            <a:tailEnd/>
          </a:ln>
        </p:spPr>
        <p:txBody>
          <a:bodyPr wrap="none" lIns="0" tIns="0" rIns="0" bIns="0">
            <a:spAutoFit/>
          </a:bodyPr>
          <a:lstStyle/>
          <a:p>
            <a:r>
              <a:rPr lang="de-CH" sz="800">
                <a:solidFill>
                  <a:srgbClr val="000000"/>
                </a:solidFill>
                <a:latin typeface="Verdana" pitchFamily="34" charset="0"/>
              </a:rPr>
              <a:t>Aug 28</a:t>
            </a:r>
            <a:endParaRPr lang="de-CH">
              <a:latin typeface="Verdana" pitchFamily="34" charset="0"/>
            </a:endParaRPr>
          </a:p>
        </p:txBody>
      </p:sp>
      <p:sp>
        <p:nvSpPr>
          <p:cNvPr id="1639589" name="Rectangle 396"/>
          <p:cNvSpPr>
            <a:spLocks noChangeArrowheads="1"/>
          </p:cNvSpPr>
          <p:nvPr/>
        </p:nvSpPr>
        <p:spPr bwMode="auto">
          <a:xfrm rot="16200000">
            <a:off x="1607963" y="5332750"/>
            <a:ext cx="342900" cy="113624"/>
          </a:xfrm>
          <a:prstGeom prst="rect">
            <a:avLst/>
          </a:prstGeom>
          <a:noFill/>
          <a:ln w="9525">
            <a:noFill/>
            <a:miter lim="800000"/>
            <a:headEnd/>
            <a:tailEnd/>
          </a:ln>
        </p:spPr>
        <p:txBody>
          <a:bodyPr wrap="none" lIns="0" tIns="0" rIns="0" bIns="0">
            <a:spAutoFit/>
          </a:bodyPr>
          <a:lstStyle/>
          <a:p>
            <a:r>
              <a:rPr lang="de-CH" sz="800">
                <a:solidFill>
                  <a:srgbClr val="000000"/>
                </a:solidFill>
                <a:latin typeface="Verdana" pitchFamily="34" charset="0"/>
              </a:rPr>
              <a:t>Apr 32</a:t>
            </a:r>
            <a:endParaRPr lang="de-CH">
              <a:latin typeface="Verdana" pitchFamily="34" charset="0"/>
            </a:endParaRPr>
          </a:p>
        </p:txBody>
      </p:sp>
      <p:sp>
        <p:nvSpPr>
          <p:cNvPr id="1639590" name="Rectangle 397"/>
          <p:cNvSpPr>
            <a:spLocks noChangeArrowheads="1"/>
          </p:cNvSpPr>
          <p:nvPr/>
        </p:nvSpPr>
        <p:spPr bwMode="auto">
          <a:xfrm rot="16200000">
            <a:off x="1872067" y="5351394"/>
            <a:ext cx="360676" cy="114435"/>
          </a:xfrm>
          <a:prstGeom prst="rect">
            <a:avLst/>
          </a:prstGeom>
          <a:noFill/>
          <a:ln w="9525">
            <a:noFill/>
            <a:miter lim="800000"/>
            <a:headEnd/>
            <a:tailEnd/>
          </a:ln>
        </p:spPr>
        <p:txBody>
          <a:bodyPr wrap="none" lIns="0" tIns="0" rIns="0" bIns="0">
            <a:spAutoFit/>
          </a:bodyPr>
          <a:lstStyle/>
          <a:p>
            <a:r>
              <a:rPr lang="de-CH" sz="800" dirty="0" err="1">
                <a:solidFill>
                  <a:srgbClr val="000000"/>
                </a:solidFill>
                <a:latin typeface="Verdana" pitchFamily="34" charset="0"/>
              </a:rPr>
              <a:t>Dec</a:t>
            </a:r>
            <a:r>
              <a:rPr lang="de-CH" sz="800" dirty="0">
                <a:solidFill>
                  <a:srgbClr val="000000"/>
                </a:solidFill>
                <a:latin typeface="Verdana" pitchFamily="34" charset="0"/>
              </a:rPr>
              <a:t> 35</a:t>
            </a:r>
            <a:endParaRPr lang="de-CH" dirty="0">
              <a:latin typeface="Verdana" pitchFamily="34" charset="0"/>
            </a:endParaRPr>
          </a:p>
        </p:txBody>
      </p:sp>
      <p:sp>
        <p:nvSpPr>
          <p:cNvPr id="1639591" name="Rectangle 398"/>
          <p:cNvSpPr>
            <a:spLocks noChangeArrowheads="1"/>
          </p:cNvSpPr>
          <p:nvPr/>
        </p:nvSpPr>
        <p:spPr bwMode="auto">
          <a:xfrm rot="16200000">
            <a:off x="2167776" y="5320844"/>
            <a:ext cx="306387" cy="113623"/>
          </a:xfrm>
          <a:prstGeom prst="rect">
            <a:avLst/>
          </a:prstGeom>
          <a:noFill/>
          <a:ln w="9525">
            <a:noFill/>
            <a:miter lim="800000"/>
            <a:headEnd/>
            <a:tailEnd/>
          </a:ln>
        </p:spPr>
        <p:txBody>
          <a:bodyPr wrap="none" lIns="0" tIns="0" rIns="0" bIns="0">
            <a:spAutoFit/>
          </a:bodyPr>
          <a:lstStyle/>
          <a:p>
            <a:r>
              <a:rPr lang="de-CH" sz="800" dirty="0">
                <a:solidFill>
                  <a:srgbClr val="000000"/>
                </a:solidFill>
                <a:latin typeface="Verdana" pitchFamily="34" charset="0"/>
              </a:rPr>
              <a:t>Jul 39</a:t>
            </a:r>
            <a:endParaRPr lang="de-CH" dirty="0">
              <a:latin typeface="Verdana" pitchFamily="34" charset="0"/>
            </a:endParaRPr>
          </a:p>
        </p:txBody>
      </p:sp>
      <p:sp>
        <p:nvSpPr>
          <p:cNvPr id="1639592" name="Rectangle 399"/>
          <p:cNvSpPr>
            <a:spLocks noChangeArrowheads="1"/>
          </p:cNvSpPr>
          <p:nvPr/>
        </p:nvSpPr>
        <p:spPr bwMode="auto">
          <a:xfrm rot="16200000">
            <a:off x="2409998" y="5348219"/>
            <a:ext cx="359073" cy="114435"/>
          </a:xfrm>
          <a:prstGeom prst="rect">
            <a:avLst/>
          </a:prstGeom>
          <a:noFill/>
          <a:ln w="9525">
            <a:noFill/>
            <a:miter lim="800000"/>
            <a:headEnd/>
            <a:tailEnd/>
          </a:ln>
        </p:spPr>
        <p:txBody>
          <a:bodyPr wrap="none" lIns="0" tIns="0" rIns="0" bIns="0">
            <a:spAutoFit/>
          </a:bodyPr>
          <a:lstStyle/>
          <a:p>
            <a:r>
              <a:rPr lang="de-CH" sz="800" dirty="0">
                <a:solidFill>
                  <a:srgbClr val="000000"/>
                </a:solidFill>
                <a:latin typeface="Verdana" pitchFamily="34" charset="0"/>
              </a:rPr>
              <a:t>Mar 43</a:t>
            </a:r>
            <a:endParaRPr lang="de-CH" dirty="0">
              <a:latin typeface="Verdana" pitchFamily="34" charset="0"/>
            </a:endParaRPr>
          </a:p>
        </p:txBody>
      </p:sp>
      <p:sp>
        <p:nvSpPr>
          <p:cNvPr id="1639593" name="Rectangle 400"/>
          <p:cNvSpPr>
            <a:spLocks noChangeArrowheads="1"/>
          </p:cNvSpPr>
          <p:nvPr/>
        </p:nvSpPr>
        <p:spPr bwMode="auto">
          <a:xfrm rot="16200000">
            <a:off x="2675536" y="5332750"/>
            <a:ext cx="365125" cy="113623"/>
          </a:xfrm>
          <a:prstGeom prst="rect">
            <a:avLst/>
          </a:prstGeom>
          <a:noFill/>
          <a:ln w="9525">
            <a:noFill/>
            <a:miter lim="800000"/>
            <a:headEnd/>
            <a:tailEnd/>
          </a:ln>
        </p:spPr>
        <p:txBody>
          <a:bodyPr wrap="none" lIns="0" tIns="0" rIns="0" bIns="0">
            <a:spAutoFit/>
          </a:bodyPr>
          <a:lstStyle/>
          <a:p>
            <a:r>
              <a:rPr lang="de-CH" sz="800">
                <a:solidFill>
                  <a:srgbClr val="000000"/>
                </a:solidFill>
                <a:latin typeface="Verdana" pitchFamily="34" charset="0"/>
              </a:rPr>
              <a:t>Nov 46</a:t>
            </a:r>
            <a:endParaRPr lang="de-CH">
              <a:latin typeface="Verdana" pitchFamily="34" charset="0"/>
            </a:endParaRPr>
          </a:p>
        </p:txBody>
      </p:sp>
      <p:sp>
        <p:nvSpPr>
          <p:cNvPr id="1639594" name="Rectangle 401"/>
          <p:cNvSpPr>
            <a:spLocks noChangeArrowheads="1"/>
          </p:cNvSpPr>
          <p:nvPr/>
        </p:nvSpPr>
        <p:spPr bwMode="auto">
          <a:xfrm rot="16200000">
            <a:off x="2953737" y="5329575"/>
            <a:ext cx="342900" cy="113624"/>
          </a:xfrm>
          <a:prstGeom prst="rect">
            <a:avLst/>
          </a:prstGeom>
          <a:noFill/>
          <a:ln w="9525">
            <a:noFill/>
            <a:miter lim="800000"/>
            <a:headEnd/>
            <a:tailEnd/>
          </a:ln>
        </p:spPr>
        <p:txBody>
          <a:bodyPr wrap="none" lIns="0" tIns="0" rIns="0" bIns="0">
            <a:spAutoFit/>
          </a:bodyPr>
          <a:lstStyle/>
          <a:p>
            <a:r>
              <a:rPr lang="de-CH" sz="800">
                <a:solidFill>
                  <a:srgbClr val="000000"/>
                </a:solidFill>
                <a:latin typeface="Verdana" pitchFamily="34" charset="0"/>
              </a:rPr>
              <a:t>Jun 50</a:t>
            </a:r>
            <a:endParaRPr lang="de-CH">
              <a:latin typeface="Verdana" pitchFamily="34" charset="0"/>
            </a:endParaRPr>
          </a:p>
        </p:txBody>
      </p:sp>
      <p:sp>
        <p:nvSpPr>
          <p:cNvPr id="1639595" name="Rectangle 402"/>
          <p:cNvSpPr>
            <a:spLocks noChangeArrowheads="1"/>
          </p:cNvSpPr>
          <p:nvPr/>
        </p:nvSpPr>
        <p:spPr bwMode="auto">
          <a:xfrm rot="16200000">
            <a:off x="3219127" y="5343862"/>
            <a:ext cx="349250" cy="113624"/>
          </a:xfrm>
          <a:prstGeom prst="rect">
            <a:avLst/>
          </a:prstGeom>
          <a:noFill/>
          <a:ln w="9525">
            <a:noFill/>
            <a:miter lim="800000"/>
            <a:headEnd/>
            <a:tailEnd/>
          </a:ln>
        </p:spPr>
        <p:txBody>
          <a:bodyPr wrap="none" lIns="0" tIns="0" rIns="0" bIns="0">
            <a:spAutoFit/>
          </a:bodyPr>
          <a:lstStyle/>
          <a:p>
            <a:r>
              <a:rPr lang="de-CH" sz="800">
                <a:solidFill>
                  <a:srgbClr val="000000"/>
                </a:solidFill>
                <a:latin typeface="Verdana" pitchFamily="34" charset="0"/>
              </a:rPr>
              <a:t>Feb 54</a:t>
            </a:r>
            <a:endParaRPr lang="de-CH">
              <a:latin typeface="Verdana" pitchFamily="34" charset="0"/>
            </a:endParaRPr>
          </a:p>
        </p:txBody>
      </p:sp>
      <p:sp>
        <p:nvSpPr>
          <p:cNvPr id="1639596" name="Rectangle 403"/>
          <p:cNvSpPr>
            <a:spLocks noChangeArrowheads="1"/>
          </p:cNvSpPr>
          <p:nvPr/>
        </p:nvSpPr>
        <p:spPr bwMode="auto">
          <a:xfrm rot="16200000">
            <a:off x="3491597" y="5337108"/>
            <a:ext cx="341440" cy="114435"/>
          </a:xfrm>
          <a:prstGeom prst="rect">
            <a:avLst/>
          </a:prstGeom>
          <a:noFill/>
          <a:ln w="9525">
            <a:noFill/>
            <a:miter lim="800000"/>
            <a:headEnd/>
            <a:tailEnd/>
          </a:ln>
        </p:spPr>
        <p:txBody>
          <a:bodyPr wrap="none" lIns="0" tIns="0" rIns="0" bIns="0">
            <a:spAutoFit/>
          </a:bodyPr>
          <a:lstStyle/>
          <a:p>
            <a:r>
              <a:rPr lang="de-CH" sz="800" dirty="0" err="1">
                <a:solidFill>
                  <a:srgbClr val="000000"/>
                </a:solidFill>
                <a:latin typeface="Verdana" pitchFamily="34" charset="0"/>
              </a:rPr>
              <a:t>Oct</a:t>
            </a:r>
            <a:r>
              <a:rPr lang="de-CH" sz="800" dirty="0">
                <a:solidFill>
                  <a:srgbClr val="000000"/>
                </a:solidFill>
                <a:latin typeface="Verdana" pitchFamily="34" charset="0"/>
              </a:rPr>
              <a:t> 57</a:t>
            </a:r>
            <a:endParaRPr lang="de-CH" dirty="0">
              <a:latin typeface="Verdana" pitchFamily="34" charset="0"/>
            </a:endParaRPr>
          </a:p>
        </p:txBody>
      </p:sp>
      <p:sp>
        <p:nvSpPr>
          <p:cNvPr id="1639597" name="Rectangle 404"/>
          <p:cNvSpPr>
            <a:spLocks noChangeArrowheads="1"/>
          </p:cNvSpPr>
          <p:nvPr/>
        </p:nvSpPr>
        <p:spPr bwMode="auto">
          <a:xfrm rot="16200000">
            <a:off x="3749102" y="5329575"/>
            <a:ext cx="342900" cy="113623"/>
          </a:xfrm>
          <a:prstGeom prst="rect">
            <a:avLst/>
          </a:prstGeom>
          <a:noFill/>
          <a:ln w="9525">
            <a:noFill/>
            <a:miter lim="800000"/>
            <a:headEnd/>
            <a:tailEnd/>
          </a:ln>
        </p:spPr>
        <p:txBody>
          <a:bodyPr wrap="none" lIns="0" tIns="0" rIns="0" bIns="0">
            <a:spAutoFit/>
          </a:bodyPr>
          <a:lstStyle/>
          <a:p>
            <a:r>
              <a:rPr lang="de-CH" sz="800">
                <a:solidFill>
                  <a:srgbClr val="000000"/>
                </a:solidFill>
                <a:latin typeface="Verdana" pitchFamily="34" charset="0"/>
              </a:rPr>
              <a:t>Jun 61</a:t>
            </a:r>
            <a:endParaRPr lang="de-CH">
              <a:latin typeface="Verdana" pitchFamily="34" charset="0"/>
            </a:endParaRPr>
          </a:p>
        </p:txBody>
      </p:sp>
      <p:sp>
        <p:nvSpPr>
          <p:cNvPr id="1639598" name="Rectangle 405"/>
          <p:cNvSpPr>
            <a:spLocks noChangeArrowheads="1"/>
          </p:cNvSpPr>
          <p:nvPr/>
        </p:nvSpPr>
        <p:spPr bwMode="auto">
          <a:xfrm rot="16200000">
            <a:off x="4020048" y="5331956"/>
            <a:ext cx="338138" cy="113623"/>
          </a:xfrm>
          <a:prstGeom prst="rect">
            <a:avLst/>
          </a:prstGeom>
          <a:noFill/>
          <a:ln w="9525">
            <a:noFill/>
            <a:miter lim="800000"/>
            <a:headEnd/>
            <a:tailEnd/>
          </a:ln>
        </p:spPr>
        <p:txBody>
          <a:bodyPr wrap="none" lIns="0" tIns="0" rIns="0" bIns="0">
            <a:spAutoFit/>
          </a:bodyPr>
          <a:lstStyle/>
          <a:p>
            <a:r>
              <a:rPr lang="de-CH" sz="800">
                <a:solidFill>
                  <a:srgbClr val="000000"/>
                </a:solidFill>
                <a:latin typeface="Verdana" pitchFamily="34" charset="0"/>
              </a:rPr>
              <a:t>Jan 65</a:t>
            </a:r>
            <a:endParaRPr lang="de-CH">
              <a:latin typeface="Verdana" pitchFamily="34" charset="0"/>
            </a:endParaRPr>
          </a:p>
        </p:txBody>
      </p:sp>
      <p:sp>
        <p:nvSpPr>
          <p:cNvPr id="1639599" name="Rectangle 406"/>
          <p:cNvSpPr>
            <a:spLocks noChangeArrowheads="1"/>
          </p:cNvSpPr>
          <p:nvPr/>
        </p:nvSpPr>
        <p:spPr bwMode="auto">
          <a:xfrm rot="16200000">
            <a:off x="4277501" y="5347831"/>
            <a:ext cx="360362" cy="113623"/>
          </a:xfrm>
          <a:prstGeom prst="rect">
            <a:avLst/>
          </a:prstGeom>
          <a:noFill/>
          <a:ln w="9525">
            <a:noFill/>
            <a:miter lim="800000"/>
            <a:headEnd/>
            <a:tailEnd/>
          </a:ln>
        </p:spPr>
        <p:txBody>
          <a:bodyPr wrap="none" lIns="0" tIns="0" rIns="0" bIns="0">
            <a:spAutoFit/>
          </a:bodyPr>
          <a:lstStyle/>
          <a:p>
            <a:r>
              <a:rPr lang="de-CH" sz="800">
                <a:solidFill>
                  <a:srgbClr val="000000"/>
                </a:solidFill>
                <a:latin typeface="Verdana" pitchFamily="34" charset="0"/>
              </a:rPr>
              <a:t>Sep 68</a:t>
            </a:r>
            <a:endParaRPr lang="de-CH">
              <a:latin typeface="Verdana" pitchFamily="34" charset="0"/>
            </a:endParaRPr>
          </a:p>
        </p:txBody>
      </p:sp>
      <p:sp>
        <p:nvSpPr>
          <p:cNvPr id="1639600" name="Rectangle 407"/>
          <p:cNvSpPr>
            <a:spLocks noChangeArrowheads="1"/>
          </p:cNvSpPr>
          <p:nvPr/>
        </p:nvSpPr>
        <p:spPr bwMode="auto">
          <a:xfrm rot="16200000">
            <a:off x="4537893" y="5339488"/>
            <a:ext cx="376706" cy="114435"/>
          </a:xfrm>
          <a:prstGeom prst="rect">
            <a:avLst/>
          </a:prstGeom>
          <a:noFill/>
          <a:ln w="9525">
            <a:noFill/>
            <a:miter lim="800000"/>
            <a:headEnd/>
            <a:tailEnd/>
          </a:ln>
        </p:spPr>
        <p:txBody>
          <a:bodyPr wrap="none" lIns="0" tIns="0" rIns="0" bIns="0">
            <a:spAutoFit/>
          </a:bodyPr>
          <a:lstStyle/>
          <a:p>
            <a:r>
              <a:rPr lang="de-CH" sz="800" dirty="0">
                <a:solidFill>
                  <a:srgbClr val="000000"/>
                </a:solidFill>
                <a:latin typeface="Verdana" pitchFamily="34" charset="0"/>
              </a:rPr>
              <a:t>May 72</a:t>
            </a:r>
            <a:endParaRPr lang="de-CH" dirty="0">
              <a:latin typeface="Verdana" pitchFamily="34" charset="0"/>
            </a:endParaRPr>
          </a:p>
        </p:txBody>
      </p:sp>
      <p:sp>
        <p:nvSpPr>
          <p:cNvPr id="1639601" name="Rectangle 408"/>
          <p:cNvSpPr>
            <a:spLocks noChangeArrowheads="1"/>
          </p:cNvSpPr>
          <p:nvPr/>
        </p:nvSpPr>
        <p:spPr bwMode="auto">
          <a:xfrm rot="16200000">
            <a:off x="4814473" y="5348219"/>
            <a:ext cx="360676" cy="114435"/>
          </a:xfrm>
          <a:prstGeom prst="rect">
            <a:avLst/>
          </a:prstGeom>
          <a:noFill/>
          <a:ln w="9525">
            <a:noFill/>
            <a:miter lim="800000"/>
            <a:headEnd/>
            <a:tailEnd/>
          </a:ln>
        </p:spPr>
        <p:txBody>
          <a:bodyPr wrap="none" lIns="0" tIns="0" rIns="0" bIns="0">
            <a:spAutoFit/>
          </a:bodyPr>
          <a:lstStyle/>
          <a:p>
            <a:r>
              <a:rPr lang="de-CH" sz="800" dirty="0" err="1">
                <a:solidFill>
                  <a:srgbClr val="000000"/>
                </a:solidFill>
                <a:latin typeface="Verdana" pitchFamily="34" charset="0"/>
              </a:rPr>
              <a:t>Dec</a:t>
            </a:r>
            <a:r>
              <a:rPr lang="de-CH" sz="800" dirty="0">
                <a:solidFill>
                  <a:srgbClr val="000000"/>
                </a:solidFill>
                <a:latin typeface="Verdana" pitchFamily="34" charset="0"/>
              </a:rPr>
              <a:t> 75</a:t>
            </a:r>
            <a:endParaRPr lang="de-CH" dirty="0">
              <a:latin typeface="Verdana" pitchFamily="34" charset="0"/>
            </a:endParaRPr>
          </a:p>
        </p:txBody>
      </p:sp>
      <p:sp>
        <p:nvSpPr>
          <p:cNvPr id="1639602" name="Rectangle 410"/>
          <p:cNvSpPr>
            <a:spLocks noChangeArrowheads="1"/>
          </p:cNvSpPr>
          <p:nvPr/>
        </p:nvSpPr>
        <p:spPr bwMode="auto">
          <a:xfrm rot="16200000">
            <a:off x="5079337" y="5347038"/>
            <a:ext cx="365125" cy="113624"/>
          </a:xfrm>
          <a:prstGeom prst="rect">
            <a:avLst/>
          </a:prstGeom>
          <a:noFill/>
          <a:ln w="9525">
            <a:noFill/>
            <a:miter lim="800000"/>
            <a:headEnd/>
            <a:tailEnd/>
          </a:ln>
        </p:spPr>
        <p:txBody>
          <a:bodyPr wrap="none" lIns="0" tIns="0" rIns="0" bIns="0">
            <a:spAutoFit/>
          </a:bodyPr>
          <a:lstStyle/>
          <a:p>
            <a:r>
              <a:rPr lang="de-CH" sz="800">
                <a:solidFill>
                  <a:srgbClr val="000000"/>
                </a:solidFill>
                <a:latin typeface="Verdana" pitchFamily="34" charset="0"/>
              </a:rPr>
              <a:t>Aug 79</a:t>
            </a:r>
            <a:endParaRPr lang="de-CH">
              <a:latin typeface="Verdana" pitchFamily="34" charset="0"/>
            </a:endParaRPr>
          </a:p>
        </p:txBody>
      </p:sp>
      <p:sp>
        <p:nvSpPr>
          <p:cNvPr id="1639603" name="Rectangle 411"/>
          <p:cNvSpPr>
            <a:spLocks noChangeArrowheads="1"/>
          </p:cNvSpPr>
          <p:nvPr/>
        </p:nvSpPr>
        <p:spPr bwMode="auto">
          <a:xfrm rot="16200000">
            <a:off x="5356063" y="5331162"/>
            <a:ext cx="342900" cy="113624"/>
          </a:xfrm>
          <a:prstGeom prst="rect">
            <a:avLst/>
          </a:prstGeom>
          <a:noFill/>
          <a:ln w="9525">
            <a:noFill/>
            <a:miter lim="800000"/>
            <a:headEnd/>
            <a:tailEnd/>
          </a:ln>
        </p:spPr>
        <p:txBody>
          <a:bodyPr wrap="none" lIns="0" tIns="0" rIns="0" bIns="0">
            <a:spAutoFit/>
          </a:bodyPr>
          <a:lstStyle/>
          <a:p>
            <a:r>
              <a:rPr lang="de-CH" sz="800">
                <a:solidFill>
                  <a:srgbClr val="000000"/>
                </a:solidFill>
                <a:latin typeface="Verdana" pitchFamily="34" charset="0"/>
              </a:rPr>
              <a:t>Apr 83</a:t>
            </a:r>
            <a:endParaRPr lang="de-CH">
              <a:latin typeface="Verdana" pitchFamily="34" charset="0"/>
            </a:endParaRPr>
          </a:p>
        </p:txBody>
      </p:sp>
      <p:sp>
        <p:nvSpPr>
          <p:cNvPr id="1639604" name="Rectangle 412"/>
          <p:cNvSpPr>
            <a:spLocks noChangeArrowheads="1"/>
          </p:cNvSpPr>
          <p:nvPr/>
        </p:nvSpPr>
        <p:spPr bwMode="auto">
          <a:xfrm rot="16200000">
            <a:off x="5614991" y="5331163"/>
            <a:ext cx="365125" cy="113623"/>
          </a:xfrm>
          <a:prstGeom prst="rect">
            <a:avLst/>
          </a:prstGeom>
          <a:noFill/>
          <a:ln w="9525">
            <a:noFill/>
            <a:miter lim="800000"/>
            <a:headEnd/>
            <a:tailEnd/>
          </a:ln>
        </p:spPr>
        <p:txBody>
          <a:bodyPr wrap="none" lIns="0" tIns="0" rIns="0" bIns="0">
            <a:spAutoFit/>
          </a:bodyPr>
          <a:lstStyle/>
          <a:p>
            <a:r>
              <a:rPr lang="de-CH" sz="800">
                <a:solidFill>
                  <a:srgbClr val="000000"/>
                </a:solidFill>
                <a:latin typeface="Verdana" pitchFamily="34" charset="0"/>
              </a:rPr>
              <a:t>Nov 86</a:t>
            </a:r>
            <a:endParaRPr lang="de-CH">
              <a:latin typeface="Verdana" pitchFamily="34" charset="0"/>
            </a:endParaRPr>
          </a:p>
        </p:txBody>
      </p:sp>
      <p:sp>
        <p:nvSpPr>
          <p:cNvPr id="1639605" name="Rectangle 413"/>
          <p:cNvSpPr>
            <a:spLocks noChangeArrowheads="1"/>
          </p:cNvSpPr>
          <p:nvPr/>
        </p:nvSpPr>
        <p:spPr bwMode="auto">
          <a:xfrm rot="16200000">
            <a:off x="5912924" y="5317669"/>
            <a:ext cx="306387" cy="113623"/>
          </a:xfrm>
          <a:prstGeom prst="rect">
            <a:avLst/>
          </a:prstGeom>
          <a:noFill/>
          <a:ln w="9525">
            <a:noFill/>
            <a:miter lim="800000"/>
            <a:headEnd/>
            <a:tailEnd/>
          </a:ln>
        </p:spPr>
        <p:txBody>
          <a:bodyPr wrap="none" lIns="0" tIns="0" rIns="0" bIns="0">
            <a:spAutoFit/>
          </a:bodyPr>
          <a:lstStyle/>
          <a:p>
            <a:r>
              <a:rPr lang="de-CH" sz="800">
                <a:solidFill>
                  <a:srgbClr val="000000"/>
                </a:solidFill>
                <a:latin typeface="Verdana" pitchFamily="34" charset="0"/>
              </a:rPr>
              <a:t>Jul 90</a:t>
            </a:r>
            <a:endParaRPr lang="de-CH">
              <a:latin typeface="Verdana" pitchFamily="34" charset="0"/>
            </a:endParaRPr>
          </a:p>
        </p:txBody>
      </p:sp>
      <p:sp>
        <p:nvSpPr>
          <p:cNvPr id="1639606" name="Rectangle 414"/>
          <p:cNvSpPr>
            <a:spLocks noChangeArrowheads="1"/>
          </p:cNvSpPr>
          <p:nvPr/>
        </p:nvSpPr>
        <p:spPr bwMode="auto">
          <a:xfrm rot="16200000">
            <a:off x="6155147" y="5348219"/>
            <a:ext cx="359073" cy="114435"/>
          </a:xfrm>
          <a:prstGeom prst="rect">
            <a:avLst/>
          </a:prstGeom>
          <a:noFill/>
          <a:ln w="9525">
            <a:noFill/>
            <a:miter lim="800000"/>
            <a:headEnd/>
            <a:tailEnd/>
          </a:ln>
        </p:spPr>
        <p:txBody>
          <a:bodyPr wrap="none" lIns="0" tIns="0" rIns="0" bIns="0">
            <a:spAutoFit/>
          </a:bodyPr>
          <a:lstStyle/>
          <a:p>
            <a:r>
              <a:rPr lang="de-CH" sz="800" dirty="0">
                <a:solidFill>
                  <a:srgbClr val="000000"/>
                </a:solidFill>
                <a:latin typeface="Verdana" pitchFamily="34" charset="0"/>
              </a:rPr>
              <a:t>Mar 94</a:t>
            </a:r>
            <a:endParaRPr lang="de-CH" dirty="0">
              <a:latin typeface="Verdana" pitchFamily="34" charset="0"/>
            </a:endParaRPr>
          </a:p>
        </p:txBody>
      </p:sp>
      <p:sp>
        <p:nvSpPr>
          <p:cNvPr id="1639607" name="Rectangle 415"/>
          <p:cNvSpPr>
            <a:spLocks noChangeArrowheads="1"/>
          </p:cNvSpPr>
          <p:nvPr/>
        </p:nvSpPr>
        <p:spPr bwMode="auto">
          <a:xfrm rot="16200000">
            <a:off x="6432527" y="5340282"/>
            <a:ext cx="341440" cy="114435"/>
          </a:xfrm>
          <a:prstGeom prst="rect">
            <a:avLst/>
          </a:prstGeom>
          <a:noFill/>
          <a:ln w="9525">
            <a:noFill/>
            <a:miter lim="800000"/>
            <a:headEnd/>
            <a:tailEnd/>
          </a:ln>
        </p:spPr>
        <p:txBody>
          <a:bodyPr wrap="none" lIns="0" tIns="0" rIns="0" bIns="0">
            <a:spAutoFit/>
          </a:bodyPr>
          <a:lstStyle/>
          <a:p>
            <a:r>
              <a:rPr lang="de-CH" sz="800" dirty="0" err="1">
                <a:solidFill>
                  <a:srgbClr val="000000"/>
                </a:solidFill>
                <a:latin typeface="Verdana" pitchFamily="34" charset="0"/>
              </a:rPr>
              <a:t>Oct</a:t>
            </a:r>
            <a:r>
              <a:rPr lang="de-CH" sz="800" dirty="0">
                <a:solidFill>
                  <a:srgbClr val="000000"/>
                </a:solidFill>
                <a:latin typeface="Verdana" pitchFamily="34" charset="0"/>
              </a:rPr>
              <a:t> 97</a:t>
            </a:r>
            <a:endParaRPr lang="de-CH" dirty="0">
              <a:latin typeface="Verdana" pitchFamily="34" charset="0"/>
            </a:endParaRPr>
          </a:p>
        </p:txBody>
      </p:sp>
      <p:sp>
        <p:nvSpPr>
          <p:cNvPr id="1639608" name="Rectangle 416"/>
          <p:cNvSpPr>
            <a:spLocks noChangeArrowheads="1"/>
          </p:cNvSpPr>
          <p:nvPr/>
        </p:nvSpPr>
        <p:spPr bwMode="auto">
          <a:xfrm rot="16200000">
            <a:off x="6700362" y="5329575"/>
            <a:ext cx="342900" cy="113623"/>
          </a:xfrm>
          <a:prstGeom prst="rect">
            <a:avLst/>
          </a:prstGeom>
          <a:noFill/>
          <a:ln w="9525">
            <a:noFill/>
            <a:miter lim="800000"/>
            <a:headEnd/>
            <a:tailEnd/>
          </a:ln>
        </p:spPr>
        <p:txBody>
          <a:bodyPr wrap="none" lIns="0" tIns="0" rIns="0" bIns="0">
            <a:spAutoFit/>
          </a:bodyPr>
          <a:lstStyle/>
          <a:p>
            <a:r>
              <a:rPr lang="de-CH" sz="800">
                <a:solidFill>
                  <a:srgbClr val="000000"/>
                </a:solidFill>
                <a:latin typeface="Verdana" pitchFamily="34" charset="0"/>
              </a:rPr>
              <a:t>Jun 01</a:t>
            </a:r>
            <a:endParaRPr lang="de-CH">
              <a:latin typeface="Verdana" pitchFamily="34" charset="0"/>
            </a:endParaRPr>
          </a:p>
        </p:txBody>
      </p:sp>
      <p:sp>
        <p:nvSpPr>
          <p:cNvPr id="1639609" name="Rectangle 417"/>
          <p:cNvSpPr>
            <a:spLocks noChangeArrowheads="1"/>
          </p:cNvSpPr>
          <p:nvPr/>
        </p:nvSpPr>
        <p:spPr bwMode="auto">
          <a:xfrm rot="16200000">
            <a:off x="6965752" y="5343862"/>
            <a:ext cx="349250" cy="113623"/>
          </a:xfrm>
          <a:prstGeom prst="rect">
            <a:avLst/>
          </a:prstGeom>
          <a:noFill/>
          <a:ln w="9525">
            <a:noFill/>
            <a:miter lim="800000"/>
            <a:headEnd/>
            <a:tailEnd/>
          </a:ln>
        </p:spPr>
        <p:txBody>
          <a:bodyPr wrap="none" lIns="0" tIns="0" rIns="0" bIns="0">
            <a:spAutoFit/>
          </a:bodyPr>
          <a:lstStyle/>
          <a:p>
            <a:r>
              <a:rPr lang="de-CH" sz="800" dirty="0">
                <a:solidFill>
                  <a:srgbClr val="000000"/>
                </a:solidFill>
                <a:latin typeface="Verdana" pitchFamily="34" charset="0"/>
              </a:rPr>
              <a:t>Feb 05</a:t>
            </a:r>
            <a:endParaRPr lang="de-CH" dirty="0">
              <a:latin typeface="Verdana" pitchFamily="34" charset="0"/>
            </a:endParaRPr>
          </a:p>
        </p:txBody>
      </p:sp>
      <p:sp>
        <p:nvSpPr>
          <p:cNvPr id="1704961" name="Textfeld 1704960"/>
          <p:cNvSpPr txBox="1"/>
          <p:nvPr/>
        </p:nvSpPr>
        <p:spPr>
          <a:xfrm>
            <a:off x="7120989" y="5617523"/>
            <a:ext cx="1518186" cy="215444"/>
          </a:xfrm>
          <a:prstGeom prst="rect">
            <a:avLst/>
          </a:prstGeom>
          <a:noFill/>
        </p:spPr>
        <p:txBody>
          <a:bodyPr wrap="square" rtlCol="0">
            <a:spAutoFit/>
          </a:bodyPr>
          <a:lstStyle/>
          <a:p>
            <a:r>
              <a:rPr lang="de-CH" sz="800" dirty="0">
                <a:latin typeface="+mn-lt"/>
              </a:rPr>
              <a:t>Source: </a:t>
            </a:r>
            <a:r>
              <a:rPr lang="de-CH" sz="800" dirty="0" err="1">
                <a:latin typeface="+mn-lt"/>
              </a:rPr>
              <a:t>Barcap</a:t>
            </a:r>
            <a:r>
              <a:rPr lang="de-CH" sz="800" dirty="0">
                <a:latin typeface="+mn-lt"/>
              </a:rPr>
              <a:t> Live</a:t>
            </a:r>
          </a:p>
        </p:txBody>
      </p:sp>
      <p:sp>
        <p:nvSpPr>
          <p:cNvPr id="227" name="Textfeld 226"/>
          <p:cNvSpPr txBox="1"/>
          <p:nvPr/>
        </p:nvSpPr>
        <p:spPr>
          <a:xfrm>
            <a:off x="5857057" y="5617523"/>
            <a:ext cx="1518186" cy="230832"/>
          </a:xfrm>
          <a:prstGeom prst="rect">
            <a:avLst/>
          </a:prstGeom>
          <a:noFill/>
        </p:spPr>
        <p:txBody>
          <a:bodyPr wrap="square" rtlCol="0">
            <a:spAutoFit/>
          </a:bodyPr>
          <a:lstStyle/>
          <a:p>
            <a:r>
              <a:rPr lang="de-CH" sz="900" dirty="0">
                <a:latin typeface="+mn-lt"/>
              </a:rPr>
              <a:t>Source: </a:t>
            </a:r>
            <a:r>
              <a:rPr lang="de-CH" sz="900" dirty="0" err="1">
                <a:latin typeface="+mn-lt"/>
              </a:rPr>
              <a:t>Datastream</a:t>
            </a:r>
            <a:endParaRPr lang="de-CH" sz="900" dirty="0">
              <a:latin typeface="+mn-lt"/>
            </a:endParaRPr>
          </a:p>
        </p:txBody>
      </p:sp>
      <p:sp>
        <p:nvSpPr>
          <p:cNvPr id="2" name="Textfeld 1"/>
          <p:cNvSpPr txBox="1"/>
          <p:nvPr/>
        </p:nvSpPr>
        <p:spPr>
          <a:xfrm>
            <a:off x="782327" y="1572980"/>
            <a:ext cx="2897131" cy="461665"/>
          </a:xfrm>
          <a:prstGeom prst="rect">
            <a:avLst/>
          </a:prstGeom>
          <a:noFill/>
        </p:spPr>
        <p:txBody>
          <a:bodyPr wrap="square" rtlCol="0">
            <a:spAutoFit/>
          </a:bodyPr>
          <a:lstStyle/>
          <a:p>
            <a:r>
              <a:rPr lang="de-CH" sz="1200" dirty="0" err="1">
                <a:latin typeface="+mn-lt"/>
              </a:rPr>
              <a:t>Spread</a:t>
            </a:r>
            <a:r>
              <a:rPr lang="de-CH" sz="1200" dirty="0">
                <a:latin typeface="+mn-lt"/>
              </a:rPr>
              <a:t> </a:t>
            </a:r>
            <a:r>
              <a:rPr lang="de-CH" sz="1200" dirty="0" err="1">
                <a:latin typeface="+mn-lt"/>
              </a:rPr>
              <a:t>of</a:t>
            </a:r>
            <a:r>
              <a:rPr lang="de-CH" sz="1200" dirty="0">
                <a:latin typeface="+mn-lt"/>
              </a:rPr>
              <a:t> BBB-</a:t>
            </a:r>
            <a:r>
              <a:rPr lang="de-CH" sz="1200" dirty="0" err="1">
                <a:latin typeface="+mn-lt"/>
              </a:rPr>
              <a:t>rated</a:t>
            </a:r>
            <a:r>
              <a:rPr lang="de-CH" sz="1200" dirty="0">
                <a:latin typeface="+mn-lt"/>
              </a:rPr>
              <a:t> USD </a:t>
            </a:r>
            <a:r>
              <a:rPr lang="de-CH" sz="1200" dirty="0" err="1">
                <a:latin typeface="+mn-lt"/>
              </a:rPr>
              <a:t>bonds</a:t>
            </a:r>
            <a:r>
              <a:rPr lang="de-CH" sz="1200" dirty="0">
                <a:latin typeface="+mn-lt"/>
              </a:rPr>
              <a:t> </a:t>
            </a:r>
            <a:r>
              <a:rPr lang="de-CH" sz="1200" dirty="0" err="1">
                <a:latin typeface="+mn-lt"/>
              </a:rPr>
              <a:t>over</a:t>
            </a:r>
            <a:r>
              <a:rPr lang="de-CH" sz="1200" dirty="0">
                <a:latin typeface="+mn-lt"/>
              </a:rPr>
              <a:t> US </a:t>
            </a:r>
            <a:r>
              <a:rPr lang="de-CH" sz="1200" dirty="0" err="1">
                <a:latin typeface="+mn-lt"/>
              </a:rPr>
              <a:t>Treasuries</a:t>
            </a:r>
            <a:endParaRPr lang="de-CH" sz="1200" dirty="0">
              <a:latin typeface="+mn-lt"/>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A7B4CD-51F7-46CC-8D90-B0826ED4CD3F}"/>
              </a:ext>
            </a:extLst>
          </p:cNvPr>
          <p:cNvSpPr>
            <a:spLocks noGrp="1"/>
          </p:cNvSpPr>
          <p:nvPr>
            <p:ph type="title"/>
          </p:nvPr>
        </p:nvSpPr>
        <p:spPr/>
        <p:txBody>
          <a:bodyPr/>
          <a:lstStyle/>
          <a:p>
            <a:r>
              <a:rPr lang="de-CH" dirty="0"/>
              <a:t>Today, </a:t>
            </a:r>
            <a:r>
              <a:rPr lang="de-CH" dirty="0" err="1"/>
              <a:t>iTraxx</a:t>
            </a:r>
            <a:r>
              <a:rPr lang="de-CH" dirty="0"/>
              <a:t> </a:t>
            </a:r>
            <a:r>
              <a:rPr lang="de-CH" dirty="0" err="1"/>
              <a:t>tells</a:t>
            </a:r>
            <a:r>
              <a:rPr lang="de-CH" dirty="0"/>
              <a:t> </a:t>
            </a:r>
            <a:r>
              <a:rPr lang="de-CH" dirty="0" err="1"/>
              <a:t>the</a:t>
            </a:r>
            <a:r>
              <a:rPr lang="de-CH" dirty="0"/>
              <a:t> </a:t>
            </a:r>
            <a:r>
              <a:rPr lang="de-CH" dirty="0" err="1"/>
              <a:t>mood</a:t>
            </a:r>
            <a:r>
              <a:rPr lang="de-CH" dirty="0"/>
              <a:t> </a:t>
            </a:r>
            <a:r>
              <a:rPr lang="de-CH" dirty="0" err="1"/>
              <a:t>of</a:t>
            </a:r>
            <a:r>
              <a:rPr lang="de-CH" dirty="0"/>
              <a:t> </a:t>
            </a:r>
            <a:r>
              <a:rPr lang="de-CH" dirty="0" err="1"/>
              <a:t>the</a:t>
            </a:r>
            <a:r>
              <a:rPr lang="de-CH" dirty="0"/>
              <a:t> </a:t>
            </a:r>
            <a:r>
              <a:rPr lang="de-CH" dirty="0" err="1"/>
              <a:t>market</a:t>
            </a:r>
            <a:endParaRPr lang="de-CH" dirty="0"/>
          </a:p>
        </p:txBody>
      </p:sp>
      <p:pic>
        <p:nvPicPr>
          <p:cNvPr id="4" name="Inhaltsplatzhalter 3">
            <a:extLst>
              <a:ext uri="{FF2B5EF4-FFF2-40B4-BE49-F238E27FC236}">
                <a16:creationId xmlns:a16="http://schemas.microsoft.com/office/drawing/2014/main" id="{429EF5F7-0B75-4388-94C7-AA72395BF5D6}"/>
              </a:ext>
            </a:extLst>
          </p:cNvPr>
          <p:cNvPicPr>
            <a:picLocks noGrp="1" noChangeAspect="1"/>
          </p:cNvPicPr>
          <p:nvPr>
            <p:ph idx="1"/>
          </p:nvPr>
        </p:nvPicPr>
        <p:blipFill>
          <a:blip r:embed="rId3"/>
          <a:stretch>
            <a:fillRect/>
          </a:stretch>
        </p:blipFill>
        <p:spPr>
          <a:xfrm>
            <a:off x="647700" y="1681547"/>
            <a:ext cx="8169275" cy="3634605"/>
          </a:xfrm>
          <a:prstGeom prst="rect">
            <a:avLst/>
          </a:prstGeom>
        </p:spPr>
      </p:pic>
    </p:spTree>
    <p:extLst>
      <p:ext uri="{BB962C8B-B14F-4D97-AF65-F5344CB8AC3E}">
        <p14:creationId xmlns:p14="http://schemas.microsoft.com/office/powerpoint/2010/main" val="20547066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1" name="Rectangle 2"/>
          <p:cNvSpPr>
            <a:spLocks noGrp="1" noChangeArrowheads="1"/>
          </p:cNvSpPr>
          <p:nvPr>
            <p:ph type="title"/>
          </p:nvPr>
        </p:nvSpPr>
        <p:spPr/>
        <p:txBody>
          <a:bodyPr/>
          <a:lstStyle/>
          <a:p>
            <a:pPr defTabSz="728663" eaLnBrk="1" hangingPunct="1"/>
            <a:r>
              <a:rPr lang="de-CH" dirty="0" err="1"/>
              <a:t>Credit</a:t>
            </a:r>
            <a:r>
              <a:rPr lang="de-CH" dirty="0"/>
              <a:t> </a:t>
            </a:r>
            <a:r>
              <a:rPr lang="de-CH" dirty="0" err="1"/>
              <a:t>spreads</a:t>
            </a:r>
            <a:r>
              <a:rPr lang="de-CH" dirty="0"/>
              <a:t> </a:t>
            </a:r>
            <a:r>
              <a:rPr lang="de-CH" dirty="0" err="1"/>
              <a:t>are</a:t>
            </a:r>
            <a:r>
              <a:rPr lang="de-CH" dirty="0"/>
              <a:t> a </a:t>
            </a:r>
            <a:r>
              <a:rPr lang="de-CH" dirty="0" err="1"/>
              <a:t>source</a:t>
            </a:r>
            <a:r>
              <a:rPr lang="de-CH" dirty="0"/>
              <a:t> </a:t>
            </a:r>
            <a:r>
              <a:rPr lang="de-CH" dirty="0" err="1"/>
              <a:t>of</a:t>
            </a:r>
            <a:r>
              <a:rPr lang="de-CH" dirty="0"/>
              <a:t> </a:t>
            </a:r>
            <a:r>
              <a:rPr lang="de-CH" dirty="0" err="1"/>
              <a:t>return</a:t>
            </a:r>
            <a:r>
              <a:rPr lang="de-CH" dirty="0"/>
              <a:t> </a:t>
            </a:r>
            <a:r>
              <a:rPr lang="de-CH" dirty="0" err="1"/>
              <a:t>and</a:t>
            </a:r>
            <a:r>
              <a:rPr lang="de-CH" dirty="0"/>
              <a:t> </a:t>
            </a:r>
            <a:r>
              <a:rPr lang="de-CH" dirty="0" err="1"/>
              <a:t>volatility</a:t>
            </a:r>
            <a:endParaRPr lang="de-DE" dirty="0">
              <a:solidFill>
                <a:schemeClr val="tx1"/>
              </a:solidFill>
            </a:endParaRPr>
          </a:p>
        </p:txBody>
      </p:sp>
      <p:sp>
        <p:nvSpPr>
          <p:cNvPr id="33803" name="Line 5"/>
          <p:cNvSpPr>
            <a:spLocks noChangeShapeType="1"/>
          </p:cNvSpPr>
          <p:nvPr/>
        </p:nvSpPr>
        <p:spPr bwMode="auto">
          <a:xfrm>
            <a:off x="1187450" y="5481638"/>
            <a:ext cx="6697663" cy="0"/>
          </a:xfrm>
          <a:prstGeom prst="line">
            <a:avLst/>
          </a:prstGeom>
          <a:noFill/>
          <a:ln w="9525">
            <a:solidFill>
              <a:schemeClr val="tx1"/>
            </a:solidFill>
            <a:round/>
            <a:headEnd/>
            <a:tailEnd type="triangle" w="med" len="med"/>
          </a:ln>
        </p:spPr>
        <p:txBody>
          <a:bodyPr/>
          <a:lstStyle/>
          <a:p>
            <a:endParaRPr lang="de-DE"/>
          </a:p>
        </p:txBody>
      </p:sp>
      <p:sp>
        <p:nvSpPr>
          <p:cNvPr id="33804" name="Line 6"/>
          <p:cNvSpPr>
            <a:spLocks noChangeShapeType="1"/>
          </p:cNvSpPr>
          <p:nvPr/>
        </p:nvSpPr>
        <p:spPr bwMode="auto">
          <a:xfrm>
            <a:off x="2124075" y="2641600"/>
            <a:ext cx="0" cy="2840038"/>
          </a:xfrm>
          <a:prstGeom prst="line">
            <a:avLst/>
          </a:prstGeom>
          <a:noFill/>
          <a:ln w="9525">
            <a:solidFill>
              <a:schemeClr val="tx1"/>
            </a:solidFill>
            <a:round/>
            <a:headEnd type="triangle" w="med" len="med"/>
            <a:tailEnd/>
          </a:ln>
        </p:spPr>
        <p:txBody>
          <a:bodyPr/>
          <a:lstStyle/>
          <a:p>
            <a:endParaRPr lang="de-DE"/>
          </a:p>
        </p:txBody>
      </p:sp>
      <p:sp>
        <p:nvSpPr>
          <p:cNvPr id="33805" name="Text Box 7"/>
          <p:cNvSpPr txBox="1">
            <a:spLocks noChangeArrowheads="1"/>
          </p:cNvSpPr>
          <p:nvPr/>
        </p:nvSpPr>
        <p:spPr bwMode="auto">
          <a:xfrm>
            <a:off x="7885113" y="5253038"/>
            <a:ext cx="268287" cy="457200"/>
          </a:xfrm>
          <a:prstGeom prst="rect">
            <a:avLst/>
          </a:prstGeom>
          <a:noFill/>
          <a:ln w="9525">
            <a:noFill/>
            <a:miter lim="800000"/>
            <a:headEnd/>
            <a:tailEnd/>
          </a:ln>
        </p:spPr>
        <p:txBody>
          <a:bodyPr>
            <a:spAutoFit/>
          </a:bodyPr>
          <a:lstStyle/>
          <a:p>
            <a:r>
              <a:rPr lang="de-CH" sz="2400">
                <a:sym typeface="Symbol" pitchFamily="18" charset="2"/>
              </a:rPr>
              <a:t>t</a:t>
            </a:r>
            <a:endParaRPr lang="de-DE" sz="2400">
              <a:sym typeface="Symbol" pitchFamily="18" charset="2"/>
            </a:endParaRPr>
          </a:p>
        </p:txBody>
      </p:sp>
      <p:sp>
        <p:nvSpPr>
          <p:cNvPr id="33806" name="Rectangle 8"/>
          <p:cNvSpPr>
            <a:spLocks noChangeArrowheads="1"/>
          </p:cNvSpPr>
          <p:nvPr/>
        </p:nvSpPr>
        <p:spPr bwMode="auto">
          <a:xfrm>
            <a:off x="1403350" y="4360863"/>
            <a:ext cx="574675" cy="1120775"/>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33807" name="Rectangle 10"/>
          <p:cNvSpPr>
            <a:spLocks noChangeArrowheads="1"/>
          </p:cNvSpPr>
          <p:nvPr/>
        </p:nvSpPr>
        <p:spPr bwMode="auto">
          <a:xfrm>
            <a:off x="6084888" y="4360863"/>
            <a:ext cx="574675" cy="1120775"/>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33809" name="Line 12"/>
          <p:cNvSpPr>
            <a:spLocks noChangeShapeType="1"/>
          </p:cNvSpPr>
          <p:nvPr/>
        </p:nvSpPr>
        <p:spPr bwMode="auto">
          <a:xfrm>
            <a:off x="1978025" y="4360863"/>
            <a:ext cx="4106863" cy="0"/>
          </a:xfrm>
          <a:prstGeom prst="line">
            <a:avLst/>
          </a:prstGeom>
          <a:noFill/>
          <a:ln w="9525">
            <a:solidFill>
              <a:schemeClr val="tx1"/>
            </a:solidFill>
            <a:round/>
            <a:headEnd/>
            <a:tailEnd/>
          </a:ln>
        </p:spPr>
        <p:txBody>
          <a:bodyPr/>
          <a:lstStyle/>
          <a:p>
            <a:endParaRPr lang="de-DE"/>
          </a:p>
        </p:txBody>
      </p:sp>
      <p:sp>
        <p:nvSpPr>
          <p:cNvPr id="33810" name="Rectangle 13"/>
          <p:cNvSpPr>
            <a:spLocks noChangeArrowheads="1"/>
          </p:cNvSpPr>
          <p:nvPr/>
        </p:nvSpPr>
        <p:spPr bwMode="auto">
          <a:xfrm>
            <a:off x="6083300" y="2908300"/>
            <a:ext cx="566738" cy="1452563"/>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33814" name="Rectangle 18"/>
          <p:cNvSpPr>
            <a:spLocks noChangeArrowheads="1"/>
          </p:cNvSpPr>
          <p:nvPr/>
        </p:nvSpPr>
        <p:spPr bwMode="auto">
          <a:xfrm>
            <a:off x="6083300" y="2179638"/>
            <a:ext cx="566738" cy="728662"/>
          </a:xfrm>
          <a:prstGeom prst="rect">
            <a:avLst/>
          </a:prstGeom>
          <a:solidFill>
            <a:schemeClr val="tx1">
              <a:lumMod val="50000"/>
              <a:lumOff val="50000"/>
            </a:schemeClr>
          </a:solidFill>
          <a:ln w="9525">
            <a:noFill/>
            <a:miter lim="800000"/>
            <a:headEnd/>
            <a:tailEnd/>
          </a:ln>
        </p:spPr>
        <p:txBody>
          <a:bodyPr wrap="none" anchor="ctr"/>
          <a:lstStyle/>
          <a:p>
            <a:endParaRPr lang="fr-FR">
              <a:latin typeface="Verdana" pitchFamily="34" charset="0"/>
            </a:endParaRPr>
          </a:p>
        </p:txBody>
      </p:sp>
      <p:sp>
        <p:nvSpPr>
          <p:cNvPr id="22" name="Bogen 21"/>
          <p:cNvSpPr/>
          <p:nvPr/>
        </p:nvSpPr>
        <p:spPr>
          <a:xfrm>
            <a:off x="-890431" y="1766250"/>
            <a:ext cx="5040000" cy="5040000"/>
          </a:xfrm>
          <a:prstGeom prst="arc">
            <a:avLst>
              <a:gd name="adj1" fmla="val 20670114"/>
              <a:gd name="adj2" fmla="val 104808"/>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23" name="Bogen 22"/>
          <p:cNvSpPr/>
          <p:nvPr/>
        </p:nvSpPr>
        <p:spPr>
          <a:xfrm>
            <a:off x="-890431" y="1741644"/>
            <a:ext cx="5040000" cy="5040000"/>
          </a:xfrm>
          <a:prstGeom prst="arc">
            <a:avLst>
              <a:gd name="adj1" fmla="val 20270478"/>
              <a:gd name="adj2" fmla="val 20715856"/>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2" name="Geschweifte Klammer rechts 1"/>
          <p:cNvSpPr/>
          <p:nvPr/>
        </p:nvSpPr>
        <p:spPr>
          <a:xfrm>
            <a:off x="6705600" y="2195513"/>
            <a:ext cx="209550" cy="712787"/>
          </a:xfrm>
          <a:prstGeom prst="rightBrac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25" name="Geschweifte Klammer rechts 24"/>
          <p:cNvSpPr/>
          <p:nvPr/>
        </p:nvSpPr>
        <p:spPr>
          <a:xfrm>
            <a:off x="6705600" y="2908300"/>
            <a:ext cx="209550" cy="1452563"/>
          </a:xfrm>
          <a:prstGeom prst="rightBrac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3" name="Textfeld 2"/>
          <p:cNvSpPr txBox="1"/>
          <p:nvPr/>
        </p:nvSpPr>
        <p:spPr>
          <a:xfrm>
            <a:off x="6994474" y="3386354"/>
            <a:ext cx="1917511" cy="461665"/>
          </a:xfrm>
          <a:prstGeom prst="rect">
            <a:avLst/>
          </a:prstGeom>
          <a:noFill/>
        </p:spPr>
        <p:txBody>
          <a:bodyPr wrap="square" rtlCol="0">
            <a:spAutoFit/>
          </a:bodyPr>
          <a:lstStyle/>
          <a:p>
            <a:r>
              <a:rPr lang="de-CH" sz="1200" dirty="0" err="1">
                <a:solidFill>
                  <a:schemeClr val="accent2">
                    <a:lumMod val="75000"/>
                  </a:schemeClr>
                </a:solidFill>
                <a:latin typeface="+mn-lt"/>
              </a:rPr>
              <a:t>Risk-free</a:t>
            </a:r>
            <a:r>
              <a:rPr lang="de-CH" sz="1200" dirty="0">
                <a:solidFill>
                  <a:schemeClr val="accent2">
                    <a:lumMod val="75000"/>
                  </a:schemeClr>
                </a:solidFill>
                <a:latin typeface="+mn-lt"/>
              </a:rPr>
              <a:t> (nominal) rate</a:t>
            </a:r>
          </a:p>
        </p:txBody>
      </p:sp>
      <p:sp>
        <p:nvSpPr>
          <p:cNvPr id="27" name="Textfeld 26"/>
          <p:cNvSpPr txBox="1"/>
          <p:nvPr/>
        </p:nvSpPr>
        <p:spPr>
          <a:xfrm>
            <a:off x="7060499" y="2413406"/>
            <a:ext cx="1917511" cy="276999"/>
          </a:xfrm>
          <a:prstGeom prst="rect">
            <a:avLst/>
          </a:prstGeom>
          <a:noFill/>
        </p:spPr>
        <p:txBody>
          <a:bodyPr wrap="square" rtlCol="0">
            <a:spAutoFit/>
          </a:bodyPr>
          <a:lstStyle/>
          <a:p>
            <a:r>
              <a:rPr lang="de-CH" sz="1200" dirty="0" err="1">
                <a:solidFill>
                  <a:schemeClr val="tx1">
                    <a:lumMod val="85000"/>
                    <a:lumOff val="15000"/>
                  </a:schemeClr>
                </a:solidFill>
                <a:latin typeface="+mn-lt"/>
              </a:rPr>
              <a:t>Credit</a:t>
            </a:r>
            <a:r>
              <a:rPr lang="de-CH" sz="1200" dirty="0">
                <a:solidFill>
                  <a:schemeClr val="tx1">
                    <a:lumMod val="85000"/>
                    <a:lumOff val="15000"/>
                  </a:schemeClr>
                </a:solidFill>
                <a:latin typeface="+mn-lt"/>
              </a:rPr>
              <a:t> </a:t>
            </a:r>
            <a:r>
              <a:rPr lang="de-CH" sz="1200" dirty="0" err="1">
                <a:solidFill>
                  <a:schemeClr val="tx1">
                    <a:lumMod val="85000"/>
                    <a:lumOff val="15000"/>
                  </a:schemeClr>
                </a:solidFill>
                <a:latin typeface="+mn-lt"/>
              </a:rPr>
              <a:t>spread</a:t>
            </a:r>
            <a:endParaRPr lang="de-CH" sz="1200" dirty="0">
              <a:solidFill>
                <a:schemeClr val="tx1">
                  <a:lumMod val="85000"/>
                  <a:lumOff val="15000"/>
                </a:schemeClr>
              </a:solidFill>
              <a:latin typeface="+mn-lt"/>
            </a:endParaRPr>
          </a:p>
        </p:txBody>
      </p:sp>
      <p:sp>
        <p:nvSpPr>
          <p:cNvPr id="4" name="Rechteck 3"/>
          <p:cNvSpPr/>
          <p:nvPr/>
        </p:nvSpPr>
        <p:spPr>
          <a:xfrm>
            <a:off x="1403350" y="4360863"/>
            <a:ext cx="574675" cy="42267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1" name="Rechteck 30"/>
          <p:cNvSpPr/>
          <p:nvPr/>
        </p:nvSpPr>
        <p:spPr>
          <a:xfrm>
            <a:off x="1403349" y="3848021"/>
            <a:ext cx="574675" cy="5128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9" name="Line 20"/>
          <p:cNvSpPr>
            <a:spLocks noChangeShapeType="1"/>
          </p:cNvSpPr>
          <p:nvPr/>
        </p:nvSpPr>
        <p:spPr bwMode="auto">
          <a:xfrm flipH="1">
            <a:off x="1690687" y="2195514"/>
            <a:ext cx="4652168" cy="1652505"/>
          </a:xfrm>
          <a:prstGeom prst="line">
            <a:avLst/>
          </a:prstGeom>
          <a:noFill/>
          <a:ln w="28575">
            <a:solidFill>
              <a:schemeClr val="tx1">
                <a:lumMod val="65000"/>
                <a:lumOff val="35000"/>
              </a:schemeClr>
            </a:solidFill>
            <a:prstDash val="sysDash"/>
            <a:round/>
            <a:headEnd type="oval" w="med" len="med"/>
            <a:tailEnd type="oval" w="med" len="med"/>
          </a:ln>
        </p:spPr>
        <p:txBody>
          <a:bodyPr/>
          <a:lstStyle/>
          <a:p>
            <a:endParaRPr lang="de-DE"/>
          </a:p>
        </p:txBody>
      </p:sp>
      <p:sp>
        <p:nvSpPr>
          <p:cNvPr id="28" name="Line 20"/>
          <p:cNvSpPr>
            <a:spLocks noChangeShapeType="1"/>
          </p:cNvSpPr>
          <p:nvPr/>
        </p:nvSpPr>
        <p:spPr bwMode="auto">
          <a:xfrm flipH="1">
            <a:off x="1690687" y="2195513"/>
            <a:ext cx="4687886" cy="2588027"/>
          </a:xfrm>
          <a:prstGeom prst="line">
            <a:avLst/>
          </a:prstGeom>
          <a:noFill/>
          <a:ln w="28575">
            <a:solidFill>
              <a:schemeClr val="tx1">
                <a:lumMod val="65000"/>
                <a:lumOff val="35000"/>
              </a:schemeClr>
            </a:solidFill>
            <a:prstDash val="sysDash"/>
            <a:round/>
            <a:headEnd type="oval" w="med" len="med"/>
            <a:tailEnd type="oval" w="med" len="med"/>
          </a:ln>
        </p:spPr>
        <p:txBody>
          <a:bodyPr/>
          <a:lstStyle/>
          <a:p>
            <a:endParaRPr lang="de-DE"/>
          </a:p>
        </p:txBody>
      </p:sp>
      <p:sp>
        <p:nvSpPr>
          <p:cNvPr id="5" name="Pfeil nach oben 4"/>
          <p:cNvSpPr/>
          <p:nvPr/>
        </p:nvSpPr>
        <p:spPr>
          <a:xfrm>
            <a:off x="1530325" y="3848021"/>
            <a:ext cx="320722" cy="512844"/>
          </a:xfrm>
          <a:prstGeom prst="up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Pfeil nach unten 5"/>
          <p:cNvSpPr/>
          <p:nvPr/>
        </p:nvSpPr>
        <p:spPr>
          <a:xfrm>
            <a:off x="1530325" y="4360865"/>
            <a:ext cx="320722" cy="422677"/>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3811" name="Line 14"/>
          <p:cNvSpPr>
            <a:spLocks noChangeShapeType="1"/>
          </p:cNvSpPr>
          <p:nvPr/>
        </p:nvSpPr>
        <p:spPr bwMode="auto">
          <a:xfrm flipH="1">
            <a:off x="1690685" y="2908300"/>
            <a:ext cx="4681539" cy="1452563"/>
          </a:xfrm>
          <a:prstGeom prst="line">
            <a:avLst/>
          </a:prstGeom>
          <a:noFill/>
          <a:ln w="28575">
            <a:solidFill>
              <a:schemeClr val="accent1">
                <a:lumMod val="75000"/>
              </a:schemeClr>
            </a:solidFill>
            <a:round/>
            <a:headEnd type="oval" w="med" len="med"/>
            <a:tailEnd type="oval" w="med" len="med"/>
          </a:ln>
        </p:spPr>
        <p:txBody>
          <a:bodyPr/>
          <a:lstStyle/>
          <a:p>
            <a:endParaRPr lang="de-DE"/>
          </a:p>
        </p:txBody>
      </p:sp>
      <p:sp>
        <p:nvSpPr>
          <p:cNvPr id="33815" name="Line 20"/>
          <p:cNvSpPr>
            <a:spLocks noChangeShapeType="1"/>
          </p:cNvSpPr>
          <p:nvPr/>
        </p:nvSpPr>
        <p:spPr bwMode="auto">
          <a:xfrm flipH="1">
            <a:off x="1690684" y="2195513"/>
            <a:ext cx="4681539" cy="2165351"/>
          </a:xfrm>
          <a:prstGeom prst="line">
            <a:avLst/>
          </a:prstGeom>
          <a:noFill/>
          <a:ln w="28575">
            <a:solidFill>
              <a:schemeClr val="tx1">
                <a:lumMod val="65000"/>
                <a:lumOff val="35000"/>
              </a:schemeClr>
            </a:solidFill>
            <a:round/>
            <a:headEnd type="oval" w="med" len="med"/>
            <a:tailEnd type="oval" w="med" len="med"/>
          </a:ln>
        </p:spPr>
        <p:txBody>
          <a:bodyPr/>
          <a:lstStyle/>
          <a:p>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8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8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20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600"/>
                                        <p:tgtEl>
                                          <p:spTgt spid="5"/>
                                        </p:tgtEl>
                                      </p:cBhvr>
                                    </p:animEffect>
                                  </p:childTnLst>
                                </p:cTn>
                              </p:par>
                              <p:par>
                                <p:cTn id="20" presetID="22" presetClass="entr" presetSubtype="4" fill="hold" grpId="0" nodeType="withEffect">
                                  <p:stCondLst>
                                    <p:cond delay="20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600"/>
                                        <p:tgtEl>
                                          <p:spTgt spid="31"/>
                                        </p:tgtEl>
                                      </p:cBhvr>
                                    </p:animEffect>
                                  </p:childTnLst>
                                </p:cTn>
                              </p:par>
                              <p:par>
                                <p:cTn id="23" presetID="10" presetClass="entr" presetSubtype="0" fill="hold" grpId="0" nodeType="withEffect">
                                  <p:stCondLst>
                                    <p:cond delay="80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xit" presetSubtype="0" fill="hold" grpId="1" nodeType="withEffect">
                                  <p:stCondLst>
                                    <p:cond delay="1700"/>
                                  </p:stCondLst>
                                  <p:childTnLst>
                                    <p:animEffect transition="out" filter="fade">
                                      <p:cBhvr>
                                        <p:cTn id="27" dur="500"/>
                                        <p:tgtEl>
                                          <p:spTgt spid="29"/>
                                        </p:tgtEl>
                                      </p:cBhvr>
                                    </p:animEffect>
                                    <p:set>
                                      <p:cBhvr>
                                        <p:cTn id="28" dur="1" fill="hold">
                                          <p:stCondLst>
                                            <p:cond delay="499"/>
                                          </p:stCondLst>
                                        </p:cTn>
                                        <p:tgtEl>
                                          <p:spTgt spid="29"/>
                                        </p:tgtEl>
                                        <p:attrNameLst>
                                          <p:attrName>style.visibility</p:attrName>
                                        </p:attrNameLst>
                                      </p:cBhvr>
                                      <p:to>
                                        <p:strVal val="hidden"/>
                                      </p:to>
                                    </p:set>
                                  </p:childTnLst>
                                </p:cTn>
                              </p:par>
                              <p:par>
                                <p:cTn id="29" presetID="22" presetClass="exit" presetSubtype="1" fill="hold" grpId="1" nodeType="withEffect">
                                  <p:stCondLst>
                                    <p:cond delay="1700"/>
                                  </p:stCondLst>
                                  <p:childTnLst>
                                    <p:animEffect transition="out" filter="wipe(up)">
                                      <p:cBhvr>
                                        <p:cTn id="30" dur="700"/>
                                        <p:tgtEl>
                                          <p:spTgt spid="5"/>
                                        </p:tgtEl>
                                      </p:cBhvr>
                                    </p:animEffect>
                                    <p:set>
                                      <p:cBhvr>
                                        <p:cTn id="31" dur="1" fill="hold">
                                          <p:stCondLst>
                                            <p:cond delay="699"/>
                                          </p:stCondLst>
                                        </p:cTn>
                                        <p:tgtEl>
                                          <p:spTgt spid="5"/>
                                        </p:tgtEl>
                                        <p:attrNameLst>
                                          <p:attrName>style.visibility</p:attrName>
                                        </p:attrNameLst>
                                      </p:cBhvr>
                                      <p:to>
                                        <p:strVal val="hidden"/>
                                      </p:to>
                                    </p:set>
                                  </p:childTnLst>
                                </p:cTn>
                              </p:par>
                              <p:par>
                                <p:cTn id="32" presetID="22" presetClass="exit" presetSubtype="1" fill="hold" grpId="1" nodeType="withEffect">
                                  <p:stCondLst>
                                    <p:cond delay="1700"/>
                                  </p:stCondLst>
                                  <p:childTnLst>
                                    <p:animEffect transition="out" filter="wipe(up)">
                                      <p:cBhvr>
                                        <p:cTn id="33" dur="700"/>
                                        <p:tgtEl>
                                          <p:spTgt spid="31"/>
                                        </p:tgtEl>
                                      </p:cBhvr>
                                    </p:animEffect>
                                    <p:set>
                                      <p:cBhvr>
                                        <p:cTn id="34" dur="1" fill="hold">
                                          <p:stCondLst>
                                            <p:cond delay="699"/>
                                          </p:stCondLst>
                                        </p:cTn>
                                        <p:tgtEl>
                                          <p:spTgt spid="31"/>
                                        </p:tgtEl>
                                        <p:attrNameLst>
                                          <p:attrName>style.visibility</p:attrName>
                                        </p:attrNameLst>
                                      </p:cBhvr>
                                      <p:to>
                                        <p:strVal val="hidden"/>
                                      </p:to>
                                    </p:set>
                                  </p:childTnLst>
                                </p:cTn>
                              </p:par>
                              <p:par>
                                <p:cTn id="35" presetID="22" presetClass="entr" presetSubtype="1" fill="hold" grpId="0" nodeType="withEffect">
                                  <p:stCondLst>
                                    <p:cond delay="2400"/>
                                  </p:stCondLst>
                                  <p:childTnLst>
                                    <p:set>
                                      <p:cBhvr>
                                        <p:cTn id="36" dur="1" fill="hold">
                                          <p:stCondLst>
                                            <p:cond delay="0"/>
                                          </p:stCondLst>
                                        </p:cTn>
                                        <p:tgtEl>
                                          <p:spTgt spid="6"/>
                                        </p:tgtEl>
                                        <p:attrNameLst>
                                          <p:attrName>style.visibility</p:attrName>
                                        </p:attrNameLst>
                                      </p:cBhvr>
                                      <p:to>
                                        <p:strVal val="visible"/>
                                      </p:to>
                                    </p:set>
                                    <p:animEffect transition="in" filter="wipe(up)">
                                      <p:cBhvr>
                                        <p:cTn id="37" dur="800"/>
                                        <p:tgtEl>
                                          <p:spTgt spid="6"/>
                                        </p:tgtEl>
                                      </p:cBhvr>
                                    </p:animEffect>
                                  </p:childTnLst>
                                </p:cTn>
                              </p:par>
                              <p:par>
                                <p:cTn id="38" presetID="22" presetClass="entr" presetSubtype="1" fill="hold" grpId="0" nodeType="withEffect">
                                  <p:stCondLst>
                                    <p:cond delay="2400"/>
                                  </p:stCondLst>
                                  <p:childTnLst>
                                    <p:set>
                                      <p:cBhvr>
                                        <p:cTn id="39" dur="1" fill="hold">
                                          <p:stCondLst>
                                            <p:cond delay="0"/>
                                          </p:stCondLst>
                                        </p:cTn>
                                        <p:tgtEl>
                                          <p:spTgt spid="4"/>
                                        </p:tgtEl>
                                        <p:attrNameLst>
                                          <p:attrName>style.visibility</p:attrName>
                                        </p:attrNameLst>
                                      </p:cBhvr>
                                      <p:to>
                                        <p:strVal val="visible"/>
                                      </p:to>
                                    </p:set>
                                    <p:animEffect transition="in" filter="wipe(up)">
                                      <p:cBhvr>
                                        <p:cTn id="40" dur="800"/>
                                        <p:tgtEl>
                                          <p:spTgt spid="4"/>
                                        </p:tgtEl>
                                      </p:cBhvr>
                                    </p:animEffect>
                                  </p:childTnLst>
                                </p:cTn>
                              </p:par>
                              <p:par>
                                <p:cTn id="41" presetID="10" presetClass="entr" presetSubtype="0" fill="hold" grpId="0" nodeType="withEffect">
                                  <p:stCondLst>
                                    <p:cond delay="310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xit" presetSubtype="0" fill="hold" grpId="1" nodeType="withEffect">
                                  <p:stCondLst>
                                    <p:cond delay="39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par>
                                <p:cTn id="47" presetID="22" presetClass="exit" presetSubtype="4" fill="hold" grpId="1" nodeType="withEffect">
                                  <p:stCondLst>
                                    <p:cond delay="4300"/>
                                  </p:stCondLst>
                                  <p:childTnLst>
                                    <p:animEffect transition="out" filter="wipe(down)">
                                      <p:cBhvr>
                                        <p:cTn id="48" dur="700"/>
                                        <p:tgtEl>
                                          <p:spTgt spid="6"/>
                                        </p:tgtEl>
                                      </p:cBhvr>
                                    </p:animEffect>
                                    <p:set>
                                      <p:cBhvr>
                                        <p:cTn id="49" dur="1" fill="hold">
                                          <p:stCondLst>
                                            <p:cond delay="699"/>
                                          </p:stCondLst>
                                        </p:cTn>
                                        <p:tgtEl>
                                          <p:spTgt spid="6"/>
                                        </p:tgtEl>
                                        <p:attrNameLst>
                                          <p:attrName>style.visibility</p:attrName>
                                        </p:attrNameLst>
                                      </p:cBhvr>
                                      <p:to>
                                        <p:strVal val="hidden"/>
                                      </p:to>
                                    </p:set>
                                  </p:childTnLst>
                                </p:cTn>
                              </p:par>
                              <p:par>
                                <p:cTn id="50" presetID="22" presetClass="exit" presetSubtype="4" fill="hold" grpId="1" nodeType="withEffect">
                                  <p:stCondLst>
                                    <p:cond delay="4300"/>
                                  </p:stCondLst>
                                  <p:childTnLst>
                                    <p:animEffect transition="out" filter="wipe(down)">
                                      <p:cBhvr>
                                        <p:cTn id="51" dur="700"/>
                                        <p:tgtEl>
                                          <p:spTgt spid="4"/>
                                        </p:tgtEl>
                                      </p:cBhvr>
                                    </p:animEffect>
                                    <p:set>
                                      <p:cBhvr>
                                        <p:cTn id="52" dur="1" fill="hold">
                                          <p:stCondLst>
                                            <p:cond delay="6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4" grpId="0" animBg="1"/>
      <p:bldP spid="23" grpId="0" animBg="1"/>
      <p:bldP spid="2" grpId="0" animBg="1"/>
      <p:bldP spid="27" grpId="0"/>
      <p:bldP spid="4" grpId="0" animBg="1"/>
      <p:bldP spid="4" grpId="1" animBg="1"/>
      <p:bldP spid="31" grpId="0" animBg="1"/>
      <p:bldP spid="31" grpId="1" animBg="1"/>
      <p:bldP spid="29" grpId="0" animBg="1"/>
      <p:bldP spid="29" grpId="1" animBg="1"/>
      <p:bldP spid="28" grpId="0" animBg="1"/>
      <p:bldP spid="28" grpId="1" animBg="1"/>
      <p:bldP spid="5" grpId="0" animBg="1"/>
      <p:bldP spid="5" grpId="1" animBg="1"/>
      <p:bldP spid="6" grpId="0" animBg="1"/>
      <p:bldP spid="6" grpId="1" animBg="1"/>
      <p:bldP spid="3381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8465" name="Rectangle 2"/>
          <p:cNvSpPr>
            <a:spLocks noGrp="1" noChangeArrowheads="1"/>
          </p:cNvSpPr>
          <p:nvPr>
            <p:ph type="title" idx="4294967295"/>
          </p:nvPr>
        </p:nvSpPr>
        <p:spPr/>
        <p:txBody>
          <a:bodyPr/>
          <a:lstStyle/>
          <a:p>
            <a:r>
              <a:rPr lang="de-CH" dirty="0"/>
              <a:t>Fixed Income </a:t>
            </a:r>
            <a:r>
              <a:rPr lang="de-CH" dirty="0" err="1"/>
              <a:t>has</a:t>
            </a:r>
            <a:r>
              <a:rPr lang="de-CH" dirty="0"/>
              <a:t> </a:t>
            </a:r>
            <a:r>
              <a:rPr lang="de-CH" dirty="0" err="1"/>
              <a:t>become</a:t>
            </a:r>
            <a:r>
              <a:rPr lang="de-CH" dirty="0"/>
              <a:t> a </a:t>
            </a:r>
            <a:r>
              <a:rPr lang="de-CH" dirty="0" err="1"/>
              <a:t>credit</a:t>
            </a:r>
            <a:r>
              <a:rPr lang="de-CH" dirty="0"/>
              <a:t> </a:t>
            </a:r>
            <a:r>
              <a:rPr lang="de-CH" dirty="0" err="1"/>
              <a:t>play</a:t>
            </a:r>
            <a:endParaRPr lang="de-CH" dirty="0"/>
          </a:p>
        </p:txBody>
      </p:sp>
      <p:sp>
        <p:nvSpPr>
          <p:cNvPr id="1598466" name="AutoShape 5"/>
          <p:cNvSpPr>
            <a:spLocks noChangeAspect="1" noChangeArrowheads="1" noTextEdit="1"/>
          </p:cNvSpPr>
          <p:nvPr/>
        </p:nvSpPr>
        <p:spPr bwMode="auto">
          <a:xfrm>
            <a:off x="0" y="1371600"/>
            <a:ext cx="9144000" cy="5057775"/>
          </a:xfrm>
          <a:prstGeom prst="rect">
            <a:avLst/>
          </a:prstGeom>
          <a:noFill/>
          <a:ln w="9525">
            <a:noFill/>
            <a:miter lim="800000"/>
            <a:headEnd/>
            <a:tailEnd/>
          </a:ln>
        </p:spPr>
        <p:txBody>
          <a:bodyPr/>
          <a:lstStyle/>
          <a:p>
            <a:endParaRPr lang="de-DE"/>
          </a:p>
        </p:txBody>
      </p:sp>
      <p:sp>
        <p:nvSpPr>
          <p:cNvPr id="1598469" name="Rectangle 7"/>
          <p:cNvSpPr>
            <a:spLocks noChangeArrowheads="1"/>
          </p:cNvSpPr>
          <p:nvPr/>
        </p:nvSpPr>
        <p:spPr bwMode="auto">
          <a:xfrm>
            <a:off x="1047959" y="1927799"/>
            <a:ext cx="7153066" cy="3758685"/>
          </a:xfrm>
          <a:prstGeom prst="rect">
            <a:avLst/>
          </a:prstGeom>
          <a:solidFill>
            <a:srgbClr val="FFFFFF"/>
          </a:solidFill>
          <a:ln w="9525">
            <a:noFill/>
            <a:miter lim="800000"/>
            <a:headEnd/>
            <a:tailEnd/>
          </a:ln>
        </p:spPr>
        <p:txBody>
          <a:bodyPr/>
          <a:lstStyle/>
          <a:p>
            <a:endParaRPr lang="fr-CH">
              <a:latin typeface="Verdana" pitchFamily="34" charset="0"/>
            </a:endParaRPr>
          </a:p>
        </p:txBody>
      </p:sp>
      <p:sp>
        <p:nvSpPr>
          <p:cNvPr id="1598470" name="Rectangle 8"/>
          <p:cNvSpPr>
            <a:spLocks noChangeArrowheads="1"/>
          </p:cNvSpPr>
          <p:nvPr/>
        </p:nvSpPr>
        <p:spPr bwMode="auto">
          <a:xfrm>
            <a:off x="1047959" y="1927799"/>
            <a:ext cx="7153066" cy="3758685"/>
          </a:xfrm>
          <a:prstGeom prst="rect">
            <a:avLst/>
          </a:prstGeom>
          <a:noFill/>
          <a:ln w="0">
            <a:solidFill>
              <a:srgbClr val="FFFFFF"/>
            </a:solidFill>
            <a:miter lim="800000"/>
            <a:headEnd/>
            <a:tailEnd/>
          </a:ln>
        </p:spPr>
        <p:txBody>
          <a:bodyPr/>
          <a:lstStyle/>
          <a:p>
            <a:endParaRPr lang="fr-CH">
              <a:latin typeface="Verdana" pitchFamily="34" charset="0"/>
            </a:endParaRPr>
          </a:p>
        </p:txBody>
      </p:sp>
      <p:sp>
        <p:nvSpPr>
          <p:cNvPr id="1598471" name="Line 9"/>
          <p:cNvSpPr>
            <a:spLocks noChangeShapeType="1"/>
          </p:cNvSpPr>
          <p:nvPr/>
        </p:nvSpPr>
        <p:spPr bwMode="auto">
          <a:xfrm>
            <a:off x="1047959" y="1927799"/>
            <a:ext cx="7153066" cy="0"/>
          </a:xfrm>
          <a:prstGeom prst="line">
            <a:avLst/>
          </a:prstGeom>
          <a:noFill/>
          <a:ln w="0">
            <a:solidFill>
              <a:srgbClr val="000000"/>
            </a:solidFill>
            <a:round/>
            <a:headEnd/>
            <a:tailEnd/>
          </a:ln>
        </p:spPr>
        <p:txBody>
          <a:bodyPr/>
          <a:lstStyle/>
          <a:p>
            <a:endParaRPr lang="de-DE"/>
          </a:p>
        </p:txBody>
      </p:sp>
      <p:sp>
        <p:nvSpPr>
          <p:cNvPr id="1598473" name="Line 11"/>
          <p:cNvSpPr>
            <a:spLocks noChangeShapeType="1"/>
          </p:cNvSpPr>
          <p:nvPr/>
        </p:nvSpPr>
        <p:spPr bwMode="auto">
          <a:xfrm flipV="1">
            <a:off x="1047959" y="1927799"/>
            <a:ext cx="0" cy="3758685"/>
          </a:xfrm>
          <a:prstGeom prst="line">
            <a:avLst/>
          </a:prstGeom>
          <a:noFill/>
          <a:ln w="0">
            <a:solidFill>
              <a:srgbClr val="000000"/>
            </a:solidFill>
            <a:round/>
            <a:headEnd/>
            <a:tailEnd/>
          </a:ln>
        </p:spPr>
        <p:txBody>
          <a:bodyPr/>
          <a:lstStyle/>
          <a:p>
            <a:endParaRPr lang="de-DE"/>
          </a:p>
        </p:txBody>
      </p:sp>
      <p:sp>
        <p:nvSpPr>
          <p:cNvPr id="1598474" name="Line 12"/>
          <p:cNvSpPr>
            <a:spLocks noChangeShapeType="1"/>
          </p:cNvSpPr>
          <p:nvPr/>
        </p:nvSpPr>
        <p:spPr bwMode="auto">
          <a:xfrm>
            <a:off x="1047959" y="5686484"/>
            <a:ext cx="7153066" cy="0"/>
          </a:xfrm>
          <a:prstGeom prst="line">
            <a:avLst/>
          </a:prstGeom>
          <a:noFill/>
          <a:ln w="0">
            <a:solidFill>
              <a:srgbClr val="000000"/>
            </a:solidFill>
            <a:round/>
            <a:headEnd/>
            <a:tailEnd/>
          </a:ln>
        </p:spPr>
        <p:txBody>
          <a:bodyPr/>
          <a:lstStyle/>
          <a:p>
            <a:endParaRPr lang="de-DE"/>
          </a:p>
        </p:txBody>
      </p:sp>
      <p:sp>
        <p:nvSpPr>
          <p:cNvPr id="1598475" name="Line 13"/>
          <p:cNvSpPr>
            <a:spLocks noChangeShapeType="1"/>
          </p:cNvSpPr>
          <p:nvPr/>
        </p:nvSpPr>
        <p:spPr bwMode="auto">
          <a:xfrm flipV="1">
            <a:off x="1047959" y="1927799"/>
            <a:ext cx="0" cy="3758685"/>
          </a:xfrm>
          <a:prstGeom prst="line">
            <a:avLst/>
          </a:prstGeom>
          <a:noFill/>
          <a:ln w="0">
            <a:solidFill>
              <a:srgbClr val="000000"/>
            </a:solidFill>
            <a:round/>
            <a:headEnd/>
            <a:tailEnd/>
          </a:ln>
        </p:spPr>
        <p:txBody>
          <a:bodyPr/>
          <a:lstStyle/>
          <a:p>
            <a:endParaRPr lang="de-DE"/>
          </a:p>
        </p:txBody>
      </p:sp>
      <p:sp>
        <p:nvSpPr>
          <p:cNvPr id="1598476" name="Line 14"/>
          <p:cNvSpPr>
            <a:spLocks noChangeShapeType="1"/>
          </p:cNvSpPr>
          <p:nvPr/>
        </p:nvSpPr>
        <p:spPr bwMode="auto">
          <a:xfrm flipV="1">
            <a:off x="1047959" y="5617066"/>
            <a:ext cx="0" cy="69418"/>
          </a:xfrm>
          <a:prstGeom prst="line">
            <a:avLst/>
          </a:prstGeom>
          <a:noFill/>
          <a:ln w="0">
            <a:solidFill>
              <a:srgbClr val="000000"/>
            </a:solidFill>
            <a:round/>
            <a:headEnd/>
            <a:tailEnd/>
          </a:ln>
        </p:spPr>
        <p:txBody>
          <a:bodyPr/>
          <a:lstStyle/>
          <a:p>
            <a:endParaRPr lang="de-DE"/>
          </a:p>
        </p:txBody>
      </p:sp>
      <p:sp>
        <p:nvSpPr>
          <p:cNvPr id="1598477" name="Line 15"/>
          <p:cNvSpPr>
            <a:spLocks noChangeShapeType="1"/>
          </p:cNvSpPr>
          <p:nvPr/>
        </p:nvSpPr>
        <p:spPr bwMode="auto">
          <a:xfrm>
            <a:off x="1047959" y="1927799"/>
            <a:ext cx="0" cy="60741"/>
          </a:xfrm>
          <a:prstGeom prst="line">
            <a:avLst/>
          </a:prstGeom>
          <a:noFill/>
          <a:ln w="0">
            <a:solidFill>
              <a:srgbClr val="000000"/>
            </a:solidFill>
            <a:round/>
            <a:headEnd/>
            <a:tailEnd/>
          </a:ln>
        </p:spPr>
        <p:txBody>
          <a:bodyPr/>
          <a:lstStyle/>
          <a:p>
            <a:endParaRPr lang="de-DE"/>
          </a:p>
        </p:txBody>
      </p:sp>
      <p:sp>
        <p:nvSpPr>
          <p:cNvPr id="1598478" name="Rectangle 16"/>
          <p:cNvSpPr>
            <a:spLocks noChangeArrowheads="1"/>
          </p:cNvSpPr>
          <p:nvPr/>
        </p:nvSpPr>
        <p:spPr bwMode="auto">
          <a:xfrm>
            <a:off x="915050" y="5712515"/>
            <a:ext cx="278629" cy="151851"/>
          </a:xfrm>
          <a:prstGeom prst="rect">
            <a:avLst/>
          </a:prstGeom>
          <a:noFill/>
          <a:ln w="9525">
            <a:noFill/>
            <a:miter lim="800000"/>
            <a:headEnd/>
            <a:tailEnd/>
          </a:ln>
        </p:spPr>
        <p:txBody>
          <a:bodyPr wrap="none" lIns="0" tIns="0" rIns="0" bIns="0">
            <a:spAutoFit/>
          </a:bodyPr>
          <a:lstStyle/>
          <a:p>
            <a:r>
              <a:rPr lang="de-CH" sz="1000">
                <a:solidFill>
                  <a:srgbClr val="000000"/>
                </a:solidFill>
                <a:latin typeface="Helvetica" pitchFamily="34" charset="0"/>
              </a:rPr>
              <a:t>1974</a:t>
            </a:r>
            <a:endParaRPr lang="de-CH">
              <a:latin typeface="Verdana" pitchFamily="34" charset="0"/>
            </a:endParaRPr>
          </a:p>
        </p:txBody>
      </p:sp>
      <p:sp>
        <p:nvSpPr>
          <p:cNvPr id="1598479" name="Line 17"/>
          <p:cNvSpPr>
            <a:spLocks noChangeShapeType="1"/>
          </p:cNvSpPr>
          <p:nvPr/>
        </p:nvSpPr>
        <p:spPr bwMode="auto">
          <a:xfrm flipV="1">
            <a:off x="1429071" y="5617066"/>
            <a:ext cx="0" cy="69418"/>
          </a:xfrm>
          <a:prstGeom prst="line">
            <a:avLst/>
          </a:prstGeom>
          <a:noFill/>
          <a:ln w="0">
            <a:solidFill>
              <a:srgbClr val="000000"/>
            </a:solidFill>
            <a:round/>
            <a:headEnd/>
            <a:tailEnd/>
          </a:ln>
        </p:spPr>
        <p:txBody>
          <a:bodyPr/>
          <a:lstStyle/>
          <a:p>
            <a:endParaRPr lang="de-DE"/>
          </a:p>
        </p:txBody>
      </p:sp>
      <p:sp>
        <p:nvSpPr>
          <p:cNvPr id="1598481" name="Rectangle 19"/>
          <p:cNvSpPr>
            <a:spLocks noChangeArrowheads="1"/>
          </p:cNvSpPr>
          <p:nvPr/>
        </p:nvSpPr>
        <p:spPr bwMode="auto">
          <a:xfrm>
            <a:off x="1296162" y="5712515"/>
            <a:ext cx="278629" cy="151851"/>
          </a:xfrm>
          <a:prstGeom prst="rect">
            <a:avLst/>
          </a:prstGeom>
          <a:noFill/>
          <a:ln w="9525">
            <a:noFill/>
            <a:miter lim="800000"/>
            <a:headEnd/>
            <a:tailEnd/>
          </a:ln>
        </p:spPr>
        <p:txBody>
          <a:bodyPr wrap="none" lIns="0" tIns="0" rIns="0" bIns="0">
            <a:spAutoFit/>
          </a:bodyPr>
          <a:lstStyle/>
          <a:p>
            <a:r>
              <a:rPr lang="de-CH" sz="1000">
                <a:solidFill>
                  <a:srgbClr val="000000"/>
                </a:solidFill>
                <a:latin typeface="Helvetica" pitchFamily="34" charset="0"/>
              </a:rPr>
              <a:t>1976</a:t>
            </a:r>
            <a:endParaRPr lang="de-CH">
              <a:latin typeface="Verdana" pitchFamily="34" charset="0"/>
            </a:endParaRPr>
          </a:p>
        </p:txBody>
      </p:sp>
      <p:sp>
        <p:nvSpPr>
          <p:cNvPr id="1598482" name="Line 20"/>
          <p:cNvSpPr>
            <a:spLocks noChangeShapeType="1"/>
          </p:cNvSpPr>
          <p:nvPr/>
        </p:nvSpPr>
        <p:spPr bwMode="auto">
          <a:xfrm flipV="1">
            <a:off x="1818190" y="5617066"/>
            <a:ext cx="0" cy="69418"/>
          </a:xfrm>
          <a:prstGeom prst="line">
            <a:avLst/>
          </a:prstGeom>
          <a:noFill/>
          <a:ln w="0">
            <a:solidFill>
              <a:srgbClr val="000000"/>
            </a:solidFill>
            <a:round/>
            <a:headEnd/>
            <a:tailEnd/>
          </a:ln>
        </p:spPr>
        <p:txBody>
          <a:bodyPr/>
          <a:lstStyle/>
          <a:p>
            <a:endParaRPr lang="de-DE"/>
          </a:p>
        </p:txBody>
      </p:sp>
      <p:sp>
        <p:nvSpPr>
          <p:cNvPr id="1598484" name="Rectangle 22"/>
          <p:cNvSpPr>
            <a:spLocks noChangeArrowheads="1"/>
          </p:cNvSpPr>
          <p:nvPr/>
        </p:nvSpPr>
        <p:spPr bwMode="auto">
          <a:xfrm>
            <a:off x="1685281" y="5712515"/>
            <a:ext cx="280230" cy="151851"/>
          </a:xfrm>
          <a:prstGeom prst="rect">
            <a:avLst/>
          </a:prstGeom>
          <a:noFill/>
          <a:ln w="9525">
            <a:noFill/>
            <a:miter lim="800000"/>
            <a:headEnd/>
            <a:tailEnd/>
          </a:ln>
        </p:spPr>
        <p:txBody>
          <a:bodyPr wrap="none" lIns="0" tIns="0" rIns="0" bIns="0">
            <a:spAutoFit/>
          </a:bodyPr>
          <a:lstStyle/>
          <a:p>
            <a:r>
              <a:rPr lang="de-CH" sz="1000">
                <a:solidFill>
                  <a:srgbClr val="000000"/>
                </a:solidFill>
                <a:latin typeface="Helvetica" pitchFamily="34" charset="0"/>
              </a:rPr>
              <a:t>1978</a:t>
            </a:r>
            <a:endParaRPr lang="de-CH">
              <a:latin typeface="Verdana" pitchFamily="34" charset="0"/>
            </a:endParaRPr>
          </a:p>
        </p:txBody>
      </p:sp>
      <p:sp>
        <p:nvSpPr>
          <p:cNvPr id="1598485" name="Line 23"/>
          <p:cNvSpPr>
            <a:spLocks noChangeShapeType="1"/>
          </p:cNvSpPr>
          <p:nvPr/>
        </p:nvSpPr>
        <p:spPr bwMode="auto">
          <a:xfrm flipV="1">
            <a:off x="2197702" y="5617066"/>
            <a:ext cx="0" cy="69418"/>
          </a:xfrm>
          <a:prstGeom prst="line">
            <a:avLst/>
          </a:prstGeom>
          <a:noFill/>
          <a:ln w="0">
            <a:solidFill>
              <a:srgbClr val="000000"/>
            </a:solidFill>
            <a:round/>
            <a:headEnd/>
            <a:tailEnd/>
          </a:ln>
        </p:spPr>
        <p:txBody>
          <a:bodyPr/>
          <a:lstStyle/>
          <a:p>
            <a:endParaRPr lang="de-DE"/>
          </a:p>
        </p:txBody>
      </p:sp>
      <p:sp>
        <p:nvSpPr>
          <p:cNvPr id="1598487" name="Rectangle 25"/>
          <p:cNvSpPr>
            <a:spLocks noChangeArrowheads="1"/>
          </p:cNvSpPr>
          <p:nvPr/>
        </p:nvSpPr>
        <p:spPr bwMode="auto">
          <a:xfrm>
            <a:off x="2064793" y="5712515"/>
            <a:ext cx="280230" cy="151851"/>
          </a:xfrm>
          <a:prstGeom prst="rect">
            <a:avLst/>
          </a:prstGeom>
          <a:noFill/>
          <a:ln w="9525">
            <a:noFill/>
            <a:miter lim="800000"/>
            <a:headEnd/>
            <a:tailEnd/>
          </a:ln>
        </p:spPr>
        <p:txBody>
          <a:bodyPr wrap="none" lIns="0" tIns="0" rIns="0" bIns="0">
            <a:spAutoFit/>
          </a:bodyPr>
          <a:lstStyle/>
          <a:p>
            <a:r>
              <a:rPr lang="de-CH" sz="1000">
                <a:solidFill>
                  <a:srgbClr val="000000"/>
                </a:solidFill>
                <a:latin typeface="Helvetica" pitchFamily="34" charset="0"/>
              </a:rPr>
              <a:t>1980</a:t>
            </a:r>
            <a:endParaRPr lang="de-CH">
              <a:latin typeface="Verdana" pitchFamily="34" charset="0"/>
            </a:endParaRPr>
          </a:p>
        </p:txBody>
      </p:sp>
      <p:sp>
        <p:nvSpPr>
          <p:cNvPr id="1598488" name="Line 26"/>
          <p:cNvSpPr>
            <a:spLocks noChangeShapeType="1"/>
          </p:cNvSpPr>
          <p:nvPr/>
        </p:nvSpPr>
        <p:spPr bwMode="auto">
          <a:xfrm flipV="1">
            <a:off x="2586821" y="5617066"/>
            <a:ext cx="0" cy="69418"/>
          </a:xfrm>
          <a:prstGeom prst="line">
            <a:avLst/>
          </a:prstGeom>
          <a:noFill/>
          <a:ln w="0">
            <a:solidFill>
              <a:srgbClr val="000000"/>
            </a:solidFill>
            <a:round/>
            <a:headEnd/>
            <a:tailEnd/>
          </a:ln>
        </p:spPr>
        <p:txBody>
          <a:bodyPr/>
          <a:lstStyle/>
          <a:p>
            <a:endParaRPr lang="de-DE"/>
          </a:p>
        </p:txBody>
      </p:sp>
      <p:sp>
        <p:nvSpPr>
          <p:cNvPr id="1598490" name="Rectangle 28"/>
          <p:cNvSpPr>
            <a:spLocks noChangeArrowheads="1"/>
          </p:cNvSpPr>
          <p:nvPr/>
        </p:nvSpPr>
        <p:spPr bwMode="auto">
          <a:xfrm>
            <a:off x="2453912" y="5712515"/>
            <a:ext cx="280230" cy="151851"/>
          </a:xfrm>
          <a:prstGeom prst="rect">
            <a:avLst/>
          </a:prstGeom>
          <a:noFill/>
          <a:ln w="9525">
            <a:noFill/>
            <a:miter lim="800000"/>
            <a:headEnd/>
            <a:tailEnd/>
          </a:ln>
        </p:spPr>
        <p:txBody>
          <a:bodyPr wrap="none" lIns="0" tIns="0" rIns="0" bIns="0">
            <a:spAutoFit/>
          </a:bodyPr>
          <a:lstStyle/>
          <a:p>
            <a:r>
              <a:rPr lang="de-CH" sz="1000">
                <a:solidFill>
                  <a:srgbClr val="000000"/>
                </a:solidFill>
                <a:latin typeface="Helvetica" pitchFamily="34" charset="0"/>
              </a:rPr>
              <a:t>1982</a:t>
            </a:r>
            <a:endParaRPr lang="de-CH">
              <a:latin typeface="Verdana" pitchFamily="34" charset="0"/>
            </a:endParaRPr>
          </a:p>
        </p:txBody>
      </p:sp>
      <p:sp>
        <p:nvSpPr>
          <p:cNvPr id="1598491" name="Line 29"/>
          <p:cNvSpPr>
            <a:spLocks noChangeShapeType="1"/>
          </p:cNvSpPr>
          <p:nvPr/>
        </p:nvSpPr>
        <p:spPr bwMode="auto">
          <a:xfrm flipV="1">
            <a:off x="2967933" y="5617066"/>
            <a:ext cx="0" cy="69418"/>
          </a:xfrm>
          <a:prstGeom prst="line">
            <a:avLst/>
          </a:prstGeom>
          <a:noFill/>
          <a:ln w="0">
            <a:solidFill>
              <a:srgbClr val="000000"/>
            </a:solidFill>
            <a:round/>
            <a:headEnd/>
            <a:tailEnd/>
          </a:ln>
        </p:spPr>
        <p:txBody>
          <a:bodyPr/>
          <a:lstStyle/>
          <a:p>
            <a:endParaRPr lang="de-DE"/>
          </a:p>
        </p:txBody>
      </p:sp>
      <p:sp>
        <p:nvSpPr>
          <p:cNvPr id="1598493" name="Rectangle 31"/>
          <p:cNvSpPr>
            <a:spLocks noChangeArrowheads="1"/>
          </p:cNvSpPr>
          <p:nvPr/>
        </p:nvSpPr>
        <p:spPr bwMode="auto">
          <a:xfrm>
            <a:off x="2835024" y="5712515"/>
            <a:ext cx="280230" cy="151851"/>
          </a:xfrm>
          <a:prstGeom prst="rect">
            <a:avLst/>
          </a:prstGeom>
          <a:noFill/>
          <a:ln w="9525">
            <a:noFill/>
            <a:miter lim="800000"/>
            <a:headEnd/>
            <a:tailEnd/>
          </a:ln>
        </p:spPr>
        <p:txBody>
          <a:bodyPr wrap="none" lIns="0" tIns="0" rIns="0" bIns="0">
            <a:spAutoFit/>
          </a:bodyPr>
          <a:lstStyle/>
          <a:p>
            <a:r>
              <a:rPr lang="de-CH" sz="1000">
                <a:solidFill>
                  <a:srgbClr val="000000"/>
                </a:solidFill>
                <a:latin typeface="Helvetica" pitchFamily="34" charset="0"/>
              </a:rPr>
              <a:t>1984</a:t>
            </a:r>
            <a:endParaRPr lang="de-CH">
              <a:latin typeface="Verdana" pitchFamily="34" charset="0"/>
            </a:endParaRPr>
          </a:p>
        </p:txBody>
      </p:sp>
      <p:sp>
        <p:nvSpPr>
          <p:cNvPr id="1598494" name="Line 32"/>
          <p:cNvSpPr>
            <a:spLocks noChangeShapeType="1"/>
          </p:cNvSpPr>
          <p:nvPr/>
        </p:nvSpPr>
        <p:spPr bwMode="auto">
          <a:xfrm flipV="1">
            <a:off x="3357052" y="5617066"/>
            <a:ext cx="0" cy="69418"/>
          </a:xfrm>
          <a:prstGeom prst="line">
            <a:avLst/>
          </a:prstGeom>
          <a:noFill/>
          <a:ln w="0">
            <a:solidFill>
              <a:srgbClr val="000000"/>
            </a:solidFill>
            <a:round/>
            <a:headEnd/>
            <a:tailEnd/>
          </a:ln>
        </p:spPr>
        <p:txBody>
          <a:bodyPr/>
          <a:lstStyle/>
          <a:p>
            <a:endParaRPr lang="de-DE"/>
          </a:p>
        </p:txBody>
      </p:sp>
      <p:sp>
        <p:nvSpPr>
          <p:cNvPr id="1598496" name="Rectangle 34"/>
          <p:cNvSpPr>
            <a:spLocks noChangeArrowheads="1"/>
          </p:cNvSpPr>
          <p:nvPr/>
        </p:nvSpPr>
        <p:spPr bwMode="auto">
          <a:xfrm>
            <a:off x="3224143" y="5712515"/>
            <a:ext cx="280230" cy="151851"/>
          </a:xfrm>
          <a:prstGeom prst="rect">
            <a:avLst/>
          </a:prstGeom>
          <a:noFill/>
          <a:ln w="9525">
            <a:noFill/>
            <a:miter lim="800000"/>
            <a:headEnd/>
            <a:tailEnd/>
          </a:ln>
        </p:spPr>
        <p:txBody>
          <a:bodyPr wrap="none" lIns="0" tIns="0" rIns="0" bIns="0">
            <a:spAutoFit/>
          </a:bodyPr>
          <a:lstStyle/>
          <a:p>
            <a:r>
              <a:rPr lang="de-CH" sz="1000">
                <a:solidFill>
                  <a:srgbClr val="000000"/>
                </a:solidFill>
                <a:latin typeface="Helvetica" pitchFamily="34" charset="0"/>
              </a:rPr>
              <a:t>1986</a:t>
            </a:r>
            <a:endParaRPr lang="de-CH">
              <a:latin typeface="Verdana" pitchFamily="34" charset="0"/>
            </a:endParaRPr>
          </a:p>
        </p:txBody>
      </p:sp>
      <p:sp>
        <p:nvSpPr>
          <p:cNvPr id="1598497" name="Line 35"/>
          <p:cNvSpPr>
            <a:spLocks noChangeShapeType="1"/>
          </p:cNvSpPr>
          <p:nvPr/>
        </p:nvSpPr>
        <p:spPr bwMode="auto">
          <a:xfrm flipV="1">
            <a:off x="3736564" y="5617066"/>
            <a:ext cx="0" cy="69418"/>
          </a:xfrm>
          <a:prstGeom prst="line">
            <a:avLst/>
          </a:prstGeom>
          <a:noFill/>
          <a:ln w="0">
            <a:solidFill>
              <a:srgbClr val="000000"/>
            </a:solidFill>
            <a:round/>
            <a:headEnd/>
            <a:tailEnd/>
          </a:ln>
        </p:spPr>
        <p:txBody>
          <a:bodyPr/>
          <a:lstStyle/>
          <a:p>
            <a:endParaRPr lang="de-DE"/>
          </a:p>
        </p:txBody>
      </p:sp>
      <p:sp>
        <p:nvSpPr>
          <p:cNvPr id="1598499" name="Rectangle 37"/>
          <p:cNvSpPr>
            <a:spLocks noChangeArrowheads="1"/>
          </p:cNvSpPr>
          <p:nvPr/>
        </p:nvSpPr>
        <p:spPr bwMode="auto">
          <a:xfrm>
            <a:off x="3603655" y="5712515"/>
            <a:ext cx="278629" cy="151851"/>
          </a:xfrm>
          <a:prstGeom prst="rect">
            <a:avLst/>
          </a:prstGeom>
          <a:noFill/>
          <a:ln w="9525">
            <a:noFill/>
            <a:miter lim="800000"/>
            <a:headEnd/>
            <a:tailEnd/>
          </a:ln>
        </p:spPr>
        <p:txBody>
          <a:bodyPr wrap="none" lIns="0" tIns="0" rIns="0" bIns="0">
            <a:spAutoFit/>
          </a:bodyPr>
          <a:lstStyle/>
          <a:p>
            <a:r>
              <a:rPr lang="de-CH" sz="1000">
                <a:solidFill>
                  <a:srgbClr val="000000"/>
                </a:solidFill>
                <a:latin typeface="Helvetica" pitchFamily="34" charset="0"/>
              </a:rPr>
              <a:t>1988</a:t>
            </a:r>
            <a:endParaRPr lang="de-CH">
              <a:latin typeface="Verdana" pitchFamily="34" charset="0"/>
            </a:endParaRPr>
          </a:p>
        </p:txBody>
      </p:sp>
      <p:sp>
        <p:nvSpPr>
          <p:cNvPr id="1598500" name="Line 38"/>
          <p:cNvSpPr>
            <a:spLocks noChangeShapeType="1"/>
          </p:cNvSpPr>
          <p:nvPr/>
        </p:nvSpPr>
        <p:spPr bwMode="auto">
          <a:xfrm flipV="1">
            <a:off x="4125683" y="5617066"/>
            <a:ext cx="0" cy="69418"/>
          </a:xfrm>
          <a:prstGeom prst="line">
            <a:avLst/>
          </a:prstGeom>
          <a:noFill/>
          <a:ln w="0">
            <a:solidFill>
              <a:srgbClr val="000000"/>
            </a:solidFill>
            <a:round/>
            <a:headEnd/>
            <a:tailEnd/>
          </a:ln>
        </p:spPr>
        <p:txBody>
          <a:bodyPr/>
          <a:lstStyle/>
          <a:p>
            <a:endParaRPr lang="de-DE"/>
          </a:p>
        </p:txBody>
      </p:sp>
      <p:sp>
        <p:nvSpPr>
          <p:cNvPr id="1598502" name="Rectangle 40"/>
          <p:cNvSpPr>
            <a:spLocks noChangeArrowheads="1"/>
          </p:cNvSpPr>
          <p:nvPr/>
        </p:nvSpPr>
        <p:spPr bwMode="auto">
          <a:xfrm>
            <a:off x="3992774" y="5712515"/>
            <a:ext cx="278629" cy="151851"/>
          </a:xfrm>
          <a:prstGeom prst="rect">
            <a:avLst/>
          </a:prstGeom>
          <a:noFill/>
          <a:ln w="9525">
            <a:noFill/>
            <a:miter lim="800000"/>
            <a:headEnd/>
            <a:tailEnd/>
          </a:ln>
        </p:spPr>
        <p:txBody>
          <a:bodyPr wrap="none" lIns="0" tIns="0" rIns="0" bIns="0">
            <a:spAutoFit/>
          </a:bodyPr>
          <a:lstStyle/>
          <a:p>
            <a:r>
              <a:rPr lang="de-CH" sz="1000">
                <a:solidFill>
                  <a:srgbClr val="000000"/>
                </a:solidFill>
                <a:latin typeface="Helvetica" pitchFamily="34" charset="0"/>
              </a:rPr>
              <a:t>1990</a:t>
            </a:r>
            <a:endParaRPr lang="de-CH">
              <a:latin typeface="Verdana" pitchFamily="34" charset="0"/>
            </a:endParaRPr>
          </a:p>
        </p:txBody>
      </p:sp>
      <p:sp>
        <p:nvSpPr>
          <p:cNvPr id="1598503" name="Line 41"/>
          <p:cNvSpPr>
            <a:spLocks noChangeShapeType="1"/>
          </p:cNvSpPr>
          <p:nvPr/>
        </p:nvSpPr>
        <p:spPr bwMode="auto">
          <a:xfrm flipV="1">
            <a:off x="4506795" y="5617066"/>
            <a:ext cx="0" cy="69418"/>
          </a:xfrm>
          <a:prstGeom prst="line">
            <a:avLst/>
          </a:prstGeom>
          <a:noFill/>
          <a:ln w="0">
            <a:solidFill>
              <a:srgbClr val="000000"/>
            </a:solidFill>
            <a:round/>
            <a:headEnd/>
            <a:tailEnd/>
          </a:ln>
        </p:spPr>
        <p:txBody>
          <a:bodyPr/>
          <a:lstStyle/>
          <a:p>
            <a:endParaRPr lang="de-DE"/>
          </a:p>
        </p:txBody>
      </p:sp>
      <p:sp>
        <p:nvSpPr>
          <p:cNvPr id="1598505" name="Rectangle 43"/>
          <p:cNvSpPr>
            <a:spLocks noChangeArrowheads="1"/>
          </p:cNvSpPr>
          <p:nvPr/>
        </p:nvSpPr>
        <p:spPr bwMode="auto">
          <a:xfrm>
            <a:off x="4373886" y="5712515"/>
            <a:ext cx="278629" cy="151851"/>
          </a:xfrm>
          <a:prstGeom prst="rect">
            <a:avLst/>
          </a:prstGeom>
          <a:noFill/>
          <a:ln w="9525">
            <a:noFill/>
            <a:miter lim="800000"/>
            <a:headEnd/>
            <a:tailEnd/>
          </a:ln>
        </p:spPr>
        <p:txBody>
          <a:bodyPr wrap="none" lIns="0" tIns="0" rIns="0" bIns="0">
            <a:spAutoFit/>
          </a:bodyPr>
          <a:lstStyle/>
          <a:p>
            <a:r>
              <a:rPr lang="de-CH" sz="1000">
                <a:solidFill>
                  <a:srgbClr val="000000"/>
                </a:solidFill>
                <a:latin typeface="Helvetica" pitchFamily="34" charset="0"/>
              </a:rPr>
              <a:t>1992</a:t>
            </a:r>
            <a:endParaRPr lang="de-CH">
              <a:latin typeface="Verdana" pitchFamily="34" charset="0"/>
            </a:endParaRPr>
          </a:p>
        </p:txBody>
      </p:sp>
      <p:sp>
        <p:nvSpPr>
          <p:cNvPr id="1598506" name="Line 44"/>
          <p:cNvSpPr>
            <a:spLocks noChangeShapeType="1"/>
          </p:cNvSpPr>
          <p:nvPr/>
        </p:nvSpPr>
        <p:spPr bwMode="auto">
          <a:xfrm flipV="1">
            <a:off x="4895914" y="5617066"/>
            <a:ext cx="0" cy="69418"/>
          </a:xfrm>
          <a:prstGeom prst="line">
            <a:avLst/>
          </a:prstGeom>
          <a:noFill/>
          <a:ln w="0">
            <a:solidFill>
              <a:srgbClr val="000000"/>
            </a:solidFill>
            <a:round/>
            <a:headEnd/>
            <a:tailEnd/>
          </a:ln>
        </p:spPr>
        <p:txBody>
          <a:bodyPr/>
          <a:lstStyle/>
          <a:p>
            <a:endParaRPr lang="de-DE"/>
          </a:p>
        </p:txBody>
      </p:sp>
      <p:sp>
        <p:nvSpPr>
          <p:cNvPr id="1598508" name="Rectangle 46"/>
          <p:cNvSpPr>
            <a:spLocks noChangeArrowheads="1"/>
          </p:cNvSpPr>
          <p:nvPr/>
        </p:nvSpPr>
        <p:spPr bwMode="auto">
          <a:xfrm>
            <a:off x="4763005" y="5712515"/>
            <a:ext cx="278629" cy="151851"/>
          </a:xfrm>
          <a:prstGeom prst="rect">
            <a:avLst/>
          </a:prstGeom>
          <a:noFill/>
          <a:ln w="9525">
            <a:noFill/>
            <a:miter lim="800000"/>
            <a:headEnd/>
            <a:tailEnd/>
          </a:ln>
        </p:spPr>
        <p:txBody>
          <a:bodyPr wrap="none" lIns="0" tIns="0" rIns="0" bIns="0">
            <a:spAutoFit/>
          </a:bodyPr>
          <a:lstStyle/>
          <a:p>
            <a:r>
              <a:rPr lang="de-CH" sz="1000">
                <a:solidFill>
                  <a:srgbClr val="000000"/>
                </a:solidFill>
                <a:latin typeface="Helvetica" pitchFamily="34" charset="0"/>
              </a:rPr>
              <a:t>1994</a:t>
            </a:r>
            <a:endParaRPr lang="de-CH">
              <a:latin typeface="Verdana" pitchFamily="34" charset="0"/>
            </a:endParaRPr>
          </a:p>
        </p:txBody>
      </p:sp>
      <p:sp>
        <p:nvSpPr>
          <p:cNvPr id="1598509" name="Line 47"/>
          <p:cNvSpPr>
            <a:spLocks noChangeShapeType="1"/>
          </p:cNvSpPr>
          <p:nvPr/>
        </p:nvSpPr>
        <p:spPr bwMode="auto">
          <a:xfrm flipV="1">
            <a:off x="5275426" y="5617066"/>
            <a:ext cx="0" cy="69418"/>
          </a:xfrm>
          <a:prstGeom prst="line">
            <a:avLst/>
          </a:prstGeom>
          <a:noFill/>
          <a:ln w="0">
            <a:solidFill>
              <a:srgbClr val="000000"/>
            </a:solidFill>
            <a:round/>
            <a:headEnd/>
            <a:tailEnd/>
          </a:ln>
        </p:spPr>
        <p:txBody>
          <a:bodyPr/>
          <a:lstStyle/>
          <a:p>
            <a:endParaRPr lang="de-DE"/>
          </a:p>
        </p:txBody>
      </p:sp>
      <p:sp>
        <p:nvSpPr>
          <p:cNvPr id="1598511" name="Rectangle 49"/>
          <p:cNvSpPr>
            <a:spLocks noChangeArrowheads="1"/>
          </p:cNvSpPr>
          <p:nvPr/>
        </p:nvSpPr>
        <p:spPr bwMode="auto">
          <a:xfrm>
            <a:off x="5142517" y="5712515"/>
            <a:ext cx="278629" cy="151851"/>
          </a:xfrm>
          <a:prstGeom prst="rect">
            <a:avLst/>
          </a:prstGeom>
          <a:noFill/>
          <a:ln w="9525">
            <a:noFill/>
            <a:miter lim="800000"/>
            <a:headEnd/>
            <a:tailEnd/>
          </a:ln>
        </p:spPr>
        <p:txBody>
          <a:bodyPr wrap="none" lIns="0" tIns="0" rIns="0" bIns="0">
            <a:spAutoFit/>
          </a:bodyPr>
          <a:lstStyle/>
          <a:p>
            <a:r>
              <a:rPr lang="de-CH" sz="1000">
                <a:solidFill>
                  <a:srgbClr val="000000"/>
                </a:solidFill>
                <a:latin typeface="Helvetica" pitchFamily="34" charset="0"/>
              </a:rPr>
              <a:t>1996</a:t>
            </a:r>
            <a:endParaRPr lang="de-CH">
              <a:latin typeface="Verdana" pitchFamily="34" charset="0"/>
            </a:endParaRPr>
          </a:p>
        </p:txBody>
      </p:sp>
      <p:sp>
        <p:nvSpPr>
          <p:cNvPr id="1598512" name="Line 50"/>
          <p:cNvSpPr>
            <a:spLocks noChangeShapeType="1"/>
          </p:cNvSpPr>
          <p:nvPr/>
        </p:nvSpPr>
        <p:spPr bwMode="auto">
          <a:xfrm flipV="1">
            <a:off x="5664545" y="5617066"/>
            <a:ext cx="0" cy="69418"/>
          </a:xfrm>
          <a:prstGeom prst="line">
            <a:avLst/>
          </a:prstGeom>
          <a:noFill/>
          <a:ln w="0">
            <a:solidFill>
              <a:srgbClr val="000000"/>
            </a:solidFill>
            <a:round/>
            <a:headEnd/>
            <a:tailEnd/>
          </a:ln>
        </p:spPr>
        <p:txBody>
          <a:bodyPr/>
          <a:lstStyle/>
          <a:p>
            <a:endParaRPr lang="de-DE"/>
          </a:p>
        </p:txBody>
      </p:sp>
      <p:sp>
        <p:nvSpPr>
          <p:cNvPr id="1598514" name="Rectangle 52"/>
          <p:cNvSpPr>
            <a:spLocks noChangeArrowheads="1"/>
          </p:cNvSpPr>
          <p:nvPr/>
        </p:nvSpPr>
        <p:spPr bwMode="auto">
          <a:xfrm>
            <a:off x="5531636" y="5712515"/>
            <a:ext cx="278629" cy="151851"/>
          </a:xfrm>
          <a:prstGeom prst="rect">
            <a:avLst/>
          </a:prstGeom>
          <a:noFill/>
          <a:ln w="9525">
            <a:noFill/>
            <a:miter lim="800000"/>
            <a:headEnd/>
            <a:tailEnd/>
          </a:ln>
        </p:spPr>
        <p:txBody>
          <a:bodyPr wrap="none" lIns="0" tIns="0" rIns="0" bIns="0">
            <a:spAutoFit/>
          </a:bodyPr>
          <a:lstStyle/>
          <a:p>
            <a:r>
              <a:rPr lang="de-CH" sz="1000">
                <a:solidFill>
                  <a:srgbClr val="000000"/>
                </a:solidFill>
                <a:latin typeface="Helvetica" pitchFamily="34" charset="0"/>
              </a:rPr>
              <a:t>1998</a:t>
            </a:r>
            <a:endParaRPr lang="de-CH">
              <a:latin typeface="Verdana" pitchFamily="34" charset="0"/>
            </a:endParaRPr>
          </a:p>
        </p:txBody>
      </p:sp>
      <p:sp>
        <p:nvSpPr>
          <p:cNvPr id="1598515" name="Line 53"/>
          <p:cNvSpPr>
            <a:spLocks noChangeShapeType="1"/>
          </p:cNvSpPr>
          <p:nvPr/>
        </p:nvSpPr>
        <p:spPr bwMode="auto">
          <a:xfrm flipV="1">
            <a:off x="6045657" y="5617066"/>
            <a:ext cx="0" cy="69418"/>
          </a:xfrm>
          <a:prstGeom prst="line">
            <a:avLst/>
          </a:prstGeom>
          <a:noFill/>
          <a:ln w="0">
            <a:solidFill>
              <a:srgbClr val="000000"/>
            </a:solidFill>
            <a:round/>
            <a:headEnd/>
            <a:tailEnd/>
          </a:ln>
        </p:spPr>
        <p:txBody>
          <a:bodyPr/>
          <a:lstStyle/>
          <a:p>
            <a:endParaRPr lang="de-DE"/>
          </a:p>
        </p:txBody>
      </p:sp>
      <p:sp>
        <p:nvSpPr>
          <p:cNvPr id="1598517" name="Rectangle 55"/>
          <p:cNvSpPr>
            <a:spLocks noChangeArrowheads="1"/>
          </p:cNvSpPr>
          <p:nvPr/>
        </p:nvSpPr>
        <p:spPr bwMode="auto">
          <a:xfrm>
            <a:off x="5912748" y="5712515"/>
            <a:ext cx="280230" cy="151851"/>
          </a:xfrm>
          <a:prstGeom prst="rect">
            <a:avLst/>
          </a:prstGeom>
          <a:noFill/>
          <a:ln w="9525">
            <a:noFill/>
            <a:miter lim="800000"/>
            <a:headEnd/>
            <a:tailEnd/>
          </a:ln>
        </p:spPr>
        <p:txBody>
          <a:bodyPr wrap="none" lIns="0" tIns="0" rIns="0" bIns="0">
            <a:spAutoFit/>
          </a:bodyPr>
          <a:lstStyle/>
          <a:p>
            <a:r>
              <a:rPr lang="de-CH" sz="1000">
                <a:solidFill>
                  <a:srgbClr val="000000"/>
                </a:solidFill>
                <a:latin typeface="Helvetica" pitchFamily="34" charset="0"/>
              </a:rPr>
              <a:t>2000</a:t>
            </a:r>
            <a:endParaRPr lang="de-CH">
              <a:latin typeface="Verdana" pitchFamily="34" charset="0"/>
            </a:endParaRPr>
          </a:p>
        </p:txBody>
      </p:sp>
      <p:sp>
        <p:nvSpPr>
          <p:cNvPr id="1598518" name="Line 56"/>
          <p:cNvSpPr>
            <a:spLocks noChangeShapeType="1"/>
          </p:cNvSpPr>
          <p:nvPr/>
        </p:nvSpPr>
        <p:spPr bwMode="auto">
          <a:xfrm flipV="1">
            <a:off x="6434776" y="5617066"/>
            <a:ext cx="0" cy="69418"/>
          </a:xfrm>
          <a:prstGeom prst="line">
            <a:avLst/>
          </a:prstGeom>
          <a:noFill/>
          <a:ln w="0">
            <a:solidFill>
              <a:srgbClr val="000000"/>
            </a:solidFill>
            <a:round/>
            <a:headEnd/>
            <a:tailEnd/>
          </a:ln>
        </p:spPr>
        <p:txBody>
          <a:bodyPr/>
          <a:lstStyle/>
          <a:p>
            <a:endParaRPr lang="de-DE"/>
          </a:p>
        </p:txBody>
      </p:sp>
      <p:sp>
        <p:nvSpPr>
          <p:cNvPr id="1598520" name="Rectangle 58"/>
          <p:cNvSpPr>
            <a:spLocks noChangeArrowheads="1"/>
          </p:cNvSpPr>
          <p:nvPr/>
        </p:nvSpPr>
        <p:spPr bwMode="auto">
          <a:xfrm>
            <a:off x="6301867" y="5712515"/>
            <a:ext cx="280230" cy="151851"/>
          </a:xfrm>
          <a:prstGeom prst="rect">
            <a:avLst/>
          </a:prstGeom>
          <a:noFill/>
          <a:ln w="9525">
            <a:noFill/>
            <a:miter lim="800000"/>
            <a:headEnd/>
            <a:tailEnd/>
          </a:ln>
        </p:spPr>
        <p:txBody>
          <a:bodyPr wrap="none" lIns="0" tIns="0" rIns="0" bIns="0">
            <a:spAutoFit/>
          </a:bodyPr>
          <a:lstStyle/>
          <a:p>
            <a:r>
              <a:rPr lang="de-CH" sz="1000">
                <a:solidFill>
                  <a:srgbClr val="000000"/>
                </a:solidFill>
                <a:latin typeface="Helvetica" pitchFamily="34" charset="0"/>
              </a:rPr>
              <a:t>2002</a:t>
            </a:r>
            <a:endParaRPr lang="de-CH">
              <a:latin typeface="Verdana" pitchFamily="34" charset="0"/>
            </a:endParaRPr>
          </a:p>
        </p:txBody>
      </p:sp>
      <p:sp>
        <p:nvSpPr>
          <p:cNvPr id="1598521" name="Line 59"/>
          <p:cNvSpPr>
            <a:spLocks noChangeShapeType="1"/>
          </p:cNvSpPr>
          <p:nvPr/>
        </p:nvSpPr>
        <p:spPr bwMode="auto">
          <a:xfrm flipV="1">
            <a:off x="6814288" y="5617066"/>
            <a:ext cx="0" cy="69418"/>
          </a:xfrm>
          <a:prstGeom prst="line">
            <a:avLst/>
          </a:prstGeom>
          <a:noFill/>
          <a:ln w="0">
            <a:solidFill>
              <a:srgbClr val="000000"/>
            </a:solidFill>
            <a:round/>
            <a:headEnd/>
            <a:tailEnd/>
          </a:ln>
        </p:spPr>
        <p:txBody>
          <a:bodyPr/>
          <a:lstStyle/>
          <a:p>
            <a:endParaRPr lang="de-DE"/>
          </a:p>
        </p:txBody>
      </p:sp>
      <p:sp>
        <p:nvSpPr>
          <p:cNvPr id="1598523" name="Rectangle 61"/>
          <p:cNvSpPr>
            <a:spLocks noChangeArrowheads="1"/>
          </p:cNvSpPr>
          <p:nvPr/>
        </p:nvSpPr>
        <p:spPr bwMode="auto">
          <a:xfrm>
            <a:off x="6681379" y="5712515"/>
            <a:ext cx="280230" cy="151851"/>
          </a:xfrm>
          <a:prstGeom prst="rect">
            <a:avLst/>
          </a:prstGeom>
          <a:noFill/>
          <a:ln w="9525">
            <a:noFill/>
            <a:miter lim="800000"/>
            <a:headEnd/>
            <a:tailEnd/>
          </a:ln>
        </p:spPr>
        <p:txBody>
          <a:bodyPr wrap="none" lIns="0" tIns="0" rIns="0" bIns="0">
            <a:spAutoFit/>
          </a:bodyPr>
          <a:lstStyle/>
          <a:p>
            <a:r>
              <a:rPr lang="de-CH" sz="1000">
                <a:solidFill>
                  <a:srgbClr val="000000"/>
                </a:solidFill>
                <a:latin typeface="Helvetica" pitchFamily="34" charset="0"/>
              </a:rPr>
              <a:t>2004</a:t>
            </a:r>
            <a:endParaRPr lang="de-CH">
              <a:latin typeface="Verdana" pitchFamily="34" charset="0"/>
            </a:endParaRPr>
          </a:p>
        </p:txBody>
      </p:sp>
      <p:sp>
        <p:nvSpPr>
          <p:cNvPr id="1598524" name="Line 62"/>
          <p:cNvSpPr>
            <a:spLocks noChangeShapeType="1"/>
          </p:cNvSpPr>
          <p:nvPr/>
        </p:nvSpPr>
        <p:spPr bwMode="auto">
          <a:xfrm flipV="1">
            <a:off x="7203407" y="5617066"/>
            <a:ext cx="0" cy="69418"/>
          </a:xfrm>
          <a:prstGeom prst="line">
            <a:avLst/>
          </a:prstGeom>
          <a:noFill/>
          <a:ln w="0">
            <a:solidFill>
              <a:srgbClr val="000000"/>
            </a:solidFill>
            <a:round/>
            <a:headEnd/>
            <a:tailEnd/>
          </a:ln>
        </p:spPr>
        <p:txBody>
          <a:bodyPr/>
          <a:lstStyle/>
          <a:p>
            <a:endParaRPr lang="de-DE"/>
          </a:p>
        </p:txBody>
      </p:sp>
      <p:sp>
        <p:nvSpPr>
          <p:cNvPr id="1598526" name="Rectangle 64"/>
          <p:cNvSpPr>
            <a:spLocks noChangeArrowheads="1"/>
          </p:cNvSpPr>
          <p:nvPr/>
        </p:nvSpPr>
        <p:spPr bwMode="auto">
          <a:xfrm>
            <a:off x="7070498" y="5712515"/>
            <a:ext cx="280230" cy="151851"/>
          </a:xfrm>
          <a:prstGeom prst="rect">
            <a:avLst/>
          </a:prstGeom>
          <a:noFill/>
          <a:ln w="9525">
            <a:noFill/>
            <a:miter lim="800000"/>
            <a:headEnd/>
            <a:tailEnd/>
          </a:ln>
        </p:spPr>
        <p:txBody>
          <a:bodyPr wrap="none" lIns="0" tIns="0" rIns="0" bIns="0">
            <a:spAutoFit/>
          </a:bodyPr>
          <a:lstStyle/>
          <a:p>
            <a:r>
              <a:rPr lang="de-CH" sz="1000">
                <a:solidFill>
                  <a:srgbClr val="000000"/>
                </a:solidFill>
                <a:latin typeface="Helvetica" pitchFamily="34" charset="0"/>
              </a:rPr>
              <a:t>2006</a:t>
            </a:r>
            <a:endParaRPr lang="de-CH">
              <a:latin typeface="Verdana" pitchFamily="34" charset="0"/>
            </a:endParaRPr>
          </a:p>
        </p:txBody>
      </p:sp>
      <p:sp>
        <p:nvSpPr>
          <p:cNvPr id="1598527" name="Line 65"/>
          <p:cNvSpPr>
            <a:spLocks noChangeShapeType="1"/>
          </p:cNvSpPr>
          <p:nvPr/>
        </p:nvSpPr>
        <p:spPr bwMode="auto">
          <a:xfrm flipV="1">
            <a:off x="7584519" y="5617066"/>
            <a:ext cx="0" cy="69418"/>
          </a:xfrm>
          <a:prstGeom prst="line">
            <a:avLst/>
          </a:prstGeom>
          <a:noFill/>
          <a:ln w="0">
            <a:solidFill>
              <a:srgbClr val="000000"/>
            </a:solidFill>
            <a:round/>
            <a:headEnd/>
            <a:tailEnd/>
          </a:ln>
        </p:spPr>
        <p:txBody>
          <a:bodyPr/>
          <a:lstStyle/>
          <a:p>
            <a:endParaRPr lang="de-DE"/>
          </a:p>
        </p:txBody>
      </p:sp>
      <p:sp>
        <p:nvSpPr>
          <p:cNvPr id="1598529" name="Rectangle 67"/>
          <p:cNvSpPr>
            <a:spLocks noChangeArrowheads="1"/>
          </p:cNvSpPr>
          <p:nvPr/>
        </p:nvSpPr>
        <p:spPr bwMode="auto">
          <a:xfrm>
            <a:off x="7451610" y="5712515"/>
            <a:ext cx="280230" cy="151851"/>
          </a:xfrm>
          <a:prstGeom prst="rect">
            <a:avLst/>
          </a:prstGeom>
          <a:noFill/>
          <a:ln w="9525">
            <a:noFill/>
            <a:miter lim="800000"/>
            <a:headEnd/>
            <a:tailEnd/>
          </a:ln>
        </p:spPr>
        <p:txBody>
          <a:bodyPr wrap="none" lIns="0" tIns="0" rIns="0" bIns="0">
            <a:spAutoFit/>
          </a:bodyPr>
          <a:lstStyle/>
          <a:p>
            <a:r>
              <a:rPr lang="de-CH" sz="1000">
                <a:solidFill>
                  <a:srgbClr val="000000"/>
                </a:solidFill>
                <a:latin typeface="Helvetica" pitchFamily="34" charset="0"/>
              </a:rPr>
              <a:t>2008</a:t>
            </a:r>
            <a:endParaRPr lang="de-CH">
              <a:latin typeface="Verdana" pitchFamily="34" charset="0"/>
            </a:endParaRPr>
          </a:p>
        </p:txBody>
      </p:sp>
      <p:sp>
        <p:nvSpPr>
          <p:cNvPr id="1598530" name="Line 68"/>
          <p:cNvSpPr>
            <a:spLocks noChangeShapeType="1"/>
          </p:cNvSpPr>
          <p:nvPr/>
        </p:nvSpPr>
        <p:spPr bwMode="auto">
          <a:xfrm flipV="1">
            <a:off x="7973639" y="5617066"/>
            <a:ext cx="0" cy="69418"/>
          </a:xfrm>
          <a:prstGeom prst="line">
            <a:avLst/>
          </a:prstGeom>
          <a:noFill/>
          <a:ln w="0">
            <a:solidFill>
              <a:srgbClr val="000000"/>
            </a:solidFill>
            <a:round/>
            <a:headEnd/>
            <a:tailEnd/>
          </a:ln>
        </p:spPr>
        <p:txBody>
          <a:bodyPr/>
          <a:lstStyle/>
          <a:p>
            <a:endParaRPr lang="de-DE"/>
          </a:p>
        </p:txBody>
      </p:sp>
      <p:sp>
        <p:nvSpPr>
          <p:cNvPr id="1598532" name="Rectangle 70"/>
          <p:cNvSpPr>
            <a:spLocks noChangeArrowheads="1"/>
          </p:cNvSpPr>
          <p:nvPr/>
        </p:nvSpPr>
        <p:spPr bwMode="auto">
          <a:xfrm>
            <a:off x="7840730" y="5713962"/>
            <a:ext cx="278629" cy="151851"/>
          </a:xfrm>
          <a:prstGeom prst="rect">
            <a:avLst/>
          </a:prstGeom>
          <a:noFill/>
          <a:ln w="9525">
            <a:noFill/>
            <a:miter lim="800000"/>
            <a:headEnd/>
            <a:tailEnd/>
          </a:ln>
        </p:spPr>
        <p:txBody>
          <a:bodyPr wrap="none" lIns="0" tIns="0" rIns="0" bIns="0">
            <a:spAutoFit/>
          </a:bodyPr>
          <a:lstStyle/>
          <a:p>
            <a:r>
              <a:rPr lang="de-CH" sz="1000">
                <a:solidFill>
                  <a:srgbClr val="000000"/>
                </a:solidFill>
                <a:latin typeface="Helvetica" pitchFamily="34" charset="0"/>
              </a:rPr>
              <a:t>2010</a:t>
            </a:r>
            <a:endParaRPr lang="de-CH">
              <a:latin typeface="Verdana" pitchFamily="34" charset="0"/>
            </a:endParaRPr>
          </a:p>
        </p:txBody>
      </p:sp>
      <p:sp>
        <p:nvSpPr>
          <p:cNvPr id="1598533" name="Line 71"/>
          <p:cNvSpPr>
            <a:spLocks noChangeShapeType="1"/>
          </p:cNvSpPr>
          <p:nvPr/>
        </p:nvSpPr>
        <p:spPr bwMode="auto">
          <a:xfrm>
            <a:off x="1047959" y="5686484"/>
            <a:ext cx="67255" cy="0"/>
          </a:xfrm>
          <a:prstGeom prst="line">
            <a:avLst/>
          </a:prstGeom>
          <a:noFill/>
          <a:ln w="0">
            <a:solidFill>
              <a:srgbClr val="000000"/>
            </a:solidFill>
            <a:round/>
            <a:headEnd/>
            <a:tailEnd/>
          </a:ln>
        </p:spPr>
        <p:txBody>
          <a:bodyPr/>
          <a:lstStyle/>
          <a:p>
            <a:endParaRPr lang="de-DE"/>
          </a:p>
        </p:txBody>
      </p:sp>
      <p:sp>
        <p:nvSpPr>
          <p:cNvPr id="1598534" name="Line 72"/>
          <p:cNvSpPr>
            <a:spLocks noChangeShapeType="1"/>
          </p:cNvSpPr>
          <p:nvPr/>
        </p:nvSpPr>
        <p:spPr bwMode="auto">
          <a:xfrm flipH="1">
            <a:off x="8125763" y="5686484"/>
            <a:ext cx="75262" cy="0"/>
          </a:xfrm>
          <a:prstGeom prst="line">
            <a:avLst/>
          </a:prstGeom>
          <a:noFill/>
          <a:ln w="0">
            <a:solidFill>
              <a:srgbClr val="000000"/>
            </a:solidFill>
            <a:round/>
            <a:headEnd/>
            <a:tailEnd/>
          </a:ln>
        </p:spPr>
        <p:txBody>
          <a:bodyPr/>
          <a:lstStyle/>
          <a:p>
            <a:endParaRPr lang="de-DE"/>
          </a:p>
        </p:txBody>
      </p:sp>
      <p:sp>
        <p:nvSpPr>
          <p:cNvPr id="1598536" name="Line 74"/>
          <p:cNvSpPr>
            <a:spLocks noChangeShapeType="1"/>
          </p:cNvSpPr>
          <p:nvPr/>
        </p:nvSpPr>
        <p:spPr bwMode="auto">
          <a:xfrm>
            <a:off x="1047959" y="5060277"/>
            <a:ext cx="67255" cy="0"/>
          </a:xfrm>
          <a:prstGeom prst="line">
            <a:avLst/>
          </a:prstGeom>
          <a:noFill/>
          <a:ln w="0">
            <a:solidFill>
              <a:srgbClr val="000000"/>
            </a:solidFill>
            <a:round/>
            <a:headEnd/>
            <a:tailEnd/>
          </a:ln>
        </p:spPr>
        <p:txBody>
          <a:bodyPr/>
          <a:lstStyle/>
          <a:p>
            <a:endParaRPr lang="de-DE"/>
          </a:p>
        </p:txBody>
      </p:sp>
      <p:sp>
        <p:nvSpPr>
          <p:cNvPr id="1598537" name="Line 75"/>
          <p:cNvSpPr>
            <a:spLocks noChangeShapeType="1"/>
          </p:cNvSpPr>
          <p:nvPr/>
        </p:nvSpPr>
        <p:spPr bwMode="auto">
          <a:xfrm flipH="1">
            <a:off x="8125763" y="5060277"/>
            <a:ext cx="75262" cy="0"/>
          </a:xfrm>
          <a:prstGeom prst="line">
            <a:avLst/>
          </a:prstGeom>
          <a:noFill/>
          <a:ln w="0">
            <a:solidFill>
              <a:srgbClr val="000000"/>
            </a:solidFill>
            <a:round/>
            <a:headEnd/>
            <a:tailEnd/>
          </a:ln>
        </p:spPr>
        <p:txBody>
          <a:bodyPr/>
          <a:lstStyle/>
          <a:p>
            <a:endParaRPr lang="de-DE"/>
          </a:p>
        </p:txBody>
      </p:sp>
      <p:sp>
        <p:nvSpPr>
          <p:cNvPr id="1598538" name="Rectangle 76"/>
          <p:cNvSpPr>
            <a:spLocks noChangeArrowheads="1"/>
          </p:cNvSpPr>
          <p:nvPr/>
        </p:nvSpPr>
        <p:spPr bwMode="auto">
          <a:xfrm>
            <a:off x="839788" y="4990859"/>
            <a:ext cx="174543" cy="153298"/>
          </a:xfrm>
          <a:prstGeom prst="rect">
            <a:avLst/>
          </a:prstGeom>
          <a:noFill/>
          <a:ln w="9525">
            <a:noFill/>
            <a:miter lim="800000"/>
            <a:headEnd/>
            <a:tailEnd/>
          </a:ln>
        </p:spPr>
        <p:txBody>
          <a:bodyPr wrap="none" lIns="0" tIns="0" rIns="0" bIns="0">
            <a:spAutoFit/>
          </a:bodyPr>
          <a:lstStyle/>
          <a:p>
            <a:r>
              <a:rPr lang="de-CH" sz="1000">
                <a:solidFill>
                  <a:srgbClr val="000000"/>
                </a:solidFill>
                <a:latin typeface="Helvetica" pitchFamily="34" charset="0"/>
              </a:rPr>
              <a:t>0.5</a:t>
            </a:r>
            <a:endParaRPr lang="de-CH">
              <a:latin typeface="Verdana" pitchFamily="34" charset="0"/>
            </a:endParaRPr>
          </a:p>
        </p:txBody>
      </p:sp>
      <p:sp>
        <p:nvSpPr>
          <p:cNvPr id="1598539" name="Line 77"/>
          <p:cNvSpPr>
            <a:spLocks noChangeShapeType="1"/>
          </p:cNvSpPr>
          <p:nvPr/>
        </p:nvSpPr>
        <p:spPr bwMode="auto">
          <a:xfrm>
            <a:off x="1047959" y="4434071"/>
            <a:ext cx="67255" cy="0"/>
          </a:xfrm>
          <a:prstGeom prst="line">
            <a:avLst/>
          </a:prstGeom>
          <a:noFill/>
          <a:ln w="0">
            <a:solidFill>
              <a:srgbClr val="000000"/>
            </a:solidFill>
            <a:round/>
            <a:headEnd/>
            <a:tailEnd/>
          </a:ln>
        </p:spPr>
        <p:txBody>
          <a:bodyPr/>
          <a:lstStyle/>
          <a:p>
            <a:endParaRPr lang="de-DE"/>
          </a:p>
        </p:txBody>
      </p:sp>
      <p:sp>
        <p:nvSpPr>
          <p:cNvPr id="1598540" name="Line 78"/>
          <p:cNvSpPr>
            <a:spLocks noChangeShapeType="1"/>
          </p:cNvSpPr>
          <p:nvPr/>
        </p:nvSpPr>
        <p:spPr bwMode="auto">
          <a:xfrm flipH="1">
            <a:off x="8125763" y="4434071"/>
            <a:ext cx="75262" cy="0"/>
          </a:xfrm>
          <a:prstGeom prst="line">
            <a:avLst/>
          </a:prstGeom>
          <a:noFill/>
          <a:ln w="0">
            <a:solidFill>
              <a:srgbClr val="000000"/>
            </a:solidFill>
            <a:round/>
            <a:headEnd/>
            <a:tailEnd/>
          </a:ln>
        </p:spPr>
        <p:txBody>
          <a:bodyPr/>
          <a:lstStyle/>
          <a:p>
            <a:endParaRPr lang="de-DE"/>
          </a:p>
        </p:txBody>
      </p:sp>
      <p:sp>
        <p:nvSpPr>
          <p:cNvPr id="1598541" name="Rectangle 79"/>
          <p:cNvSpPr>
            <a:spLocks noChangeArrowheads="1"/>
          </p:cNvSpPr>
          <p:nvPr/>
        </p:nvSpPr>
        <p:spPr bwMode="auto">
          <a:xfrm>
            <a:off x="943873" y="4361761"/>
            <a:ext cx="70458" cy="153298"/>
          </a:xfrm>
          <a:prstGeom prst="rect">
            <a:avLst/>
          </a:prstGeom>
          <a:noFill/>
          <a:ln w="9525">
            <a:noFill/>
            <a:miter lim="800000"/>
            <a:headEnd/>
            <a:tailEnd/>
          </a:ln>
        </p:spPr>
        <p:txBody>
          <a:bodyPr wrap="none" lIns="0" tIns="0" rIns="0" bIns="0">
            <a:spAutoFit/>
          </a:bodyPr>
          <a:lstStyle/>
          <a:p>
            <a:r>
              <a:rPr lang="de-CH" sz="1000">
                <a:solidFill>
                  <a:srgbClr val="000000"/>
                </a:solidFill>
                <a:latin typeface="Helvetica" pitchFamily="34" charset="0"/>
              </a:rPr>
              <a:t>1</a:t>
            </a:r>
            <a:endParaRPr lang="de-CH">
              <a:latin typeface="Verdana" pitchFamily="34" charset="0"/>
            </a:endParaRPr>
          </a:p>
        </p:txBody>
      </p:sp>
      <p:sp>
        <p:nvSpPr>
          <p:cNvPr id="1598542" name="Line 80"/>
          <p:cNvSpPr>
            <a:spLocks noChangeShapeType="1"/>
          </p:cNvSpPr>
          <p:nvPr/>
        </p:nvSpPr>
        <p:spPr bwMode="auto">
          <a:xfrm>
            <a:off x="1047959" y="3807864"/>
            <a:ext cx="67255" cy="0"/>
          </a:xfrm>
          <a:prstGeom prst="line">
            <a:avLst/>
          </a:prstGeom>
          <a:noFill/>
          <a:ln w="0">
            <a:solidFill>
              <a:srgbClr val="000000"/>
            </a:solidFill>
            <a:round/>
            <a:headEnd/>
            <a:tailEnd/>
          </a:ln>
        </p:spPr>
        <p:txBody>
          <a:bodyPr/>
          <a:lstStyle/>
          <a:p>
            <a:endParaRPr lang="de-DE"/>
          </a:p>
        </p:txBody>
      </p:sp>
      <p:sp>
        <p:nvSpPr>
          <p:cNvPr id="1598543" name="Line 81"/>
          <p:cNvSpPr>
            <a:spLocks noChangeShapeType="1"/>
          </p:cNvSpPr>
          <p:nvPr/>
        </p:nvSpPr>
        <p:spPr bwMode="auto">
          <a:xfrm flipH="1">
            <a:off x="8125763" y="3807864"/>
            <a:ext cx="75262" cy="0"/>
          </a:xfrm>
          <a:prstGeom prst="line">
            <a:avLst/>
          </a:prstGeom>
          <a:noFill/>
          <a:ln w="0">
            <a:solidFill>
              <a:srgbClr val="000000"/>
            </a:solidFill>
            <a:round/>
            <a:headEnd/>
            <a:tailEnd/>
          </a:ln>
        </p:spPr>
        <p:txBody>
          <a:bodyPr/>
          <a:lstStyle/>
          <a:p>
            <a:endParaRPr lang="de-DE"/>
          </a:p>
        </p:txBody>
      </p:sp>
      <p:sp>
        <p:nvSpPr>
          <p:cNvPr id="1598544" name="Rectangle 82"/>
          <p:cNvSpPr>
            <a:spLocks noChangeArrowheads="1"/>
          </p:cNvSpPr>
          <p:nvPr/>
        </p:nvSpPr>
        <p:spPr bwMode="auto">
          <a:xfrm>
            <a:off x="839788" y="3738447"/>
            <a:ext cx="174543" cy="151851"/>
          </a:xfrm>
          <a:prstGeom prst="rect">
            <a:avLst/>
          </a:prstGeom>
          <a:noFill/>
          <a:ln w="9525">
            <a:noFill/>
            <a:miter lim="800000"/>
            <a:headEnd/>
            <a:tailEnd/>
          </a:ln>
        </p:spPr>
        <p:txBody>
          <a:bodyPr wrap="none" lIns="0" tIns="0" rIns="0" bIns="0">
            <a:spAutoFit/>
          </a:bodyPr>
          <a:lstStyle/>
          <a:p>
            <a:r>
              <a:rPr lang="de-CH" sz="1000">
                <a:solidFill>
                  <a:srgbClr val="000000"/>
                </a:solidFill>
                <a:latin typeface="Helvetica" pitchFamily="34" charset="0"/>
              </a:rPr>
              <a:t>1.5</a:t>
            </a:r>
            <a:endParaRPr lang="de-CH">
              <a:latin typeface="Verdana" pitchFamily="34" charset="0"/>
            </a:endParaRPr>
          </a:p>
        </p:txBody>
      </p:sp>
      <p:sp>
        <p:nvSpPr>
          <p:cNvPr id="1598545" name="Line 83"/>
          <p:cNvSpPr>
            <a:spLocks noChangeShapeType="1"/>
          </p:cNvSpPr>
          <p:nvPr/>
        </p:nvSpPr>
        <p:spPr bwMode="auto">
          <a:xfrm>
            <a:off x="1047959" y="3181658"/>
            <a:ext cx="67255" cy="0"/>
          </a:xfrm>
          <a:prstGeom prst="line">
            <a:avLst/>
          </a:prstGeom>
          <a:noFill/>
          <a:ln w="0">
            <a:solidFill>
              <a:srgbClr val="000000"/>
            </a:solidFill>
            <a:round/>
            <a:headEnd/>
            <a:tailEnd/>
          </a:ln>
        </p:spPr>
        <p:txBody>
          <a:bodyPr/>
          <a:lstStyle/>
          <a:p>
            <a:endParaRPr lang="de-DE"/>
          </a:p>
        </p:txBody>
      </p:sp>
      <p:sp>
        <p:nvSpPr>
          <p:cNvPr id="1598546" name="Line 84"/>
          <p:cNvSpPr>
            <a:spLocks noChangeShapeType="1"/>
          </p:cNvSpPr>
          <p:nvPr/>
        </p:nvSpPr>
        <p:spPr bwMode="auto">
          <a:xfrm flipH="1">
            <a:off x="8125763" y="3181658"/>
            <a:ext cx="75262" cy="0"/>
          </a:xfrm>
          <a:prstGeom prst="line">
            <a:avLst/>
          </a:prstGeom>
          <a:noFill/>
          <a:ln w="0">
            <a:solidFill>
              <a:srgbClr val="000000"/>
            </a:solidFill>
            <a:round/>
            <a:headEnd/>
            <a:tailEnd/>
          </a:ln>
        </p:spPr>
        <p:txBody>
          <a:bodyPr/>
          <a:lstStyle/>
          <a:p>
            <a:endParaRPr lang="de-DE"/>
          </a:p>
        </p:txBody>
      </p:sp>
      <p:sp>
        <p:nvSpPr>
          <p:cNvPr id="1598547" name="Rectangle 85"/>
          <p:cNvSpPr>
            <a:spLocks noChangeArrowheads="1"/>
          </p:cNvSpPr>
          <p:nvPr/>
        </p:nvSpPr>
        <p:spPr bwMode="auto">
          <a:xfrm>
            <a:off x="943873" y="3113686"/>
            <a:ext cx="70458" cy="151851"/>
          </a:xfrm>
          <a:prstGeom prst="rect">
            <a:avLst/>
          </a:prstGeom>
          <a:noFill/>
          <a:ln w="9525">
            <a:noFill/>
            <a:miter lim="800000"/>
            <a:headEnd/>
            <a:tailEnd/>
          </a:ln>
        </p:spPr>
        <p:txBody>
          <a:bodyPr wrap="none" lIns="0" tIns="0" rIns="0" bIns="0">
            <a:spAutoFit/>
          </a:bodyPr>
          <a:lstStyle/>
          <a:p>
            <a:r>
              <a:rPr lang="de-CH" sz="1000">
                <a:solidFill>
                  <a:srgbClr val="000000"/>
                </a:solidFill>
                <a:latin typeface="Helvetica" pitchFamily="34" charset="0"/>
              </a:rPr>
              <a:t>2</a:t>
            </a:r>
            <a:endParaRPr lang="de-CH">
              <a:latin typeface="Verdana" pitchFamily="34" charset="0"/>
            </a:endParaRPr>
          </a:p>
        </p:txBody>
      </p:sp>
      <p:sp>
        <p:nvSpPr>
          <p:cNvPr id="1598548" name="Line 86"/>
          <p:cNvSpPr>
            <a:spLocks noChangeShapeType="1"/>
          </p:cNvSpPr>
          <p:nvPr/>
        </p:nvSpPr>
        <p:spPr bwMode="auto">
          <a:xfrm>
            <a:off x="1047959" y="2554005"/>
            <a:ext cx="67255" cy="0"/>
          </a:xfrm>
          <a:prstGeom prst="line">
            <a:avLst/>
          </a:prstGeom>
          <a:noFill/>
          <a:ln w="0">
            <a:solidFill>
              <a:srgbClr val="000000"/>
            </a:solidFill>
            <a:round/>
            <a:headEnd/>
            <a:tailEnd/>
          </a:ln>
        </p:spPr>
        <p:txBody>
          <a:bodyPr/>
          <a:lstStyle/>
          <a:p>
            <a:endParaRPr lang="de-DE"/>
          </a:p>
        </p:txBody>
      </p:sp>
      <p:sp>
        <p:nvSpPr>
          <p:cNvPr id="1598549" name="Line 87"/>
          <p:cNvSpPr>
            <a:spLocks noChangeShapeType="1"/>
          </p:cNvSpPr>
          <p:nvPr/>
        </p:nvSpPr>
        <p:spPr bwMode="auto">
          <a:xfrm flipH="1">
            <a:off x="8125763" y="2554005"/>
            <a:ext cx="75262" cy="0"/>
          </a:xfrm>
          <a:prstGeom prst="line">
            <a:avLst/>
          </a:prstGeom>
          <a:noFill/>
          <a:ln w="0">
            <a:solidFill>
              <a:srgbClr val="000000"/>
            </a:solidFill>
            <a:round/>
            <a:headEnd/>
            <a:tailEnd/>
          </a:ln>
        </p:spPr>
        <p:txBody>
          <a:bodyPr/>
          <a:lstStyle/>
          <a:p>
            <a:endParaRPr lang="de-DE"/>
          </a:p>
        </p:txBody>
      </p:sp>
      <p:sp>
        <p:nvSpPr>
          <p:cNvPr id="1598550" name="Rectangle 88"/>
          <p:cNvSpPr>
            <a:spLocks noChangeArrowheads="1"/>
          </p:cNvSpPr>
          <p:nvPr/>
        </p:nvSpPr>
        <p:spPr bwMode="auto">
          <a:xfrm>
            <a:off x="839788" y="2486034"/>
            <a:ext cx="174543" cy="151851"/>
          </a:xfrm>
          <a:prstGeom prst="rect">
            <a:avLst/>
          </a:prstGeom>
          <a:noFill/>
          <a:ln w="9525">
            <a:noFill/>
            <a:miter lim="800000"/>
            <a:headEnd/>
            <a:tailEnd/>
          </a:ln>
        </p:spPr>
        <p:txBody>
          <a:bodyPr wrap="none" lIns="0" tIns="0" rIns="0" bIns="0">
            <a:spAutoFit/>
          </a:bodyPr>
          <a:lstStyle/>
          <a:p>
            <a:r>
              <a:rPr lang="de-CH" sz="1000">
                <a:solidFill>
                  <a:srgbClr val="000000"/>
                </a:solidFill>
                <a:latin typeface="Helvetica" pitchFamily="34" charset="0"/>
              </a:rPr>
              <a:t>2.5</a:t>
            </a:r>
            <a:endParaRPr lang="de-CH">
              <a:latin typeface="Verdana" pitchFamily="34" charset="0"/>
            </a:endParaRPr>
          </a:p>
        </p:txBody>
      </p:sp>
      <p:sp>
        <p:nvSpPr>
          <p:cNvPr id="1598551" name="Line 89"/>
          <p:cNvSpPr>
            <a:spLocks noChangeShapeType="1"/>
          </p:cNvSpPr>
          <p:nvPr/>
        </p:nvSpPr>
        <p:spPr bwMode="auto">
          <a:xfrm>
            <a:off x="1047959" y="1927799"/>
            <a:ext cx="67255" cy="0"/>
          </a:xfrm>
          <a:prstGeom prst="line">
            <a:avLst/>
          </a:prstGeom>
          <a:noFill/>
          <a:ln w="0">
            <a:solidFill>
              <a:srgbClr val="000000"/>
            </a:solidFill>
            <a:round/>
            <a:headEnd/>
            <a:tailEnd/>
          </a:ln>
        </p:spPr>
        <p:txBody>
          <a:bodyPr/>
          <a:lstStyle/>
          <a:p>
            <a:endParaRPr lang="de-DE"/>
          </a:p>
        </p:txBody>
      </p:sp>
      <p:sp>
        <p:nvSpPr>
          <p:cNvPr id="1598553" name="Rectangle 91"/>
          <p:cNvSpPr>
            <a:spLocks noChangeArrowheads="1"/>
          </p:cNvSpPr>
          <p:nvPr/>
        </p:nvSpPr>
        <p:spPr bwMode="auto">
          <a:xfrm>
            <a:off x="943873" y="1861274"/>
            <a:ext cx="70458" cy="151851"/>
          </a:xfrm>
          <a:prstGeom prst="rect">
            <a:avLst/>
          </a:prstGeom>
          <a:noFill/>
          <a:ln w="9525">
            <a:noFill/>
            <a:miter lim="800000"/>
            <a:headEnd/>
            <a:tailEnd/>
          </a:ln>
        </p:spPr>
        <p:txBody>
          <a:bodyPr wrap="none" lIns="0" tIns="0" rIns="0" bIns="0">
            <a:spAutoFit/>
          </a:bodyPr>
          <a:lstStyle/>
          <a:p>
            <a:r>
              <a:rPr lang="de-CH" sz="1000">
                <a:solidFill>
                  <a:srgbClr val="000000"/>
                </a:solidFill>
                <a:latin typeface="Helvetica" pitchFamily="34" charset="0"/>
              </a:rPr>
              <a:t>3</a:t>
            </a:r>
            <a:endParaRPr lang="de-CH">
              <a:latin typeface="Verdana" pitchFamily="34" charset="0"/>
            </a:endParaRPr>
          </a:p>
        </p:txBody>
      </p:sp>
      <p:sp>
        <p:nvSpPr>
          <p:cNvPr id="1598554" name="Rectangle 92"/>
          <p:cNvSpPr>
            <a:spLocks noChangeArrowheads="1"/>
          </p:cNvSpPr>
          <p:nvPr/>
        </p:nvSpPr>
        <p:spPr bwMode="auto">
          <a:xfrm>
            <a:off x="1047959" y="1765824"/>
            <a:ext cx="1346522" cy="153888"/>
          </a:xfrm>
          <a:prstGeom prst="rect">
            <a:avLst/>
          </a:prstGeom>
          <a:noFill/>
          <a:ln w="9525">
            <a:noFill/>
            <a:miter lim="800000"/>
            <a:headEnd/>
            <a:tailEnd/>
          </a:ln>
        </p:spPr>
        <p:txBody>
          <a:bodyPr wrap="none" lIns="0" tIns="0" rIns="0" bIns="0">
            <a:spAutoFit/>
          </a:bodyPr>
          <a:lstStyle/>
          <a:p>
            <a:r>
              <a:rPr lang="de-CH" sz="1000" dirty="0" err="1">
                <a:solidFill>
                  <a:srgbClr val="000000"/>
                </a:solidFill>
                <a:latin typeface="Helvetica" pitchFamily="34" charset="0"/>
              </a:rPr>
              <a:t>Variance</a:t>
            </a:r>
            <a:r>
              <a:rPr lang="de-CH" sz="1000" dirty="0">
                <a:solidFill>
                  <a:srgbClr val="000000"/>
                </a:solidFill>
                <a:latin typeface="Helvetica" pitchFamily="34" charset="0"/>
              </a:rPr>
              <a:t> </a:t>
            </a:r>
            <a:r>
              <a:rPr lang="de-CH" sz="1000" dirty="0" err="1">
                <a:solidFill>
                  <a:srgbClr val="000000"/>
                </a:solidFill>
                <a:latin typeface="Helvetica" pitchFamily="34" charset="0"/>
              </a:rPr>
              <a:t>of</a:t>
            </a:r>
            <a:r>
              <a:rPr lang="de-CH" sz="1000" dirty="0">
                <a:solidFill>
                  <a:srgbClr val="000000"/>
                </a:solidFill>
                <a:latin typeface="Helvetica" pitchFamily="34" charset="0"/>
              </a:rPr>
              <a:t> </a:t>
            </a:r>
            <a:r>
              <a:rPr lang="de-CH" sz="1000" dirty="0" err="1">
                <a:solidFill>
                  <a:srgbClr val="000000"/>
                </a:solidFill>
                <a:latin typeface="Helvetica" pitchFamily="34" charset="0"/>
              </a:rPr>
              <a:t>weekly</a:t>
            </a:r>
            <a:r>
              <a:rPr lang="de-CH" sz="1000" dirty="0">
                <a:solidFill>
                  <a:srgbClr val="000000"/>
                </a:solidFill>
                <a:latin typeface="Helvetica" pitchFamily="34" charset="0"/>
              </a:rPr>
              <a:t> x 10</a:t>
            </a:r>
            <a:endParaRPr lang="de-CH" dirty="0">
              <a:latin typeface="Verdana" pitchFamily="34" charset="0"/>
            </a:endParaRPr>
          </a:p>
        </p:txBody>
      </p:sp>
      <p:sp>
        <p:nvSpPr>
          <p:cNvPr id="1598555" name="Rectangle 93"/>
          <p:cNvSpPr>
            <a:spLocks noChangeArrowheads="1"/>
          </p:cNvSpPr>
          <p:nvPr/>
        </p:nvSpPr>
        <p:spPr bwMode="auto">
          <a:xfrm>
            <a:off x="1286554" y="1722438"/>
            <a:ext cx="78464" cy="107019"/>
          </a:xfrm>
          <a:prstGeom prst="rect">
            <a:avLst/>
          </a:prstGeom>
          <a:noFill/>
          <a:ln w="9525">
            <a:noFill/>
            <a:miter lim="800000"/>
            <a:headEnd/>
            <a:tailEnd/>
          </a:ln>
        </p:spPr>
        <p:txBody>
          <a:bodyPr wrap="none" lIns="0" tIns="0" rIns="0" bIns="0">
            <a:spAutoFit/>
          </a:bodyPr>
          <a:lstStyle/>
          <a:p>
            <a:r>
              <a:rPr lang="de-CH" sz="700">
                <a:solidFill>
                  <a:srgbClr val="000000"/>
                </a:solidFill>
                <a:latin typeface="Helvetica" pitchFamily="34" charset="0"/>
              </a:rPr>
              <a:t>-3</a:t>
            </a:r>
            <a:endParaRPr lang="de-CH">
              <a:latin typeface="Verdana" pitchFamily="34" charset="0"/>
            </a:endParaRPr>
          </a:p>
        </p:txBody>
      </p:sp>
      <p:sp>
        <p:nvSpPr>
          <p:cNvPr id="1598558" name="Line 96"/>
          <p:cNvSpPr>
            <a:spLocks noChangeShapeType="1"/>
          </p:cNvSpPr>
          <p:nvPr/>
        </p:nvSpPr>
        <p:spPr bwMode="auto">
          <a:xfrm flipV="1">
            <a:off x="1047959" y="1927799"/>
            <a:ext cx="0" cy="3758685"/>
          </a:xfrm>
          <a:prstGeom prst="line">
            <a:avLst/>
          </a:prstGeom>
          <a:noFill/>
          <a:ln w="0">
            <a:solidFill>
              <a:srgbClr val="000000"/>
            </a:solidFill>
            <a:round/>
            <a:headEnd/>
            <a:tailEnd/>
          </a:ln>
        </p:spPr>
        <p:txBody>
          <a:bodyPr/>
          <a:lstStyle/>
          <a:p>
            <a:endParaRPr lang="de-DE"/>
          </a:p>
        </p:txBody>
      </p:sp>
      <p:sp>
        <p:nvSpPr>
          <p:cNvPr id="1598559" name="Freeform 97"/>
          <p:cNvSpPr>
            <a:spLocks/>
          </p:cNvSpPr>
          <p:nvPr/>
        </p:nvSpPr>
        <p:spPr bwMode="auto">
          <a:xfrm>
            <a:off x="1047959" y="3679152"/>
            <a:ext cx="7153066" cy="2007331"/>
          </a:xfrm>
          <a:custGeom>
            <a:avLst/>
            <a:gdLst>
              <a:gd name="T0" fmla="*/ 188912 w 4467"/>
              <a:gd name="T1" fmla="*/ 1516062 h 1388"/>
              <a:gd name="T2" fmla="*/ 406400 w 4467"/>
              <a:gd name="T3" fmla="*/ 2014538 h 1388"/>
              <a:gd name="T4" fmla="*/ 631825 w 4467"/>
              <a:gd name="T5" fmla="*/ 2127250 h 1388"/>
              <a:gd name="T6" fmla="*/ 857250 w 4467"/>
              <a:gd name="T7" fmla="*/ 2174874 h 1388"/>
              <a:gd name="T8" fmla="*/ 1074737 w 4467"/>
              <a:gd name="T9" fmla="*/ 2062163 h 1388"/>
              <a:gd name="T10" fmla="*/ 1300162 w 4467"/>
              <a:gd name="T11" fmla="*/ 479425 h 1388"/>
              <a:gd name="T12" fmla="*/ 1525587 w 4467"/>
              <a:gd name="T13" fmla="*/ 912813 h 1388"/>
              <a:gd name="T14" fmla="*/ 1743075 w 4467"/>
              <a:gd name="T15" fmla="*/ 1817688 h 1388"/>
              <a:gd name="T16" fmla="*/ 1968500 w 4467"/>
              <a:gd name="T17" fmla="*/ 1939925 h 1388"/>
              <a:gd name="T18" fmla="*/ 2185986 w 4467"/>
              <a:gd name="T19" fmla="*/ 1968500 h 1388"/>
              <a:gd name="T20" fmla="*/ 2411412 w 4467"/>
              <a:gd name="T21" fmla="*/ 2090738 h 1388"/>
              <a:gd name="T22" fmla="*/ 2636836 w 4467"/>
              <a:gd name="T23" fmla="*/ 1995488 h 1388"/>
              <a:gd name="T24" fmla="*/ 2854324 w 4467"/>
              <a:gd name="T25" fmla="*/ 2109788 h 1388"/>
              <a:gd name="T26" fmla="*/ 3079748 w 4467"/>
              <a:gd name="T27" fmla="*/ 2024063 h 1388"/>
              <a:gd name="T28" fmla="*/ 3306762 w 4467"/>
              <a:gd name="T29" fmla="*/ 2146300 h 1388"/>
              <a:gd name="T30" fmla="*/ 3522635 w 4467"/>
              <a:gd name="T31" fmla="*/ 2081213 h 1388"/>
              <a:gd name="T32" fmla="*/ 3748059 w 4467"/>
              <a:gd name="T33" fmla="*/ 2024063 h 1388"/>
              <a:gd name="T34" fmla="*/ 3975073 w 4467"/>
              <a:gd name="T35" fmla="*/ 1985963 h 1388"/>
              <a:gd name="T36" fmla="*/ 4190971 w 4467"/>
              <a:gd name="T37" fmla="*/ 2071688 h 1388"/>
              <a:gd name="T38" fmla="*/ 4418012 w 4467"/>
              <a:gd name="T39" fmla="*/ 2052638 h 1388"/>
              <a:gd name="T40" fmla="*/ 4633912 w 4467"/>
              <a:gd name="T41" fmla="*/ 2109788 h 1388"/>
              <a:gd name="T42" fmla="*/ 4859336 w 4467"/>
              <a:gd name="T43" fmla="*/ 2014538 h 1388"/>
              <a:gd name="T44" fmla="*/ 5086348 w 4467"/>
              <a:gd name="T45" fmla="*/ 2119312 h 1388"/>
              <a:gd name="T46" fmla="*/ 5302248 w 4467"/>
              <a:gd name="T47" fmla="*/ 2081213 h 1388"/>
              <a:gd name="T48" fmla="*/ 5529260 w 4467"/>
              <a:gd name="T49" fmla="*/ 2005013 h 1388"/>
              <a:gd name="T50" fmla="*/ 5754631 w 4467"/>
              <a:gd name="T51" fmla="*/ 1873250 h 1388"/>
              <a:gd name="T52" fmla="*/ 5970531 w 4467"/>
              <a:gd name="T53" fmla="*/ 2100262 h 1388"/>
              <a:gd name="T54" fmla="*/ 6197543 w 4467"/>
              <a:gd name="T55" fmla="*/ 2127250 h 1388"/>
              <a:gd name="T56" fmla="*/ 6422967 w 4467"/>
              <a:gd name="T57" fmla="*/ 2136774 h 1388"/>
              <a:gd name="T58" fmla="*/ 6640459 w 4467"/>
              <a:gd name="T59" fmla="*/ 1185862 h 1388"/>
              <a:gd name="T60" fmla="*/ 6865883 w 4467"/>
              <a:gd name="T61" fmla="*/ 1882775 h 1388"/>
              <a:gd name="T62" fmla="*/ 7091307 w 4467"/>
              <a:gd name="T63" fmla="*/ 2090738 h 1388"/>
              <a:gd name="T64" fmla="*/ 6884931 w 4467"/>
              <a:gd name="T65" fmla="*/ 2203450 h 1388"/>
              <a:gd name="T66" fmla="*/ 6657919 w 4467"/>
              <a:gd name="T67" fmla="*/ 2203450 h 1388"/>
              <a:gd name="T68" fmla="*/ 6432495 w 4467"/>
              <a:gd name="T69" fmla="*/ 2203450 h 1388"/>
              <a:gd name="T70" fmla="*/ 6216595 w 4467"/>
              <a:gd name="T71" fmla="*/ 2203450 h 1388"/>
              <a:gd name="T72" fmla="*/ 5989583 w 4467"/>
              <a:gd name="T73" fmla="*/ 2203450 h 1388"/>
              <a:gd name="T74" fmla="*/ 5764155 w 4467"/>
              <a:gd name="T75" fmla="*/ 2203450 h 1388"/>
              <a:gd name="T76" fmla="*/ 5546724 w 4467"/>
              <a:gd name="T77" fmla="*/ 2203450 h 1388"/>
              <a:gd name="T78" fmla="*/ 5321296 w 4467"/>
              <a:gd name="T79" fmla="*/ 2203450 h 1388"/>
              <a:gd name="T80" fmla="*/ 5095872 w 4467"/>
              <a:gd name="T81" fmla="*/ 2203450 h 1388"/>
              <a:gd name="T82" fmla="*/ 4878384 w 4467"/>
              <a:gd name="T83" fmla="*/ 2203450 h 1388"/>
              <a:gd name="T84" fmla="*/ 4652960 w 4467"/>
              <a:gd name="T85" fmla="*/ 2203450 h 1388"/>
              <a:gd name="T86" fmla="*/ 4435472 w 4467"/>
              <a:gd name="T87" fmla="*/ 2203450 h 1388"/>
              <a:gd name="T88" fmla="*/ 4210048 w 4467"/>
              <a:gd name="T89" fmla="*/ 2203450 h 1388"/>
              <a:gd name="T90" fmla="*/ 3984597 w 4467"/>
              <a:gd name="T91" fmla="*/ 2203450 h 1388"/>
              <a:gd name="T92" fmla="*/ 3767109 w 4467"/>
              <a:gd name="T93" fmla="*/ 2203450 h 1388"/>
              <a:gd name="T94" fmla="*/ 3541685 w 4467"/>
              <a:gd name="T95" fmla="*/ 2203450 h 1388"/>
              <a:gd name="T96" fmla="*/ 3316286 w 4467"/>
              <a:gd name="T97" fmla="*/ 2203450 h 1388"/>
              <a:gd name="T98" fmla="*/ 3098798 w 4467"/>
              <a:gd name="T99" fmla="*/ 2203450 h 1388"/>
              <a:gd name="T100" fmla="*/ 2873374 w 4467"/>
              <a:gd name="T101" fmla="*/ 2203450 h 1388"/>
              <a:gd name="T102" fmla="*/ 2646362 w 4467"/>
              <a:gd name="T103" fmla="*/ 2203450 h 1388"/>
              <a:gd name="T104" fmla="*/ 2430462 w 4467"/>
              <a:gd name="T105" fmla="*/ 2203450 h 1388"/>
              <a:gd name="T106" fmla="*/ 2205036 w 4467"/>
              <a:gd name="T107" fmla="*/ 2203450 h 1388"/>
              <a:gd name="T108" fmla="*/ 1987550 w 4467"/>
              <a:gd name="T109" fmla="*/ 2203450 h 1388"/>
              <a:gd name="T110" fmla="*/ 1762125 w 4467"/>
              <a:gd name="T111" fmla="*/ 2203450 h 1388"/>
              <a:gd name="T112" fmla="*/ 1535112 w 4467"/>
              <a:gd name="T113" fmla="*/ 2203450 h 1388"/>
              <a:gd name="T114" fmla="*/ 1319212 w 4467"/>
              <a:gd name="T115" fmla="*/ 2203450 h 1388"/>
              <a:gd name="T116" fmla="*/ 1093787 w 4467"/>
              <a:gd name="T117" fmla="*/ 2203450 h 1388"/>
              <a:gd name="T118" fmla="*/ 866775 w 4467"/>
              <a:gd name="T119" fmla="*/ 2203450 h 1388"/>
              <a:gd name="T120" fmla="*/ 650875 w 4467"/>
              <a:gd name="T121" fmla="*/ 2203450 h 1388"/>
              <a:gd name="T122" fmla="*/ 423862 w 4467"/>
              <a:gd name="T123" fmla="*/ 2203450 h 1388"/>
              <a:gd name="T124" fmla="*/ 198437 w 4467"/>
              <a:gd name="T125" fmla="*/ 2203450 h 13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467"/>
              <a:gd name="T190" fmla="*/ 0 h 1388"/>
              <a:gd name="T191" fmla="*/ 4467 w 4467"/>
              <a:gd name="T192" fmla="*/ 1388 h 138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467" h="1388">
                <a:moveTo>
                  <a:pt x="0" y="1388"/>
                </a:moveTo>
                <a:lnTo>
                  <a:pt x="0" y="1269"/>
                </a:lnTo>
                <a:lnTo>
                  <a:pt x="6" y="1263"/>
                </a:lnTo>
                <a:lnTo>
                  <a:pt x="18" y="1228"/>
                </a:lnTo>
                <a:lnTo>
                  <a:pt x="30" y="1174"/>
                </a:lnTo>
                <a:lnTo>
                  <a:pt x="36" y="1168"/>
                </a:lnTo>
                <a:lnTo>
                  <a:pt x="48" y="1109"/>
                </a:lnTo>
                <a:lnTo>
                  <a:pt x="60" y="1151"/>
                </a:lnTo>
                <a:lnTo>
                  <a:pt x="66" y="1168"/>
                </a:lnTo>
                <a:lnTo>
                  <a:pt x="78" y="1204"/>
                </a:lnTo>
                <a:lnTo>
                  <a:pt x="89" y="1068"/>
                </a:lnTo>
                <a:lnTo>
                  <a:pt x="95" y="1068"/>
                </a:lnTo>
                <a:lnTo>
                  <a:pt x="107" y="1068"/>
                </a:lnTo>
                <a:lnTo>
                  <a:pt x="119" y="955"/>
                </a:lnTo>
                <a:lnTo>
                  <a:pt x="125" y="949"/>
                </a:lnTo>
                <a:lnTo>
                  <a:pt x="137" y="979"/>
                </a:lnTo>
                <a:lnTo>
                  <a:pt x="149" y="1050"/>
                </a:lnTo>
                <a:lnTo>
                  <a:pt x="161" y="1044"/>
                </a:lnTo>
                <a:lnTo>
                  <a:pt x="167" y="1157"/>
                </a:lnTo>
                <a:lnTo>
                  <a:pt x="178" y="1145"/>
                </a:lnTo>
                <a:lnTo>
                  <a:pt x="190" y="1168"/>
                </a:lnTo>
                <a:lnTo>
                  <a:pt x="196" y="1151"/>
                </a:lnTo>
                <a:lnTo>
                  <a:pt x="208" y="1186"/>
                </a:lnTo>
                <a:lnTo>
                  <a:pt x="220" y="1180"/>
                </a:lnTo>
                <a:lnTo>
                  <a:pt x="226" y="1180"/>
                </a:lnTo>
                <a:lnTo>
                  <a:pt x="238" y="1246"/>
                </a:lnTo>
                <a:lnTo>
                  <a:pt x="250" y="1251"/>
                </a:lnTo>
                <a:lnTo>
                  <a:pt x="256" y="1269"/>
                </a:lnTo>
                <a:lnTo>
                  <a:pt x="267" y="1287"/>
                </a:lnTo>
                <a:lnTo>
                  <a:pt x="279" y="1281"/>
                </a:lnTo>
                <a:lnTo>
                  <a:pt x="285" y="1287"/>
                </a:lnTo>
                <a:lnTo>
                  <a:pt x="297" y="1293"/>
                </a:lnTo>
                <a:lnTo>
                  <a:pt x="309" y="1299"/>
                </a:lnTo>
                <a:lnTo>
                  <a:pt x="321" y="1317"/>
                </a:lnTo>
                <a:lnTo>
                  <a:pt x="327" y="1352"/>
                </a:lnTo>
                <a:lnTo>
                  <a:pt x="339" y="1352"/>
                </a:lnTo>
                <a:lnTo>
                  <a:pt x="350" y="1358"/>
                </a:lnTo>
                <a:lnTo>
                  <a:pt x="356" y="1329"/>
                </a:lnTo>
                <a:lnTo>
                  <a:pt x="368" y="1329"/>
                </a:lnTo>
                <a:lnTo>
                  <a:pt x="380" y="1329"/>
                </a:lnTo>
                <a:lnTo>
                  <a:pt x="386" y="1329"/>
                </a:lnTo>
                <a:lnTo>
                  <a:pt x="398" y="1340"/>
                </a:lnTo>
                <a:lnTo>
                  <a:pt x="410" y="1340"/>
                </a:lnTo>
                <a:lnTo>
                  <a:pt x="416" y="1340"/>
                </a:lnTo>
                <a:lnTo>
                  <a:pt x="428" y="1340"/>
                </a:lnTo>
                <a:lnTo>
                  <a:pt x="439" y="1340"/>
                </a:lnTo>
                <a:lnTo>
                  <a:pt x="445" y="1329"/>
                </a:lnTo>
                <a:lnTo>
                  <a:pt x="457" y="1340"/>
                </a:lnTo>
                <a:lnTo>
                  <a:pt x="469" y="1346"/>
                </a:lnTo>
                <a:lnTo>
                  <a:pt x="481" y="1364"/>
                </a:lnTo>
                <a:lnTo>
                  <a:pt x="487" y="1364"/>
                </a:lnTo>
                <a:lnTo>
                  <a:pt x="499" y="1364"/>
                </a:lnTo>
                <a:lnTo>
                  <a:pt x="511" y="1364"/>
                </a:lnTo>
                <a:lnTo>
                  <a:pt x="517" y="1364"/>
                </a:lnTo>
                <a:lnTo>
                  <a:pt x="528" y="1370"/>
                </a:lnTo>
                <a:lnTo>
                  <a:pt x="540" y="1370"/>
                </a:lnTo>
                <a:lnTo>
                  <a:pt x="546" y="1358"/>
                </a:lnTo>
                <a:lnTo>
                  <a:pt x="558" y="1358"/>
                </a:lnTo>
                <a:lnTo>
                  <a:pt x="570" y="1352"/>
                </a:lnTo>
                <a:lnTo>
                  <a:pt x="576" y="1352"/>
                </a:lnTo>
                <a:lnTo>
                  <a:pt x="588" y="1346"/>
                </a:lnTo>
                <a:lnTo>
                  <a:pt x="600" y="1329"/>
                </a:lnTo>
                <a:lnTo>
                  <a:pt x="606" y="1329"/>
                </a:lnTo>
                <a:lnTo>
                  <a:pt x="617" y="1323"/>
                </a:lnTo>
                <a:lnTo>
                  <a:pt x="629" y="1323"/>
                </a:lnTo>
                <a:lnTo>
                  <a:pt x="641" y="1317"/>
                </a:lnTo>
                <a:lnTo>
                  <a:pt x="647" y="1305"/>
                </a:lnTo>
                <a:lnTo>
                  <a:pt x="659" y="1311"/>
                </a:lnTo>
                <a:lnTo>
                  <a:pt x="671" y="1311"/>
                </a:lnTo>
                <a:lnTo>
                  <a:pt x="677" y="1299"/>
                </a:lnTo>
                <a:lnTo>
                  <a:pt x="689" y="1056"/>
                </a:lnTo>
                <a:lnTo>
                  <a:pt x="700" y="1002"/>
                </a:lnTo>
                <a:lnTo>
                  <a:pt x="706" y="1008"/>
                </a:lnTo>
                <a:lnTo>
                  <a:pt x="718" y="1008"/>
                </a:lnTo>
                <a:lnTo>
                  <a:pt x="730" y="878"/>
                </a:lnTo>
                <a:lnTo>
                  <a:pt x="736" y="890"/>
                </a:lnTo>
                <a:lnTo>
                  <a:pt x="748" y="225"/>
                </a:lnTo>
                <a:lnTo>
                  <a:pt x="760" y="106"/>
                </a:lnTo>
                <a:lnTo>
                  <a:pt x="772" y="101"/>
                </a:lnTo>
                <a:lnTo>
                  <a:pt x="778" y="89"/>
                </a:lnTo>
                <a:lnTo>
                  <a:pt x="789" y="0"/>
                </a:lnTo>
                <a:lnTo>
                  <a:pt x="801" y="6"/>
                </a:lnTo>
                <a:lnTo>
                  <a:pt x="807" y="273"/>
                </a:lnTo>
                <a:lnTo>
                  <a:pt x="819" y="302"/>
                </a:lnTo>
                <a:lnTo>
                  <a:pt x="831" y="267"/>
                </a:lnTo>
                <a:lnTo>
                  <a:pt x="837" y="302"/>
                </a:lnTo>
                <a:lnTo>
                  <a:pt x="849" y="462"/>
                </a:lnTo>
                <a:lnTo>
                  <a:pt x="861" y="492"/>
                </a:lnTo>
                <a:lnTo>
                  <a:pt x="867" y="961"/>
                </a:lnTo>
                <a:lnTo>
                  <a:pt x="878" y="1062"/>
                </a:lnTo>
                <a:lnTo>
                  <a:pt x="890" y="1097"/>
                </a:lnTo>
                <a:lnTo>
                  <a:pt x="896" y="1079"/>
                </a:lnTo>
                <a:lnTo>
                  <a:pt x="908" y="1151"/>
                </a:lnTo>
                <a:lnTo>
                  <a:pt x="920" y="1151"/>
                </a:lnTo>
                <a:lnTo>
                  <a:pt x="932" y="1079"/>
                </a:lnTo>
                <a:lnTo>
                  <a:pt x="938" y="640"/>
                </a:lnTo>
                <a:lnTo>
                  <a:pt x="950" y="575"/>
                </a:lnTo>
                <a:lnTo>
                  <a:pt x="961" y="575"/>
                </a:lnTo>
                <a:lnTo>
                  <a:pt x="967" y="599"/>
                </a:lnTo>
                <a:lnTo>
                  <a:pt x="979" y="611"/>
                </a:lnTo>
                <a:lnTo>
                  <a:pt x="991" y="700"/>
                </a:lnTo>
                <a:lnTo>
                  <a:pt x="997" y="706"/>
                </a:lnTo>
                <a:lnTo>
                  <a:pt x="1009" y="664"/>
                </a:lnTo>
                <a:lnTo>
                  <a:pt x="1021" y="694"/>
                </a:lnTo>
                <a:lnTo>
                  <a:pt x="1027" y="664"/>
                </a:lnTo>
                <a:lnTo>
                  <a:pt x="1039" y="694"/>
                </a:lnTo>
                <a:lnTo>
                  <a:pt x="1050" y="664"/>
                </a:lnTo>
                <a:lnTo>
                  <a:pt x="1056" y="979"/>
                </a:lnTo>
                <a:lnTo>
                  <a:pt x="1068" y="1127"/>
                </a:lnTo>
                <a:lnTo>
                  <a:pt x="1080" y="1151"/>
                </a:lnTo>
                <a:lnTo>
                  <a:pt x="1092" y="1151"/>
                </a:lnTo>
                <a:lnTo>
                  <a:pt x="1098" y="1145"/>
                </a:lnTo>
                <a:lnTo>
                  <a:pt x="1110" y="1145"/>
                </a:lnTo>
                <a:lnTo>
                  <a:pt x="1122" y="1103"/>
                </a:lnTo>
                <a:lnTo>
                  <a:pt x="1128" y="1168"/>
                </a:lnTo>
                <a:lnTo>
                  <a:pt x="1139" y="1085"/>
                </a:lnTo>
                <a:lnTo>
                  <a:pt x="1151" y="1168"/>
                </a:lnTo>
                <a:lnTo>
                  <a:pt x="1157" y="1186"/>
                </a:lnTo>
                <a:lnTo>
                  <a:pt x="1169" y="1269"/>
                </a:lnTo>
                <a:lnTo>
                  <a:pt x="1181" y="1275"/>
                </a:lnTo>
                <a:lnTo>
                  <a:pt x="1187" y="1275"/>
                </a:lnTo>
                <a:lnTo>
                  <a:pt x="1199" y="1269"/>
                </a:lnTo>
                <a:lnTo>
                  <a:pt x="1211" y="1281"/>
                </a:lnTo>
                <a:lnTo>
                  <a:pt x="1217" y="1275"/>
                </a:lnTo>
                <a:lnTo>
                  <a:pt x="1228" y="1281"/>
                </a:lnTo>
                <a:lnTo>
                  <a:pt x="1240" y="1222"/>
                </a:lnTo>
                <a:lnTo>
                  <a:pt x="1252" y="1222"/>
                </a:lnTo>
                <a:lnTo>
                  <a:pt x="1258" y="1192"/>
                </a:lnTo>
                <a:lnTo>
                  <a:pt x="1270" y="1186"/>
                </a:lnTo>
                <a:lnTo>
                  <a:pt x="1282" y="1192"/>
                </a:lnTo>
                <a:lnTo>
                  <a:pt x="1288" y="1145"/>
                </a:lnTo>
                <a:lnTo>
                  <a:pt x="1300" y="1139"/>
                </a:lnTo>
                <a:lnTo>
                  <a:pt x="1311" y="1145"/>
                </a:lnTo>
                <a:lnTo>
                  <a:pt x="1317" y="1145"/>
                </a:lnTo>
                <a:lnTo>
                  <a:pt x="1329" y="1115"/>
                </a:lnTo>
                <a:lnTo>
                  <a:pt x="1341" y="1133"/>
                </a:lnTo>
                <a:lnTo>
                  <a:pt x="1347" y="1151"/>
                </a:lnTo>
                <a:lnTo>
                  <a:pt x="1359" y="1240"/>
                </a:lnTo>
                <a:lnTo>
                  <a:pt x="1371" y="1240"/>
                </a:lnTo>
                <a:lnTo>
                  <a:pt x="1377" y="1240"/>
                </a:lnTo>
                <a:lnTo>
                  <a:pt x="1389" y="1240"/>
                </a:lnTo>
                <a:lnTo>
                  <a:pt x="1400" y="1234"/>
                </a:lnTo>
                <a:lnTo>
                  <a:pt x="1412" y="1257"/>
                </a:lnTo>
                <a:lnTo>
                  <a:pt x="1418" y="1263"/>
                </a:lnTo>
                <a:lnTo>
                  <a:pt x="1430" y="1263"/>
                </a:lnTo>
                <a:lnTo>
                  <a:pt x="1442" y="1263"/>
                </a:lnTo>
                <a:lnTo>
                  <a:pt x="1448" y="1311"/>
                </a:lnTo>
                <a:lnTo>
                  <a:pt x="1460" y="1305"/>
                </a:lnTo>
                <a:lnTo>
                  <a:pt x="1472" y="1299"/>
                </a:lnTo>
                <a:lnTo>
                  <a:pt x="1478" y="1329"/>
                </a:lnTo>
                <a:lnTo>
                  <a:pt x="1489" y="1323"/>
                </a:lnTo>
                <a:lnTo>
                  <a:pt x="1501" y="1329"/>
                </a:lnTo>
                <a:lnTo>
                  <a:pt x="1507" y="1329"/>
                </a:lnTo>
                <a:lnTo>
                  <a:pt x="1519" y="1317"/>
                </a:lnTo>
                <a:lnTo>
                  <a:pt x="1531" y="1317"/>
                </a:lnTo>
                <a:lnTo>
                  <a:pt x="1543" y="1323"/>
                </a:lnTo>
                <a:lnTo>
                  <a:pt x="1549" y="1323"/>
                </a:lnTo>
                <a:lnTo>
                  <a:pt x="1561" y="1323"/>
                </a:lnTo>
                <a:lnTo>
                  <a:pt x="1572" y="1329"/>
                </a:lnTo>
                <a:lnTo>
                  <a:pt x="1578" y="1335"/>
                </a:lnTo>
                <a:lnTo>
                  <a:pt x="1590" y="1281"/>
                </a:lnTo>
                <a:lnTo>
                  <a:pt x="1602" y="1281"/>
                </a:lnTo>
                <a:lnTo>
                  <a:pt x="1608" y="1287"/>
                </a:lnTo>
                <a:lnTo>
                  <a:pt x="1620" y="1287"/>
                </a:lnTo>
                <a:lnTo>
                  <a:pt x="1632" y="1299"/>
                </a:lnTo>
                <a:lnTo>
                  <a:pt x="1638" y="1275"/>
                </a:lnTo>
                <a:lnTo>
                  <a:pt x="1650" y="1257"/>
                </a:lnTo>
                <a:lnTo>
                  <a:pt x="1661" y="1257"/>
                </a:lnTo>
                <a:lnTo>
                  <a:pt x="1667" y="1251"/>
                </a:lnTo>
                <a:lnTo>
                  <a:pt x="1679" y="1216"/>
                </a:lnTo>
                <a:lnTo>
                  <a:pt x="1691" y="1210"/>
                </a:lnTo>
                <a:lnTo>
                  <a:pt x="1703" y="1210"/>
                </a:lnTo>
                <a:lnTo>
                  <a:pt x="1709" y="1263"/>
                </a:lnTo>
                <a:lnTo>
                  <a:pt x="1721" y="1263"/>
                </a:lnTo>
                <a:lnTo>
                  <a:pt x="1733" y="1257"/>
                </a:lnTo>
                <a:lnTo>
                  <a:pt x="1739" y="1257"/>
                </a:lnTo>
                <a:lnTo>
                  <a:pt x="1750" y="1263"/>
                </a:lnTo>
                <a:lnTo>
                  <a:pt x="1762" y="1299"/>
                </a:lnTo>
                <a:lnTo>
                  <a:pt x="1768" y="1311"/>
                </a:lnTo>
                <a:lnTo>
                  <a:pt x="1780" y="1293"/>
                </a:lnTo>
                <a:lnTo>
                  <a:pt x="1792" y="1293"/>
                </a:lnTo>
                <a:lnTo>
                  <a:pt x="1798" y="1329"/>
                </a:lnTo>
                <a:lnTo>
                  <a:pt x="1810" y="1329"/>
                </a:lnTo>
                <a:lnTo>
                  <a:pt x="1822" y="1335"/>
                </a:lnTo>
                <a:lnTo>
                  <a:pt x="1828" y="1323"/>
                </a:lnTo>
                <a:lnTo>
                  <a:pt x="1839" y="1311"/>
                </a:lnTo>
                <a:lnTo>
                  <a:pt x="1851" y="1299"/>
                </a:lnTo>
                <a:lnTo>
                  <a:pt x="1863" y="1293"/>
                </a:lnTo>
                <a:lnTo>
                  <a:pt x="1869" y="1269"/>
                </a:lnTo>
                <a:lnTo>
                  <a:pt x="1881" y="1275"/>
                </a:lnTo>
                <a:lnTo>
                  <a:pt x="1893" y="1263"/>
                </a:lnTo>
                <a:lnTo>
                  <a:pt x="1899" y="1287"/>
                </a:lnTo>
                <a:lnTo>
                  <a:pt x="1911" y="1287"/>
                </a:lnTo>
                <a:lnTo>
                  <a:pt x="1922" y="1269"/>
                </a:lnTo>
                <a:lnTo>
                  <a:pt x="1928" y="1275"/>
                </a:lnTo>
                <a:lnTo>
                  <a:pt x="1940" y="1275"/>
                </a:lnTo>
                <a:lnTo>
                  <a:pt x="1952" y="1275"/>
                </a:lnTo>
                <a:lnTo>
                  <a:pt x="1958" y="1269"/>
                </a:lnTo>
                <a:lnTo>
                  <a:pt x="1970" y="1281"/>
                </a:lnTo>
                <a:lnTo>
                  <a:pt x="1982" y="1293"/>
                </a:lnTo>
                <a:lnTo>
                  <a:pt x="1988" y="1305"/>
                </a:lnTo>
                <a:lnTo>
                  <a:pt x="2000" y="1305"/>
                </a:lnTo>
                <a:lnTo>
                  <a:pt x="2011" y="1323"/>
                </a:lnTo>
                <a:lnTo>
                  <a:pt x="2023" y="1311"/>
                </a:lnTo>
                <a:lnTo>
                  <a:pt x="2029" y="1311"/>
                </a:lnTo>
                <a:lnTo>
                  <a:pt x="2041" y="1323"/>
                </a:lnTo>
                <a:lnTo>
                  <a:pt x="2053" y="1323"/>
                </a:lnTo>
                <a:lnTo>
                  <a:pt x="2059" y="1323"/>
                </a:lnTo>
                <a:lnTo>
                  <a:pt x="2071" y="1340"/>
                </a:lnTo>
                <a:lnTo>
                  <a:pt x="2083" y="1352"/>
                </a:lnTo>
                <a:lnTo>
                  <a:pt x="2089" y="1346"/>
                </a:lnTo>
                <a:lnTo>
                  <a:pt x="2100" y="1346"/>
                </a:lnTo>
                <a:lnTo>
                  <a:pt x="2112" y="1358"/>
                </a:lnTo>
                <a:lnTo>
                  <a:pt x="2118" y="1358"/>
                </a:lnTo>
                <a:lnTo>
                  <a:pt x="2130" y="1364"/>
                </a:lnTo>
                <a:lnTo>
                  <a:pt x="2142" y="1364"/>
                </a:lnTo>
                <a:lnTo>
                  <a:pt x="2148" y="1352"/>
                </a:lnTo>
                <a:lnTo>
                  <a:pt x="2160" y="1329"/>
                </a:lnTo>
                <a:lnTo>
                  <a:pt x="2172" y="1329"/>
                </a:lnTo>
                <a:lnTo>
                  <a:pt x="2183" y="1317"/>
                </a:lnTo>
                <a:lnTo>
                  <a:pt x="2189" y="1317"/>
                </a:lnTo>
                <a:lnTo>
                  <a:pt x="2201" y="1311"/>
                </a:lnTo>
                <a:lnTo>
                  <a:pt x="2213" y="1317"/>
                </a:lnTo>
                <a:lnTo>
                  <a:pt x="2219" y="1311"/>
                </a:lnTo>
                <a:lnTo>
                  <a:pt x="2231" y="1311"/>
                </a:lnTo>
                <a:lnTo>
                  <a:pt x="2243" y="1317"/>
                </a:lnTo>
                <a:lnTo>
                  <a:pt x="2249" y="1263"/>
                </a:lnTo>
                <a:lnTo>
                  <a:pt x="2261" y="1257"/>
                </a:lnTo>
                <a:lnTo>
                  <a:pt x="2272" y="1275"/>
                </a:lnTo>
                <a:lnTo>
                  <a:pt x="2278" y="1275"/>
                </a:lnTo>
                <a:lnTo>
                  <a:pt x="2290" y="1269"/>
                </a:lnTo>
                <a:lnTo>
                  <a:pt x="2302" y="1281"/>
                </a:lnTo>
                <a:lnTo>
                  <a:pt x="2314" y="1281"/>
                </a:lnTo>
                <a:lnTo>
                  <a:pt x="2320" y="1275"/>
                </a:lnTo>
                <a:lnTo>
                  <a:pt x="2332" y="1269"/>
                </a:lnTo>
                <a:lnTo>
                  <a:pt x="2344" y="1281"/>
                </a:lnTo>
                <a:lnTo>
                  <a:pt x="2350" y="1275"/>
                </a:lnTo>
                <a:lnTo>
                  <a:pt x="2361" y="1275"/>
                </a:lnTo>
                <a:lnTo>
                  <a:pt x="2373" y="1323"/>
                </a:lnTo>
                <a:lnTo>
                  <a:pt x="2379" y="1311"/>
                </a:lnTo>
                <a:lnTo>
                  <a:pt x="2391" y="1311"/>
                </a:lnTo>
                <a:lnTo>
                  <a:pt x="2403" y="1323"/>
                </a:lnTo>
                <a:lnTo>
                  <a:pt x="2409" y="1287"/>
                </a:lnTo>
                <a:lnTo>
                  <a:pt x="2421" y="1234"/>
                </a:lnTo>
                <a:lnTo>
                  <a:pt x="2433" y="1228"/>
                </a:lnTo>
                <a:lnTo>
                  <a:pt x="2438" y="1228"/>
                </a:lnTo>
                <a:lnTo>
                  <a:pt x="2450" y="1257"/>
                </a:lnTo>
                <a:lnTo>
                  <a:pt x="2462" y="1228"/>
                </a:lnTo>
                <a:lnTo>
                  <a:pt x="2474" y="1257"/>
                </a:lnTo>
                <a:lnTo>
                  <a:pt x="2480" y="1246"/>
                </a:lnTo>
                <a:lnTo>
                  <a:pt x="2492" y="1251"/>
                </a:lnTo>
                <a:lnTo>
                  <a:pt x="2504" y="1251"/>
                </a:lnTo>
                <a:lnTo>
                  <a:pt x="2510" y="1251"/>
                </a:lnTo>
                <a:lnTo>
                  <a:pt x="2522" y="1246"/>
                </a:lnTo>
                <a:lnTo>
                  <a:pt x="2533" y="1222"/>
                </a:lnTo>
                <a:lnTo>
                  <a:pt x="2539" y="1275"/>
                </a:lnTo>
                <a:lnTo>
                  <a:pt x="2551" y="1281"/>
                </a:lnTo>
                <a:lnTo>
                  <a:pt x="2563" y="1222"/>
                </a:lnTo>
                <a:lnTo>
                  <a:pt x="2569" y="1228"/>
                </a:lnTo>
                <a:lnTo>
                  <a:pt x="2581" y="1228"/>
                </a:lnTo>
                <a:lnTo>
                  <a:pt x="2593" y="1228"/>
                </a:lnTo>
                <a:lnTo>
                  <a:pt x="2599" y="1263"/>
                </a:lnTo>
                <a:lnTo>
                  <a:pt x="2611" y="1275"/>
                </a:lnTo>
                <a:lnTo>
                  <a:pt x="2622" y="1299"/>
                </a:lnTo>
                <a:lnTo>
                  <a:pt x="2634" y="1305"/>
                </a:lnTo>
                <a:lnTo>
                  <a:pt x="2640" y="1305"/>
                </a:lnTo>
                <a:lnTo>
                  <a:pt x="2652" y="1263"/>
                </a:lnTo>
                <a:lnTo>
                  <a:pt x="2664" y="1246"/>
                </a:lnTo>
                <a:lnTo>
                  <a:pt x="2670" y="1234"/>
                </a:lnTo>
                <a:lnTo>
                  <a:pt x="2682" y="1305"/>
                </a:lnTo>
                <a:lnTo>
                  <a:pt x="2694" y="1299"/>
                </a:lnTo>
                <a:lnTo>
                  <a:pt x="2700" y="1305"/>
                </a:lnTo>
                <a:lnTo>
                  <a:pt x="2711" y="1305"/>
                </a:lnTo>
                <a:lnTo>
                  <a:pt x="2723" y="1293"/>
                </a:lnTo>
                <a:lnTo>
                  <a:pt x="2729" y="1275"/>
                </a:lnTo>
                <a:lnTo>
                  <a:pt x="2741" y="1275"/>
                </a:lnTo>
                <a:lnTo>
                  <a:pt x="2753" y="1269"/>
                </a:lnTo>
                <a:lnTo>
                  <a:pt x="2759" y="1269"/>
                </a:lnTo>
                <a:lnTo>
                  <a:pt x="2771" y="1299"/>
                </a:lnTo>
                <a:lnTo>
                  <a:pt x="2783" y="1293"/>
                </a:lnTo>
                <a:lnTo>
                  <a:pt x="2794" y="1293"/>
                </a:lnTo>
                <a:lnTo>
                  <a:pt x="2800" y="1299"/>
                </a:lnTo>
                <a:lnTo>
                  <a:pt x="2812" y="1299"/>
                </a:lnTo>
                <a:lnTo>
                  <a:pt x="2824" y="1275"/>
                </a:lnTo>
                <a:lnTo>
                  <a:pt x="2830" y="1257"/>
                </a:lnTo>
                <a:lnTo>
                  <a:pt x="2842" y="1263"/>
                </a:lnTo>
                <a:lnTo>
                  <a:pt x="2854" y="1281"/>
                </a:lnTo>
                <a:lnTo>
                  <a:pt x="2860" y="1287"/>
                </a:lnTo>
                <a:lnTo>
                  <a:pt x="2872" y="1305"/>
                </a:lnTo>
                <a:lnTo>
                  <a:pt x="2883" y="1305"/>
                </a:lnTo>
                <a:lnTo>
                  <a:pt x="2889" y="1299"/>
                </a:lnTo>
                <a:lnTo>
                  <a:pt x="2901" y="1323"/>
                </a:lnTo>
                <a:lnTo>
                  <a:pt x="2913" y="1329"/>
                </a:lnTo>
                <a:lnTo>
                  <a:pt x="2919" y="1329"/>
                </a:lnTo>
                <a:lnTo>
                  <a:pt x="2931" y="1329"/>
                </a:lnTo>
                <a:lnTo>
                  <a:pt x="2943" y="1352"/>
                </a:lnTo>
                <a:lnTo>
                  <a:pt x="2955" y="1370"/>
                </a:lnTo>
                <a:lnTo>
                  <a:pt x="2961" y="1340"/>
                </a:lnTo>
                <a:lnTo>
                  <a:pt x="2972" y="1323"/>
                </a:lnTo>
                <a:lnTo>
                  <a:pt x="2984" y="1323"/>
                </a:lnTo>
                <a:lnTo>
                  <a:pt x="2990" y="1323"/>
                </a:lnTo>
                <a:lnTo>
                  <a:pt x="3002" y="1329"/>
                </a:lnTo>
                <a:lnTo>
                  <a:pt x="3014" y="1293"/>
                </a:lnTo>
                <a:lnTo>
                  <a:pt x="3020" y="1287"/>
                </a:lnTo>
                <a:lnTo>
                  <a:pt x="3032" y="1287"/>
                </a:lnTo>
                <a:lnTo>
                  <a:pt x="3044" y="1275"/>
                </a:lnTo>
                <a:lnTo>
                  <a:pt x="3049" y="1275"/>
                </a:lnTo>
                <a:lnTo>
                  <a:pt x="3061" y="1269"/>
                </a:lnTo>
                <a:lnTo>
                  <a:pt x="3073" y="1269"/>
                </a:lnTo>
                <a:lnTo>
                  <a:pt x="3085" y="1323"/>
                </a:lnTo>
                <a:lnTo>
                  <a:pt x="3091" y="1329"/>
                </a:lnTo>
                <a:lnTo>
                  <a:pt x="3103" y="1329"/>
                </a:lnTo>
                <a:lnTo>
                  <a:pt x="3115" y="1329"/>
                </a:lnTo>
                <a:lnTo>
                  <a:pt x="3121" y="1335"/>
                </a:lnTo>
                <a:lnTo>
                  <a:pt x="3133" y="1352"/>
                </a:lnTo>
                <a:lnTo>
                  <a:pt x="3144" y="1352"/>
                </a:lnTo>
                <a:lnTo>
                  <a:pt x="3150" y="1352"/>
                </a:lnTo>
                <a:lnTo>
                  <a:pt x="3162" y="1358"/>
                </a:lnTo>
                <a:lnTo>
                  <a:pt x="3174" y="1335"/>
                </a:lnTo>
                <a:lnTo>
                  <a:pt x="3180" y="1340"/>
                </a:lnTo>
                <a:lnTo>
                  <a:pt x="3192" y="1335"/>
                </a:lnTo>
                <a:lnTo>
                  <a:pt x="3204" y="1335"/>
                </a:lnTo>
                <a:lnTo>
                  <a:pt x="3210" y="1335"/>
                </a:lnTo>
                <a:lnTo>
                  <a:pt x="3222" y="1335"/>
                </a:lnTo>
                <a:lnTo>
                  <a:pt x="3233" y="1329"/>
                </a:lnTo>
                <a:lnTo>
                  <a:pt x="3245" y="1329"/>
                </a:lnTo>
                <a:lnTo>
                  <a:pt x="3251" y="1329"/>
                </a:lnTo>
                <a:lnTo>
                  <a:pt x="3263" y="1329"/>
                </a:lnTo>
                <a:lnTo>
                  <a:pt x="3275" y="1335"/>
                </a:lnTo>
                <a:lnTo>
                  <a:pt x="3281" y="1340"/>
                </a:lnTo>
                <a:lnTo>
                  <a:pt x="3293" y="1346"/>
                </a:lnTo>
                <a:lnTo>
                  <a:pt x="3305" y="1335"/>
                </a:lnTo>
                <a:lnTo>
                  <a:pt x="3311" y="1335"/>
                </a:lnTo>
                <a:lnTo>
                  <a:pt x="3322" y="1335"/>
                </a:lnTo>
                <a:lnTo>
                  <a:pt x="3334" y="1340"/>
                </a:lnTo>
                <a:lnTo>
                  <a:pt x="3340" y="1311"/>
                </a:lnTo>
                <a:lnTo>
                  <a:pt x="3352" y="1305"/>
                </a:lnTo>
                <a:lnTo>
                  <a:pt x="3364" y="1317"/>
                </a:lnTo>
                <a:lnTo>
                  <a:pt x="3370" y="1323"/>
                </a:lnTo>
                <a:lnTo>
                  <a:pt x="3382" y="1287"/>
                </a:lnTo>
                <a:lnTo>
                  <a:pt x="3394" y="1287"/>
                </a:lnTo>
                <a:lnTo>
                  <a:pt x="3405" y="1281"/>
                </a:lnTo>
                <a:lnTo>
                  <a:pt x="3411" y="1281"/>
                </a:lnTo>
                <a:lnTo>
                  <a:pt x="3423" y="1305"/>
                </a:lnTo>
                <a:lnTo>
                  <a:pt x="3435" y="1293"/>
                </a:lnTo>
                <a:lnTo>
                  <a:pt x="3441" y="1281"/>
                </a:lnTo>
                <a:lnTo>
                  <a:pt x="3453" y="1275"/>
                </a:lnTo>
                <a:lnTo>
                  <a:pt x="3465" y="1281"/>
                </a:lnTo>
                <a:lnTo>
                  <a:pt x="3471" y="1269"/>
                </a:lnTo>
                <a:lnTo>
                  <a:pt x="3483" y="1263"/>
                </a:lnTo>
                <a:lnTo>
                  <a:pt x="3494" y="1257"/>
                </a:lnTo>
                <a:lnTo>
                  <a:pt x="3500" y="1299"/>
                </a:lnTo>
                <a:lnTo>
                  <a:pt x="3512" y="1299"/>
                </a:lnTo>
                <a:lnTo>
                  <a:pt x="3524" y="1281"/>
                </a:lnTo>
                <a:lnTo>
                  <a:pt x="3530" y="1281"/>
                </a:lnTo>
                <a:lnTo>
                  <a:pt x="3542" y="1163"/>
                </a:lnTo>
                <a:lnTo>
                  <a:pt x="3554" y="1168"/>
                </a:lnTo>
                <a:lnTo>
                  <a:pt x="3566" y="1139"/>
                </a:lnTo>
                <a:lnTo>
                  <a:pt x="3572" y="1145"/>
                </a:lnTo>
                <a:lnTo>
                  <a:pt x="3583" y="1145"/>
                </a:lnTo>
                <a:lnTo>
                  <a:pt x="3595" y="1168"/>
                </a:lnTo>
                <a:lnTo>
                  <a:pt x="3601" y="1168"/>
                </a:lnTo>
                <a:lnTo>
                  <a:pt x="3613" y="1180"/>
                </a:lnTo>
                <a:lnTo>
                  <a:pt x="3625" y="1180"/>
                </a:lnTo>
                <a:lnTo>
                  <a:pt x="3631" y="1121"/>
                </a:lnTo>
                <a:lnTo>
                  <a:pt x="3643" y="1157"/>
                </a:lnTo>
                <a:lnTo>
                  <a:pt x="3655" y="1157"/>
                </a:lnTo>
                <a:lnTo>
                  <a:pt x="3660" y="1240"/>
                </a:lnTo>
                <a:lnTo>
                  <a:pt x="3672" y="1222"/>
                </a:lnTo>
                <a:lnTo>
                  <a:pt x="3684" y="1269"/>
                </a:lnTo>
                <a:lnTo>
                  <a:pt x="3690" y="1281"/>
                </a:lnTo>
                <a:lnTo>
                  <a:pt x="3702" y="1269"/>
                </a:lnTo>
                <a:lnTo>
                  <a:pt x="3714" y="1269"/>
                </a:lnTo>
                <a:lnTo>
                  <a:pt x="3726" y="1269"/>
                </a:lnTo>
                <a:lnTo>
                  <a:pt x="3732" y="1269"/>
                </a:lnTo>
                <a:lnTo>
                  <a:pt x="3744" y="1269"/>
                </a:lnTo>
                <a:lnTo>
                  <a:pt x="3755" y="1317"/>
                </a:lnTo>
                <a:lnTo>
                  <a:pt x="3761" y="1323"/>
                </a:lnTo>
                <a:lnTo>
                  <a:pt x="3773" y="1323"/>
                </a:lnTo>
                <a:lnTo>
                  <a:pt x="3785" y="1317"/>
                </a:lnTo>
                <a:lnTo>
                  <a:pt x="3791" y="1329"/>
                </a:lnTo>
                <a:lnTo>
                  <a:pt x="3803" y="1317"/>
                </a:lnTo>
                <a:lnTo>
                  <a:pt x="3815" y="1317"/>
                </a:lnTo>
                <a:lnTo>
                  <a:pt x="3821" y="1323"/>
                </a:lnTo>
                <a:lnTo>
                  <a:pt x="3833" y="1323"/>
                </a:lnTo>
                <a:lnTo>
                  <a:pt x="3844" y="1323"/>
                </a:lnTo>
                <a:lnTo>
                  <a:pt x="3856" y="1329"/>
                </a:lnTo>
                <a:lnTo>
                  <a:pt x="3862" y="1329"/>
                </a:lnTo>
                <a:lnTo>
                  <a:pt x="3874" y="1335"/>
                </a:lnTo>
                <a:lnTo>
                  <a:pt x="3886" y="1346"/>
                </a:lnTo>
                <a:lnTo>
                  <a:pt x="3892" y="1346"/>
                </a:lnTo>
                <a:lnTo>
                  <a:pt x="3904" y="1340"/>
                </a:lnTo>
                <a:lnTo>
                  <a:pt x="3916" y="1340"/>
                </a:lnTo>
                <a:lnTo>
                  <a:pt x="3922" y="1346"/>
                </a:lnTo>
                <a:lnTo>
                  <a:pt x="3933" y="1352"/>
                </a:lnTo>
                <a:lnTo>
                  <a:pt x="3945" y="1352"/>
                </a:lnTo>
                <a:lnTo>
                  <a:pt x="3951" y="1346"/>
                </a:lnTo>
                <a:lnTo>
                  <a:pt x="3963" y="1346"/>
                </a:lnTo>
                <a:lnTo>
                  <a:pt x="3975" y="1340"/>
                </a:lnTo>
                <a:lnTo>
                  <a:pt x="3981" y="1346"/>
                </a:lnTo>
                <a:lnTo>
                  <a:pt x="3993" y="1346"/>
                </a:lnTo>
                <a:lnTo>
                  <a:pt x="4005" y="1340"/>
                </a:lnTo>
                <a:lnTo>
                  <a:pt x="4016" y="1335"/>
                </a:lnTo>
                <a:lnTo>
                  <a:pt x="4022" y="1340"/>
                </a:lnTo>
                <a:lnTo>
                  <a:pt x="4034" y="1346"/>
                </a:lnTo>
                <a:lnTo>
                  <a:pt x="4046" y="1346"/>
                </a:lnTo>
                <a:lnTo>
                  <a:pt x="4052" y="1346"/>
                </a:lnTo>
                <a:lnTo>
                  <a:pt x="4064" y="1352"/>
                </a:lnTo>
                <a:lnTo>
                  <a:pt x="4076" y="1352"/>
                </a:lnTo>
                <a:lnTo>
                  <a:pt x="4082" y="1346"/>
                </a:lnTo>
                <a:lnTo>
                  <a:pt x="4094" y="1352"/>
                </a:lnTo>
                <a:lnTo>
                  <a:pt x="4105" y="1335"/>
                </a:lnTo>
                <a:lnTo>
                  <a:pt x="4111" y="1335"/>
                </a:lnTo>
                <a:lnTo>
                  <a:pt x="4123" y="1335"/>
                </a:lnTo>
                <a:lnTo>
                  <a:pt x="4135" y="1335"/>
                </a:lnTo>
                <a:lnTo>
                  <a:pt x="4141" y="1329"/>
                </a:lnTo>
                <a:lnTo>
                  <a:pt x="4153" y="1329"/>
                </a:lnTo>
                <a:lnTo>
                  <a:pt x="4165" y="949"/>
                </a:lnTo>
                <a:lnTo>
                  <a:pt x="4177" y="836"/>
                </a:lnTo>
                <a:lnTo>
                  <a:pt x="4183" y="747"/>
                </a:lnTo>
                <a:lnTo>
                  <a:pt x="4194" y="575"/>
                </a:lnTo>
                <a:lnTo>
                  <a:pt x="4206" y="569"/>
                </a:lnTo>
                <a:lnTo>
                  <a:pt x="4212" y="569"/>
                </a:lnTo>
                <a:lnTo>
                  <a:pt x="4224" y="569"/>
                </a:lnTo>
                <a:lnTo>
                  <a:pt x="4236" y="480"/>
                </a:lnTo>
                <a:lnTo>
                  <a:pt x="4242" y="391"/>
                </a:lnTo>
                <a:lnTo>
                  <a:pt x="4254" y="373"/>
                </a:lnTo>
                <a:lnTo>
                  <a:pt x="4266" y="320"/>
                </a:lnTo>
                <a:lnTo>
                  <a:pt x="4271" y="314"/>
                </a:lnTo>
                <a:lnTo>
                  <a:pt x="4283" y="836"/>
                </a:lnTo>
                <a:lnTo>
                  <a:pt x="4295" y="1157"/>
                </a:lnTo>
                <a:lnTo>
                  <a:pt x="4301" y="1163"/>
                </a:lnTo>
                <a:lnTo>
                  <a:pt x="4313" y="1180"/>
                </a:lnTo>
                <a:lnTo>
                  <a:pt x="4325" y="1186"/>
                </a:lnTo>
                <a:lnTo>
                  <a:pt x="4337" y="1246"/>
                </a:lnTo>
                <a:lnTo>
                  <a:pt x="4343" y="1257"/>
                </a:lnTo>
                <a:lnTo>
                  <a:pt x="4355" y="1281"/>
                </a:lnTo>
                <a:lnTo>
                  <a:pt x="4366" y="1293"/>
                </a:lnTo>
                <a:lnTo>
                  <a:pt x="4372" y="1299"/>
                </a:lnTo>
                <a:lnTo>
                  <a:pt x="4384" y="1329"/>
                </a:lnTo>
                <a:lnTo>
                  <a:pt x="4396" y="1335"/>
                </a:lnTo>
                <a:lnTo>
                  <a:pt x="4402" y="1335"/>
                </a:lnTo>
                <a:lnTo>
                  <a:pt x="4414" y="1335"/>
                </a:lnTo>
                <a:lnTo>
                  <a:pt x="4426" y="1323"/>
                </a:lnTo>
                <a:lnTo>
                  <a:pt x="4432" y="1311"/>
                </a:lnTo>
                <a:lnTo>
                  <a:pt x="4444" y="1317"/>
                </a:lnTo>
                <a:lnTo>
                  <a:pt x="4455" y="1323"/>
                </a:lnTo>
                <a:lnTo>
                  <a:pt x="4467" y="1317"/>
                </a:lnTo>
                <a:lnTo>
                  <a:pt x="4467" y="1388"/>
                </a:lnTo>
                <a:lnTo>
                  <a:pt x="4455" y="1388"/>
                </a:lnTo>
                <a:lnTo>
                  <a:pt x="4444" y="1388"/>
                </a:lnTo>
                <a:lnTo>
                  <a:pt x="4432" y="1388"/>
                </a:lnTo>
                <a:lnTo>
                  <a:pt x="4426" y="1388"/>
                </a:lnTo>
                <a:lnTo>
                  <a:pt x="4414" y="1388"/>
                </a:lnTo>
                <a:lnTo>
                  <a:pt x="4402" y="1388"/>
                </a:lnTo>
                <a:lnTo>
                  <a:pt x="4396" y="1388"/>
                </a:lnTo>
                <a:lnTo>
                  <a:pt x="4384" y="1388"/>
                </a:lnTo>
                <a:lnTo>
                  <a:pt x="4372" y="1388"/>
                </a:lnTo>
                <a:lnTo>
                  <a:pt x="4366" y="1388"/>
                </a:lnTo>
                <a:lnTo>
                  <a:pt x="4355" y="1388"/>
                </a:lnTo>
                <a:lnTo>
                  <a:pt x="4343" y="1388"/>
                </a:lnTo>
                <a:lnTo>
                  <a:pt x="4337" y="1388"/>
                </a:lnTo>
                <a:lnTo>
                  <a:pt x="4325" y="1388"/>
                </a:lnTo>
                <a:lnTo>
                  <a:pt x="4313" y="1388"/>
                </a:lnTo>
                <a:lnTo>
                  <a:pt x="4301" y="1388"/>
                </a:lnTo>
                <a:lnTo>
                  <a:pt x="4295" y="1388"/>
                </a:lnTo>
                <a:lnTo>
                  <a:pt x="4283" y="1388"/>
                </a:lnTo>
                <a:lnTo>
                  <a:pt x="4271" y="1388"/>
                </a:lnTo>
                <a:lnTo>
                  <a:pt x="4266" y="1388"/>
                </a:lnTo>
                <a:lnTo>
                  <a:pt x="4254" y="1388"/>
                </a:lnTo>
                <a:lnTo>
                  <a:pt x="4242" y="1388"/>
                </a:lnTo>
                <a:lnTo>
                  <a:pt x="4236" y="1388"/>
                </a:lnTo>
                <a:lnTo>
                  <a:pt x="4224" y="1388"/>
                </a:lnTo>
                <a:lnTo>
                  <a:pt x="4212" y="1388"/>
                </a:lnTo>
                <a:lnTo>
                  <a:pt x="4206" y="1388"/>
                </a:lnTo>
                <a:lnTo>
                  <a:pt x="4194" y="1388"/>
                </a:lnTo>
                <a:lnTo>
                  <a:pt x="4183" y="1388"/>
                </a:lnTo>
                <a:lnTo>
                  <a:pt x="4177" y="1388"/>
                </a:lnTo>
                <a:lnTo>
                  <a:pt x="4165" y="1388"/>
                </a:lnTo>
                <a:lnTo>
                  <a:pt x="4153" y="1388"/>
                </a:lnTo>
                <a:lnTo>
                  <a:pt x="4141" y="1388"/>
                </a:lnTo>
                <a:lnTo>
                  <a:pt x="4135" y="1388"/>
                </a:lnTo>
                <a:lnTo>
                  <a:pt x="4123" y="1388"/>
                </a:lnTo>
                <a:lnTo>
                  <a:pt x="4111" y="1388"/>
                </a:lnTo>
                <a:lnTo>
                  <a:pt x="4105" y="1388"/>
                </a:lnTo>
                <a:lnTo>
                  <a:pt x="4094" y="1388"/>
                </a:lnTo>
                <a:lnTo>
                  <a:pt x="4082" y="1388"/>
                </a:lnTo>
                <a:lnTo>
                  <a:pt x="4076" y="1388"/>
                </a:lnTo>
                <a:lnTo>
                  <a:pt x="4064" y="1388"/>
                </a:lnTo>
                <a:lnTo>
                  <a:pt x="4052" y="1388"/>
                </a:lnTo>
                <a:lnTo>
                  <a:pt x="4046" y="1388"/>
                </a:lnTo>
                <a:lnTo>
                  <a:pt x="4034" y="1388"/>
                </a:lnTo>
                <a:lnTo>
                  <a:pt x="4022" y="1388"/>
                </a:lnTo>
                <a:lnTo>
                  <a:pt x="4016" y="1388"/>
                </a:lnTo>
                <a:lnTo>
                  <a:pt x="4005" y="1388"/>
                </a:lnTo>
                <a:lnTo>
                  <a:pt x="3993" y="1388"/>
                </a:lnTo>
                <a:lnTo>
                  <a:pt x="3981" y="1388"/>
                </a:lnTo>
                <a:lnTo>
                  <a:pt x="3975" y="1388"/>
                </a:lnTo>
                <a:lnTo>
                  <a:pt x="3963" y="1388"/>
                </a:lnTo>
                <a:lnTo>
                  <a:pt x="3951" y="1388"/>
                </a:lnTo>
                <a:lnTo>
                  <a:pt x="3945" y="1388"/>
                </a:lnTo>
                <a:lnTo>
                  <a:pt x="3933" y="1388"/>
                </a:lnTo>
                <a:lnTo>
                  <a:pt x="3922" y="1388"/>
                </a:lnTo>
                <a:lnTo>
                  <a:pt x="3916" y="1388"/>
                </a:lnTo>
                <a:lnTo>
                  <a:pt x="3904" y="1388"/>
                </a:lnTo>
                <a:lnTo>
                  <a:pt x="3892" y="1388"/>
                </a:lnTo>
                <a:lnTo>
                  <a:pt x="3886" y="1388"/>
                </a:lnTo>
                <a:lnTo>
                  <a:pt x="3874" y="1388"/>
                </a:lnTo>
                <a:lnTo>
                  <a:pt x="3862" y="1388"/>
                </a:lnTo>
                <a:lnTo>
                  <a:pt x="3856" y="1388"/>
                </a:lnTo>
                <a:lnTo>
                  <a:pt x="3844" y="1388"/>
                </a:lnTo>
                <a:lnTo>
                  <a:pt x="3833" y="1388"/>
                </a:lnTo>
                <a:lnTo>
                  <a:pt x="3821" y="1388"/>
                </a:lnTo>
                <a:lnTo>
                  <a:pt x="3815" y="1388"/>
                </a:lnTo>
                <a:lnTo>
                  <a:pt x="3803" y="1388"/>
                </a:lnTo>
                <a:lnTo>
                  <a:pt x="3791" y="1388"/>
                </a:lnTo>
                <a:lnTo>
                  <a:pt x="3785" y="1388"/>
                </a:lnTo>
                <a:lnTo>
                  <a:pt x="3773" y="1388"/>
                </a:lnTo>
                <a:lnTo>
                  <a:pt x="3761" y="1388"/>
                </a:lnTo>
                <a:lnTo>
                  <a:pt x="3755" y="1388"/>
                </a:lnTo>
                <a:lnTo>
                  <a:pt x="3744" y="1388"/>
                </a:lnTo>
                <a:lnTo>
                  <a:pt x="3732" y="1388"/>
                </a:lnTo>
                <a:lnTo>
                  <a:pt x="3726" y="1388"/>
                </a:lnTo>
                <a:lnTo>
                  <a:pt x="3714" y="1388"/>
                </a:lnTo>
                <a:lnTo>
                  <a:pt x="3702" y="1388"/>
                </a:lnTo>
                <a:lnTo>
                  <a:pt x="3690" y="1388"/>
                </a:lnTo>
                <a:lnTo>
                  <a:pt x="3684" y="1388"/>
                </a:lnTo>
                <a:lnTo>
                  <a:pt x="3672" y="1388"/>
                </a:lnTo>
                <a:lnTo>
                  <a:pt x="3660" y="1388"/>
                </a:lnTo>
                <a:lnTo>
                  <a:pt x="3655" y="1388"/>
                </a:lnTo>
                <a:lnTo>
                  <a:pt x="3643" y="1388"/>
                </a:lnTo>
                <a:lnTo>
                  <a:pt x="3631" y="1388"/>
                </a:lnTo>
                <a:lnTo>
                  <a:pt x="3625" y="1388"/>
                </a:lnTo>
                <a:lnTo>
                  <a:pt x="3613" y="1388"/>
                </a:lnTo>
                <a:lnTo>
                  <a:pt x="3601" y="1388"/>
                </a:lnTo>
                <a:lnTo>
                  <a:pt x="3595" y="1388"/>
                </a:lnTo>
                <a:lnTo>
                  <a:pt x="3583" y="1388"/>
                </a:lnTo>
                <a:lnTo>
                  <a:pt x="3572" y="1388"/>
                </a:lnTo>
                <a:lnTo>
                  <a:pt x="3566" y="1388"/>
                </a:lnTo>
                <a:lnTo>
                  <a:pt x="3554" y="1388"/>
                </a:lnTo>
                <a:lnTo>
                  <a:pt x="3542" y="1388"/>
                </a:lnTo>
                <a:lnTo>
                  <a:pt x="3530" y="1388"/>
                </a:lnTo>
                <a:lnTo>
                  <a:pt x="3524" y="1388"/>
                </a:lnTo>
                <a:lnTo>
                  <a:pt x="3512" y="1388"/>
                </a:lnTo>
                <a:lnTo>
                  <a:pt x="3500" y="1388"/>
                </a:lnTo>
                <a:lnTo>
                  <a:pt x="3494" y="1388"/>
                </a:lnTo>
                <a:lnTo>
                  <a:pt x="3483" y="1388"/>
                </a:lnTo>
                <a:lnTo>
                  <a:pt x="3471" y="1388"/>
                </a:lnTo>
                <a:lnTo>
                  <a:pt x="3465" y="1388"/>
                </a:lnTo>
                <a:lnTo>
                  <a:pt x="3453" y="1388"/>
                </a:lnTo>
                <a:lnTo>
                  <a:pt x="3441" y="1388"/>
                </a:lnTo>
                <a:lnTo>
                  <a:pt x="3435" y="1388"/>
                </a:lnTo>
                <a:lnTo>
                  <a:pt x="3423" y="1388"/>
                </a:lnTo>
                <a:lnTo>
                  <a:pt x="3411" y="1388"/>
                </a:lnTo>
                <a:lnTo>
                  <a:pt x="3405" y="1388"/>
                </a:lnTo>
                <a:lnTo>
                  <a:pt x="3394" y="1388"/>
                </a:lnTo>
                <a:lnTo>
                  <a:pt x="3382" y="1388"/>
                </a:lnTo>
                <a:lnTo>
                  <a:pt x="3370" y="1388"/>
                </a:lnTo>
                <a:lnTo>
                  <a:pt x="3364" y="1388"/>
                </a:lnTo>
                <a:lnTo>
                  <a:pt x="3352" y="1388"/>
                </a:lnTo>
                <a:lnTo>
                  <a:pt x="3340" y="1388"/>
                </a:lnTo>
                <a:lnTo>
                  <a:pt x="3334" y="1388"/>
                </a:lnTo>
                <a:lnTo>
                  <a:pt x="3322" y="1388"/>
                </a:lnTo>
                <a:lnTo>
                  <a:pt x="3311" y="1388"/>
                </a:lnTo>
                <a:lnTo>
                  <a:pt x="3305" y="1388"/>
                </a:lnTo>
                <a:lnTo>
                  <a:pt x="3293" y="1388"/>
                </a:lnTo>
                <a:lnTo>
                  <a:pt x="3281" y="1388"/>
                </a:lnTo>
                <a:lnTo>
                  <a:pt x="3275" y="1388"/>
                </a:lnTo>
                <a:lnTo>
                  <a:pt x="3263" y="1388"/>
                </a:lnTo>
                <a:lnTo>
                  <a:pt x="3251" y="1388"/>
                </a:lnTo>
                <a:lnTo>
                  <a:pt x="3245" y="1388"/>
                </a:lnTo>
                <a:lnTo>
                  <a:pt x="3233" y="1388"/>
                </a:lnTo>
                <a:lnTo>
                  <a:pt x="3222" y="1388"/>
                </a:lnTo>
                <a:lnTo>
                  <a:pt x="3210" y="1388"/>
                </a:lnTo>
                <a:lnTo>
                  <a:pt x="3204" y="1388"/>
                </a:lnTo>
                <a:lnTo>
                  <a:pt x="3192" y="1388"/>
                </a:lnTo>
                <a:lnTo>
                  <a:pt x="3180" y="1388"/>
                </a:lnTo>
                <a:lnTo>
                  <a:pt x="3174" y="1388"/>
                </a:lnTo>
                <a:lnTo>
                  <a:pt x="3162" y="1388"/>
                </a:lnTo>
                <a:lnTo>
                  <a:pt x="3150" y="1388"/>
                </a:lnTo>
                <a:lnTo>
                  <a:pt x="3144" y="1388"/>
                </a:lnTo>
                <a:lnTo>
                  <a:pt x="3133" y="1388"/>
                </a:lnTo>
                <a:lnTo>
                  <a:pt x="3121" y="1388"/>
                </a:lnTo>
                <a:lnTo>
                  <a:pt x="3115" y="1388"/>
                </a:lnTo>
                <a:lnTo>
                  <a:pt x="3103" y="1388"/>
                </a:lnTo>
                <a:lnTo>
                  <a:pt x="3091" y="1388"/>
                </a:lnTo>
                <a:lnTo>
                  <a:pt x="3085" y="1388"/>
                </a:lnTo>
                <a:lnTo>
                  <a:pt x="3073" y="1388"/>
                </a:lnTo>
                <a:lnTo>
                  <a:pt x="3061" y="1388"/>
                </a:lnTo>
                <a:lnTo>
                  <a:pt x="3049" y="1388"/>
                </a:lnTo>
                <a:lnTo>
                  <a:pt x="3044" y="1388"/>
                </a:lnTo>
                <a:lnTo>
                  <a:pt x="3032" y="1388"/>
                </a:lnTo>
                <a:lnTo>
                  <a:pt x="3020" y="1388"/>
                </a:lnTo>
                <a:lnTo>
                  <a:pt x="3014" y="1388"/>
                </a:lnTo>
                <a:lnTo>
                  <a:pt x="3002" y="1388"/>
                </a:lnTo>
                <a:lnTo>
                  <a:pt x="2990" y="1388"/>
                </a:lnTo>
                <a:lnTo>
                  <a:pt x="2984" y="1388"/>
                </a:lnTo>
                <a:lnTo>
                  <a:pt x="2972" y="1388"/>
                </a:lnTo>
                <a:lnTo>
                  <a:pt x="2961" y="1388"/>
                </a:lnTo>
                <a:lnTo>
                  <a:pt x="2955" y="1388"/>
                </a:lnTo>
                <a:lnTo>
                  <a:pt x="2943" y="1388"/>
                </a:lnTo>
                <a:lnTo>
                  <a:pt x="2931" y="1388"/>
                </a:lnTo>
                <a:lnTo>
                  <a:pt x="2919" y="1388"/>
                </a:lnTo>
                <a:lnTo>
                  <a:pt x="2913" y="1388"/>
                </a:lnTo>
                <a:lnTo>
                  <a:pt x="2901" y="1388"/>
                </a:lnTo>
                <a:lnTo>
                  <a:pt x="2889" y="1388"/>
                </a:lnTo>
                <a:lnTo>
                  <a:pt x="2883" y="1388"/>
                </a:lnTo>
                <a:lnTo>
                  <a:pt x="2872" y="1388"/>
                </a:lnTo>
                <a:lnTo>
                  <a:pt x="2860" y="1388"/>
                </a:lnTo>
                <a:lnTo>
                  <a:pt x="2854" y="1388"/>
                </a:lnTo>
                <a:lnTo>
                  <a:pt x="2842" y="1388"/>
                </a:lnTo>
                <a:lnTo>
                  <a:pt x="2830" y="1388"/>
                </a:lnTo>
                <a:lnTo>
                  <a:pt x="2824" y="1388"/>
                </a:lnTo>
                <a:lnTo>
                  <a:pt x="2812" y="1388"/>
                </a:lnTo>
                <a:lnTo>
                  <a:pt x="2800" y="1388"/>
                </a:lnTo>
                <a:lnTo>
                  <a:pt x="2794" y="1388"/>
                </a:lnTo>
                <a:lnTo>
                  <a:pt x="2783" y="1388"/>
                </a:lnTo>
                <a:lnTo>
                  <a:pt x="2771" y="1388"/>
                </a:lnTo>
                <a:lnTo>
                  <a:pt x="2759" y="1388"/>
                </a:lnTo>
                <a:lnTo>
                  <a:pt x="2753" y="1388"/>
                </a:lnTo>
                <a:lnTo>
                  <a:pt x="2741" y="1388"/>
                </a:lnTo>
                <a:lnTo>
                  <a:pt x="2729" y="1388"/>
                </a:lnTo>
                <a:lnTo>
                  <a:pt x="2723" y="1388"/>
                </a:lnTo>
                <a:lnTo>
                  <a:pt x="2711" y="1388"/>
                </a:lnTo>
                <a:lnTo>
                  <a:pt x="2700" y="1388"/>
                </a:lnTo>
                <a:lnTo>
                  <a:pt x="2694" y="1388"/>
                </a:lnTo>
                <a:lnTo>
                  <a:pt x="2682" y="1388"/>
                </a:lnTo>
                <a:lnTo>
                  <a:pt x="2670" y="1388"/>
                </a:lnTo>
                <a:lnTo>
                  <a:pt x="2664" y="1388"/>
                </a:lnTo>
                <a:lnTo>
                  <a:pt x="2652" y="1388"/>
                </a:lnTo>
                <a:lnTo>
                  <a:pt x="2640" y="1388"/>
                </a:lnTo>
                <a:lnTo>
                  <a:pt x="2634" y="1388"/>
                </a:lnTo>
                <a:lnTo>
                  <a:pt x="2622" y="1388"/>
                </a:lnTo>
                <a:lnTo>
                  <a:pt x="2611" y="1388"/>
                </a:lnTo>
                <a:lnTo>
                  <a:pt x="2599" y="1388"/>
                </a:lnTo>
                <a:lnTo>
                  <a:pt x="2593" y="1388"/>
                </a:lnTo>
                <a:lnTo>
                  <a:pt x="2581" y="1388"/>
                </a:lnTo>
                <a:lnTo>
                  <a:pt x="2569" y="1388"/>
                </a:lnTo>
                <a:lnTo>
                  <a:pt x="2563" y="1388"/>
                </a:lnTo>
                <a:lnTo>
                  <a:pt x="2551" y="1388"/>
                </a:lnTo>
                <a:lnTo>
                  <a:pt x="2539" y="1388"/>
                </a:lnTo>
                <a:lnTo>
                  <a:pt x="2533" y="1388"/>
                </a:lnTo>
                <a:lnTo>
                  <a:pt x="2522" y="1388"/>
                </a:lnTo>
                <a:lnTo>
                  <a:pt x="2510" y="1388"/>
                </a:lnTo>
                <a:lnTo>
                  <a:pt x="2504" y="1388"/>
                </a:lnTo>
                <a:lnTo>
                  <a:pt x="2492" y="1388"/>
                </a:lnTo>
                <a:lnTo>
                  <a:pt x="2480" y="1388"/>
                </a:lnTo>
                <a:lnTo>
                  <a:pt x="2474" y="1388"/>
                </a:lnTo>
                <a:lnTo>
                  <a:pt x="2462" y="1388"/>
                </a:lnTo>
                <a:lnTo>
                  <a:pt x="2450" y="1388"/>
                </a:lnTo>
                <a:lnTo>
                  <a:pt x="2438" y="1388"/>
                </a:lnTo>
                <a:lnTo>
                  <a:pt x="2433" y="1388"/>
                </a:lnTo>
                <a:lnTo>
                  <a:pt x="2421" y="1388"/>
                </a:lnTo>
                <a:lnTo>
                  <a:pt x="2409" y="1388"/>
                </a:lnTo>
                <a:lnTo>
                  <a:pt x="2403" y="1388"/>
                </a:lnTo>
                <a:lnTo>
                  <a:pt x="2391" y="1388"/>
                </a:lnTo>
                <a:lnTo>
                  <a:pt x="2379" y="1388"/>
                </a:lnTo>
                <a:lnTo>
                  <a:pt x="2373" y="1388"/>
                </a:lnTo>
                <a:lnTo>
                  <a:pt x="2361" y="1388"/>
                </a:lnTo>
                <a:lnTo>
                  <a:pt x="2350" y="1388"/>
                </a:lnTo>
                <a:lnTo>
                  <a:pt x="2344" y="1388"/>
                </a:lnTo>
                <a:lnTo>
                  <a:pt x="2332" y="1388"/>
                </a:lnTo>
                <a:lnTo>
                  <a:pt x="2320" y="1388"/>
                </a:lnTo>
                <a:lnTo>
                  <a:pt x="2314" y="1388"/>
                </a:lnTo>
                <a:lnTo>
                  <a:pt x="2302" y="1388"/>
                </a:lnTo>
                <a:lnTo>
                  <a:pt x="2290" y="1388"/>
                </a:lnTo>
                <a:lnTo>
                  <a:pt x="2278" y="1388"/>
                </a:lnTo>
                <a:lnTo>
                  <a:pt x="2272" y="1388"/>
                </a:lnTo>
                <a:lnTo>
                  <a:pt x="2261" y="1388"/>
                </a:lnTo>
                <a:lnTo>
                  <a:pt x="2249" y="1388"/>
                </a:lnTo>
                <a:lnTo>
                  <a:pt x="2243" y="1388"/>
                </a:lnTo>
                <a:lnTo>
                  <a:pt x="2231" y="1388"/>
                </a:lnTo>
                <a:lnTo>
                  <a:pt x="2219" y="1388"/>
                </a:lnTo>
                <a:lnTo>
                  <a:pt x="2213" y="1388"/>
                </a:lnTo>
                <a:lnTo>
                  <a:pt x="2201" y="1388"/>
                </a:lnTo>
                <a:lnTo>
                  <a:pt x="2189" y="1388"/>
                </a:lnTo>
                <a:lnTo>
                  <a:pt x="2183" y="1388"/>
                </a:lnTo>
                <a:lnTo>
                  <a:pt x="2172" y="1388"/>
                </a:lnTo>
                <a:lnTo>
                  <a:pt x="2160" y="1388"/>
                </a:lnTo>
                <a:lnTo>
                  <a:pt x="2148" y="1388"/>
                </a:lnTo>
                <a:lnTo>
                  <a:pt x="2142" y="1388"/>
                </a:lnTo>
                <a:lnTo>
                  <a:pt x="2130" y="1388"/>
                </a:lnTo>
                <a:lnTo>
                  <a:pt x="2118" y="1388"/>
                </a:lnTo>
                <a:lnTo>
                  <a:pt x="2112" y="1388"/>
                </a:lnTo>
                <a:lnTo>
                  <a:pt x="2100" y="1388"/>
                </a:lnTo>
                <a:lnTo>
                  <a:pt x="2089" y="1388"/>
                </a:lnTo>
                <a:lnTo>
                  <a:pt x="2083" y="1388"/>
                </a:lnTo>
                <a:lnTo>
                  <a:pt x="2071" y="1388"/>
                </a:lnTo>
                <a:lnTo>
                  <a:pt x="2059" y="1388"/>
                </a:lnTo>
                <a:lnTo>
                  <a:pt x="2053" y="1388"/>
                </a:lnTo>
                <a:lnTo>
                  <a:pt x="2041" y="1388"/>
                </a:lnTo>
                <a:lnTo>
                  <a:pt x="2029" y="1388"/>
                </a:lnTo>
                <a:lnTo>
                  <a:pt x="2023" y="1388"/>
                </a:lnTo>
                <a:lnTo>
                  <a:pt x="2011" y="1388"/>
                </a:lnTo>
                <a:lnTo>
                  <a:pt x="2000" y="1388"/>
                </a:lnTo>
                <a:lnTo>
                  <a:pt x="1988" y="1388"/>
                </a:lnTo>
                <a:lnTo>
                  <a:pt x="1982" y="1388"/>
                </a:lnTo>
                <a:lnTo>
                  <a:pt x="1970" y="1388"/>
                </a:lnTo>
                <a:lnTo>
                  <a:pt x="1958" y="1388"/>
                </a:lnTo>
                <a:lnTo>
                  <a:pt x="1952" y="1388"/>
                </a:lnTo>
                <a:lnTo>
                  <a:pt x="1940" y="1388"/>
                </a:lnTo>
                <a:lnTo>
                  <a:pt x="1928" y="1388"/>
                </a:lnTo>
                <a:lnTo>
                  <a:pt x="1922" y="1388"/>
                </a:lnTo>
                <a:lnTo>
                  <a:pt x="1911" y="1388"/>
                </a:lnTo>
                <a:lnTo>
                  <a:pt x="1899" y="1388"/>
                </a:lnTo>
                <a:lnTo>
                  <a:pt x="1893" y="1388"/>
                </a:lnTo>
                <a:lnTo>
                  <a:pt x="1881" y="1388"/>
                </a:lnTo>
                <a:lnTo>
                  <a:pt x="1869" y="1388"/>
                </a:lnTo>
                <a:lnTo>
                  <a:pt x="1863" y="1388"/>
                </a:lnTo>
                <a:lnTo>
                  <a:pt x="1851" y="1388"/>
                </a:lnTo>
                <a:lnTo>
                  <a:pt x="1839" y="1388"/>
                </a:lnTo>
                <a:lnTo>
                  <a:pt x="1828" y="1388"/>
                </a:lnTo>
                <a:lnTo>
                  <a:pt x="1822" y="1388"/>
                </a:lnTo>
                <a:lnTo>
                  <a:pt x="1810" y="1388"/>
                </a:lnTo>
                <a:lnTo>
                  <a:pt x="1798" y="1388"/>
                </a:lnTo>
                <a:lnTo>
                  <a:pt x="1792" y="1388"/>
                </a:lnTo>
                <a:lnTo>
                  <a:pt x="1780" y="1388"/>
                </a:lnTo>
                <a:lnTo>
                  <a:pt x="1768" y="1388"/>
                </a:lnTo>
                <a:lnTo>
                  <a:pt x="1762" y="1388"/>
                </a:lnTo>
                <a:lnTo>
                  <a:pt x="1750" y="1388"/>
                </a:lnTo>
                <a:lnTo>
                  <a:pt x="1739" y="1388"/>
                </a:lnTo>
                <a:lnTo>
                  <a:pt x="1733" y="1388"/>
                </a:lnTo>
                <a:lnTo>
                  <a:pt x="1721" y="1388"/>
                </a:lnTo>
                <a:lnTo>
                  <a:pt x="1709" y="1388"/>
                </a:lnTo>
                <a:lnTo>
                  <a:pt x="1703" y="1388"/>
                </a:lnTo>
                <a:lnTo>
                  <a:pt x="1691" y="1388"/>
                </a:lnTo>
                <a:lnTo>
                  <a:pt x="1679" y="1388"/>
                </a:lnTo>
                <a:lnTo>
                  <a:pt x="1667" y="1388"/>
                </a:lnTo>
                <a:lnTo>
                  <a:pt x="1661" y="1388"/>
                </a:lnTo>
                <a:lnTo>
                  <a:pt x="1650" y="1388"/>
                </a:lnTo>
                <a:lnTo>
                  <a:pt x="1638" y="1388"/>
                </a:lnTo>
                <a:lnTo>
                  <a:pt x="1632" y="1388"/>
                </a:lnTo>
                <a:lnTo>
                  <a:pt x="1620" y="1388"/>
                </a:lnTo>
                <a:lnTo>
                  <a:pt x="1608" y="1388"/>
                </a:lnTo>
                <a:lnTo>
                  <a:pt x="1602" y="1388"/>
                </a:lnTo>
                <a:lnTo>
                  <a:pt x="1590" y="1388"/>
                </a:lnTo>
                <a:lnTo>
                  <a:pt x="1578" y="1388"/>
                </a:lnTo>
                <a:lnTo>
                  <a:pt x="1572" y="1388"/>
                </a:lnTo>
                <a:lnTo>
                  <a:pt x="1561" y="1388"/>
                </a:lnTo>
                <a:lnTo>
                  <a:pt x="1549" y="1388"/>
                </a:lnTo>
                <a:lnTo>
                  <a:pt x="1543" y="1388"/>
                </a:lnTo>
                <a:lnTo>
                  <a:pt x="1531" y="1388"/>
                </a:lnTo>
                <a:lnTo>
                  <a:pt x="1519" y="1388"/>
                </a:lnTo>
                <a:lnTo>
                  <a:pt x="1507" y="1388"/>
                </a:lnTo>
                <a:lnTo>
                  <a:pt x="1501" y="1388"/>
                </a:lnTo>
                <a:lnTo>
                  <a:pt x="1489" y="1388"/>
                </a:lnTo>
                <a:lnTo>
                  <a:pt x="1478" y="1388"/>
                </a:lnTo>
                <a:lnTo>
                  <a:pt x="1472" y="1388"/>
                </a:lnTo>
                <a:lnTo>
                  <a:pt x="1460" y="1388"/>
                </a:lnTo>
                <a:lnTo>
                  <a:pt x="1448" y="1388"/>
                </a:lnTo>
                <a:lnTo>
                  <a:pt x="1442" y="1388"/>
                </a:lnTo>
                <a:lnTo>
                  <a:pt x="1430" y="1388"/>
                </a:lnTo>
                <a:lnTo>
                  <a:pt x="1418" y="1388"/>
                </a:lnTo>
                <a:lnTo>
                  <a:pt x="1412" y="1388"/>
                </a:lnTo>
                <a:lnTo>
                  <a:pt x="1400" y="1388"/>
                </a:lnTo>
                <a:lnTo>
                  <a:pt x="1389" y="1388"/>
                </a:lnTo>
                <a:lnTo>
                  <a:pt x="1377" y="1388"/>
                </a:lnTo>
                <a:lnTo>
                  <a:pt x="1371" y="1388"/>
                </a:lnTo>
                <a:lnTo>
                  <a:pt x="1359" y="1388"/>
                </a:lnTo>
                <a:lnTo>
                  <a:pt x="1347" y="1388"/>
                </a:lnTo>
                <a:lnTo>
                  <a:pt x="1341" y="1388"/>
                </a:lnTo>
                <a:lnTo>
                  <a:pt x="1329" y="1388"/>
                </a:lnTo>
                <a:lnTo>
                  <a:pt x="1317" y="1388"/>
                </a:lnTo>
                <a:lnTo>
                  <a:pt x="1311" y="1388"/>
                </a:lnTo>
                <a:lnTo>
                  <a:pt x="1300" y="1388"/>
                </a:lnTo>
                <a:lnTo>
                  <a:pt x="1288" y="1388"/>
                </a:lnTo>
                <a:lnTo>
                  <a:pt x="1282" y="1388"/>
                </a:lnTo>
                <a:lnTo>
                  <a:pt x="1270" y="1388"/>
                </a:lnTo>
                <a:lnTo>
                  <a:pt x="1258" y="1388"/>
                </a:lnTo>
                <a:lnTo>
                  <a:pt x="1252" y="1388"/>
                </a:lnTo>
                <a:lnTo>
                  <a:pt x="1240" y="1388"/>
                </a:lnTo>
                <a:lnTo>
                  <a:pt x="1228" y="1388"/>
                </a:lnTo>
                <a:lnTo>
                  <a:pt x="1217" y="1388"/>
                </a:lnTo>
                <a:lnTo>
                  <a:pt x="1211" y="1388"/>
                </a:lnTo>
                <a:lnTo>
                  <a:pt x="1199" y="1388"/>
                </a:lnTo>
                <a:lnTo>
                  <a:pt x="1187" y="1388"/>
                </a:lnTo>
                <a:lnTo>
                  <a:pt x="1181" y="1388"/>
                </a:lnTo>
                <a:lnTo>
                  <a:pt x="1169" y="1388"/>
                </a:lnTo>
                <a:lnTo>
                  <a:pt x="1157" y="1388"/>
                </a:lnTo>
                <a:lnTo>
                  <a:pt x="1151" y="1388"/>
                </a:lnTo>
                <a:lnTo>
                  <a:pt x="1139" y="1388"/>
                </a:lnTo>
                <a:lnTo>
                  <a:pt x="1128" y="1388"/>
                </a:lnTo>
                <a:lnTo>
                  <a:pt x="1122" y="1388"/>
                </a:lnTo>
                <a:lnTo>
                  <a:pt x="1110" y="1388"/>
                </a:lnTo>
                <a:lnTo>
                  <a:pt x="1098" y="1388"/>
                </a:lnTo>
                <a:lnTo>
                  <a:pt x="1092" y="1388"/>
                </a:lnTo>
                <a:lnTo>
                  <a:pt x="1080" y="1388"/>
                </a:lnTo>
                <a:lnTo>
                  <a:pt x="1068" y="1388"/>
                </a:lnTo>
                <a:lnTo>
                  <a:pt x="1056" y="1388"/>
                </a:lnTo>
                <a:lnTo>
                  <a:pt x="1050" y="1388"/>
                </a:lnTo>
                <a:lnTo>
                  <a:pt x="1039" y="1388"/>
                </a:lnTo>
                <a:lnTo>
                  <a:pt x="1027" y="1388"/>
                </a:lnTo>
                <a:lnTo>
                  <a:pt x="1021" y="1388"/>
                </a:lnTo>
                <a:lnTo>
                  <a:pt x="1009" y="1388"/>
                </a:lnTo>
                <a:lnTo>
                  <a:pt x="997" y="1388"/>
                </a:lnTo>
                <a:lnTo>
                  <a:pt x="991" y="1388"/>
                </a:lnTo>
                <a:lnTo>
                  <a:pt x="979" y="1388"/>
                </a:lnTo>
                <a:lnTo>
                  <a:pt x="967" y="1388"/>
                </a:lnTo>
                <a:lnTo>
                  <a:pt x="961" y="1388"/>
                </a:lnTo>
                <a:lnTo>
                  <a:pt x="950" y="1388"/>
                </a:lnTo>
                <a:lnTo>
                  <a:pt x="938" y="1388"/>
                </a:lnTo>
                <a:lnTo>
                  <a:pt x="932" y="1388"/>
                </a:lnTo>
                <a:lnTo>
                  <a:pt x="920" y="1388"/>
                </a:lnTo>
                <a:lnTo>
                  <a:pt x="908" y="1388"/>
                </a:lnTo>
                <a:lnTo>
                  <a:pt x="896" y="1388"/>
                </a:lnTo>
                <a:lnTo>
                  <a:pt x="890" y="1388"/>
                </a:lnTo>
                <a:lnTo>
                  <a:pt x="878" y="1388"/>
                </a:lnTo>
                <a:lnTo>
                  <a:pt x="867" y="1388"/>
                </a:lnTo>
                <a:lnTo>
                  <a:pt x="861" y="1388"/>
                </a:lnTo>
                <a:lnTo>
                  <a:pt x="849" y="1388"/>
                </a:lnTo>
                <a:lnTo>
                  <a:pt x="837" y="1388"/>
                </a:lnTo>
                <a:lnTo>
                  <a:pt x="831" y="1388"/>
                </a:lnTo>
                <a:lnTo>
                  <a:pt x="819" y="1388"/>
                </a:lnTo>
                <a:lnTo>
                  <a:pt x="807" y="1388"/>
                </a:lnTo>
                <a:lnTo>
                  <a:pt x="801" y="1388"/>
                </a:lnTo>
                <a:lnTo>
                  <a:pt x="789" y="1388"/>
                </a:lnTo>
                <a:lnTo>
                  <a:pt x="778" y="1388"/>
                </a:lnTo>
                <a:lnTo>
                  <a:pt x="772" y="1388"/>
                </a:lnTo>
                <a:lnTo>
                  <a:pt x="760" y="1388"/>
                </a:lnTo>
                <a:lnTo>
                  <a:pt x="748" y="1388"/>
                </a:lnTo>
                <a:lnTo>
                  <a:pt x="736" y="1388"/>
                </a:lnTo>
                <a:lnTo>
                  <a:pt x="730" y="1388"/>
                </a:lnTo>
                <a:lnTo>
                  <a:pt x="718" y="1388"/>
                </a:lnTo>
                <a:lnTo>
                  <a:pt x="706" y="1388"/>
                </a:lnTo>
                <a:lnTo>
                  <a:pt x="700" y="1388"/>
                </a:lnTo>
                <a:lnTo>
                  <a:pt x="689" y="1388"/>
                </a:lnTo>
                <a:lnTo>
                  <a:pt x="677" y="1388"/>
                </a:lnTo>
                <a:lnTo>
                  <a:pt x="671" y="1388"/>
                </a:lnTo>
                <a:lnTo>
                  <a:pt x="659" y="1388"/>
                </a:lnTo>
                <a:lnTo>
                  <a:pt x="647" y="1388"/>
                </a:lnTo>
                <a:lnTo>
                  <a:pt x="641" y="1388"/>
                </a:lnTo>
                <a:lnTo>
                  <a:pt x="629" y="1388"/>
                </a:lnTo>
                <a:lnTo>
                  <a:pt x="617" y="1388"/>
                </a:lnTo>
                <a:lnTo>
                  <a:pt x="606" y="1388"/>
                </a:lnTo>
                <a:lnTo>
                  <a:pt x="600" y="1388"/>
                </a:lnTo>
                <a:lnTo>
                  <a:pt x="588" y="1388"/>
                </a:lnTo>
                <a:lnTo>
                  <a:pt x="576" y="1388"/>
                </a:lnTo>
                <a:lnTo>
                  <a:pt x="570" y="1388"/>
                </a:lnTo>
                <a:lnTo>
                  <a:pt x="558" y="1388"/>
                </a:lnTo>
                <a:lnTo>
                  <a:pt x="546" y="1388"/>
                </a:lnTo>
                <a:lnTo>
                  <a:pt x="540" y="1388"/>
                </a:lnTo>
                <a:lnTo>
                  <a:pt x="528" y="1388"/>
                </a:lnTo>
                <a:lnTo>
                  <a:pt x="517" y="1388"/>
                </a:lnTo>
                <a:lnTo>
                  <a:pt x="511" y="1388"/>
                </a:lnTo>
                <a:lnTo>
                  <a:pt x="499" y="1388"/>
                </a:lnTo>
                <a:lnTo>
                  <a:pt x="487" y="1388"/>
                </a:lnTo>
                <a:lnTo>
                  <a:pt x="481" y="1388"/>
                </a:lnTo>
                <a:lnTo>
                  <a:pt x="469" y="1388"/>
                </a:lnTo>
                <a:lnTo>
                  <a:pt x="457" y="1388"/>
                </a:lnTo>
                <a:lnTo>
                  <a:pt x="445" y="1388"/>
                </a:lnTo>
                <a:lnTo>
                  <a:pt x="439" y="1388"/>
                </a:lnTo>
                <a:lnTo>
                  <a:pt x="428" y="1388"/>
                </a:lnTo>
                <a:lnTo>
                  <a:pt x="416" y="1388"/>
                </a:lnTo>
                <a:lnTo>
                  <a:pt x="410" y="1388"/>
                </a:lnTo>
                <a:lnTo>
                  <a:pt x="398" y="1388"/>
                </a:lnTo>
                <a:lnTo>
                  <a:pt x="386" y="1388"/>
                </a:lnTo>
                <a:lnTo>
                  <a:pt x="380" y="1388"/>
                </a:lnTo>
                <a:lnTo>
                  <a:pt x="368" y="1388"/>
                </a:lnTo>
                <a:lnTo>
                  <a:pt x="356" y="1388"/>
                </a:lnTo>
                <a:lnTo>
                  <a:pt x="350" y="1388"/>
                </a:lnTo>
                <a:lnTo>
                  <a:pt x="339" y="1388"/>
                </a:lnTo>
                <a:lnTo>
                  <a:pt x="327" y="1388"/>
                </a:lnTo>
                <a:lnTo>
                  <a:pt x="321" y="1388"/>
                </a:lnTo>
                <a:lnTo>
                  <a:pt x="309" y="1388"/>
                </a:lnTo>
                <a:lnTo>
                  <a:pt x="297" y="1388"/>
                </a:lnTo>
                <a:lnTo>
                  <a:pt x="285" y="1388"/>
                </a:lnTo>
                <a:lnTo>
                  <a:pt x="279" y="1388"/>
                </a:lnTo>
                <a:lnTo>
                  <a:pt x="267" y="1388"/>
                </a:lnTo>
                <a:lnTo>
                  <a:pt x="256" y="1388"/>
                </a:lnTo>
                <a:lnTo>
                  <a:pt x="250" y="1388"/>
                </a:lnTo>
                <a:lnTo>
                  <a:pt x="238" y="1388"/>
                </a:lnTo>
                <a:lnTo>
                  <a:pt x="226" y="1388"/>
                </a:lnTo>
                <a:lnTo>
                  <a:pt x="220" y="1388"/>
                </a:lnTo>
                <a:lnTo>
                  <a:pt x="208" y="1388"/>
                </a:lnTo>
                <a:lnTo>
                  <a:pt x="196" y="1388"/>
                </a:lnTo>
                <a:lnTo>
                  <a:pt x="190" y="1388"/>
                </a:lnTo>
                <a:lnTo>
                  <a:pt x="178" y="1388"/>
                </a:lnTo>
                <a:lnTo>
                  <a:pt x="167" y="1388"/>
                </a:lnTo>
                <a:lnTo>
                  <a:pt x="161" y="1388"/>
                </a:lnTo>
                <a:lnTo>
                  <a:pt x="149" y="1388"/>
                </a:lnTo>
                <a:lnTo>
                  <a:pt x="137" y="1388"/>
                </a:lnTo>
                <a:lnTo>
                  <a:pt x="125" y="1388"/>
                </a:lnTo>
                <a:lnTo>
                  <a:pt x="119" y="1388"/>
                </a:lnTo>
                <a:lnTo>
                  <a:pt x="107" y="1388"/>
                </a:lnTo>
                <a:lnTo>
                  <a:pt x="95" y="1388"/>
                </a:lnTo>
                <a:lnTo>
                  <a:pt x="89" y="1388"/>
                </a:lnTo>
                <a:lnTo>
                  <a:pt x="78" y="1388"/>
                </a:lnTo>
                <a:lnTo>
                  <a:pt x="66" y="1388"/>
                </a:lnTo>
                <a:lnTo>
                  <a:pt x="60" y="1388"/>
                </a:lnTo>
                <a:lnTo>
                  <a:pt x="48" y="1388"/>
                </a:lnTo>
                <a:lnTo>
                  <a:pt x="36" y="1388"/>
                </a:lnTo>
                <a:lnTo>
                  <a:pt x="30" y="1388"/>
                </a:lnTo>
                <a:lnTo>
                  <a:pt x="18" y="1388"/>
                </a:lnTo>
                <a:lnTo>
                  <a:pt x="6" y="1388"/>
                </a:lnTo>
                <a:lnTo>
                  <a:pt x="0" y="1388"/>
                </a:lnTo>
                <a:close/>
              </a:path>
            </a:pathLst>
          </a:custGeom>
          <a:solidFill>
            <a:schemeClr val="accent1"/>
          </a:solidFill>
          <a:ln w="9525">
            <a:noFill/>
            <a:round/>
            <a:headEnd/>
            <a:tailEnd/>
          </a:ln>
        </p:spPr>
        <p:txBody>
          <a:bodyPr/>
          <a:lstStyle/>
          <a:p>
            <a:endParaRPr lang="de-DE"/>
          </a:p>
        </p:txBody>
      </p:sp>
      <p:sp>
        <p:nvSpPr>
          <p:cNvPr id="1598560" name="Freeform 99"/>
          <p:cNvSpPr>
            <a:spLocks/>
          </p:cNvSpPr>
          <p:nvPr/>
        </p:nvSpPr>
        <p:spPr bwMode="auto">
          <a:xfrm>
            <a:off x="1047959" y="2365999"/>
            <a:ext cx="7153066" cy="3294453"/>
          </a:xfrm>
          <a:custGeom>
            <a:avLst/>
            <a:gdLst>
              <a:gd name="T0" fmla="*/ 188912 w 4467"/>
              <a:gd name="T1" fmla="*/ 2533650 h 2278"/>
              <a:gd name="T2" fmla="*/ 406400 w 4467"/>
              <a:gd name="T3" fmla="*/ 3419474 h 2278"/>
              <a:gd name="T4" fmla="*/ 631825 w 4467"/>
              <a:gd name="T5" fmla="*/ 3560735 h 2278"/>
              <a:gd name="T6" fmla="*/ 857250 w 4467"/>
              <a:gd name="T7" fmla="*/ 3606773 h 2278"/>
              <a:gd name="T8" fmla="*/ 1074737 w 4467"/>
              <a:gd name="T9" fmla="*/ 3484562 h 2278"/>
              <a:gd name="T10" fmla="*/ 1300162 w 4467"/>
              <a:gd name="T11" fmla="*/ 1789113 h 2278"/>
              <a:gd name="T12" fmla="*/ 1525587 w 4467"/>
              <a:gd name="T13" fmla="*/ 2193924 h 2278"/>
              <a:gd name="T14" fmla="*/ 1743075 w 4467"/>
              <a:gd name="T15" fmla="*/ 3221036 h 2278"/>
              <a:gd name="T16" fmla="*/ 1968500 w 4467"/>
              <a:gd name="T17" fmla="*/ 3362324 h 2278"/>
              <a:gd name="T18" fmla="*/ 2185986 w 4467"/>
              <a:gd name="T19" fmla="*/ 3400424 h 2278"/>
              <a:gd name="T20" fmla="*/ 2411412 w 4467"/>
              <a:gd name="T21" fmla="*/ 3503585 h 2278"/>
              <a:gd name="T22" fmla="*/ 2636836 w 4467"/>
              <a:gd name="T23" fmla="*/ 3419474 h 2278"/>
              <a:gd name="T24" fmla="*/ 2854324 w 4467"/>
              <a:gd name="T25" fmla="*/ 3551211 h 2278"/>
              <a:gd name="T26" fmla="*/ 3079748 w 4467"/>
              <a:gd name="T27" fmla="*/ 3455988 h 2278"/>
              <a:gd name="T28" fmla="*/ 3306762 w 4467"/>
              <a:gd name="T29" fmla="*/ 3551211 h 2278"/>
              <a:gd name="T30" fmla="*/ 3522635 w 4467"/>
              <a:gd name="T31" fmla="*/ 3513111 h 2278"/>
              <a:gd name="T32" fmla="*/ 3748059 w 4467"/>
              <a:gd name="T33" fmla="*/ 3455988 h 2278"/>
              <a:gd name="T34" fmla="*/ 3975073 w 4467"/>
              <a:gd name="T35" fmla="*/ 3400424 h 2278"/>
              <a:gd name="T36" fmla="*/ 4190971 w 4467"/>
              <a:gd name="T37" fmla="*/ 3503585 h 2278"/>
              <a:gd name="T38" fmla="*/ 4418012 w 4467"/>
              <a:gd name="T39" fmla="*/ 3475038 h 2278"/>
              <a:gd name="T40" fmla="*/ 4633912 w 4467"/>
              <a:gd name="T41" fmla="*/ 3532161 h 2278"/>
              <a:gd name="T42" fmla="*/ 4859336 w 4467"/>
              <a:gd name="T43" fmla="*/ 3400424 h 2278"/>
              <a:gd name="T44" fmla="*/ 5086348 w 4467"/>
              <a:gd name="T45" fmla="*/ 3551211 h 2278"/>
              <a:gd name="T46" fmla="*/ 5302248 w 4467"/>
              <a:gd name="T47" fmla="*/ 3484562 h 2278"/>
              <a:gd name="T48" fmla="*/ 5529260 w 4467"/>
              <a:gd name="T49" fmla="*/ 3314700 h 2278"/>
              <a:gd name="T50" fmla="*/ 5754631 w 4467"/>
              <a:gd name="T51" fmla="*/ 3268662 h 2278"/>
              <a:gd name="T52" fmla="*/ 5970531 w 4467"/>
              <a:gd name="T53" fmla="*/ 3522635 h 2278"/>
              <a:gd name="T54" fmla="*/ 6197543 w 4467"/>
              <a:gd name="T55" fmla="*/ 3568673 h 2278"/>
              <a:gd name="T56" fmla="*/ 6422967 w 4467"/>
              <a:gd name="T57" fmla="*/ 3560735 h 2278"/>
              <a:gd name="T58" fmla="*/ 6640459 w 4467"/>
              <a:gd name="T59" fmla="*/ 1676400 h 2278"/>
              <a:gd name="T60" fmla="*/ 6865883 w 4467"/>
              <a:gd name="T61" fmla="*/ 2863850 h 2278"/>
              <a:gd name="T62" fmla="*/ 7091307 w 4467"/>
              <a:gd name="T63" fmla="*/ 3475038 h 2278"/>
              <a:gd name="T64" fmla="*/ 6884931 w 4467"/>
              <a:gd name="T65" fmla="*/ 3419474 h 2278"/>
              <a:gd name="T66" fmla="*/ 6657919 w 4467"/>
              <a:gd name="T67" fmla="*/ 2354262 h 2278"/>
              <a:gd name="T68" fmla="*/ 6432495 w 4467"/>
              <a:gd name="T69" fmla="*/ 3578197 h 2278"/>
              <a:gd name="T70" fmla="*/ 6216595 w 4467"/>
              <a:gd name="T71" fmla="*/ 3568673 h 2278"/>
              <a:gd name="T72" fmla="*/ 5989583 w 4467"/>
              <a:gd name="T73" fmla="*/ 3541685 h 2278"/>
              <a:gd name="T74" fmla="*/ 5764155 w 4467"/>
              <a:gd name="T75" fmla="*/ 3221036 h 2278"/>
              <a:gd name="T76" fmla="*/ 5546724 w 4467"/>
              <a:gd name="T77" fmla="*/ 3436938 h 2278"/>
              <a:gd name="T78" fmla="*/ 5321296 w 4467"/>
              <a:gd name="T79" fmla="*/ 3513111 h 2278"/>
              <a:gd name="T80" fmla="*/ 5095872 w 4467"/>
              <a:gd name="T81" fmla="*/ 3560735 h 2278"/>
              <a:gd name="T82" fmla="*/ 4878384 w 4467"/>
              <a:gd name="T83" fmla="*/ 3455988 h 2278"/>
              <a:gd name="T84" fmla="*/ 4652960 w 4467"/>
              <a:gd name="T85" fmla="*/ 3551211 h 2278"/>
              <a:gd name="T86" fmla="*/ 4435472 w 4467"/>
              <a:gd name="T87" fmla="*/ 3494088 h 2278"/>
              <a:gd name="T88" fmla="*/ 4210048 w 4467"/>
              <a:gd name="T89" fmla="*/ 3446462 h 2278"/>
              <a:gd name="T90" fmla="*/ 3984597 w 4467"/>
              <a:gd name="T91" fmla="*/ 3427412 h 2278"/>
              <a:gd name="T92" fmla="*/ 3767109 w 4467"/>
              <a:gd name="T93" fmla="*/ 3541685 h 2278"/>
              <a:gd name="T94" fmla="*/ 3541685 w 4467"/>
              <a:gd name="T95" fmla="*/ 3522635 h 2278"/>
              <a:gd name="T96" fmla="*/ 3316286 w 4467"/>
              <a:gd name="T97" fmla="*/ 3578197 h 2278"/>
              <a:gd name="T98" fmla="*/ 3098798 w 4467"/>
              <a:gd name="T99" fmla="*/ 3465512 h 2278"/>
              <a:gd name="T100" fmla="*/ 2873374 w 4467"/>
              <a:gd name="T101" fmla="*/ 3551211 h 2278"/>
              <a:gd name="T102" fmla="*/ 2646362 w 4467"/>
              <a:gd name="T103" fmla="*/ 3427412 h 2278"/>
              <a:gd name="T104" fmla="*/ 2430462 w 4467"/>
              <a:gd name="T105" fmla="*/ 3532161 h 2278"/>
              <a:gd name="T106" fmla="*/ 2205036 w 4467"/>
              <a:gd name="T107" fmla="*/ 3409950 h 2278"/>
              <a:gd name="T108" fmla="*/ 1987550 w 4467"/>
              <a:gd name="T109" fmla="*/ 3381374 h 2278"/>
              <a:gd name="T110" fmla="*/ 1762125 w 4467"/>
              <a:gd name="T111" fmla="*/ 3259138 h 2278"/>
              <a:gd name="T112" fmla="*/ 1535112 w 4467"/>
              <a:gd name="T113" fmla="*/ 2392362 h 2278"/>
              <a:gd name="T114" fmla="*/ 1319212 w 4467"/>
              <a:gd name="T115" fmla="*/ 1865312 h 2278"/>
              <a:gd name="T116" fmla="*/ 1093787 w 4467"/>
              <a:gd name="T117" fmla="*/ 3117848 h 2278"/>
              <a:gd name="T118" fmla="*/ 866775 w 4467"/>
              <a:gd name="T119" fmla="*/ 3597247 h 2278"/>
              <a:gd name="T120" fmla="*/ 650875 w 4467"/>
              <a:gd name="T121" fmla="*/ 3568673 h 2278"/>
              <a:gd name="T122" fmla="*/ 423862 w 4467"/>
              <a:gd name="T123" fmla="*/ 3484562 h 2278"/>
              <a:gd name="T124" fmla="*/ 198437 w 4467"/>
              <a:gd name="T125" fmla="*/ 2947986 h 22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467"/>
              <a:gd name="T190" fmla="*/ 0 h 2278"/>
              <a:gd name="T191" fmla="*/ 4467 w 4467"/>
              <a:gd name="T192" fmla="*/ 2278 h 22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467" h="2278">
                <a:moveTo>
                  <a:pt x="0" y="2177"/>
                </a:moveTo>
                <a:lnTo>
                  <a:pt x="0" y="2165"/>
                </a:lnTo>
                <a:lnTo>
                  <a:pt x="6" y="2159"/>
                </a:lnTo>
                <a:lnTo>
                  <a:pt x="18" y="2124"/>
                </a:lnTo>
                <a:lnTo>
                  <a:pt x="30" y="2047"/>
                </a:lnTo>
                <a:lnTo>
                  <a:pt x="36" y="2041"/>
                </a:lnTo>
                <a:lnTo>
                  <a:pt x="48" y="1934"/>
                </a:lnTo>
                <a:lnTo>
                  <a:pt x="60" y="1976"/>
                </a:lnTo>
                <a:lnTo>
                  <a:pt x="66" y="1987"/>
                </a:lnTo>
                <a:lnTo>
                  <a:pt x="78" y="2035"/>
                </a:lnTo>
                <a:lnTo>
                  <a:pt x="89" y="1798"/>
                </a:lnTo>
                <a:lnTo>
                  <a:pt x="95" y="1792"/>
                </a:lnTo>
                <a:lnTo>
                  <a:pt x="107" y="1792"/>
                </a:lnTo>
                <a:lnTo>
                  <a:pt x="119" y="1596"/>
                </a:lnTo>
                <a:lnTo>
                  <a:pt x="125" y="1590"/>
                </a:lnTo>
                <a:lnTo>
                  <a:pt x="137" y="1626"/>
                </a:lnTo>
                <a:lnTo>
                  <a:pt x="149" y="1715"/>
                </a:lnTo>
                <a:lnTo>
                  <a:pt x="161" y="1703"/>
                </a:lnTo>
                <a:lnTo>
                  <a:pt x="167" y="1875"/>
                </a:lnTo>
                <a:lnTo>
                  <a:pt x="178" y="1869"/>
                </a:lnTo>
                <a:lnTo>
                  <a:pt x="190" y="1898"/>
                </a:lnTo>
                <a:lnTo>
                  <a:pt x="196" y="1898"/>
                </a:lnTo>
                <a:lnTo>
                  <a:pt x="208" y="1987"/>
                </a:lnTo>
                <a:lnTo>
                  <a:pt x="220" y="1999"/>
                </a:lnTo>
                <a:lnTo>
                  <a:pt x="226" y="2005"/>
                </a:lnTo>
                <a:lnTo>
                  <a:pt x="238" y="2124"/>
                </a:lnTo>
                <a:lnTo>
                  <a:pt x="250" y="2130"/>
                </a:lnTo>
                <a:lnTo>
                  <a:pt x="256" y="2154"/>
                </a:lnTo>
                <a:lnTo>
                  <a:pt x="267" y="2171"/>
                </a:lnTo>
                <a:lnTo>
                  <a:pt x="279" y="2165"/>
                </a:lnTo>
                <a:lnTo>
                  <a:pt x="285" y="2183"/>
                </a:lnTo>
                <a:lnTo>
                  <a:pt x="297" y="2189"/>
                </a:lnTo>
                <a:lnTo>
                  <a:pt x="309" y="2201"/>
                </a:lnTo>
                <a:lnTo>
                  <a:pt x="321" y="2213"/>
                </a:lnTo>
                <a:lnTo>
                  <a:pt x="327" y="2254"/>
                </a:lnTo>
                <a:lnTo>
                  <a:pt x="339" y="2254"/>
                </a:lnTo>
                <a:lnTo>
                  <a:pt x="350" y="2254"/>
                </a:lnTo>
                <a:lnTo>
                  <a:pt x="356" y="2231"/>
                </a:lnTo>
                <a:lnTo>
                  <a:pt x="368" y="2231"/>
                </a:lnTo>
                <a:lnTo>
                  <a:pt x="380" y="2231"/>
                </a:lnTo>
                <a:lnTo>
                  <a:pt x="386" y="2231"/>
                </a:lnTo>
                <a:lnTo>
                  <a:pt x="398" y="2243"/>
                </a:lnTo>
                <a:lnTo>
                  <a:pt x="410" y="2243"/>
                </a:lnTo>
                <a:lnTo>
                  <a:pt x="416" y="2237"/>
                </a:lnTo>
                <a:lnTo>
                  <a:pt x="428" y="2237"/>
                </a:lnTo>
                <a:lnTo>
                  <a:pt x="439" y="2237"/>
                </a:lnTo>
                <a:lnTo>
                  <a:pt x="445" y="2225"/>
                </a:lnTo>
                <a:lnTo>
                  <a:pt x="457" y="2237"/>
                </a:lnTo>
                <a:lnTo>
                  <a:pt x="469" y="2248"/>
                </a:lnTo>
                <a:lnTo>
                  <a:pt x="481" y="2266"/>
                </a:lnTo>
                <a:lnTo>
                  <a:pt x="487" y="2266"/>
                </a:lnTo>
                <a:lnTo>
                  <a:pt x="499" y="2266"/>
                </a:lnTo>
                <a:lnTo>
                  <a:pt x="511" y="2266"/>
                </a:lnTo>
                <a:lnTo>
                  <a:pt x="517" y="2266"/>
                </a:lnTo>
                <a:lnTo>
                  <a:pt x="528" y="2272"/>
                </a:lnTo>
                <a:lnTo>
                  <a:pt x="540" y="2272"/>
                </a:lnTo>
                <a:lnTo>
                  <a:pt x="546" y="2266"/>
                </a:lnTo>
                <a:lnTo>
                  <a:pt x="558" y="2260"/>
                </a:lnTo>
                <a:lnTo>
                  <a:pt x="570" y="2254"/>
                </a:lnTo>
                <a:lnTo>
                  <a:pt x="576" y="2254"/>
                </a:lnTo>
                <a:lnTo>
                  <a:pt x="588" y="2248"/>
                </a:lnTo>
                <a:lnTo>
                  <a:pt x="600" y="2225"/>
                </a:lnTo>
                <a:lnTo>
                  <a:pt x="606" y="2225"/>
                </a:lnTo>
                <a:lnTo>
                  <a:pt x="617" y="2225"/>
                </a:lnTo>
                <a:lnTo>
                  <a:pt x="629" y="2225"/>
                </a:lnTo>
                <a:lnTo>
                  <a:pt x="641" y="2219"/>
                </a:lnTo>
                <a:lnTo>
                  <a:pt x="647" y="2207"/>
                </a:lnTo>
                <a:lnTo>
                  <a:pt x="659" y="2207"/>
                </a:lnTo>
                <a:lnTo>
                  <a:pt x="671" y="2213"/>
                </a:lnTo>
                <a:lnTo>
                  <a:pt x="677" y="2195"/>
                </a:lnTo>
                <a:lnTo>
                  <a:pt x="689" y="1910"/>
                </a:lnTo>
                <a:lnTo>
                  <a:pt x="700" y="1857"/>
                </a:lnTo>
                <a:lnTo>
                  <a:pt x="706" y="1863"/>
                </a:lnTo>
                <a:lnTo>
                  <a:pt x="718" y="1863"/>
                </a:lnTo>
                <a:lnTo>
                  <a:pt x="730" y="1732"/>
                </a:lnTo>
                <a:lnTo>
                  <a:pt x="736" y="1709"/>
                </a:lnTo>
                <a:lnTo>
                  <a:pt x="748" y="1026"/>
                </a:lnTo>
                <a:lnTo>
                  <a:pt x="760" y="896"/>
                </a:lnTo>
                <a:lnTo>
                  <a:pt x="772" y="878"/>
                </a:lnTo>
                <a:lnTo>
                  <a:pt x="778" y="872"/>
                </a:lnTo>
                <a:lnTo>
                  <a:pt x="789" y="783"/>
                </a:lnTo>
                <a:lnTo>
                  <a:pt x="801" y="795"/>
                </a:lnTo>
                <a:lnTo>
                  <a:pt x="807" y="1103"/>
                </a:lnTo>
                <a:lnTo>
                  <a:pt x="819" y="1127"/>
                </a:lnTo>
                <a:lnTo>
                  <a:pt x="831" y="1092"/>
                </a:lnTo>
                <a:lnTo>
                  <a:pt x="837" y="1127"/>
                </a:lnTo>
                <a:lnTo>
                  <a:pt x="849" y="1287"/>
                </a:lnTo>
                <a:lnTo>
                  <a:pt x="861" y="1364"/>
                </a:lnTo>
                <a:lnTo>
                  <a:pt x="867" y="1839"/>
                </a:lnTo>
                <a:lnTo>
                  <a:pt x="878" y="1952"/>
                </a:lnTo>
                <a:lnTo>
                  <a:pt x="890" y="1993"/>
                </a:lnTo>
                <a:lnTo>
                  <a:pt x="896" y="1982"/>
                </a:lnTo>
                <a:lnTo>
                  <a:pt x="908" y="2047"/>
                </a:lnTo>
                <a:lnTo>
                  <a:pt x="920" y="2047"/>
                </a:lnTo>
                <a:lnTo>
                  <a:pt x="932" y="1970"/>
                </a:lnTo>
                <a:lnTo>
                  <a:pt x="938" y="1442"/>
                </a:lnTo>
                <a:lnTo>
                  <a:pt x="950" y="1382"/>
                </a:lnTo>
                <a:lnTo>
                  <a:pt x="961" y="1382"/>
                </a:lnTo>
                <a:lnTo>
                  <a:pt x="967" y="1400"/>
                </a:lnTo>
                <a:lnTo>
                  <a:pt x="979" y="1412"/>
                </a:lnTo>
                <a:lnTo>
                  <a:pt x="991" y="1507"/>
                </a:lnTo>
                <a:lnTo>
                  <a:pt x="997" y="1513"/>
                </a:lnTo>
                <a:lnTo>
                  <a:pt x="1009" y="1471"/>
                </a:lnTo>
                <a:lnTo>
                  <a:pt x="1021" y="1495"/>
                </a:lnTo>
                <a:lnTo>
                  <a:pt x="1027" y="1459"/>
                </a:lnTo>
                <a:lnTo>
                  <a:pt x="1039" y="1501"/>
                </a:lnTo>
                <a:lnTo>
                  <a:pt x="1050" y="1489"/>
                </a:lnTo>
                <a:lnTo>
                  <a:pt x="1056" y="1857"/>
                </a:lnTo>
                <a:lnTo>
                  <a:pt x="1068" y="2005"/>
                </a:lnTo>
                <a:lnTo>
                  <a:pt x="1080" y="2035"/>
                </a:lnTo>
                <a:lnTo>
                  <a:pt x="1092" y="2035"/>
                </a:lnTo>
                <a:lnTo>
                  <a:pt x="1098" y="2029"/>
                </a:lnTo>
                <a:lnTo>
                  <a:pt x="1110" y="2029"/>
                </a:lnTo>
                <a:lnTo>
                  <a:pt x="1122" y="1987"/>
                </a:lnTo>
                <a:lnTo>
                  <a:pt x="1128" y="2053"/>
                </a:lnTo>
                <a:lnTo>
                  <a:pt x="1139" y="1970"/>
                </a:lnTo>
                <a:lnTo>
                  <a:pt x="1151" y="2059"/>
                </a:lnTo>
                <a:lnTo>
                  <a:pt x="1157" y="2071"/>
                </a:lnTo>
                <a:lnTo>
                  <a:pt x="1169" y="2159"/>
                </a:lnTo>
                <a:lnTo>
                  <a:pt x="1181" y="2165"/>
                </a:lnTo>
                <a:lnTo>
                  <a:pt x="1187" y="2171"/>
                </a:lnTo>
                <a:lnTo>
                  <a:pt x="1199" y="2159"/>
                </a:lnTo>
                <a:lnTo>
                  <a:pt x="1211" y="2177"/>
                </a:lnTo>
                <a:lnTo>
                  <a:pt x="1217" y="2177"/>
                </a:lnTo>
                <a:lnTo>
                  <a:pt x="1228" y="2183"/>
                </a:lnTo>
                <a:lnTo>
                  <a:pt x="1240" y="2118"/>
                </a:lnTo>
                <a:lnTo>
                  <a:pt x="1252" y="2112"/>
                </a:lnTo>
                <a:lnTo>
                  <a:pt x="1258" y="2088"/>
                </a:lnTo>
                <a:lnTo>
                  <a:pt x="1270" y="2082"/>
                </a:lnTo>
                <a:lnTo>
                  <a:pt x="1282" y="2088"/>
                </a:lnTo>
                <a:lnTo>
                  <a:pt x="1288" y="2041"/>
                </a:lnTo>
                <a:lnTo>
                  <a:pt x="1300" y="2029"/>
                </a:lnTo>
                <a:lnTo>
                  <a:pt x="1311" y="2035"/>
                </a:lnTo>
                <a:lnTo>
                  <a:pt x="1317" y="2035"/>
                </a:lnTo>
                <a:lnTo>
                  <a:pt x="1329" y="2005"/>
                </a:lnTo>
                <a:lnTo>
                  <a:pt x="1341" y="2023"/>
                </a:lnTo>
                <a:lnTo>
                  <a:pt x="1347" y="2041"/>
                </a:lnTo>
                <a:lnTo>
                  <a:pt x="1359" y="2142"/>
                </a:lnTo>
                <a:lnTo>
                  <a:pt x="1371" y="2142"/>
                </a:lnTo>
                <a:lnTo>
                  <a:pt x="1377" y="2142"/>
                </a:lnTo>
                <a:lnTo>
                  <a:pt x="1389" y="2142"/>
                </a:lnTo>
                <a:lnTo>
                  <a:pt x="1400" y="2136"/>
                </a:lnTo>
                <a:lnTo>
                  <a:pt x="1412" y="2159"/>
                </a:lnTo>
                <a:lnTo>
                  <a:pt x="1418" y="2165"/>
                </a:lnTo>
                <a:lnTo>
                  <a:pt x="1430" y="2159"/>
                </a:lnTo>
                <a:lnTo>
                  <a:pt x="1442" y="2165"/>
                </a:lnTo>
                <a:lnTo>
                  <a:pt x="1448" y="2213"/>
                </a:lnTo>
                <a:lnTo>
                  <a:pt x="1460" y="2207"/>
                </a:lnTo>
                <a:lnTo>
                  <a:pt x="1472" y="2201"/>
                </a:lnTo>
                <a:lnTo>
                  <a:pt x="1478" y="2225"/>
                </a:lnTo>
                <a:lnTo>
                  <a:pt x="1489" y="2219"/>
                </a:lnTo>
                <a:lnTo>
                  <a:pt x="1501" y="2225"/>
                </a:lnTo>
                <a:lnTo>
                  <a:pt x="1507" y="2219"/>
                </a:lnTo>
                <a:lnTo>
                  <a:pt x="1519" y="2207"/>
                </a:lnTo>
                <a:lnTo>
                  <a:pt x="1531" y="2207"/>
                </a:lnTo>
                <a:lnTo>
                  <a:pt x="1543" y="2207"/>
                </a:lnTo>
                <a:lnTo>
                  <a:pt x="1549" y="2213"/>
                </a:lnTo>
                <a:lnTo>
                  <a:pt x="1561" y="2207"/>
                </a:lnTo>
                <a:lnTo>
                  <a:pt x="1572" y="2213"/>
                </a:lnTo>
                <a:lnTo>
                  <a:pt x="1578" y="2225"/>
                </a:lnTo>
                <a:lnTo>
                  <a:pt x="1590" y="2165"/>
                </a:lnTo>
                <a:lnTo>
                  <a:pt x="1602" y="2171"/>
                </a:lnTo>
                <a:lnTo>
                  <a:pt x="1608" y="2183"/>
                </a:lnTo>
                <a:lnTo>
                  <a:pt x="1620" y="2183"/>
                </a:lnTo>
                <a:lnTo>
                  <a:pt x="1632" y="2195"/>
                </a:lnTo>
                <a:lnTo>
                  <a:pt x="1638" y="2177"/>
                </a:lnTo>
                <a:lnTo>
                  <a:pt x="1650" y="2154"/>
                </a:lnTo>
                <a:lnTo>
                  <a:pt x="1661" y="2154"/>
                </a:lnTo>
                <a:lnTo>
                  <a:pt x="1667" y="2148"/>
                </a:lnTo>
                <a:lnTo>
                  <a:pt x="1679" y="2118"/>
                </a:lnTo>
                <a:lnTo>
                  <a:pt x="1691" y="2112"/>
                </a:lnTo>
                <a:lnTo>
                  <a:pt x="1703" y="2106"/>
                </a:lnTo>
                <a:lnTo>
                  <a:pt x="1709" y="2159"/>
                </a:lnTo>
                <a:lnTo>
                  <a:pt x="1721" y="2159"/>
                </a:lnTo>
                <a:lnTo>
                  <a:pt x="1733" y="2159"/>
                </a:lnTo>
                <a:lnTo>
                  <a:pt x="1739" y="2159"/>
                </a:lnTo>
                <a:lnTo>
                  <a:pt x="1750" y="2159"/>
                </a:lnTo>
                <a:lnTo>
                  <a:pt x="1762" y="2201"/>
                </a:lnTo>
                <a:lnTo>
                  <a:pt x="1768" y="2213"/>
                </a:lnTo>
                <a:lnTo>
                  <a:pt x="1780" y="2195"/>
                </a:lnTo>
                <a:lnTo>
                  <a:pt x="1792" y="2195"/>
                </a:lnTo>
                <a:lnTo>
                  <a:pt x="1798" y="2237"/>
                </a:lnTo>
                <a:lnTo>
                  <a:pt x="1810" y="2237"/>
                </a:lnTo>
                <a:lnTo>
                  <a:pt x="1822" y="2237"/>
                </a:lnTo>
                <a:lnTo>
                  <a:pt x="1828" y="2225"/>
                </a:lnTo>
                <a:lnTo>
                  <a:pt x="1839" y="2219"/>
                </a:lnTo>
                <a:lnTo>
                  <a:pt x="1851" y="2201"/>
                </a:lnTo>
                <a:lnTo>
                  <a:pt x="1863" y="2201"/>
                </a:lnTo>
                <a:lnTo>
                  <a:pt x="1869" y="2171"/>
                </a:lnTo>
                <a:lnTo>
                  <a:pt x="1881" y="2177"/>
                </a:lnTo>
                <a:lnTo>
                  <a:pt x="1893" y="2165"/>
                </a:lnTo>
                <a:lnTo>
                  <a:pt x="1899" y="2189"/>
                </a:lnTo>
                <a:lnTo>
                  <a:pt x="1911" y="2189"/>
                </a:lnTo>
                <a:lnTo>
                  <a:pt x="1922" y="2171"/>
                </a:lnTo>
                <a:lnTo>
                  <a:pt x="1928" y="2183"/>
                </a:lnTo>
                <a:lnTo>
                  <a:pt x="1940" y="2177"/>
                </a:lnTo>
                <a:lnTo>
                  <a:pt x="1952" y="2177"/>
                </a:lnTo>
                <a:lnTo>
                  <a:pt x="1958" y="2171"/>
                </a:lnTo>
                <a:lnTo>
                  <a:pt x="1970" y="2189"/>
                </a:lnTo>
                <a:lnTo>
                  <a:pt x="1982" y="2201"/>
                </a:lnTo>
                <a:lnTo>
                  <a:pt x="1988" y="2207"/>
                </a:lnTo>
                <a:lnTo>
                  <a:pt x="2000" y="2207"/>
                </a:lnTo>
                <a:lnTo>
                  <a:pt x="2011" y="2219"/>
                </a:lnTo>
                <a:lnTo>
                  <a:pt x="2023" y="2207"/>
                </a:lnTo>
                <a:lnTo>
                  <a:pt x="2029" y="2207"/>
                </a:lnTo>
                <a:lnTo>
                  <a:pt x="2041" y="2219"/>
                </a:lnTo>
                <a:lnTo>
                  <a:pt x="2053" y="2207"/>
                </a:lnTo>
                <a:lnTo>
                  <a:pt x="2059" y="2207"/>
                </a:lnTo>
                <a:lnTo>
                  <a:pt x="2071" y="2225"/>
                </a:lnTo>
                <a:lnTo>
                  <a:pt x="2083" y="2237"/>
                </a:lnTo>
                <a:lnTo>
                  <a:pt x="2089" y="2231"/>
                </a:lnTo>
                <a:lnTo>
                  <a:pt x="2100" y="2231"/>
                </a:lnTo>
                <a:lnTo>
                  <a:pt x="2112" y="2243"/>
                </a:lnTo>
                <a:lnTo>
                  <a:pt x="2118" y="2248"/>
                </a:lnTo>
                <a:lnTo>
                  <a:pt x="2130" y="2266"/>
                </a:lnTo>
                <a:lnTo>
                  <a:pt x="2142" y="2266"/>
                </a:lnTo>
                <a:lnTo>
                  <a:pt x="2148" y="2254"/>
                </a:lnTo>
                <a:lnTo>
                  <a:pt x="2160" y="2231"/>
                </a:lnTo>
                <a:lnTo>
                  <a:pt x="2172" y="2237"/>
                </a:lnTo>
                <a:lnTo>
                  <a:pt x="2183" y="2225"/>
                </a:lnTo>
                <a:lnTo>
                  <a:pt x="2189" y="2225"/>
                </a:lnTo>
                <a:lnTo>
                  <a:pt x="2201" y="2219"/>
                </a:lnTo>
                <a:lnTo>
                  <a:pt x="2213" y="2225"/>
                </a:lnTo>
                <a:lnTo>
                  <a:pt x="2219" y="2213"/>
                </a:lnTo>
                <a:lnTo>
                  <a:pt x="2231" y="2219"/>
                </a:lnTo>
                <a:lnTo>
                  <a:pt x="2243" y="2219"/>
                </a:lnTo>
                <a:lnTo>
                  <a:pt x="2249" y="2171"/>
                </a:lnTo>
                <a:lnTo>
                  <a:pt x="2261" y="2159"/>
                </a:lnTo>
                <a:lnTo>
                  <a:pt x="2272" y="2177"/>
                </a:lnTo>
                <a:lnTo>
                  <a:pt x="2278" y="2177"/>
                </a:lnTo>
                <a:lnTo>
                  <a:pt x="2290" y="2171"/>
                </a:lnTo>
                <a:lnTo>
                  <a:pt x="2302" y="2183"/>
                </a:lnTo>
                <a:lnTo>
                  <a:pt x="2314" y="2183"/>
                </a:lnTo>
                <a:lnTo>
                  <a:pt x="2320" y="2177"/>
                </a:lnTo>
                <a:lnTo>
                  <a:pt x="2332" y="2171"/>
                </a:lnTo>
                <a:lnTo>
                  <a:pt x="2344" y="2183"/>
                </a:lnTo>
                <a:lnTo>
                  <a:pt x="2350" y="2177"/>
                </a:lnTo>
                <a:lnTo>
                  <a:pt x="2361" y="2177"/>
                </a:lnTo>
                <a:lnTo>
                  <a:pt x="2373" y="2231"/>
                </a:lnTo>
                <a:lnTo>
                  <a:pt x="2379" y="2213"/>
                </a:lnTo>
                <a:lnTo>
                  <a:pt x="2391" y="2219"/>
                </a:lnTo>
                <a:lnTo>
                  <a:pt x="2403" y="2225"/>
                </a:lnTo>
                <a:lnTo>
                  <a:pt x="2409" y="2189"/>
                </a:lnTo>
                <a:lnTo>
                  <a:pt x="2421" y="2124"/>
                </a:lnTo>
                <a:lnTo>
                  <a:pt x="2433" y="2118"/>
                </a:lnTo>
                <a:lnTo>
                  <a:pt x="2438" y="2118"/>
                </a:lnTo>
                <a:lnTo>
                  <a:pt x="2450" y="2148"/>
                </a:lnTo>
                <a:lnTo>
                  <a:pt x="2462" y="2124"/>
                </a:lnTo>
                <a:lnTo>
                  <a:pt x="2474" y="2148"/>
                </a:lnTo>
                <a:lnTo>
                  <a:pt x="2480" y="2136"/>
                </a:lnTo>
                <a:lnTo>
                  <a:pt x="2492" y="2142"/>
                </a:lnTo>
                <a:lnTo>
                  <a:pt x="2504" y="2142"/>
                </a:lnTo>
                <a:lnTo>
                  <a:pt x="2510" y="2148"/>
                </a:lnTo>
                <a:lnTo>
                  <a:pt x="2522" y="2136"/>
                </a:lnTo>
                <a:lnTo>
                  <a:pt x="2533" y="2112"/>
                </a:lnTo>
                <a:lnTo>
                  <a:pt x="2539" y="2171"/>
                </a:lnTo>
                <a:lnTo>
                  <a:pt x="2551" y="2177"/>
                </a:lnTo>
                <a:lnTo>
                  <a:pt x="2563" y="2112"/>
                </a:lnTo>
                <a:lnTo>
                  <a:pt x="2569" y="2124"/>
                </a:lnTo>
                <a:lnTo>
                  <a:pt x="2581" y="2124"/>
                </a:lnTo>
                <a:lnTo>
                  <a:pt x="2593" y="2124"/>
                </a:lnTo>
                <a:lnTo>
                  <a:pt x="2599" y="2165"/>
                </a:lnTo>
                <a:lnTo>
                  <a:pt x="2611" y="2177"/>
                </a:lnTo>
                <a:lnTo>
                  <a:pt x="2622" y="2201"/>
                </a:lnTo>
                <a:lnTo>
                  <a:pt x="2634" y="2207"/>
                </a:lnTo>
                <a:lnTo>
                  <a:pt x="2640" y="2207"/>
                </a:lnTo>
                <a:lnTo>
                  <a:pt x="2652" y="2165"/>
                </a:lnTo>
                <a:lnTo>
                  <a:pt x="2664" y="2142"/>
                </a:lnTo>
                <a:lnTo>
                  <a:pt x="2670" y="2130"/>
                </a:lnTo>
                <a:lnTo>
                  <a:pt x="2682" y="2207"/>
                </a:lnTo>
                <a:lnTo>
                  <a:pt x="2694" y="2201"/>
                </a:lnTo>
                <a:lnTo>
                  <a:pt x="2700" y="2201"/>
                </a:lnTo>
                <a:lnTo>
                  <a:pt x="2711" y="2207"/>
                </a:lnTo>
                <a:lnTo>
                  <a:pt x="2723" y="2195"/>
                </a:lnTo>
                <a:lnTo>
                  <a:pt x="2729" y="2177"/>
                </a:lnTo>
                <a:lnTo>
                  <a:pt x="2741" y="2177"/>
                </a:lnTo>
                <a:lnTo>
                  <a:pt x="2753" y="2165"/>
                </a:lnTo>
                <a:lnTo>
                  <a:pt x="2759" y="2165"/>
                </a:lnTo>
                <a:lnTo>
                  <a:pt x="2771" y="2201"/>
                </a:lnTo>
                <a:lnTo>
                  <a:pt x="2783" y="2189"/>
                </a:lnTo>
                <a:lnTo>
                  <a:pt x="2794" y="2195"/>
                </a:lnTo>
                <a:lnTo>
                  <a:pt x="2800" y="2195"/>
                </a:lnTo>
                <a:lnTo>
                  <a:pt x="2812" y="2195"/>
                </a:lnTo>
                <a:lnTo>
                  <a:pt x="2824" y="2171"/>
                </a:lnTo>
                <a:lnTo>
                  <a:pt x="2830" y="2154"/>
                </a:lnTo>
                <a:lnTo>
                  <a:pt x="2842" y="2159"/>
                </a:lnTo>
                <a:lnTo>
                  <a:pt x="2854" y="2177"/>
                </a:lnTo>
                <a:lnTo>
                  <a:pt x="2860" y="2183"/>
                </a:lnTo>
                <a:lnTo>
                  <a:pt x="2872" y="2201"/>
                </a:lnTo>
                <a:lnTo>
                  <a:pt x="2883" y="2201"/>
                </a:lnTo>
                <a:lnTo>
                  <a:pt x="2889" y="2201"/>
                </a:lnTo>
                <a:lnTo>
                  <a:pt x="2901" y="2225"/>
                </a:lnTo>
                <a:lnTo>
                  <a:pt x="2913" y="2225"/>
                </a:lnTo>
                <a:lnTo>
                  <a:pt x="2919" y="2225"/>
                </a:lnTo>
                <a:lnTo>
                  <a:pt x="2931" y="2231"/>
                </a:lnTo>
                <a:lnTo>
                  <a:pt x="2943" y="2260"/>
                </a:lnTo>
                <a:lnTo>
                  <a:pt x="2955" y="2266"/>
                </a:lnTo>
                <a:lnTo>
                  <a:pt x="2961" y="2231"/>
                </a:lnTo>
                <a:lnTo>
                  <a:pt x="2972" y="2207"/>
                </a:lnTo>
                <a:lnTo>
                  <a:pt x="2984" y="2201"/>
                </a:lnTo>
                <a:lnTo>
                  <a:pt x="2990" y="2201"/>
                </a:lnTo>
                <a:lnTo>
                  <a:pt x="3002" y="2201"/>
                </a:lnTo>
                <a:lnTo>
                  <a:pt x="3014" y="2165"/>
                </a:lnTo>
                <a:lnTo>
                  <a:pt x="3020" y="2165"/>
                </a:lnTo>
                <a:lnTo>
                  <a:pt x="3032" y="2165"/>
                </a:lnTo>
                <a:lnTo>
                  <a:pt x="3044" y="2148"/>
                </a:lnTo>
                <a:lnTo>
                  <a:pt x="3049" y="2148"/>
                </a:lnTo>
                <a:lnTo>
                  <a:pt x="3061" y="2142"/>
                </a:lnTo>
                <a:lnTo>
                  <a:pt x="3073" y="2154"/>
                </a:lnTo>
                <a:lnTo>
                  <a:pt x="3085" y="2207"/>
                </a:lnTo>
                <a:lnTo>
                  <a:pt x="3091" y="2219"/>
                </a:lnTo>
                <a:lnTo>
                  <a:pt x="3103" y="2231"/>
                </a:lnTo>
                <a:lnTo>
                  <a:pt x="3115" y="2231"/>
                </a:lnTo>
                <a:lnTo>
                  <a:pt x="3121" y="2237"/>
                </a:lnTo>
                <a:lnTo>
                  <a:pt x="3133" y="2254"/>
                </a:lnTo>
                <a:lnTo>
                  <a:pt x="3144" y="2254"/>
                </a:lnTo>
                <a:lnTo>
                  <a:pt x="3150" y="2254"/>
                </a:lnTo>
                <a:lnTo>
                  <a:pt x="3162" y="2260"/>
                </a:lnTo>
                <a:lnTo>
                  <a:pt x="3174" y="2237"/>
                </a:lnTo>
                <a:lnTo>
                  <a:pt x="3180" y="2237"/>
                </a:lnTo>
                <a:lnTo>
                  <a:pt x="3192" y="2231"/>
                </a:lnTo>
                <a:lnTo>
                  <a:pt x="3204" y="2237"/>
                </a:lnTo>
                <a:lnTo>
                  <a:pt x="3210" y="2231"/>
                </a:lnTo>
                <a:lnTo>
                  <a:pt x="3222" y="2231"/>
                </a:lnTo>
                <a:lnTo>
                  <a:pt x="3233" y="2225"/>
                </a:lnTo>
                <a:lnTo>
                  <a:pt x="3245" y="2219"/>
                </a:lnTo>
                <a:lnTo>
                  <a:pt x="3251" y="2219"/>
                </a:lnTo>
                <a:lnTo>
                  <a:pt x="3263" y="2219"/>
                </a:lnTo>
                <a:lnTo>
                  <a:pt x="3275" y="2231"/>
                </a:lnTo>
                <a:lnTo>
                  <a:pt x="3281" y="2237"/>
                </a:lnTo>
                <a:lnTo>
                  <a:pt x="3293" y="2248"/>
                </a:lnTo>
                <a:lnTo>
                  <a:pt x="3305" y="2231"/>
                </a:lnTo>
                <a:lnTo>
                  <a:pt x="3311" y="2231"/>
                </a:lnTo>
                <a:lnTo>
                  <a:pt x="3322" y="2207"/>
                </a:lnTo>
                <a:lnTo>
                  <a:pt x="3334" y="2213"/>
                </a:lnTo>
                <a:lnTo>
                  <a:pt x="3340" y="2195"/>
                </a:lnTo>
                <a:lnTo>
                  <a:pt x="3352" y="2183"/>
                </a:lnTo>
                <a:lnTo>
                  <a:pt x="3364" y="2201"/>
                </a:lnTo>
                <a:lnTo>
                  <a:pt x="3370" y="2201"/>
                </a:lnTo>
                <a:lnTo>
                  <a:pt x="3382" y="2171"/>
                </a:lnTo>
                <a:lnTo>
                  <a:pt x="3394" y="2171"/>
                </a:lnTo>
                <a:lnTo>
                  <a:pt x="3405" y="2159"/>
                </a:lnTo>
                <a:lnTo>
                  <a:pt x="3411" y="2154"/>
                </a:lnTo>
                <a:lnTo>
                  <a:pt x="3423" y="2159"/>
                </a:lnTo>
                <a:lnTo>
                  <a:pt x="3435" y="2142"/>
                </a:lnTo>
                <a:lnTo>
                  <a:pt x="3441" y="2142"/>
                </a:lnTo>
                <a:lnTo>
                  <a:pt x="3453" y="2136"/>
                </a:lnTo>
                <a:lnTo>
                  <a:pt x="3465" y="2112"/>
                </a:lnTo>
                <a:lnTo>
                  <a:pt x="3471" y="2088"/>
                </a:lnTo>
                <a:lnTo>
                  <a:pt x="3483" y="2088"/>
                </a:lnTo>
                <a:lnTo>
                  <a:pt x="3494" y="2076"/>
                </a:lnTo>
                <a:lnTo>
                  <a:pt x="3500" y="2118"/>
                </a:lnTo>
                <a:lnTo>
                  <a:pt x="3512" y="2112"/>
                </a:lnTo>
                <a:lnTo>
                  <a:pt x="3524" y="2094"/>
                </a:lnTo>
                <a:lnTo>
                  <a:pt x="3530" y="2106"/>
                </a:lnTo>
                <a:lnTo>
                  <a:pt x="3542" y="2011"/>
                </a:lnTo>
                <a:lnTo>
                  <a:pt x="3554" y="2023"/>
                </a:lnTo>
                <a:lnTo>
                  <a:pt x="3566" y="1993"/>
                </a:lnTo>
                <a:lnTo>
                  <a:pt x="3572" y="2005"/>
                </a:lnTo>
                <a:lnTo>
                  <a:pt x="3583" y="2023"/>
                </a:lnTo>
                <a:lnTo>
                  <a:pt x="3595" y="2053"/>
                </a:lnTo>
                <a:lnTo>
                  <a:pt x="3601" y="2053"/>
                </a:lnTo>
                <a:lnTo>
                  <a:pt x="3613" y="2059"/>
                </a:lnTo>
                <a:lnTo>
                  <a:pt x="3625" y="2059"/>
                </a:lnTo>
                <a:lnTo>
                  <a:pt x="3631" y="2005"/>
                </a:lnTo>
                <a:lnTo>
                  <a:pt x="3643" y="2047"/>
                </a:lnTo>
                <a:lnTo>
                  <a:pt x="3655" y="2047"/>
                </a:lnTo>
                <a:lnTo>
                  <a:pt x="3660" y="2136"/>
                </a:lnTo>
                <a:lnTo>
                  <a:pt x="3672" y="2118"/>
                </a:lnTo>
                <a:lnTo>
                  <a:pt x="3684" y="2171"/>
                </a:lnTo>
                <a:lnTo>
                  <a:pt x="3690" y="2183"/>
                </a:lnTo>
                <a:lnTo>
                  <a:pt x="3702" y="2171"/>
                </a:lnTo>
                <a:lnTo>
                  <a:pt x="3714" y="2171"/>
                </a:lnTo>
                <a:lnTo>
                  <a:pt x="3726" y="2171"/>
                </a:lnTo>
                <a:lnTo>
                  <a:pt x="3732" y="2171"/>
                </a:lnTo>
                <a:lnTo>
                  <a:pt x="3744" y="2165"/>
                </a:lnTo>
                <a:lnTo>
                  <a:pt x="3755" y="2213"/>
                </a:lnTo>
                <a:lnTo>
                  <a:pt x="3761" y="2219"/>
                </a:lnTo>
                <a:lnTo>
                  <a:pt x="3773" y="2219"/>
                </a:lnTo>
                <a:lnTo>
                  <a:pt x="3785" y="2213"/>
                </a:lnTo>
                <a:lnTo>
                  <a:pt x="3791" y="2225"/>
                </a:lnTo>
                <a:lnTo>
                  <a:pt x="3803" y="2219"/>
                </a:lnTo>
                <a:lnTo>
                  <a:pt x="3815" y="2213"/>
                </a:lnTo>
                <a:lnTo>
                  <a:pt x="3821" y="2219"/>
                </a:lnTo>
                <a:lnTo>
                  <a:pt x="3833" y="2225"/>
                </a:lnTo>
                <a:lnTo>
                  <a:pt x="3844" y="2225"/>
                </a:lnTo>
                <a:lnTo>
                  <a:pt x="3856" y="2225"/>
                </a:lnTo>
                <a:lnTo>
                  <a:pt x="3862" y="2237"/>
                </a:lnTo>
                <a:lnTo>
                  <a:pt x="3874" y="2243"/>
                </a:lnTo>
                <a:lnTo>
                  <a:pt x="3886" y="2248"/>
                </a:lnTo>
                <a:lnTo>
                  <a:pt x="3892" y="2254"/>
                </a:lnTo>
                <a:lnTo>
                  <a:pt x="3904" y="2248"/>
                </a:lnTo>
                <a:lnTo>
                  <a:pt x="3916" y="2243"/>
                </a:lnTo>
                <a:lnTo>
                  <a:pt x="3922" y="2248"/>
                </a:lnTo>
                <a:lnTo>
                  <a:pt x="3933" y="2260"/>
                </a:lnTo>
                <a:lnTo>
                  <a:pt x="3945" y="2254"/>
                </a:lnTo>
                <a:lnTo>
                  <a:pt x="3951" y="2248"/>
                </a:lnTo>
                <a:lnTo>
                  <a:pt x="3963" y="2254"/>
                </a:lnTo>
                <a:lnTo>
                  <a:pt x="3975" y="2243"/>
                </a:lnTo>
                <a:lnTo>
                  <a:pt x="3981" y="2248"/>
                </a:lnTo>
                <a:lnTo>
                  <a:pt x="3993" y="2254"/>
                </a:lnTo>
                <a:lnTo>
                  <a:pt x="4005" y="2243"/>
                </a:lnTo>
                <a:lnTo>
                  <a:pt x="4016" y="2237"/>
                </a:lnTo>
                <a:lnTo>
                  <a:pt x="4022" y="2237"/>
                </a:lnTo>
                <a:lnTo>
                  <a:pt x="4034" y="2243"/>
                </a:lnTo>
                <a:lnTo>
                  <a:pt x="4046" y="2243"/>
                </a:lnTo>
                <a:lnTo>
                  <a:pt x="4052" y="2243"/>
                </a:lnTo>
                <a:lnTo>
                  <a:pt x="4064" y="2225"/>
                </a:lnTo>
                <a:lnTo>
                  <a:pt x="4076" y="2231"/>
                </a:lnTo>
                <a:lnTo>
                  <a:pt x="4082" y="2225"/>
                </a:lnTo>
                <a:lnTo>
                  <a:pt x="4094" y="2237"/>
                </a:lnTo>
                <a:lnTo>
                  <a:pt x="4105" y="2201"/>
                </a:lnTo>
                <a:lnTo>
                  <a:pt x="4111" y="2154"/>
                </a:lnTo>
                <a:lnTo>
                  <a:pt x="4123" y="2148"/>
                </a:lnTo>
                <a:lnTo>
                  <a:pt x="4135" y="2142"/>
                </a:lnTo>
                <a:lnTo>
                  <a:pt x="4141" y="2136"/>
                </a:lnTo>
                <a:lnTo>
                  <a:pt x="4153" y="2136"/>
                </a:lnTo>
                <a:lnTo>
                  <a:pt x="4165" y="1382"/>
                </a:lnTo>
                <a:lnTo>
                  <a:pt x="4177" y="1151"/>
                </a:lnTo>
                <a:lnTo>
                  <a:pt x="4183" y="1056"/>
                </a:lnTo>
                <a:lnTo>
                  <a:pt x="4194" y="789"/>
                </a:lnTo>
                <a:lnTo>
                  <a:pt x="4206" y="653"/>
                </a:lnTo>
                <a:lnTo>
                  <a:pt x="4212" y="653"/>
                </a:lnTo>
                <a:lnTo>
                  <a:pt x="4224" y="658"/>
                </a:lnTo>
                <a:lnTo>
                  <a:pt x="4236" y="427"/>
                </a:lnTo>
                <a:lnTo>
                  <a:pt x="4242" y="184"/>
                </a:lnTo>
                <a:lnTo>
                  <a:pt x="4254" y="124"/>
                </a:lnTo>
                <a:lnTo>
                  <a:pt x="4266" y="12"/>
                </a:lnTo>
                <a:lnTo>
                  <a:pt x="4271" y="0"/>
                </a:lnTo>
                <a:lnTo>
                  <a:pt x="4283" y="1068"/>
                </a:lnTo>
                <a:lnTo>
                  <a:pt x="4295" y="1738"/>
                </a:lnTo>
                <a:lnTo>
                  <a:pt x="4301" y="1768"/>
                </a:lnTo>
                <a:lnTo>
                  <a:pt x="4313" y="1792"/>
                </a:lnTo>
                <a:lnTo>
                  <a:pt x="4325" y="1804"/>
                </a:lnTo>
                <a:lnTo>
                  <a:pt x="4337" y="1898"/>
                </a:lnTo>
                <a:lnTo>
                  <a:pt x="4343" y="1982"/>
                </a:lnTo>
                <a:lnTo>
                  <a:pt x="4355" y="2065"/>
                </a:lnTo>
                <a:lnTo>
                  <a:pt x="4366" y="2094"/>
                </a:lnTo>
                <a:lnTo>
                  <a:pt x="4372" y="2112"/>
                </a:lnTo>
                <a:lnTo>
                  <a:pt x="4384" y="2183"/>
                </a:lnTo>
                <a:lnTo>
                  <a:pt x="4396" y="2189"/>
                </a:lnTo>
                <a:lnTo>
                  <a:pt x="4402" y="2195"/>
                </a:lnTo>
                <a:lnTo>
                  <a:pt x="4414" y="2195"/>
                </a:lnTo>
                <a:lnTo>
                  <a:pt x="4426" y="2177"/>
                </a:lnTo>
                <a:lnTo>
                  <a:pt x="4432" y="2177"/>
                </a:lnTo>
                <a:lnTo>
                  <a:pt x="4444" y="2189"/>
                </a:lnTo>
                <a:lnTo>
                  <a:pt x="4455" y="2189"/>
                </a:lnTo>
                <a:lnTo>
                  <a:pt x="4467" y="2189"/>
                </a:lnTo>
                <a:lnTo>
                  <a:pt x="4467" y="2225"/>
                </a:lnTo>
                <a:lnTo>
                  <a:pt x="4455" y="2231"/>
                </a:lnTo>
                <a:lnTo>
                  <a:pt x="4444" y="2225"/>
                </a:lnTo>
                <a:lnTo>
                  <a:pt x="4432" y="2219"/>
                </a:lnTo>
                <a:lnTo>
                  <a:pt x="4426" y="2231"/>
                </a:lnTo>
                <a:lnTo>
                  <a:pt x="4414" y="2243"/>
                </a:lnTo>
                <a:lnTo>
                  <a:pt x="4402" y="2243"/>
                </a:lnTo>
                <a:lnTo>
                  <a:pt x="4396" y="2243"/>
                </a:lnTo>
                <a:lnTo>
                  <a:pt x="4384" y="2237"/>
                </a:lnTo>
                <a:lnTo>
                  <a:pt x="4372" y="2207"/>
                </a:lnTo>
                <a:lnTo>
                  <a:pt x="4366" y="2201"/>
                </a:lnTo>
                <a:lnTo>
                  <a:pt x="4355" y="2189"/>
                </a:lnTo>
                <a:lnTo>
                  <a:pt x="4343" y="2165"/>
                </a:lnTo>
                <a:lnTo>
                  <a:pt x="4337" y="2154"/>
                </a:lnTo>
                <a:lnTo>
                  <a:pt x="4325" y="2094"/>
                </a:lnTo>
                <a:lnTo>
                  <a:pt x="4313" y="2088"/>
                </a:lnTo>
                <a:lnTo>
                  <a:pt x="4301" y="2071"/>
                </a:lnTo>
                <a:lnTo>
                  <a:pt x="4295" y="2065"/>
                </a:lnTo>
                <a:lnTo>
                  <a:pt x="4283" y="1744"/>
                </a:lnTo>
                <a:lnTo>
                  <a:pt x="4271" y="1222"/>
                </a:lnTo>
                <a:lnTo>
                  <a:pt x="4266" y="1228"/>
                </a:lnTo>
                <a:lnTo>
                  <a:pt x="4254" y="1281"/>
                </a:lnTo>
                <a:lnTo>
                  <a:pt x="4242" y="1299"/>
                </a:lnTo>
                <a:lnTo>
                  <a:pt x="4236" y="1388"/>
                </a:lnTo>
                <a:lnTo>
                  <a:pt x="4224" y="1477"/>
                </a:lnTo>
                <a:lnTo>
                  <a:pt x="4212" y="1477"/>
                </a:lnTo>
                <a:lnTo>
                  <a:pt x="4206" y="1477"/>
                </a:lnTo>
                <a:lnTo>
                  <a:pt x="4194" y="1483"/>
                </a:lnTo>
                <a:lnTo>
                  <a:pt x="4183" y="1655"/>
                </a:lnTo>
                <a:lnTo>
                  <a:pt x="4177" y="1744"/>
                </a:lnTo>
                <a:lnTo>
                  <a:pt x="4165" y="1857"/>
                </a:lnTo>
                <a:lnTo>
                  <a:pt x="4153" y="2237"/>
                </a:lnTo>
                <a:lnTo>
                  <a:pt x="4141" y="2237"/>
                </a:lnTo>
                <a:lnTo>
                  <a:pt x="4135" y="2243"/>
                </a:lnTo>
                <a:lnTo>
                  <a:pt x="4123" y="2243"/>
                </a:lnTo>
                <a:lnTo>
                  <a:pt x="4111" y="2243"/>
                </a:lnTo>
                <a:lnTo>
                  <a:pt x="4105" y="2243"/>
                </a:lnTo>
                <a:lnTo>
                  <a:pt x="4094" y="2260"/>
                </a:lnTo>
                <a:lnTo>
                  <a:pt x="4082" y="2254"/>
                </a:lnTo>
                <a:lnTo>
                  <a:pt x="4076" y="2260"/>
                </a:lnTo>
                <a:lnTo>
                  <a:pt x="4064" y="2260"/>
                </a:lnTo>
                <a:lnTo>
                  <a:pt x="4052" y="2254"/>
                </a:lnTo>
                <a:lnTo>
                  <a:pt x="4046" y="2254"/>
                </a:lnTo>
                <a:lnTo>
                  <a:pt x="4034" y="2254"/>
                </a:lnTo>
                <a:lnTo>
                  <a:pt x="4022" y="2248"/>
                </a:lnTo>
                <a:lnTo>
                  <a:pt x="4016" y="2243"/>
                </a:lnTo>
                <a:lnTo>
                  <a:pt x="4005" y="2248"/>
                </a:lnTo>
                <a:lnTo>
                  <a:pt x="3993" y="2254"/>
                </a:lnTo>
                <a:lnTo>
                  <a:pt x="3981" y="2254"/>
                </a:lnTo>
                <a:lnTo>
                  <a:pt x="3975" y="2248"/>
                </a:lnTo>
                <a:lnTo>
                  <a:pt x="3963" y="2254"/>
                </a:lnTo>
                <a:lnTo>
                  <a:pt x="3951" y="2254"/>
                </a:lnTo>
                <a:lnTo>
                  <a:pt x="3945" y="2260"/>
                </a:lnTo>
                <a:lnTo>
                  <a:pt x="3933" y="2260"/>
                </a:lnTo>
                <a:lnTo>
                  <a:pt x="3922" y="2254"/>
                </a:lnTo>
                <a:lnTo>
                  <a:pt x="3916" y="2248"/>
                </a:lnTo>
                <a:lnTo>
                  <a:pt x="3904" y="2248"/>
                </a:lnTo>
                <a:lnTo>
                  <a:pt x="3892" y="2254"/>
                </a:lnTo>
                <a:lnTo>
                  <a:pt x="3886" y="2254"/>
                </a:lnTo>
                <a:lnTo>
                  <a:pt x="3874" y="2243"/>
                </a:lnTo>
                <a:lnTo>
                  <a:pt x="3862" y="2237"/>
                </a:lnTo>
                <a:lnTo>
                  <a:pt x="3856" y="2237"/>
                </a:lnTo>
                <a:lnTo>
                  <a:pt x="3844" y="2231"/>
                </a:lnTo>
                <a:lnTo>
                  <a:pt x="3833" y="2231"/>
                </a:lnTo>
                <a:lnTo>
                  <a:pt x="3821" y="2231"/>
                </a:lnTo>
                <a:lnTo>
                  <a:pt x="3815" y="2225"/>
                </a:lnTo>
                <a:lnTo>
                  <a:pt x="3803" y="2225"/>
                </a:lnTo>
                <a:lnTo>
                  <a:pt x="3791" y="2237"/>
                </a:lnTo>
                <a:lnTo>
                  <a:pt x="3785" y="2225"/>
                </a:lnTo>
                <a:lnTo>
                  <a:pt x="3773" y="2231"/>
                </a:lnTo>
                <a:lnTo>
                  <a:pt x="3761" y="2231"/>
                </a:lnTo>
                <a:lnTo>
                  <a:pt x="3755" y="2225"/>
                </a:lnTo>
                <a:lnTo>
                  <a:pt x="3744" y="2177"/>
                </a:lnTo>
                <a:lnTo>
                  <a:pt x="3732" y="2177"/>
                </a:lnTo>
                <a:lnTo>
                  <a:pt x="3726" y="2177"/>
                </a:lnTo>
                <a:lnTo>
                  <a:pt x="3714" y="2177"/>
                </a:lnTo>
                <a:lnTo>
                  <a:pt x="3702" y="2177"/>
                </a:lnTo>
                <a:lnTo>
                  <a:pt x="3690" y="2189"/>
                </a:lnTo>
                <a:lnTo>
                  <a:pt x="3684" y="2177"/>
                </a:lnTo>
                <a:lnTo>
                  <a:pt x="3672" y="2130"/>
                </a:lnTo>
                <a:lnTo>
                  <a:pt x="3660" y="2148"/>
                </a:lnTo>
                <a:lnTo>
                  <a:pt x="3655" y="2065"/>
                </a:lnTo>
                <a:lnTo>
                  <a:pt x="3643" y="2065"/>
                </a:lnTo>
                <a:lnTo>
                  <a:pt x="3631" y="2029"/>
                </a:lnTo>
                <a:lnTo>
                  <a:pt x="3625" y="2088"/>
                </a:lnTo>
                <a:lnTo>
                  <a:pt x="3613" y="2088"/>
                </a:lnTo>
                <a:lnTo>
                  <a:pt x="3601" y="2076"/>
                </a:lnTo>
                <a:lnTo>
                  <a:pt x="3595" y="2076"/>
                </a:lnTo>
                <a:lnTo>
                  <a:pt x="3583" y="2053"/>
                </a:lnTo>
                <a:lnTo>
                  <a:pt x="3572" y="2053"/>
                </a:lnTo>
                <a:lnTo>
                  <a:pt x="3566" y="2047"/>
                </a:lnTo>
                <a:lnTo>
                  <a:pt x="3554" y="2076"/>
                </a:lnTo>
                <a:lnTo>
                  <a:pt x="3542" y="2071"/>
                </a:lnTo>
                <a:lnTo>
                  <a:pt x="3530" y="2189"/>
                </a:lnTo>
                <a:lnTo>
                  <a:pt x="3524" y="2189"/>
                </a:lnTo>
                <a:lnTo>
                  <a:pt x="3512" y="2207"/>
                </a:lnTo>
                <a:lnTo>
                  <a:pt x="3500" y="2207"/>
                </a:lnTo>
                <a:lnTo>
                  <a:pt x="3494" y="2165"/>
                </a:lnTo>
                <a:lnTo>
                  <a:pt x="3483" y="2171"/>
                </a:lnTo>
                <a:lnTo>
                  <a:pt x="3471" y="2177"/>
                </a:lnTo>
                <a:lnTo>
                  <a:pt x="3465" y="2189"/>
                </a:lnTo>
                <a:lnTo>
                  <a:pt x="3453" y="2183"/>
                </a:lnTo>
                <a:lnTo>
                  <a:pt x="3441" y="2189"/>
                </a:lnTo>
                <a:lnTo>
                  <a:pt x="3435" y="2201"/>
                </a:lnTo>
                <a:lnTo>
                  <a:pt x="3423" y="2213"/>
                </a:lnTo>
                <a:lnTo>
                  <a:pt x="3411" y="2189"/>
                </a:lnTo>
                <a:lnTo>
                  <a:pt x="3405" y="2189"/>
                </a:lnTo>
                <a:lnTo>
                  <a:pt x="3394" y="2195"/>
                </a:lnTo>
                <a:lnTo>
                  <a:pt x="3382" y="2195"/>
                </a:lnTo>
                <a:lnTo>
                  <a:pt x="3370" y="2231"/>
                </a:lnTo>
                <a:lnTo>
                  <a:pt x="3364" y="2225"/>
                </a:lnTo>
                <a:lnTo>
                  <a:pt x="3352" y="2213"/>
                </a:lnTo>
                <a:lnTo>
                  <a:pt x="3340" y="2219"/>
                </a:lnTo>
                <a:lnTo>
                  <a:pt x="3334" y="2248"/>
                </a:lnTo>
                <a:lnTo>
                  <a:pt x="3322" y="2243"/>
                </a:lnTo>
                <a:lnTo>
                  <a:pt x="3311" y="2243"/>
                </a:lnTo>
                <a:lnTo>
                  <a:pt x="3305" y="2243"/>
                </a:lnTo>
                <a:lnTo>
                  <a:pt x="3293" y="2254"/>
                </a:lnTo>
                <a:lnTo>
                  <a:pt x="3281" y="2248"/>
                </a:lnTo>
                <a:lnTo>
                  <a:pt x="3275" y="2243"/>
                </a:lnTo>
                <a:lnTo>
                  <a:pt x="3263" y="2237"/>
                </a:lnTo>
                <a:lnTo>
                  <a:pt x="3251" y="2237"/>
                </a:lnTo>
                <a:lnTo>
                  <a:pt x="3245" y="2237"/>
                </a:lnTo>
                <a:lnTo>
                  <a:pt x="3233" y="2237"/>
                </a:lnTo>
                <a:lnTo>
                  <a:pt x="3222" y="2243"/>
                </a:lnTo>
                <a:lnTo>
                  <a:pt x="3210" y="2243"/>
                </a:lnTo>
                <a:lnTo>
                  <a:pt x="3204" y="2243"/>
                </a:lnTo>
                <a:lnTo>
                  <a:pt x="3192" y="2243"/>
                </a:lnTo>
                <a:lnTo>
                  <a:pt x="3180" y="2248"/>
                </a:lnTo>
                <a:lnTo>
                  <a:pt x="3174" y="2243"/>
                </a:lnTo>
                <a:lnTo>
                  <a:pt x="3162" y="2266"/>
                </a:lnTo>
                <a:lnTo>
                  <a:pt x="3150" y="2260"/>
                </a:lnTo>
                <a:lnTo>
                  <a:pt x="3144" y="2260"/>
                </a:lnTo>
                <a:lnTo>
                  <a:pt x="3133" y="2260"/>
                </a:lnTo>
                <a:lnTo>
                  <a:pt x="3121" y="2243"/>
                </a:lnTo>
                <a:lnTo>
                  <a:pt x="3115" y="2237"/>
                </a:lnTo>
                <a:lnTo>
                  <a:pt x="3103" y="2237"/>
                </a:lnTo>
                <a:lnTo>
                  <a:pt x="3091" y="2237"/>
                </a:lnTo>
                <a:lnTo>
                  <a:pt x="3085" y="2231"/>
                </a:lnTo>
                <a:lnTo>
                  <a:pt x="3073" y="2177"/>
                </a:lnTo>
                <a:lnTo>
                  <a:pt x="3061" y="2177"/>
                </a:lnTo>
                <a:lnTo>
                  <a:pt x="3049" y="2183"/>
                </a:lnTo>
                <a:lnTo>
                  <a:pt x="3044" y="2183"/>
                </a:lnTo>
                <a:lnTo>
                  <a:pt x="3032" y="2195"/>
                </a:lnTo>
                <a:lnTo>
                  <a:pt x="3020" y="2195"/>
                </a:lnTo>
                <a:lnTo>
                  <a:pt x="3014" y="2201"/>
                </a:lnTo>
                <a:lnTo>
                  <a:pt x="3002" y="2237"/>
                </a:lnTo>
                <a:lnTo>
                  <a:pt x="2990" y="2231"/>
                </a:lnTo>
                <a:lnTo>
                  <a:pt x="2984" y="2231"/>
                </a:lnTo>
                <a:lnTo>
                  <a:pt x="2972" y="2231"/>
                </a:lnTo>
                <a:lnTo>
                  <a:pt x="2961" y="2248"/>
                </a:lnTo>
                <a:lnTo>
                  <a:pt x="2955" y="2278"/>
                </a:lnTo>
                <a:lnTo>
                  <a:pt x="2943" y="2260"/>
                </a:lnTo>
                <a:lnTo>
                  <a:pt x="2931" y="2237"/>
                </a:lnTo>
                <a:lnTo>
                  <a:pt x="2919" y="2237"/>
                </a:lnTo>
                <a:lnTo>
                  <a:pt x="2913" y="2237"/>
                </a:lnTo>
                <a:lnTo>
                  <a:pt x="2901" y="2231"/>
                </a:lnTo>
                <a:lnTo>
                  <a:pt x="2889" y="2207"/>
                </a:lnTo>
                <a:lnTo>
                  <a:pt x="2883" y="2213"/>
                </a:lnTo>
                <a:lnTo>
                  <a:pt x="2872" y="2213"/>
                </a:lnTo>
                <a:lnTo>
                  <a:pt x="2860" y="2195"/>
                </a:lnTo>
                <a:lnTo>
                  <a:pt x="2854" y="2189"/>
                </a:lnTo>
                <a:lnTo>
                  <a:pt x="2842" y="2171"/>
                </a:lnTo>
                <a:lnTo>
                  <a:pt x="2830" y="2165"/>
                </a:lnTo>
                <a:lnTo>
                  <a:pt x="2824" y="2183"/>
                </a:lnTo>
                <a:lnTo>
                  <a:pt x="2812" y="2207"/>
                </a:lnTo>
                <a:lnTo>
                  <a:pt x="2800" y="2207"/>
                </a:lnTo>
                <a:lnTo>
                  <a:pt x="2794" y="2201"/>
                </a:lnTo>
                <a:lnTo>
                  <a:pt x="2783" y="2201"/>
                </a:lnTo>
                <a:lnTo>
                  <a:pt x="2771" y="2207"/>
                </a:lnTo>
                <a:lnTo>
                  <a:pt x="2759" y="2177"/>
                </a:lnTo>
                <a:lnTo>
                  <a:pt x="2753" y="2177"/>
                </a:lnTo>
                <a:lnTo>
                  <a:pt x="2741" y="2183"/>
                </a:lnTo>
                <a:lnTo>
                  <a:pt x="2729" y="2183"/>
                </a:lnTo>
                <a:lnTo>
                  <a:pt x="2723" y="2201"/>
                </a:lnTo>
                <a:lnTo>
                  <a:pt x="2711" y="2213"/>
                </a:lnTo>
                <a:lnTo>
                  <a:pt x="2700" y="2213"/>
                </a:lnTo>
                <a:lnTo>
                  <a:pt x="2694" y="2207"/>
                </a:lnTo>
                <a:lnTo>
                  <a:pt x="2682" y="2213"/>
                </a:lnTo>
                <a:lnTo>
                  <a:pt x="2670" y="2142"/>
                </a:lnTo>
                <a:lnTo>
                  <a:pt x="2664" y="2154"/>
                </a:lnTo>
                <a:lnTo>
                  <a:pt x="2652" y="2171"/>
                </a:lnTo>
                <a:lnTo>
                  <a:pt x="2640" y="2213"/>
                </a:lnTo>
                <a:lnTo>
                  <a:pt x="2634" y="2213"/>
                </a:lnTo>
                <a:lnTo>
                  <a:pt x="2622" y="2207"/>
                </a:lnTo>
                <a:lnTo>
                  <a:pt x="2611" y="2183"/>
                </a:lnTo>
                <a:lnTo>
                  <a:pt x="2599" y="2171"/>
                </a:lnTo>
                <a:lnTo>
                  <a:pt x="2593" y="2136"/>
                </a:lnTo>
                <a:lnTo>
                  <a:pt x="2581" y="2136"/>
                </a:lnTo>
                <a:lnTo>
                  <a:pt x="2569" y="2136"/>
                </a:lnTo>
                <a:lnTo>
                  <a:pt x="2563" y="2130"/>
                </a:lnTo>
                <a:lnTo>
                  <a:pt x="2551" y="2189"/>
                </a:lnTo>
                <a:lnTo>
                  <a:pt x="2539" y="2183"/>
                </a:lnTo>
                <a:lnTo>
                  <a:pt x="2533" y="2130"/>
                </a:lnTo>
                <a:lnTo>
                  <a:pt x="2522" y="2154"/>
                </a:lnTo>
                <a:lnTo>
                  <a:pt x="2510" y="2159"/>
                </a:lnTo>
                <a:lnTo>
                  <a:pt x="2504" y="2159"/>
                </a:lnTo>
                <a:lnTo>
                  <a:pt x="2492" y="2159"/>
                </a:lnTo>
                <a:lnTo>
                  <a:pt x="2480" y="2154"/>
                </a:lnTo>
                <a:lnTo>
                  <a:pt x="2474" y="2165"/>
                </a:lnTo>
                <a:lnTo>
                  <a:pt x="2462" y="2136"/>
                </a:lnTo>
                <a:lnTo>
                  <a:pt x="2450" y="2165"/>
                </a:lnTo>
                <a:lnTo>
                  <a:pt x="2438" y="2136"/>
                </a:lnTo>
                <a:lnTo>
                  <a:pt x="2433" y="2136"/>
                </a:lnTo>
                <a:lnTo>
                  <a:pt x="2421" y="2142"/>
                </a:lnTo>
                <a:lnTo>
                  <a:pt x="2409" y="2195"/>
                </a:lnTo>
                <a:lnTo>
                  <a:pt x="2403" y="2231"/>
                </a:lnTo>
                <a:lnTo>
                  <a:pt x="2391" y="2219"/>
                </a:lnTo>
                <a:lnTo>
                  <a:pt x="2379" y="2219"/>
                </a:lnTo>
                <a:lnTo>
                  <a:pt x="2373" y="2231"/>
                </a:lnTo>
                <a:lnTo>
                  <a:pt x="2361" y="2183"/>
                </a:lnTo>
                <a:lnTo>
                  <a:pt x="2350" y="2183"/>
                </a:lnTo>
                <a:lnTo>
                  <a:pt x="2344" y="2189"/>
                </a:lnTo>
                <a:lnTo>
                  <a:pt x="2332" y="2177"/>
                </a:lnTo>
                <a:lnTo>
                  <a:pt x="2320" y="2183"/>
                </a:lnTo>
                <a:lnTo>
                  <a:pt x="2314" y="2189"/>
                </a:lnTo>
                <a:lnTo>
                  <a:pt x="2302" y="2189"/>
                </a:lnTo>
                <a:lnTo>
                  <a:pt x="2290" y="2177"/>
                </a:lnTo>
                <a:lnTo>
                  <a:pt x="2278" y="2183"/>
                </a:lnTo>
                <a:lnTo>
                  <a:pt x="2272" y="2183"/>
                </a:lnTo>
                <a:lnTo>
                  <a:pt x="2261" y="2165"/>
                </a:lnTo>
                <a:lnTo>
                  <a:pt x="2249" y="2171"/>
                </a:lnTo>
                <a:lnTo>
                  <a:pt x="2243" y="2225"/>
                </a:lnTo>
                <a:lnTo>
                  <a:pt x="2231" y="2219"/>
                </a:lnTo>
                <a:lnTo>
                  <a:pt x="2219" y="2219"/>
                </a:lnTo>
                <a:lnTo>
                  <a:pt x="2213" y="2225"/>
                </a:lnTo>
                <a:lnTo>
                  <a:pt x="2201" y="2219"/>
                </a:lnTo>
                <a:lnTo>
                  <a:pt x="2189" y="2225"/>
                </a:lnTo>
                <a:lnTo>
                  <a:pt x="2183" y="2225"/>
                </a:lnTo>
                <a:lnTo>
                  <a:pt x="2172" y="2237"/>
                </a:lnTo>
                <a:lnTo>
                  <a:pt x="2160" y="2237"/>
                </a:lnTo>
                <a:lnTo>
                  <a:pt x="2148" y="2260"/>
                </a:lnTo>
                <a:lnTo>
                  <a:pt x="2142" y="2272"/>
                </a:lnTo>
                <a:lnTo>
                  <a:pt x="2130" y="2272"/>
                </a:lnTo>
                <a:lnTo>
                  <a:pt x="2118" y="2266"/>
                </a:lnTo>
                <a:lnTo>
                  <a:pt x="2112" y="2266"/>
                </a:lnTo>
                <a:lnTo>
                  <a:pt x="2100" y="2254"/>
                </a:lnTo>
                <a:lnTo>
                  <a:pt x="2089" y="2254"/>
                </a:lnTo>
                <a:lnTo>
                  <a:pt x="2083" y="2260"/>
                </a:lnTo>
                <a:lnTo>
                  <a:pt x="2071" y="2248"/>
                </a:lnTo>
                <a:lnTo>
                  <a:pt x="2059" y="2231"/>
                </a:lnTo>
                <a:lnTo>
                  <a:pt x="2053" y="2231"/>
                </a:lnTo>
                <a:lnTo>
                  <a:pt x="2041" y="2231"/>
                </a:lnTo>
                <a:lnTo>
                  <a:pt x="2029" y="2219"/>
                </a:lnTo>
                <a:lnTo>
                  <a:pt x="2023" y="2219"/>
                </a:lnTo>
                <a:lnTo>
                  <a:pt x="2011" y="2231"/>
                </a:lnTo>
                <a:lnTo>
                  <a:pt x="2000" y="2213"/>
                </a:lnTo>
                <a:lnTo>
                  <a:pt x="1988" y="2213"/>
                </a:lnTo>
                <a:lnTo>
                  <a:pt x="1982" y="2201"/>
                </a:lnTo>
                <a:lnTo>
                  <a:pt x="1970" y="2189"/>
                </a:lnTo>
                <a:lnTo>
                  <a:pt x="1958" y="2177"/>
                </a:lnTo>
                <a:lnTo>
                  <a:pt x="1952" y="2183"/>
                </a:lnTo>
                <a:lnTo>
                  <a:pt x="1940" y="2183"/>
                </a:lnTo>
                <a:lnTo>
                  <a:pt x="1928" y="2183"/>
                </a:lnTo>
                <a:lnTo>
                  <a:pt x="1922" y="2177"/>
                </a:lnTo>
                <a:lnTo>
                  <a:pt x="1911" y="2195"/>
                </a:lnTo>
                <a:lnTo>
                  <a:pt x="1899" y="2195"/>
                </a:lnTo>
                <a:lnTo>
                  <a:pt x="1893" y="2171"/>
                </a:lnTo>
                <a:lnTo>
                  <a:pt x="1881" y="2183"/>
                </a:lnTo>
                <a:lnTo>
                  <a:pt x="1869" y="2177"/>
                </a:lnTo>
                <a:lnTo>
                  <a:pt x="1863" y="2201"/>
                </a:lnTo>
                <a:lnTo>
                  <a:pt x="1851" y="2207"/>
                </a:lnTo>
                <a:lnTo>
                  <a:pt x="1839" y="2219"/>
                </a:lnTo>
                <a:lnTo>
                  <a:pt x="1828" y="2231"/>
                </a:lnTo>
                <a:lnTo>
                  <a:pt x="1822" y="2243"/>
                </a:lnTo>
                <a:lnTo>
                  <a:pt x="1810" y="2237"/>
                </a:lnTo>
                <a:lnTo>
                  <a:pt x="1798" y="2237"/>
                </a:lnTo>
                <a:lnTo>
                  <a:pt x="1792" y="2201"/>
                </a:lnTo>
                <a:lnTo>
                  <a:pt x="1780" y="2201"/>
                </a:lnTo>
                <a:lnTo>
                  <a:pt x="1768" y="2219"/>
                </a:lnTo>
                <a:lnTo>
                  <a:pt x="1762" y="2207"/>
                </a:lnTo>
                <a:lnTo>
                  <a:pt x="1750" y="2171"/>
                </a:lnTo>
                <a:lnTo>
                  <a:pt x="1739" y="2165"/>
                </a:lnTo>
                <a:lnTo>
                  <a:pt x="1733" y="2165"/>
                </a:lnTo>
                <a:lnTo>
                  <a:pt x="1721" y="2171"/>
                </a:lnTo>
                <a:lnTo>
                  <a:pt x="1709" y="2171"/>
                </a:lnTo>
                <a:lnTo>
                  <a:pt x="1703" y="2118"/>
                </a:lnTo>
                <a:lnTo>
                  <a:pt x="1691" y="2118"/>
                </a:lnTo>
                <a:lnTo>
                  <a:pt x="1679" y="2124"/>
                </a:lnTo>
                <a:lnTo>
                  <a:pt x="1667" y="2159"/>
                </a:lnTo>
                <a:lnTo>
                  <a:pt x="1661" y="2165"/>
                </a:lnTo>
                <a:lnTo>
                  <a:pt x="1650" y="2165"/>
                </a:lnTo>
                <a:lnTo>
                  <a:pt x="1638" y="2183"/>
                </a:lnTo>
                <a:lnTo>
                  <a:pt x="1632" y="2207"/>
                </a:lnTo>
                <a:lnTo>
                  <a:pt x="1620" y="2195"/>
                </a:lnTo>
                <a:lnTo>
                  <a:pt x="1608" y="2195"/>
                </a:lnTo>
                <a:lnTo>
                  <a:pt x="1602" y="2189"/>
                </a:lnTo>
                <a:lnTo>
                  <a:pt x="1590" y="2189"/>
                </a:lnTo>
                <a:lnTo>
                  <a:pt x="1578" y="2243"/>
                </a:lnTo>
                <a:lnTo>
                  <a:pt x="1572" y="2237"/>
                </a:lnTo>
                <a:lnTo>
                  <a:pt x="1561" y="2231"/>
                </a:lnTo>
                <a:lnTo>
                  <a:pt x="1549" y="2231"/>
                </a:lnTo>
                <a:lnTo>
                  <a:pt x="1543" y="2231"/>
                </a:lnTo>
                <a:lnTo>
                  <a:pt x="1531" y="2225"/>
                </a:lnTo>
                <a:lnTo>
                  <a:pt x="1519" y="2225"/>
                </a:lnTo>
                <a:lnTo>
                  <a:pt x="1507" y="2237"/>
                </a:lnTo>
                <a:lnTo>
                  <a:pt x="1501" y="2237"/>
                </a:lnTo>
                <a:lnTo>
                  <a:pt x="1489" y="2231"/>
                </a:lnTo>
                <a:lnTo>
                  <a:pt x="1478" y="2237"/>
                </a:lnTo>
                <a:lnTo>
                  <a:pt x="1472" y="2207"/>
                </a:lnTo>
                <a:lnTo>
                  <a:pt x="1460" y="2213"/>
                </a:lnTo>
                <a:lnTo>
                  <a:pt x="1448" y="2219"/>
                </a:lnTo>
                <a:lnTo>
                  <a:pt x="1442" y="2171"/>
                </a:lnTo>
                <a:lnTo>
                  <a:pt x="1430" y="2171"/>
                </a:lnTo>
                <a:lnTo>
                  <a:pt x="1418" y="2171"/>
                </a:lnTo>
                <a:lnTo>
                  <a:pt x="1412" y="2165"/>
                </a:lnTo>
                <a:lnTo>
                  <a:pt x="1400" y="2142"/>
                </a:lnTo>
                <a:lnTo>
                  <a:pt x="1389" y="2148"/>
                </a:lnTo>
                <a:lnTo>
                  <a:pt x="1377" y="2148"/>
                </a:lnTo>
                <a:lnTo>
                  <a:pt x="1371" y="2148"/>
                </a:lnTo>
                <a:lnTo>
                  <a:pt x="1359" y="2148"/>
                </a:lnTo>
                <a:lnTo>
                  <a:pt x="1347" y="2059"/>
                </a:lnTo>
                <a:lnTo>
                  <a:pt x="1341" y="2041"/>
                </a:lnTo>
                <a:lnTo>
                  <a:pt x="1329" y="2023"/>
                </a:lnTo>
                <a:lnTo>
                  <a:pt x="1317" y="2053"/>
                </a:lnTo>
                <a:lnTo>
                  <a:pt x="1311" y="2053"/>
                </a:lnTo>
                <a:lnTo>
                  <a:pt x="1300" y="2047"/>
                </a:lnTo>
                <a:lnTo>
                  <a:pt x="1288" y="2053"/>
                </a:lnTo>
                <a:lnTo>
                  <a:pt x="1282" y="2100"/>
                </a:lnTo>
                <a:lnTo>
                  <a:pt x="1270" y="2094"/>
                </a:lnTo>
                <a:lnTo>
                  <a:pt x="1258" y="2100"/>
                </a:lnTo>
                <a:lnTo>
                  <a:pt x="1252" y="2130"/>
                </a:lnTo>
                <a:lnTo>
                  <a:pt x="1240" y="2130"/>
                </a:lnTo>
                <a:lnTo>
                  <a:pt x="1228" y="2189"/>
                </a:lnTo>
                <a:lnTo>
                  <a:pt x="1217" y="2183"/>
                </a:lnTo>
                <a:lnTo>
                  <a:pt x="1211" y="2189"/>
                </a:lnTo>
                <a:lnTo>
                  <a:pt x="1199" y="2177"/>
                </a:lnTo>
                <a:lnTo>
                  <a:pt x="1187" y="2183"/>
                </a:lnTo>
                <a:lnTo>
                  <a:pt x="1181" y="2183"/>
                </a:lnTo>
                <a:lnTo>
                  <a:pt x="1169" y="2177"/>
                </a:lnTo>
                <a:lnTo>
                  <a:pt x="1157" y="2094"/>
                </a:lnTo>
                <a:lnTo>
                  <a:pt x="1151" y="2076"/>
                </a:lnTo>
                <a:lnTo>
                  <a:pt x="1139" y="1993"/>
                </a:lnTo>
                <a:lnTo>
                  <a:pt x="1128" y="2076"/>
                </a:lnTo>
                <a:lnTo>
                  <a:pt x="1122" y="2011"/>
                </a:lnTo>
                <a:lnTo>
                  <a:pt x="1110" y="2053"/>
                </a:lnTo>
                <a:lnTo>
                  <a:pt x="1098" y="2053"/>
                </a:lnTo>
                <a:lnTo>
                  <a:pt x="1092" y="2059"/>
                </a:lnTo>
                <a:lnTo>
                  <a:pt x="1080" y="2059"/>
                </a:lnTo>
                <a:lnTo>
                  <a:pt x="1068" y="2035"/>
                </a:lnTo>
                <a:lnTo>
                  <a:pt x="1056" y="1887"/>
                </a:lnTo>
                <a:lnTo>
                  <a:pt x="1050" y="1572"/>
                </a:lnTo>
                <a:lnTo>
                  <a:pt x="1039" y="1602"/>
                </a:lnTo>
                <a:lnTo>
                  <a:pt x="1027" y="1572"/>
                </a:lnTo>
                <a:lnTo>
                  <a:pt x="1021" y="1602"/>
                </a:lnTo>
                <a:lnTo>
                  <a:pt x="1009" y="1572"/>
                </a:lnTo>
                <a:lnTo>
                  <a:pt x="997" y="1614"/>
                </a:lnTo>
                <a:lnTo>
                  <a:pt x="991" y="1608"/>
                </a:lnTo>
                <a:lnTo>
                  <a:pt x="979" y="1519"/>
                </a:lnTo>
                <a:lnTo>
                  <a:pt x="967" y="1507"/>
                </a:lnTo>
                <a:lnTo>
                  <a:pt x="961" y="1483"/>
                </a:lnTo>
                <a:lnTo>
                  <a:pt x="950" y="1483"/>
                </a:lnTo>
                <a:lnTo>
                  <a:pt x="938" y="1548"/>
                </a:lnTo>
                <a:lnTo>
                  <a:pt x="932" y="1987"/>
                </a:lnTo>
                <a:lnTo>
                  <a:pt x="920" y="2059"/>
                </a:lnTo>
                <a:lnTo>
                  <a:pt x="908" y="2059"/>
                </a:lnTo>
                <a:lnTo>
                  <a:pt x="896" y="1987"/>
                </a:lnTo>
                <a:lnTo>
                  <a:pt x="890" y="2005"/>
                </a:lnTo>
                <a:lnTo>
                  <a:pt x="878" y="1970"/>
                </a:lnTo>
                <a:lnTo>
                  <a:pt x="867" y="1869"/>
                </a:lnTo>
                <a:lnTo>
                  <a:pt x="861" y="1400"/>
                </a:lnTo>
                <a:lnTo>
                  <a:pt x="849" y="1370"/>
                </a:lnTo>
                <a:lnTo>
                  <a:pt x="837" y="1210"/>
                </a:lnTo>
                <a:lnTo>
                  <a:pt x="831" y="1175"/>
                </a:lnTo>
                <a:lnTo>
                  <a:pt x="819" y="1210"/>
                </a:lnTo>
                <a:lnTo>
                  <a:pt x="807" y="1181"/>
                </a:lnTo>
                <a:lnTo>
                  <a:pt x="801" y="914"/>
                </a:lnTo>
                <a:lnTo>
                  <a:pt x="789" y="908"/>
                </a:lnTo>
                <a:lnTo>
                  <a:pt x="778" y="997"/>
                </a:lnTo>
                <a:lnTo>
                  <a:pt x="772" y="1009"/>
                </a:lnTo>
                <a:lnTo>
                  <a:pt x="760" y="1014"/>
                </a:lnTo>
                <a:lnTo>
                  <a:pt x="748" y="1133"/>
                </a:lnTo>
                <a:lnTo>
                  <a:pt x="736" y="1798"/>
                </a:lnTo>
                <a:lnTo>
                  <a:pt x="730" y="1786"/>
                </a:lnTo>
                <a:lnTo>
                  <a:pt x="718" y="1916"/>
                </a:lnTo>
                <a:lnTo>
                  <a:pt x="706" y="1916"/>
                </a:lnTo>
                <a:lnTo>
                  <a:pt x="700" y="1910"/>
                </a:lnTo>
                <a:lnTo>
                  <a:pt x="689" y="1964"/>
                </a:lnTo>
                <a:lnTo>
                  <a:pt x="677" y="2207"/>
                </a:lnTo>
                <a:lnTo>
                  <a:pt x="671" y="2219"/>
                </a:lnTo>
                <a:lnTo>
                  <a:pt x="659" y="2219"/>
                </a:lnTo>
                <a:lnTo>
                  <a:pt x="647" y="2213"/>
                </a:lnTo>
                <a:lnTo>
                  <a:pt x="641" y="2225"/>
                </a:lnTo>
                <a:lnTo>
                  <a:pt x="629" y="2231"/>
                </a:lnTo>
                <a:lnTo>
                  <a:pt x="617" y="2231"/>
                </a:lnTo>
                <a:lnTo>
                  <a:pt x="606" y="2237"/>
                </a:lnTo>
                <a:lnTo>
                  <a:pt x="600" y="2237"/>
                </a:lnTo>
                <a:lnTo>
                  <a:pt x="588" y="2254"/>
                </a:lnTo>
                <a:lnTo>
                  <a:pt x="576" y="2260"/>
                </a:lnTo>
                <a:lnTo>
                  <a:pt x="570" y="2260"/>
                </a:lnTo>
                <a:lnTo>
                  <a:pt x="558" y="2266"/>
                </a:lnTo>
                <a:lnTo>
                  <a:pt x="546" y="2266"/>
                </a:lnTo>
                <a:lnTo>
                  <a:pt x="540" y="2278"/>
                </a:lnTo>
                <a:lnTo>
                  <a:pt x="528" y="2278"/>
                </a:lnTo>
                <a:lnTo>
                  <a:pt x="517" y="2272"/>
                </a:lnTo>
                <a:lnTo>
                  <a:pt x="511" y="2272"/>
                </a:lnTo>
                <a:lnTo>
                  <a:pt x="499" y="2272"/>
                </a:lnTo>
                <a:lnTo>
                  <a:pt x="487" y="2272"/>
                </a:lnTo>
                <a:lnTo>
                  <a:pt x="481" y="2272"/>
                </a:lnTo>
                <a:lnTo>
                  <a:pt x="469" y="2254"/>
                </a:lnTo>
                <a:lnTo>
                  <a:pt x="457" y="2248"/>
                </a:lnTo>
                <a:lnTo>
                  <a:pt x="445" y="2237"/>
                </a:lnTo>
                <a:lnTo>
                  <a:pt x="439" y="2248"/>
                </a:lnTo>
                <a:lnTo>
                  <a:pt x="428" y="2248"/>
                </a:lnTo>
                <a:lnTo>
                  <a:pt x="416" y="2248"/>
                </a:lnTo>
                <a:lnTo>
                  <a:pt x="410" y="2248"/>
                </a:lnTo>
                <a:lnTo>
                  <a:pt x="398" y="2248"/>
                </a:lnTo>
                <a:lnTo>
                  <a:pt x="386" y="2237"/>
                </a:lnTo>
                <a:lnTo>
                  <a:pt x="380" y="2237"/>
                </a:lnTo>
                <a:lnTo>
                  <a:pt x="368" y="2237"/>
                </a:lnTo>
                <a:lnTo>
                  <a:pt x="356" y="2237"/>
                </a:lnTo>
                <a:lnTo>
                  <a:pt x="350" y="2266"/>
                </a:lnTo>
                <a:lnTo>
                  <a:pt x="339" y="2260"/>
                </a:lnTo>
                <a:lnTo>
                  <a:pt x="327" y="2260"/>
                </a:lnTo>
                <a:lnTo>
                  <a:pt x="321" y="2225"/>
                </a:lnTo>
                <a:lnTo>
                  <a:pt x="309" y="2207"/>
                </a:lnTo>
                <a:lnTo>
                  <a:pt x="297" y="2201"/>
                </a:lnTo>
                <a:lnTo>
                  <a:pt x="285" y="2195"/>
                </a:lnTo>
                <a:lnTo>
                  <a:pt x="279" y="2189"/>
                </a:lnTo>
                <a:lnTo>
                  <a:pt x="267" y="2195"/>
                </a:lnTo>
                <a:lnTo>
                  <a:pt x="256" y="2177"/>
                </a:lnTo>
                <a:lnTo>
                  <a:pt x="250" y="2159"/>
                </a:lnTo>
                <a:lnTo>
                  <a:pt x="238" y="2154"/>
                </a:lnTo>
                <a:lnTo>
                  <a:pt x="226" y="2088"/>
                </a:lnTo>
                <a:lnTo>
                  <a:pt x="220" y="2088"/>
                </a:lnTo>
                <a:lnTo>
                  <a:pt x="208" y="2094"/>
                </a:lnTo>
                <a:lnTo>
                  <a:pt x="196" y="2059"/>
                </a:lnTo>
                <a:lnTo>
                  <a:pt x="190" y="2076"/>
                </a:lnTo>
                <a:lnTo>
                  <a:pt x="178" y="2053"/>
                </a:lnTo>
                <a:lnTo>
                  <a:pt x="167" y="2065"/>
                </a:lnTo>
                <a:lnTo>
                  <a:pt x="161" y="1952"/>
                </a:lnTo>
                <a:lnTo>
                  <a:pt x="149" y="1958"/>
                </a:lnTo>
                <a:lnTo>
                  <a:pt x="137" y="1887"/>
                </a:lnTo>
                <a:lnTo>
                  <a:pt x="125" y="1857"/>
                </a:lnTo>
                <a:lnTo>
                  <a:pt x="119" y="1863"/>
                </a:lnTo>
                <a:lnTo>
                  <a:pt x="107" y="1976"/>
                </a:lnTo>
                <a:lnTo>
                  <a:pt x="95" y="1976"/>
                </a:lnTo>
                <a:lnTo>
                  <a:pt x="89" y="1976"/>
                </a:lnTo>
                <a:lnTo>
                  <a:pt x="78" y="2112"/>
                </a:lnTo>
                <a:lnTo>
                  <a:pt x="66" y="2076"/>
                </a:lnTo>
                <a:lnTo>
                  <a:pt x="60" y="2059"/>
                </a:lnTo>
                <a:lnTo>
                  <a:pt x="48" y="2017"/>
                </a:lnTo>
                <a:lnTo>
                  <a:pt x="36" y="2076"/>
                </a:lnTo>
                <a:lnTo>
                  <a:pt x="30" y="2082"/>
                </a:lnTo>
                <a:lnTo>
                  <a:pt x="18" y="2136"/>
                </a:lnTo>
                <a:lnTo>
                  <a:pt x="6" y="2171"/>
                </a:lnTo>
                <a:lnTo>
                  <a:pt x="0" y="2177"/>
                </a:lnTo>
                <a:close/>
              </a:path>
            </a:pathLst>
          </a:custGeom>
          <a:solidFill>
            <a:schemeClr val="tx1">
              <a:lumMod val="50000"/>
              <a:lumOff val="50000"/>
            </a:schemeClr>
          </a:solidFill>
          <a:ln w="9525">
            <a:noFill/>
            <a:round/>
            <a:headEnd/>
            <a:tailEnd/>
          </a:ln>
        </p:spPr>
        <p:txBody>
          <a:bodyPr/>
          <a:lstStyle/>
          <a:p>
            <a:endParaRPr lang="de-DE"/>
          </a:p>
        </p:txBody>
      </p:sp>
      <p:grpSp>
        <p:nvGrpSpPr>
          <p:cNvPr id="1598561" name="Group 105"/>
          <p:cNvGrpSpPr>
            <a:grpSpLocks/>
          </p:cNvGrpSpPr>
          <p:nvPr/>
        </p:nvGrpSpPr>
        <p:grpSpPr bwMode="auto">
          <a:xfrm>
            <a:off x="1047959" y="4331390"/>
            <a:ext cx="7153066" cy="1337739"/>
            <a:chOff x="747" y="2763"/>
            <a:chExt cx="4467" cy="925"/>
          </a:xfrm>
        </p:grpSpPr>
        <p:sp>
          <p:nvSpPr>
            <p:cNvPr id="1598565" name="Freeform 101"/>
            <p:cNvSpPr>
              <a:spLocks/>
            </p:cNvSpPr>
            <p:nvPr/>
          </p:nvSpPr>
          <p:spPr bwMode="auto">
            <a:xfrm>
              <a:off x="747" y="2763"/>
              <a:ext cx="1270" cy="925"/>
            </a:xfrm>
            <a:custGeom>
              <a:avLst/>
              <a:gdLst>
                <a:gd name="T0" fmla="*/ 18 w 1270"/>
                <a:gd name="T1" fmla="*/ 818 h 925"/>
                <a:gd name="T2" fmla="*/ 48 w 1270"/>
                <a:gd name="T3" fmla="*/ 806 h 925"/>
                <a:gd name="T4" fmla="*/ 78 w 1270"/>
                <a:gd name="T5" fmla="*/ 854 h 925"/>
                <a:gd name="T6" fmla="*/ 107 w 1270"/>
                <a:gd name="T7" fmla="*/ 836 h 925"/>
                <a:gd name="T8" fmla="*/ 137 w 1270"/>
                <a:gd name="T9" fmla="*/ 866 h 925"/>
                <a:gd name="T10" fmla="*/ 167 w 1270"/>
                <a:gd name="T11" fmla="*/ 842 h 925"/>
                <a:gd name="T12" fmla="*/ 196 w 1270"/>
                <a:gd name="T13" fmla="*/ 854 h 925"/>
                <a:gd name="T14" fmla="*/ 226 w 1270"/>
                <a:gd name="T15" fmla="*/ 824 h 925"/>
                <a:gd name="T16" fmla="*/ 256 w 1270"/>
                <a:gd name="T17" fmla="*/ 830 h 925"/>
                <a:gd name="T18" fmla="*/ 285 w 1270"/>
                <a:gd name="T19" fmla="*/ 854 h 925"/>
                <a:gd name="T20" fmla="*/ 321 w 1270"/>
                <a:gd name="T21" fmla="*/ 872 h 925"/>
                <a:gd name="T22" fmla="*/ 350 w 1270"/>
                <a:gd name="T23" fmla="*/ 895 h 925"/>
                <a:gd name="T24" fmla="*/ 380 w 1270"/>
                <a:gd name="T25" fmla="*/ 860 h 925"/>
                <a:gd name="T26" fmla="*/ 410 w 1270"/>
                <a:gd name="T27" fmla="*/ 872 h 925"/>
                <a:gd name="T28" fmla="*/ 439 w 1270"/>
                <a:gd name="T29" fmla="*/ 866 h 925"/>
                <a:gd name="T30" fmla="*/ 469 w 1270"/>
                <a:gd name="T31" fmla="*/ 895 h 925"/>
                <a:gd name="T32" fmla="*/ 499 w 1270"/>
                <a:gd name="T33" fmla="*/ 919 h 925"/>
                <a:gd name="T34" fmla="*/ 528 w 1270"/>
                <a:gd name="T35" fmla="*/ 925 h 925"/>
                <a:gd name="T36" fmla="*/ 558 w 1270"/>
                <a:gd name="T37" fmla="*/ 925 h 925"/>
                <a:gd name="T38" fmla="*/ 588 w 1270"/>
                <a:gd name="T39" fmla="*/ 907 h 925"/>
                <a:gd name="T40" fmla="*/ 617 w 1270"/>
                <a:gd name="T41" fmla="*/ 889 h 925"/>
                <a:gd name="T42" fmla="*/ 647 w 1270"/>
                <a:gd name="T43" fmla="*/ 878 h 925"/>
                <a:gd name="T44" fmla="*/ 677 w 1270"/>
                <a:gd name="T45" fmla="*/ 866 h 925"/>
                <a:gd name="T46" fmla="*/ 706 w 1270"/>
                <a:gd name="T47" fmla="*/ 741 h 925"/>
                <a:gd name="T48" fmla="*/ 736 w 1270"/>
                <a:gd name="T49" fmla="*/ 581 h 925"/>
                <a:gd name="T50" fmla="*/ 772 w 1270"/>
                <a:gd name="T51" fmla="*/ 83 h 925"/>
                <a:gd name="T52" fmla="*/ 801 w 1270"/>
                <a:gd name="T53" fmla="*/ 0 h 925"/>
                <a:gd name="T54" fmla="*/ 831 w 1270"/>
                <a:gd name="T55" fmla="*/ 83 h 925"/>
                <a:gd name="T56" fmla="*/ 861 w 1270"/>
                <a:gd name="T57" fmla="*/ 278 h 925"/>
                <a:gd name="T58" fmla="*/ 890 w 1270"/>
                <a:gd name="T59" fmla="*/ 700 h 925"/>
                <a:gd name="T60" fmla="*/ 920 w 1270"/>
                <a:gd name="T61" fmla="*/ 753 h 925"/>
                <a:gd name="T62" fmla="*/ 950 w 1270"/>
                <a:gd name="T63" fmla="*/ 439 h 925"/>
                <a:gd name="T64" fmla="*/ 979 w 1270"/>
                <a:gd name="T65" fmla="*/ 474 h 925"/>
                <a:gd name="T66" fmla="*/ 1009 w 1270"/>
                <a:gd name="T67" fmla="*/ 504 h 925"/>
                <a:gd name="T68" fmla="*/ 1039 w 1270"/>
                <a:gd name="T69" fmla="*/ 516 h 925"/>
                <a:gd name="T70" fmla="*/ 1068 w 1270"/>
                <a:gd name="T71" fmla="*/ 765 h 925"/>
                <a:gd name="T72" fmla="*/ 1098 w 1270"/>
                <a:gd name="T73" fmla="*/ 741 h 925"/>
                <a:gd name="T74" fmla="*/ 1128 w 1270"/>
                <a:gd name="T75" fmla="*/ 747 h 925"/>
                <a:gd name="T76" fmla="*/ 1157 w 1270"/>
                <a:gd name="T77" fmla="*/ 777 h 925"/>
                <a:gd name="T78" fmla="*/ 1187 w 1270"/>
                <a:gd name="T79" fmla="*/ 842 h 925"/>
                <a:gd name="T80" fmla="*/ 1217 w 1270"/>
                <a:gd name="T81" fmla="*/ 842 h 925"/>
                <a:gd name="T82" fmla="*/ 1252 w 1270"/>
                <a:gd name="T83" fmla="*/ 830 h 92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70"/>
                <a:gd name="T127" fmla="*/ 0 h 925"/>
                <a:gd name="T128" fmla="*/ 1270 w 1270"/>
                <a:gd name="T129" fmla="*/ 925 h 92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70" h="925">
                  <a:moveTo>
                    <a:pt x="0" y="842"/>
                  </a:moveTo>
                  <a:lnTo>
                    <a:pt x="6" y="848"/>
                  </a:lnTo>
                  <a:lnTo>
                    <a:pt x="18" y="818"/>
                  </a:lnTo>
                  <a:lnTo>
                    <a:pt x="30" y="812"/>
                  </a:lnTo>
                  <a:lnTo>
                    <a:pt x="36" y="806"/>
                  </a:lnTo>
                  <a:lnTo>
                    <a:pt x="48" y="806"/>
                  </a:lnTo>
                  <a:lnTo>
                    <a:pt x="60" y="848"/>
                  </a:lnTo>
                  <a:lnTo>
                    <a:pt x="66" y="866"/>
                  </a:lnTo>
                  <a:lnTo>
                    <a:pt x="78" y="854"/>
                  </a:lnTo>
                  <a:lnTo>
                    <a:pt x="89" y="854"/>
                  </a:lnTo>
                  <a:lnTo>
                    <a:pt x="95" y="836"/>
                  </a:lnTo>
                  <a:lnTo>
                    <a:pt x="107" y="836"/>
                  </a:lnTo>
                  <a:lnTo>
                    <a:pt x="119" y="836"/>
                  </a:lnTo>
                  <a:lnTo>
                    <a:pt x="125" y="830"/>
                  </a:lnTo>
                  <a:lnTo>
                    <a:pt x="137" y="866"/>
                  </a:lnTo>
                  <a:lnTo>
                    <a:pt x="149" y="848"/>
                  </a:lnTo>
                  <a:lnTo>
                    <a:pt x="161" y="842"/>
                  </a:lnTo>
                  <a:lnTo>
                    <a:pt x="167" y="842"/>
                  </a:lnTo>
                  <a:lnTo>
                    <a:pt x="178" y="836"/>
                  </a:lnTo>
                  <a:lnTo>
                    <a:pt x="190" y="836"/>
                  </a:lnTo>
                  <a:lnTo>
                    <a:pt x="196" y="854"/>
                  </a:lnTo>
                  <a:lnTo>
                    <a:pt x="208" y="818"/>
                  </a:lnTo>
                  <a:lnTo>
                    <a:pt x="220" y="830"/>
                  </a:lnTo>
                  <a:lnTo>
                    <a:pt x="226" y="824"/>
                  </a:lnTo>
                  <a:lnTo>
                    <a:pt x="238" y="824"/>
                  </a:lnTo>
                  <a:lnTo>
                    <a:pt x="250" y="824"/>
                  </a:lnTo>
                  <a:lnTo>
                    <a:pt x="256" y="830"/>
                  </a:lnTo>
                  <a:lnTo>
                    <a:pt x="267" y="860"/>
                  </a:lnTo>
                  <a:lnTo>
                    <a:pt x="279" y="860"/>
                  </a:lnTo>
                  <a:lnTo>
                    <a:pt x="285" y="854"/>
                  </a:lnTo>
                  <a:lnTo>
                    <a:pt x="297" y="866"/>
                  </a:lnTo>
                  <a:lnTo>
                    <a:pt x="309" y="860"/>
                  </a:lnTo>
                  <a:lnTo>
                    <a:pt x="321" y="872"/>
                  </a:lnTo>
                  <a:lnTo>
                    <a:pt x="327" y="901"/>
                  </a:lnTo>
                  <a:lnTo>
                    <a:pt x="339" y="889"/>
                  </a:lnTo>
                  <a:lnTo>
                    <a:pt x="350" y="895"/>
                  </a:lnTo>
                  <a:lnTo>
                    <a:pt x="356" y="860"/>
                  </a:lnTo>
                  <a:lnTo>
                    <a:pt x="368" y="860"/>
                  </a:lnTo>
                  <a:lnTo>
                    <a:pt x="380" y="860"/>
                  </a:lnTo>
                  <a:lnTo>
                    <a:pt x="386" y="860"/>
                  </a:lnTo>
                  <a:lnTo>
                    <a:pt x="398" y="872"/>
                  </a:lnTo>
                  <a:lnTo>
                    <a:pt x="410" y="872"/>
                  </a:lnTo>
                  <a:lnTo>
                    <a:pt x="416" y="866"/>
                  </a:lnTo>
                  <a:lnTo>
                    <a:pt x="428" y="872"/>
                  </a:lnTo>
                  <a:lnTo>
                    <a:pt x="439" y="866"/>
                  </a:lnTo>
                  <a:lnTo>
                    <a:pt x="445" y="866"/>
                  </a:lnTo>
                  <a:lnTo>
                    <a:pt x="457" y="889"/>
                  </a:lnTo>
                  <a:lnTo>
                    <a:pt x="469" y="895"/>
                  </a:lnTo>
                  <a:lnTo>
                    <a:pt x="481" y="919"/>
                  </a:lnTo>
                  <a:lnTo>
                    <a:pt x="487" y="919"/>
                  </a:lnTo>
                  <a:lnTo>
                    <a:pt x="499" y="919"/>
                  </a:lnTo>
                  <a:lnTo>
                    <a:pt x="511" y="919"/>
                  </a:lnTo>
                  <a:lnTo>
                    <a:pt x="517" y="919"/>
                  </a:lnTo>
                  <a:lnTo>
                    <a:pt x="528" y="925"/>
                  </a:lnTo>
                  <a:lnTo>
                    <a:pt x="540" y="925"/>
                  </a:lnTo>
                  <a:lnTo>
                    <a:pt x="546" y="919"/>
                  </a:lnTo>
                  <a:lnTo>
                    <a:pt x="558" y="925"/>
                  </a:lnTo>
                  <a:lnTo>
                    <a:pt x="570" y="913"/>
                  </a:lnTo>
                  <a:lnTo>
                    <a:pt x="576" y="913"/>
                  </a:lnTo>
                  <a:lnTo>
                    <a:pt x="588" y="907"/>
                  </a:lnTo>
                  <a:lnTo>
                    <a:pt x="600" y="895"/>
                  </a:lnTo>
                  <a:lnTo>
                    <a:pt x="606" y="895"/>
                  </a:lnTo>
                  <a:lnTo>
                    <a:pt x="617" y="889"/>
                  </a:lnTo>
                  <a:lnTo>
                    <a:pt x="629" y="889"/>
                  </a:lnTo>
                  <a:lnTo>
                    <a:pt x="641" y="884"/>
                  </a:lnTo>
                  <a:lnTo>
                    <a:pt x="647" y="878"/>
                  </a:lnTo>
                  <a:lnTo>
                    <a:pt x="659" y="872"/>
                  </a:lnTo>
                  <a:lnTo>
                    <a:pt x="671" y="866"/>
                  </a:lnTo>
                  <a:lnTo>
                    <a:pt x="677" y="866"/>
                  </a:lnTo>
                  <a:lnTo>
                    <a:pt x="689" y="783"/>
                  </a:lnTo>
                  <a:lnTo>
                    <a:pt x="700" y="735"/>
                  </a:lnTo>
                  <a:lnTo>
                    <a:pt x="706" y="741"/>
                  </a:lnTo>
                  <a:lnTo>
                    <a:pt x="718" y="747"/>
                  </a:lnTo>
                  <a:lnTo>
                    <a:pt x="730" y="587"/>
                  </a:lnTo>
                  <a:lnTo>
                    <a:pt x="736" y="581"/>
                  </a:lnTo>
                  <a:lnTo>
                    <a:pt x="748" y="130"/>
                  </a:lnTo>
                  <a:lnTo>
                    <a:pt x="760" y="77"/>
                  </a:lnTo>
                  <a:lnTo>
                    <a:pt x="772" y="83"/>
                  </a:lnTo>
                  <a:lnTo>
                    <a:pt x="778" y="77"/>
                  </a:lnTo>
                  <a:lnTo>
                    <a:pt x="789" y="0"/>
                  </a:lnTo>
                  <a:lnTo>
                    <a:pt x="801" y="0"/>
                  </a:lnTo>
                  <a:lnTo>
                    <a:pt x="807" y="89"/>
                  </a:lnTo>
                  <a:lnTo>
                    <a:pt x="819" y="124"/>
                  </a:lnTo>
                  <a:lnTo>
                    <a:pt x="831" y="83"/>
                  </a:lnTo>
                  <a:lnTo>
                    <a:pt x="837" y="94"/>
                  </a:lnTo>
                  <a:lnTo>
                    <a:pt x="849" y="290"/>
                  </a:lnTo>
                  <a:lnTo>
                    <a:pt x="861" y="278"/>
                  </a:lnTo>
                  <a:lnTo>
                    <a:pt x="867" y="646"/>
                  </a:lnTo>
                  <a:lnTo>
                    <a:pt x="878" y="700"/>
                  </a:lnTo>
                  <a:lnTo>
                    <a:pt x="890" y="700"/>
                  </a:lnTo>
                  <a:lnTo>
                    <a:pt x="896" y="694"/>
                  </a:lnTo>
                  <a:lnTo>
                    <a:pt x="908" y="753"/>
                  </a:lnTo>
                  <a:lnTo>
                    <a:pt x="920" y="753"/>
                  </a:lnTo>
                  <a:lnTo>
                    <a:pt x="932" y="628"/>
                  </a:lnTo>
                  <a:lnTo>
                    <a:pt x="938" y="492"/>
                  </a:lnTo>
                  <a:lnTo>
                    <a:pt x="950" y="439"/>
                  </a:lnTo>
                  <a:lnTo>
                    <a:pt x="961" y="445"/>
                  </a:lnTo>
                  <a:lnTo>
                    <a:pt x="967" y="462"/>
                  </a:lnTo>
                  <a:lnTo>
                    <a:pt x="979" y="474"/>
                  </a:lnTo>
                  <a:lnTo>
                    <a:pt x="991" y="528"/>
                  </a:lnTo>
                  <a:lnTo>
                    <a:pt x="997" y="534"/>
                  </a:lnTo>
                  <a:lnTo>
                    <a:pt x="1009" y="504"/>
                  </a:lnTo>
                  <a:lnTo>
                    <a:pt x="1021" y="504"/>
                  </a:lnTo>
                  <a:lnTo>
                    <a:pt x="1027" y="516"/>
                  </a:lnTo>
                  <a:lnTo>
                    <a:pt x="1039" y="516"/>
                  </a:lnTo>
                  <a:lnTo>
                    <a:pt x="1050" y="551"/>
                  </a:lnTo>
                  <a:lnTo>
                    <a:pt x="1056" y="658"/>
                  </a:lnTo>
                  <a:lnTo>
                    <a:pt x="1068" y="765"/>
                  </a:lnTo>
                  <a:lnTo>
                    <a:pt x="1080" y="759"/>
                  </a:lnTo>
                  <a:lnTo>
                    <a:pt x="1092" y="765"/>
                  </a:lnTo>
                  <a:lnTo>
                    <a:pt x="1098" y="741"/>
                  </a:lnTo>
                  <a:lnTo>
                    <a:pt x="1110" y="741"/>
                  </a:lnTo>
                  <a:lnTo>
                    <a:pt x="1122" y="706"/>
                  </a:lnTo>
                  <a:lnTo>
                    <a:pt x="1128" y="747"/>
                  </a:lnTo>
                  <a:lnTo>
                    <a:pt x="1139" y="729"/>
                  </a:lnTo>
                  <a:lnTo>
                    <a:pt x="1151" y="771"/>
                  </a:lnTo>
                  <a:lnTo>
                    <a:pt x="1157" y="777"/>
                  </a:lnTo>
                  <a:lnTo>
                    <a:pt x="1169" y="836"/>
                  </a:lnTo>
                  <a:lnTo>
                    <a:pt x="1181" y="836"/>
                  </a:lnTo>
                  <a:lnTo>
                    <a:pt x="1187" y="842"/>
                  </a:lnTo>
                  <a:lnTo>
                    <a:pt x="1199" y="836"/>
                  </a:lnTo>
                  <a:lnTo>
                    <a:pt x="1211" y="848"/>
                  </a:lnTo>
                  <a:lnTo>
                    <a:pt x="1217" y="842"/>
                  </a:lnTo>
                  <a:lnTo>
                    <a:pt x="1228" y="854"/>
                  </a:lnTo>
                  <a:lnTo>
                    <a:pt x="1240" y="830"/>
                  </a:lnTo>
                  <a:lnTo>
                    <a:pt x="1252" y="830"/>
                  </a:lnTo>
                  <a:lnTo>
                    <a:pt x="1258" y="806"/>
                  </a:lnTo>
                  <a:lnTo>
                    <a:pt x="1270" y="800"/>
                  </a:lnTo>
                </a:path>
              </a:pathLst>
            </a:custGeom>
            <a:noFill/>
            <a:ln w="38100" cmpd="sng">
              <a:solidFill>
                <a:schemeClr val="accent4"/>
              </a:solidFill>
              <a:prstDash val="solid"/>
              <a:round/>
              <a:headEnd/>
              <a:tailEnd/>
            </a:ln>
          </p:spPr>
          <p:txBody>
            <a:bodyPr/>
            <a:lstStyle/>
            <a:p>
              <a:endParaRPr lang="de-DE"/>
            </a:p>
          </p:txBody>
        </p:sp>
        <p:sp>
          <p:nvSpPr>
            <p:cNvPr id="1598566" name="Freeform 102"/>
            <p:cNvSpPr>
              <a:spLocks/>
            </p:cNvSpPr>
            <p:nvPr/>
          </p:nvSpPr>
          <p:spPr bwMode="auto">
            <a:xfrm>
              <a:off x="2017" y="3504"/>
              <a:ext cx="1269" cy="172"/>
            </a:xfrm>
            <a:custGeom>
              <a:avLst/>
              <a:gdLst>
                <a:gd name="T0" fmla="*/ 18 w 1269"/>
                <a:gd name="T1" fmla="*/ 30 h 172"/>
                <a:gd name="T2" fmla="*/ 47 w 1269"/>
                <a:gd name="T3" fmla="*/ 30 h 172"/>
                <a:gd name="T4" fmla="*/ 77 w 1269"/>
                <a:gd name="T5" fmla="*/ 24 h 172"/>
                <a:gd name="T6" fmla="*/ 107 w 1269"/>
                <a:gd name="T7" fmla="*/ 59 h 172"/>
                <a:gd name="T8" fmla="*/ 142 w 1269"/>
                <a:gd name="T9" fmla="*/ 89 h 172"/>
                <a:gd name="T10" fmla="*/ 172 w 1269"/>
                <a:gd name="T11" fmla="*/ 77 h 172"/>
                <a:gd name="T12" fmla="*/ 202 w 1269"/>
                <a:gd name="T13" fmla="*/ 107 h 172"/>
                <a:gd name="T14" fmla="*/ 231 w 1269"/>
                <a:gd name="T15" fmla="*/ 95 h 172"/>
                <a:gd name="T16" fmla="*/ 261 w 1269"/>
                <a:gd name="T17" fmla="*/ 54 h 172"/>
                <a:gd name="T18" fmla="*/ 291 w 1269"/>
                <a:gd name="T19" fmla="*/ 59 h 172"/>
                <a:gd name="T20" fmla="*/ 320 w 1269"/>
                <a:gd name="T21" fmla="*/ 54 h 172"/>
                <a:gd name="T22" fmla="*/ 350 w 1269"/>
                <a:gd name="T23" fmla="*/ 101 h 172"/>
                <a:gd name="T24" fmla="*/ 380 w 1269"/>
                <a:gd name="T25" fmla="*/ 77 h 172"/>
                <a:gd name="T26" fmla="*/ 409 w 1269"/>
                <a:gd name="T27" fmla="*/ 48 h 172"/>
                <a:gd name="T28" fmla="*/ 439 w 1269"/>
                <a:gd name="T29" fmla="*/ 77 h 172"/>
                <a:gd name="T30" fmla="*/ 469 w 1269"/>
                <a:gd name="T31" fmla="*/ 65 h 172"/>
                <a:gd name="T32" fmla="*/ 498 w 1269"/>
                <a:gd name="T33" fmla="*/ 119 h 172"/>
                <a:gd name="T34" fmla="*/ 528 w 1269"/>
                <a:gd name="T35" fmla="*/ 131 h 172"/>
                <a:gd name="T36" fmla="*/ 558 w 1269"/>
                <a:gd name="T37" fmla="*/ 119 h 172"/>
                <a:gd name="T38" fmla="*/ 593 w 1269"/>
                <a:gd name="T39" fmla="*/ 95 h 172"/>
                <a:gd name="T40" fmla="*/ 623 w 1269"/>
                <a:gd name="T41" fmla="*/ 59 h 172"/>
                <a:gd name="T42" fmla="*/ 652 w 1269"/>
                <a:gd name="T43" fmla="*/ 65 h 172"/>
                <a:gd name="T44" fmla="*/ 682 w 1269"/>
                <a:gd name="T45" fmla="*/ 71 h 172"/>
                <a:gd name="T46" fmla="*/ 712 w 1269"/>
                <a:gd name="T47" fmla="*/ 101 h 172"/>
                <a:gd name="T48" fmla="*/ 741 w 1269"/>
                <a:gd name="T49" fmla="*/ 137 h 172"/>
                <a:gd name="T50" fmla="*/ 771 w 1269"/>
                <a:gd name="T51" fmla="*/ 143 h 172"/>
                <a:gd name="T52" fmla="*/ 801 w 1269"/>
                <a:gd name="T53" fmla="*/ 160 h 172"/>
                <a:gd name="T54" fmla="*/ 830 w 1269"/>
                <a:gd name="T55" fmla="*/ 166 h 172"/>
                <a:gd name="T56" fmla="*/ 860 w 1269"/>
                <a:gd name="T57" fmla="*/ 172 h 172"/>
                <a:gd name="T58" fmla="*/ 890 w 1269"/>
                <a:gd name="T59" fmla="*/ 131 h 172"/>
                <a:gd name="T60" fmla="*/ 919 w 1269"/>
                <a:gd name="T61" fmla="*/ 119 h 172"/>
                <a:gd name="T62" fmla="*/ 949 w 1269"/>
                <a:gd name="T63" fmla="*/ 113 h 172"/>
                <a:gd name="T64" fmla="*/ 979 w 1269"/>
                <a:gd name="T65" fmla="*/ 89 h 172"/>
                <a:gd name="T66" fmla="*/ 1008 w 1269"/>
                <a:gd name="T67" fmla="*/ 113 h 172"/>
                <a:gd name="T68" fmla="*/ 1044 w 1269"/>
                <a:gd name="T69" fmla="*/ 119 h 172"/>
                <a:gd name="T70" fmla="*/ 1074 w 1269"/>
                <a:gd name="T71" fmla="*/ 119 h 172"/>
                <a:gd name="T72" fmla="*/ 1103 w 1269"/>
                <a:gd name="T73" fmla="*/ 148 h 172"/>
                <a:gd name="T74" fmla="*/ 1133 w 1269"/>
                <a:gd name="T75" fmla="*/ 154 h 172"/>
                <a:gd name="T76" fmla="*/ 1163 w 1269"/>
                <a:gd name="T77" fmla="*/ 119 h 172"/>
                <a:gd name="T78" fmla="*/ 1192 w 1269"/>
                <a:gd name="T79" fmla="*/ 119 h 172"/>
                <a:gd name="T80" fmla="*/ 1222 w 1269"/>
                <a:gd name="T81" fmla="*/ 137 h 172"/>
                <a:gd name="T82" fmla="*/ 1252 w 1269"/>
                <a:gd name="T83" fmla="*/ 125 h 17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69"/>
                <a:gd name="T127" fmla="*/ 0 h 172"/>
                <a:gd name="T128" fmla="*/ 1269 w 1269"/>
                <a:gd name="T129" fmla="*/ 172 h 17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69" h="172">
                  <a:moveTo>
                    <a:pt x="0" y="59"/>
                  </a:moveTo>
                  <a:lnTo>
                    <a:pt x="12" y="77"/>
                  </a:lnTo>
                  <a:lnTo>
                    <a:pt x="18" y="30"/>
                  </a:lnTo>
                  <a:lnTo>
                    <a:pt x="30" y="24"/>
                  </a:lnTo>
                  <a:lnTo>
                    <a:pt x="41" y="30"/>
                  </a:lnTo>
                  <a:lnTo>
                    <a:pt x="47" y="30"/>
                  </a:lnTo>
                  <a:lnTo>
                    <a:pt x="59" y="0"/>
                  </a:lnTo>
                  <a:lnTo>
                    <a:pt x="71" y="18"/>
                  </a:lnTo>
                  <a:lnTo>
                    <a:pt x="77" y="24"/>
                  </a:lnTo>
                  <a:lnTo>
                    <a:pt x="89" y="65"/>
                  </a:lnTo>
                  <a:lnTo>
                    <a:pt x="101" y="65"/>
                  </a:lnTo>
                  <a:lnTo>
                    <a:pt x="107" y="59"/>
                  </a:lnTo>
                  <a:lnTo>
                    <a:pt x="119" y="65"/>
                  </a:lnTo>
                  <a:lnTo>
                    <a:pt x="130" y="59"/>
                  </a:lnTo>
                  <a:lnTo>
                    <a:pt x="142" y="89"/>
                  </a:lnTo>
                  <a:lnTo>
                    <a:pt x="148" y="89"/>
                  </a:lnTo>
                  <a:lnTo>
                    <a:pt x="160" y="83"/>
                  </a:lnTo>
                  <a:lnTo>
                    <a:pt x="172" y="77"/>
                  </a:lnTo>
                  <a:lnTo>
                    <a:pt x="178" y="119"/>
                  </a:lnTo>
                  <a:lnTo>
                    <a:pt x="190" y="113"/>
                  </a:lnTo>
                  <a:lnTo>
                    <a:pt x="202" y="107"/>
                  </a:lnTo>
                  <a:lnTo>
                    <a:pt x="208" y="89"/>
                  </a:lnTo>
                  <a:lnTo>
                    <a:pt x="219" y="83"/>
                  </a:lnTo>
                  <a:lnTo>
                    <a:pt x="231" y="95"/>
                  </a:lnTo>
                  <a:lnTo>
                    <a:pt x="237" y="89"/>
                  </a:lnTo>
                  <a:lnTo>
                    <a:pt x="249" y="54"/>
                  </a:lnTo>
                  <a:lnTo>
                    <a:pt x="261" y="54"/>
                  </a:lnTo>
                  <a:lnTo>
                    <a:pt x="273" y="54"/>
                  </a:lnTo>
                  <a:lnTo>
                    <a:pt x="279" y="59"/>
                  </a:lnTo>
                  <a:lnTo>
                    <a:pt x="291" y="59"/>
                  </a:lnTo>
                  <a:lnTo>
                    <a:pt x="302" y="71"/>
                  </a:lnTo>
                  <a:lnTo>
                    <a:pt x="308" y="89"/>
                  </a:lnTo>
                  <a:lnTo>
                    <a:pt x="320" y="54"/>
                  </a:lnTo>
                  <a:lnTo>
                    <a:pt x="332" y="77"/>
                  </a:lnTo>
                  <a:lnTo>
                    <a:pt x="338" y="101"/>
                  </a:lnTo>
                  <a:lnTo>
                    <a:pt x="350" y="101"/>
                  </a:lnTo>
                  <a:lnTo>
                    <a:pt x="362" y="131"/>
                  </a:lnTo>
                  <a:lnTo>
                    <a:pt x="368" y="125"/>
                  </a:lnTo>
                  <a:lnTo>
                    <a:pt x="380" y="77"/>
                  </a:lnTo>
                  <a:lnTo>
                    <a:pt x="391" y="83"/>
                  </a:lnTo>
                  <a:lnTo>
                    <a:pt x="397" y="77"/>
                  </a:lnTo>
                  <a:lnTo>
                    <a:pt x="409" y="48"/>
                  </a:lnTo>
                  <a:lnTo>
                    <a:pt x="421" y="48"/>
                  </a:lnTo>
                  <a:lnTo>
                    <a:pt x="433" y="42"/>
                  </a:lnTo>
                  <a:lnTo>
                    <a:pt x="439" y="77"/>
                  </a:lnTo>
                  <a:lnTo>
                    <a:pt x="451" y="71"/>
                  </a:lnTo>
                  <a:lnTo>
                    <a:pt x="463" y="65"/>
                  </a:lnTo>
                  <a:lnTo>
                    <a:pt x="469" y="65"/>
                  </a:lnTo>
                  <a:lnTo>
                    <a:pt x="480" y="65"/>
                  </a:lnTo>
                  <a:lnTo>
                    <a:pt x="492" y="89"/>
                  </a:lnTo>
                  <a:lnTo>
                    <a:pt x="498" y="119"/>
                  </a:lnTo>
                  <a:lnTo>
                    <a:pt x="510" y="101"/>
                  </a:lnTo>
                  <a:lnTo>
                    <a:pt x="522" y="101"/>
                  </a:lnTo>
                  <a:lnTo>
                    <a:pt x="528" y="131"/>
                  </a:lnTo>
                  <a:lnTo>
                    <a:pt x="540" y="125"/>
                  </a:lnTo>
                  <a:lnTo>
                    <a:pt x="552" y="131"/>
                  </a:lnTo>
                  <a:lnTo>
                    <a:pt x="558" y="119"/>
                  </a:lnTo>
                  <a:lnTo>
                    <a:pt x="569" y="113"/>
                  </a:lnTo>
                  <a:lnTo>
                    <a:pt x="581" y="95"/>
                  </a:lnTo>
                  <a:lnTo>
                    <a:pt x="593" y="95"/>
                  </a:lnTo>
                  <a:lnTo>
                    <a:pt x="599" y="65"/>
                  </a:lnTo>
                  <a:lnTo>
                    <a:pt x="611" y="65"/>
                  </a:lnTo>
                  <a:lnTo>
                    <a:pt x="623" y="59"/>
                  </a:lnTo>
                  <a:lnTo>
                    <a:pt x="629" y="83"/>
                  </a:lnTo>
                  <a:lnTo>
                    <a:pt x="641" y="83"/>
                  </a:lnTo>
                  <a:lnTo>
                    <a:pt x="652" y="65"/>
                  </a:lnTo>
                  <a:lnTo>
                    <a:pt x="658" y="77"/>
                  </a:lnTo>
                  <a:lnTo>
                    <a:pt x="670" y="71"/>
                  </a:lnTo>
                  <a:lnTo>
                    <a:pt x="682" y="71"/>
                  </a:lnTo>
                  <a:lnTo>
                    <a:pt x="688" y="71"/>
                  </a:lnTo>
                  <a:lnTo>
                    <a:pt x="700" y="89"/>
                  </a:lnTo>
                  <a:lnTo>
                    <a:pt x="712" y="101"/>
                  </a:lnTo>
                  <a:lnTo>
                    <a:pt x="718" y="125"/>
                  </a:lnTo>
                  <a:lnTo>
                    <a:pt x="730" y="125"/>
                  </a:lnTo>
                  <a:lnTo>
                    <a:pt x="741" y="137"/>
                  </a:lnTo>
                  <a:lnTo>
                    <a:pt x="753" y="131"/>
                  </a:lnTo>
                  <a:lnTo>
                    <a:pt x="759" y="131"/>
                  </a:lnTo>
                  <a:lnTo>
                    <a:pt x="771" y="143"/>
                  </a:lnTo>
                  <a:lnTo>
                    <a:pt x="783" y="143"/>
                  </a:lnTo>
                  <a:lnTo>
                    <a:pt x="789" y="148"/>
                  </a:lnTo>
                  <a:lnTo>
                    <a:pt x="801" y="160"/>
                  </a:lnTo>
                  <a:lnTo>
                    <a:pt x="813" y="172"/>
                  </a:lnTo>
                  <a:lnTo>
                    <a:pt x="819" y="166"/>
                  </a:lnTo>
                  <a:lnTo>
                    <a:pt x="830" y="166"/>
                  </a:lnTo>
                  <a:lnTo>
                    <a:pt x="842" y="172"/>
                  </a:lnTo>
                  <a:lnTo>
                    <a:pt x="848" y="172"/>
                  </a:lnTo>
                  <a:lnTo>
                    <a:pt x="860" y="172"/>
                  </a:lnTo>
                  <a:lnTo>
                    <a:pt x="872" y="172"/>
                  </a:lnTo>
                  <a:lnTo>
                    <a:pt x="878" y="160"/>
                  </a:lnTo>
                  <a:lnTo>
                    <a:pt x="890" y="131"/>
                  </a:lnTo>
                  <a:lnTo>
                    <a:pt x="902" y="125"/>
                  </a:lnTo>
                  <a:lnTo>
                    <a:pt x="913" y="119"/>
                  </a:lnTo>
                  <a:lnTo>
                    <a:pt x="919" y="119"/>
                  </a:lnTo>
                  <a:lnTo>
                    <a:pt x="931" y="113"/>
                  </a:lnTo>
                  <a:lnTo>
                    <a:pt x="943" y="119"/>
                  </a:lnTo>
                  <a:lnTo>
                    <a:pt x="949" y="113"/>
                  </a:lnTo>
                  <a:lnTo>
                    <a:pt x="961" y="119"/>
                  </a:lnTo>
                  <a:lnTo>
                    <a:pt x="973" y="119"/>
                  </a:lnTo>
                  <a:lnTo>
                    <a:pt x="979" y="89"/>
                  </a:lnTo>
                  <a:lnTo>
                    <a:pt x="991" y="77"/>
                  </a:lnTo>
                  <a:lnTo>
                    <a:pt x="1002" y="101"/>
                  </a:lnTo>
                  <a:lnTo>
                    <a:pt x="1008" y="113"/>
                  </a:lnTo>
                  <a:lnTo>
                    <a:pt x="1020" y="113"/>
                  </a:lnTo>
                  <a:lnTo>
                    <a:pt x="1032" y="119"/>
                  </a:lnTo>
                  <a:lnTo>
                    <a:pt x="1044" y="119"/>
                  </a:lnTo>
                  <a:lnTo>
                    <a:pt x="1050" y="113"/>
                  </a:lnTo>
                  <a:lnTo>
                    <a:pt x="1062" y="113"/>
                  </a:lnTo>
                  <a:lnTo>
                    <a:pt x="1074" y="119"/>
                  </a:lnTo>
                  <a:lnTo>
                    <a:pt x="1080" y="119"/>
                  </a:lnTo>
                  <a:lnTo>
                    <a:pt x="1091" y="119"/>
                  </a:lnTo>
                  <a:lnTo>
                    <a:pt x="1103" y="148"/>
                  </a:lnTo>
                  <a:lnTo>
                    <a:pt x="1109" y="143"/>
                  </a:lnTo>
                  <a:lnTo>
                    <a:pt x="1121" y="148"/>
                  </a:lnTo>
                  <a:lnTo>
                    <a:pt x="1133" y="154"/>
                  </a:lnTo>
                  <a:lnTo>
                    <a:pt x="1139" y="137"/>
                  </a:lnTo>
                  <a:lnTo>
                    <a:pt x="1151" y="119"/>
                  </a:lnTo>
                  <a:lnTo>
                    <a:pt x="1163" y="119"/>
                  </a:lnTo>
                  <a:lnTo>
                    <a:pt x="1168" y="119"/>
                  </a:lnTo>
                  <a:lnTo>
                    <a:pt x="1180" y="131"/>
                  </a:lnTo>
                  <a:lnTo>
                    <a:pt x="1192" y="119"/>
                  </a:lnTo>
                  <a:lnTo>
                    <a:pt x="1204" y="137"/>
                  </a:lnTo>
                  <a:lnTo>
                    <a:pt x="1210" y="137"/>
                  </a:lnTo>
                  <a:lnTo>
                    <a:pt x="1222" y="137"/>
                  </a:lnTo>
                  <a:lnTo>
                    <a:pt x="1234" y="137"/>
                  </a:lnTo>
                  <a:lnTo>
                    <a:pt x="1240" y="137"/>
                  </a:lnTo>
                  <a:lnTo>
                    <a:pt x="1252" y="125"/>
                  </a:lnTo>
                  <a:lnTo>
                    <a:pt x="1263" y="113"/>
                  </a:lnTo>
                  <a:lnTo>
                    <a:pt x="1269" y="137"/>
                  </a:lnTo>
                </a:path>
              </a:pathLst>
            </a:custGeom>
            <a:noFill/>
            <a:ln w="38100" cmpd="sng">
              <a:solidFill>
                <a:schemeClr val="accent4"/>
              </a:solidFill>
              <a:prstDash val="solid"/>
              <a:round/>
              <a:headEnd/>
              <a:tailEnd/>
            </a:ln>
          </p:spPr>
          <p:txBody>
            <a:bodyPr/>
            <a:lstStyle/>
            <a:p>
              <a:endParaRPr lang="de-DE"/>
            </a:p>
          </p:txBody>
        </p:sp>
        <p:sp>
          <p:nvSpPr>
            <p:cNvPr id="1598567" name="Freeform 103"/>
            <p:cNvSpPr>
              <a:spLocks/>
            </p:cNvSpPr>
            <p:nvPr/>
          </p:nvSpPr>
          <p:spPr bwMode="auto">
            <a:xfrm>
              <a:off x="3286" y="3552"/>
              <a:ext cx="1276" cy="130"/>
            </a:xfrm>
            <a:custGeom>
              <a:avLst/>
              <a:gdLst>
                <a:gd name="T0" fmla="*/ 24 w 1276"/>
                <a:gd name="T1" fmla="*/ 59 h 130"/>
                <a:gd name="T2" fmla="*/ 54 w 1276"/>
                <a:gd name="T3" fmla="*/ 65 h 130"/>
                <a:gd name="T4" fmla="*/ 83 w 1276"/>
                <a:gd name="T5" fmla="*/ 100 h 130"/>
                <a:gd name="T6" fmla="*/ 113 w 1276"/>
                <a:gd name="T7" fmla="*/ 83 h 130"/>
                <a:gd name="T8" fmla="*/ 143 w 1276"/>
                <a:gd name="T9" fmla="*/ 100 h 130"/>
                <a:gd name="T10" fmla="*/ 172 w 1276"/>
                <a:gd name="T11" fmla="*/ 100 h 130"/>
                <a:gd name="T12" fmla="*/ 202 w 1276"/>
                <a:gd name="T13" fmla="*/ 89 h 130"/>
                <a:gd name="T14" fmla="*/ 232 w 1276"/>
                <a:gd name="T15" fmla="*/ 106 h 130"/>
                <a:gd name="T16" fmla="*/ 261 w 1276"/>
                <a:gd name="T17" fmla="*/ 106 h 130"/>
                <a:gd name="T18" fmla="*/ 291 w 1276"/>
                <a:gd name="T19" fmla="*/ 89 h 130"/>
                <a:gd name="T20" fmla="*/ 321 w 1276"/>
                <a:gd name="T21" fmla="*/ 100 h 130"/>
                <a:gd name="T22" fmla="*/ 350 w 1276"/>
                <a:gd name="T23" fmla="*/ 100 h 130"/>
                <a:gd name="T24" fmla="*/ 380 w 1276"/>
                <a:gd name="T25" fmla="*/ 112 h 130"/>
                <a:gd name="T26" fmla="*/ 416 w 1276"/>
                <a:gd name="T27" fmla="*/ 118 h 130"/>
                <a:gd name="T28" fmla="*/ 445 w 1276"/>
                <a:gd name="T29" fmla="*/ 95 h 130"/>
                <a:gd name="T30" fmla="*/ 475 w 1276"/>
                <a:gd name="T31" fmla="*/ 71 h 130"/>
                <a:gd name="T32" fmla="*/ 505 w 1276"/>
                <a:gd name="T33" fmla="*/ 59 h 130"/>
                <a:gd name="T34" fmla="*/ 534 w 1276"/>
                <a:gd name="T35" fmla="*/ 83 h 130"/>
                <a:gd name="T36" fmla="*/ 564 w 1276"/>
                <a:gd name="T37" fmla="*/ 118 h 130"/>
                <a:gd name="T38" fmla="*/ 594 w 1276"/>
                <a:gd name="T39" fmla="*/ 130 h 130"/>
                <a:gd name="T40" fmla="*/ 623 w 1276"/>
                <a:gd name="T41" fmla="*/ 130 h 130"/>
                <a:gd name="T42" fmla="*/ 653 w 1276"/>
                <a:gd name="T43" fmla="*/ 118 h 130"/>
                <a:gd name="T44" fmla="*/ 683 w 1276"/>
                <a:gd name="T45" fmla="*/ 118 h 130"/>
                <a:gd name="T46" fmla="*/ 712 w 1276"/>
                <a:gd name="T47" fmla="*/ 124 h 130"/>
                <a:gd name="T48" fmla="*/ 742 w 1276"/>
                <a:gd name="T49" fmla="*/ 118 h 130"/>
                <a:gd name="T50" fmla="*/ 772 w 1276"/>
                <a:gd name="T51" fmla="*/ 118 h 130"/>
                <a:gd name="T52" fmla="*/ 801 w 1276"/>
                <a:gd name="T53" fmla="*/ 77 h 130"/>
                <a:gd name="T54" fmla="*/ 831 w 1276"/>
                <a:gd name="T55" fmla="*/ 77 h 130"/>
                <a:gd name="T56" fmla="*/ 866 w 1276"/>
                <a:gd name="T57" fmla="*/ 41 h 130"/>
                <a:gd name="T58" fmla="*/ 896 w 1276"/>
                <a:gd name="T59" fmla="*/ 35 h 130"/>
                <a:gd name="T60" fmla="*/ 926 w 1276"/>
                <a:gd name="T61" fmla="*/ 41 h 130"/>
                <a:gd name="T62" fmla="*/ 955 w 1276"/>
                <a:gd name="T63" fmla="*/ 35 h 130"/>
                <a:gd name="T64" fmla="*/ 985 w 1276"/>
                <a:gd name="T65" fmla="*/ 65 h 130"/>
                <a:gd name="T66" fmla="*/ 1015 w 1276"/>
                <a:gd name="T67" fmla="*/ 29 h 130"/>
                <a:gd name="T68" fmla="*/ 1044 w 1276"/>
                <a:gd name="T69" fmla="*/ 29 h 130"/>
                <a:gd name="T70" fmla="*/ 1074 w 1276"/>
                <a:gd name="T71" fmla="*/ 47 h 130"/>
                <a:gd name="T72" fmla="*/ 1104 w 1276"/>
                <a:gd name="T73" fmla="*/ 17 h 130"/>
                <a:gd name="T74" fmla="*/ 1133 w 1276"/>
                <a:gd name="T75" fmla="*/ 41 h 130"/>
                <a:gd name="T76" fmla="*/ 1163 w 1276"/>
                <a:gd name="T77" fmla="*/ 65 h 130"/>
                <a:gd name="T78" fmla="*/ 1193 w 1276"/>
                <a:gd name="T79" fmla="*/ 71 h 130"/>
                <a:gd name="T80" fmla="*/ 1222 w 1276"/>
                <a:gd name="T81" fmla="*/ 106 h 130"/>
                <a:gd name="T82" fmla="*/ 1252 w 1276"/>
                <a:gd name="T83" fmla="*/ 100 h 1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76"/>
                <a:gd name="T127" fmla="*/ 0 h 130"/>
                <a:gd name="T128" fmla="*/ 1276 w 1276"/>
                <a:gd name="T129" fmla="*/ 130 h 13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76" h="130">
                  <a:moveTo>
                    <a:pt x="0" y="89"/>
                  </a:moveTo>
                  <a:lnTo>
                    <a:pt x="12" y="89"/>
                  </a:lnTo>
                  <a:lnTo>
                    <a:pt x="24" y="59"/>
                  </a:lnTo>
                  <a:lnTo>
                    <a:pt x="30" y="59"/>
                  </a:lnTo>
                  <a:lnTo>
                    <a:pt x="42" y="59"/>
                  </a:lnTo>
                  <a:lnTo>
                    <a:pt x="54" y="65"/>
                  </a:lnTo>
                  <a:lnTo>
                    <a:pt x="60" y="83"/>
                  </a:lnTo>
                  <a:lnTo>
                    <a:pt x="72" y="83"/>
                  </a:lnTo>
                  <a:lnTo>
                    <a:pt x="83" y="100"/>
                  </a:lnTo>
                  <a:lnTo>
                    <a:pt x="95" y="106"/>
                  </a:lnTo>
                  <a:lnTo>
                    <a:pt x="101" y="106"/>
                  </a:lnTo>
                  <a:lnTo>
                    <a:pt x="113" y="83"/>
                  </a:lnTo>
                  <a:lnTo>
                    <a:pt x="125" y="71"/>
                  </a:lnTo>
                  <a:lnTo>
                    <a:pt x="131" y="65"/>
                  </a:lnTo>
                  <a:lnTo>
                    <a:pt x="143" y="100"/>
                  </a:lnTo>
                  <a:lnTo>
                    <a:pt x="155" y="100"/>
                  </a:lnTo>
                  <a:lnTo>
                    <a:pt x="161" y="100"/>
                  </a:lnTo>
                  <a:lnTo>
                    <a:pt x="172" y="100"/>
                  </a:lnTo>
                  <a:lnTo>
                    <a:pt x="184" y="100"/>
                  </a:lnTo>
                  <a:lnTo>
                    <a:pt x="190" y="89"/>
                  </a:lnTo>
                  <a:lnTo>
                    <a:pt x="202" y="89"/>
                  </a:lnTo>
                  <a:lnTo>
                    <a:pt x="214" y="89"/>
                  </a:lnTo>
                  <a:lnTo>
                    <a:pt x="220" y="89"/>
                  </a:lnTo>
                  <a:lnTo>
                    <a:pt x="232" y="106"/>
                  </a:lnTo>
                  <a:lnTo>
                    <a:pt x="244" y="100"/>
                  </a:lnTo>
                  <a:lnTo>
                    <a:pt x="255" y="100"/>
                  </a:lnTo>
                  <a:lnTo>
                    <a:pt x="261" y="106"/>
                  </a:lnTo>
                  <a:lnTo>
                    <a:pt x="273" y="106"/>
                  </a:lnTo>
                  <a:lnTo>
                    <a:pt x="285" y="95"/>
                  </a:lnTo>
                  <a:lnTo>
                    <a:pt x="291" y="89"/>
                  </a:lnTo>
                  <a:lnTo>
                    <a:pt x="303" y="89"/>
                  </a:lnTo>
                  <a:lnTo>
                    <a:pt x="315" y="95"/>
                  </a:lnTo>
                  <a:lnTo>
                    <a:pt x="321" y="100"/>
                  </a:lnTo>
                  <a:lnTo>
                    <a:pt x="333" y="106"/>
                  </a:lnTo>
                  <a:lnTo>
                    <a:pt x="344" y="106"/>
                  </a:lnTo>
                  <a:lnTo>
                    <a:pt x="350" y="100"/>
                  </a:lnTo>
                  <a:lnTo>
                    <a:pt x="362" y="112"/>
                  </a:lnTo>
                  <a:lnTo>
                    <a:pt x="374" y="112"/>
                  </a:lnTo>
                  <a:lnTo>
                    <a:pt x="380" y="112"/>
                  </a:lnTo>
                  <a:lnTo>
                    <a:pt x="392" y="112"/>
                  </a:lnTo>
                  <a:lnTo>
                    <a:pt x="404" y="124"/>
                  </a:lnTo>
                  <a:lnTo>
                    <a:pt x="416" y="118"/>
                  </a:lnTo>
                  <a:lnTo>
                    <a:pt x="422" y="100"/>
                  </a:lnTo>
                  <a:lnTo>
                    <a:pt x="433" y="100"/>
                  </a:lnTo>
                  <a:lnTo>
                    <a:pt x="445" y="95"/>
                  </a:lnTo>
                  <a:lnTo>
                    <a:pt x="451" y="95"/>
                  </a:lnTo>
                  <a:lnTo>
                    <a:pt x="463" y="95"/>
                  </a:lnTo>
                  <a:lnTo>
                    <a:pt x="475" y="71"/>
                  </a:lnTo>
                  <a:lnTo>
                    <a:pt x="481" y="71"/>
                  </a:lnTo>
                  <a:lnTo>
                    <a:pt x="493" y="71"/>
                  </a:lnTo>
                  <a:lnTo>
                    <a:pt x="505" y="59"/>
                  </a:lnTo>
                  <a:lnTo>
                    <a:pt x="510" y="59"/>
                  </a:lnTo>
                  <a:lnTo>
                    <a:pt x="522" y="59"/>
                  </a:lnTo>
                  <a:lnTo>
                    <a:pt x="534" y="83"/>
                  </a:lnTo>
                  <a:lnTo>
                    <a:pt x="546" y="112"/>
                  </a:lnTo>
                  <a:lnTo>
                    <a:pt x="552" y="112"/>
                  </a:lnTo>
                  <a:lnTo>
                    <a:pt x="564" y="118"/>
                  </a:lnTo>
                  <a:lnTo>
                    <a:pt x="576" y="118"/>
                  </a:lnTo>
                  <a:lnTo>
                    <a:pt x="582" y="118"/>
                  </a:lnTo>
                  <a:lnTo>
                    <a:pt x="594" y="130"/>
                  </a:lnTo>
                  <a:lnTo>
                    <a:pt x="605" y="124"/>
                  </a:lnTo>
                  <a:lnTo>
                    <a:pt x="611" y="124"/>
                  </a:lnTo>
                  <a:lnTo>
                    <a:pt x="623" y="130"/>
                  </a:lnTo>
                  <a:lnTo>
                    <a:pt x="635" y="118"/>
                  </a:lnTo>
                  <a:lnTo>
                    <a:pt x="641" y="118"/>
                  </a:lnTo>
                  <a:lnTo>
                    <a:pt x="653" y="118"/>
                  </a:lnTo>
                  <a:lnTo>
                    <a:pt x="665" y="118"/>
                  </a:lnTo>
                  <a:lnTo>
                    <a:pt x="671" y="118"/>
                  </a:lnTo>
                  <a:lnTo>
                    <a:pt x="683" y="118"/>
                  </a:lnTo>
                  <a:lnTo>
                    <a:pt x="694" y="118"/>
                  </a:lnTo>
                  <a:lnTo>
                    <a:pt x="706" y="124"/>
                  </a:lnTo>
                  <a:lnTo>
                    <a:pt x="712" y="124"/>
                  </a:lnTo>
                  <a:lnTo>
                    <a:pt x="724" y="124"/>
                  </a:lnTo>
                  <a:lnTo>
                    <a:pt x="736" y="118"/>
                  </a:lnTo>
                  <a:lnTo>
                    <a:pt x="742" y="118"/>
                  </a:lnTo>
                  <a:lnTo>
                    <a:pt x="754" y="124"/>
                  </a:lnTo>
                  <a:lnTo>
                    <a:pt x="766" y="118"/>
                  </a:lnTo>
                  <a:lnTo>
                    <a:pt x="772" y="118"/>
                  </a:lnTo>
                  <a:lnTo>
                    <a:pt x="783" y="106"/>
                  </a:lnTo>
                  <a:lnTo>
                    <a:pt x="795" y="106"/>
                  </a:lnTo>
                  <a:lnTo>
                    <a:pt x="801" y="77"/>
                  </a:lnTo>
                  <a:lnTo>
                    <a:pt x="813" y="71"/>
                  </a:lnTo>
                  <a:lnTo>
                    <a:pt x="825" y="71"/>
                  </a:lnTo>
                  <a:lnTo>
                    <a:pt x="831" y="77"/>
                  </a:lnTo>
                  <a:lnTo>
                    <a:pt x="843" y="47"/>
                  </a:lnTo>
                  <a:lnTo>
                    <a:pt x="855" y="41"/>
                  </a:lnTo>
                  <a:lnTo>
                    <a:pt x="866" y="41"/>
                  </a:lnTo>
                  <a:lnTo>
                    <a:pt x="872" y="35"/>
                  </a:lnTo>
                  <a:lnTo>
                    <a:pt x="884" y="35"/>
                  </a:lnTo>
                  <a:lnTo>
                    <a:pt x="896" y="35"/>
                  </a:lnTo>
                  <a:lnTo>
                    <a:pt x="902" y="35"/>
                  </a:lnTo>
                  <a:lnTo>
                    <a:pt x="914" y="35"/>
                  </a:lnTo>
                  <a:lnTo>
                    <a:pt x="926" y="41"/>
                  </a:lnTo>
                  <a:lnTo>
                    <a:pt x="932" y="41"/>
                  </a:lnTo>
                  <a:lnTo>
                    <a:pt x="944" y="35"/>
                  </a:lnTo>
                  <a:lnTo>
                    <a:pt x="955" y="35"/>
                  </a:lnTo>
                  <a:lnTo>
                    <a:pt x="961" y="65"/>
                  </a:lnTo>
                  <a:lnTo>
                    <a:pt x="973" y="71"/>
                  </a:lnTo>
                  <a:lnTo>
                    <a:pt x="985" y="65"/>
                  </a:lnTo>
                  <a:lnTo>
                    <a:pt x="991" y="65"/>
                  </a:lnTo>
                  <a:lnTo>
                    <a:pt x="1003" y="29"/>
                  </a:lnTo>
                  <a:lnTo>
                    <a:pt x="1015" y="29"/>
                  </a:lnTo>
                  <a:lnTo>
                    <a:pt x="1027" y="29"/>
                  </a:lnTo>
                  <a:lnTo>
                    <a:pt x="1033" y="17"/>
                  </a:lnTo>
                  <a:lnTo>
                    <a:pt x="1044" y="29"/>
                  </a:lnTo>
                  <a:lnTo>
                    <a:pt x="1056" y="47"/>
                  </a:lnTo>
                  <a:lnTo>
                    <a:pt x="1062" y="47"/>
                  </a:lnTo>
                  <a:lnTo>
                    <a:pt x="1074" y="47"/>
                  </a:lnTo>
                  <a:lnTo>
                    <a:pt x="1086" y="47"/>
                  </a:lnTo>
                  <a:lnTo>
                    <a:pt x="1092" y="0"/>
                  </a:lnTo>
                  <a:lnTo>
                    <a:pt x="1104" y="17"/>
                  </a:lnTo>
                  <a:lnTo>
                    <a:pt x="1116" y="17"/>
                  </a:lnTo>
                  <a:lnTo>
                    <a:pt x="1121" y="53"/>
                  </a:lnTo>
                  <a:lnTo>
                    <a:pt x="1133" y="41"/>
                  </a:lnTo>
                  <a:lnTo>
                    <a:pt x="1145" y="65"/>
                  </a:lnTo>
                  <a:lnTo>
                    <a:pt x="1151" y="77"/>
                  </a:lnTo>
                  <a:lnTo>
                    <a:pt x="1163" y="65"/>
                  </a:lnTo>
                  <a:lnTo>
                    <a:pt x="1175" y="65"/>
                  </a:lnTo>
                  <a:lnTo>
                    <a:pt x="1187" y="65"/>
                  </a:lnTo>
                  <a:lnTo>
                    <a:pt x="1193" y="71"/>
                  </a:lnTo>
                  <a:lnTo>
                    <a:pt x="1205" y="71"/>
                  </a:lnTo>
                  <a:lnTo>
                    <a:pt x="1216" y="106"/>
                  </a:lnTo>
                  <a:lnTo>
                    <a:pt x="1222" y="106"/>
                  </a:lnTo>
                  <a:lnTo>
                    <a:pt x="1234" y="106"/>
                  </a:lnTo>
                  <a:lnTo>
                    <a:pt x="1246" y="95"/>
                  </a:lnTo>
                  <a:lnTo>
                    <a:pt x="1252" y="100"/>
                  </a:lnTo>
                  <a:lnTo>
                    <a:pt x="1264" y="95"/>
                  </a:lnTo>
                  <a:lnTo>
                    <a:pt x="1276" y="95"/>
                  </a:lnTo>
                </a:path>
              </a:pathLst>
            </a:custGeom>
            <a:noFill/>
            <a:ln w="38100" cmpd="sng">
              <a:solidFill>
                <a:schemeClr val="accent4"/>
              </a:solidFill>
              <a:prstDash val="solid"/>
              <a:round/>
              <a:headEnd/>
              <a:tailEnd/>
            </a:ln>
          </p:spPr>
          <p:txBody>
            <a:bodyPr/>
            <a:lstStyle/>
            <a:p>
              <a:endParaRPr lang="de-DE"/>
            </a:p>
          </p:txBody>
        </p:sp>
        <p:sp>
          <p:nvSpPr>
            <p:cNvPr id="1598568" name="Freeform 104"/>
            <p:cNvSpPr>
              <a:spLocks/>
            </p:cNvSpPr>
            <p:nvPr/>
          </p:nvSpPr>
          <p:spPr bwMode="auto">
            <a:xfrm>
              <a:off x="4562" y="3516"/>
              <a:ext cx="652" cy="166"/>
            </a:xfrm>
            <a:custGeom>
              <a:avLst/>
              <a:gdLst>
                <a:gd name="T0" fmla="*/ 6 w 652"/>
                <a:gd name="T1" fmla="*/ 136 h 166"/>
                <a:gd name="T2" fmla="*/ 29 w 652"/>
                <a:gd name="T3" fmla="*/ 136 h 166"/>
                <a:gd name="T4" fmla="*/ 47 w 652"/>
                <a:gd name="T5" fmla="*/ 142 h 166"/>
                <a:gd name="T6" fmla="*/ 71 w 652"/>
                <a:gd name="T7" fmla="*/ 154 h 166"/>
                <a:gd name="T8" fmla="*/ 89 w 652"/>
                <a:gd name="T9" fmla="*/ 154 h 166"/>
                <a:gd name="T10" fmla="*/ 107 w 652"/>
                <a:gd name="T11" fmla="*/ 160 h 166"/>
                <a:gd name="T12" fmla="*/ 130 w 652"/>
                <a:gd name="T13" fmla="*/ 160 h 166"/>
                <a:gd name="T14" fmla="*/ 148 w 652"/>
                <a:gd name="T15" fmla="*/ 160 h 166"/>
                <a:gd name="T16" fmla="*/ 166 w 652"/>
                <a:gd name="T17" fmla="*/ 160 h 166"/>
                <a:gd name="T18" fmla="*/ 190 w 652"/>
                <a:gd name="T19" fmla="*/ 154 h 166"/>
                <a:gd name="T20" fmla="*/ 207 w 652"/>
                <a:gd name="T21" fmla="*/ 148 h 166"/>
                <a:gd name="T22" fmla="*/ 231 w 652"/>
                <a:gd name="T23" fmla="*/ 142 h 166"/>
                <a:gd name="T24" fmla="*/ 249 w 652"/>
                <a:gd name="T25" fmla="*/ 113 h 166"/>
                <a:gd name="T26" fmla="*/ 267 w 652"/>
                <a:gd name="T27" fmla="*/ 107 h 166"/>
                <a:gd name="T28" fmla="*/ 290 w 652"/>
                <a:gd name="T29" fmla="*/ 107 h 166"/>
                <a:gd name="T30" fmla="*/ 308 w 652"/>
                <a:gd name="T31" fmla="*/ 53 h 166"/>
                <a:gd name="T32" fmla="*/ 326 w 652"/>
                <a:gd name="T33" fmla="*/ 59 h 166"/>
                <a:gd name="T34" fmla="*/ 350 w 652"/>
                <a:gd name="T35" fmla="*/ 65 h 166"/>
                <a:gd name="T36" fmla="*/ 368 w 652"/>
                <a:gd name="T37" fmla="*/ 30 h 166"/>
                <a:gd name="T38" fmla="*/ 391 w 652"/>
                <a:gd name="T39" fmla="*/ 12 h 166"/>
                <a:gd name="T40" fmla="*/ 409 w 652"/>
                <a:gd name="T41" fmla="*/ 0 h 166"/>
                <a:gd name="T42" fmla="*/ 427 w 652"/>
                <a:gd name="T43" fmla="*/ 24 h 166"/>
                <a:gd name="T44" fmla="*/ 451 w 652"/>
                <a:gd name="T45" fmla="*/ 18 h 166"/>
                <a:gd name="T46" fmla="*/ 468 w 652"/>
                <a:gd name="T47" fmla="*/ 18 h 166"/>
                <a:gd name="T48" fmla="*/ 486 w 652"/>
                <a:gd name="T49" fmla="*/ 89 h 166"/>
                <a:gd name="T50" fmla="*/ 510 w 652"/>
                <a:gd name="T51" fmla="*/ 83 h 166"/>
                <a:gd name="T52" fmla="*/ 528 w 652"/>
                <a:gd name="T53" fmla="*/ 95 h 166"/>
                <a:gd name="T54" fmla="*/ 551 w 652"/>
                <a:gd name="T55" fmla="*/ 101 h 166"/>
                <a:gd name="T56" fmla="*/ 569 w 652"/>
                <a:gd name="T57" fmla="*/ 95 h 166"/>
                <a:gd name="T58" fmla="*/ 587 w 652"/>
                <a:gd name="T59" fmla="*/ 95 h 166"/>
                <a:gd name="T60" fmla="*/ 611 w 652"/>
                <a:gd name="T61" fmla="*/ 89 h 166"/>
                <a:gd name="T62" fmla="*/ 629 w 652"/>
                <a:gd name="T63" fmla="*/ 119 h 166"/>
                <a:gd name="T64" fmla="*/ 652 w 652"/>
                <a:gd name="T65" fmla="*/ 125 h 1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2"/>
                <a:gd name="T100" fmla="*/ 0 h 166"/>
                <a:gd name="T101" fmla="*/ 652 w 652"/>
                <a:gd name="T102" fmla="*/ 166 h 1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2" h="166">
                  <a:moveTo>
                    <a:pt x="0" y="131"/>
                  </a:moveTo>
                  <a:lnTo>
                    <a:pt x="6" y="136"/>
                  </a:lnTo>
                  <a:lnTo>
                    <a:pt x="18" y="136"/>
                  </a:lnTo>
                  <a:lnTo>
                    <a:pt x="29" y="136"/>
                  </a:lnTo>
                  <a:lnTo>
                    <a:pt x="41" y="142"/>
                  </a:lnTo>
                  <a:lnTo>
                    <a:pt x="47" y="142"/>
                  </a:lnTo>
                  <a:lnTo>
                    <a:pt x="59" y="148"/>
                  </a:lnTo>
                  <a:lnTo>
                    <a:pt x="71" y="154"/>
                  </a:lnTo>
                  <a:lnTo>
                    <a:pt x="77" y="154"/>
                  </a:lnTo>
                  <a:lnTo>
                    <a:pt x="89" y="154"/>
                  </a:lnTo>
                  <a:lnTo>
                    <a:pt x="101" y="154"/>
                  </a:lnTo>
                  <a:lnTo>
                    <a:pt x="107" y="160"/>
                  </a:lnTo>
                  <a:lnTo>
                    <a:pt x="118" y="166"/>
                  </a:lnTo>
                  <a:lnTo>
                    <a:pt x="130" y="160"/>
                  </a:lnTo>
                  <a:lnTo>
                    <a:pt x="136" y="160"/>
                  </a:lnTo>
                  <a:lnTo>
                    <a:pt x="148" y="160"/>
                  </a:lnTo>
                  <a:lnTo>
                    <a:pt x="160" y="154"/>
                  </a:lnTo>
                  <a:lnTo>
                    <a:pt x="166" y="160"/>
                  </a:lnTo>
                  <a:lnTo>
                    <a:pt x="178" y="160"/>
                  </a:lnTo>
                  <a:lnTo>
                    <a:pt x="190" y="154"/>
                  </a:lnTo>
                  <a:lnTo>
                    <a:pt x="201" y="154"/>
                  </a:lnTo>
                  <a:lnTo>
                    <a:pt x="207" y="148"/>
                  </a:lnTo>
                  <a:lnTo>
                    <a:pt x="219" y="142"/>
                  </a:lnTo>
                  <a:lnTo>
                    <a:pt x="231" y="142"/>
                  </a:lnTo>
                  <a:lnTo>
                    <a:pt x="237" y="142"/>
                  </a:lnTo>
                  <a:lnTo>
                    <a:pt x="249" y="113"/>
                  </a:lnTo>
                  <a:lnTo>
                    <a:pt x="261" y="119"/>
                  </a:lnTo>
                  <a:lnTo>
                    <a:pt x="267" y="107"/>
                  </a:lnTo>
                  <a:lnTo>
                    <a:pt x="279" y="107"/>
                  </a:lnTo>
                  <a:lnTo>
                    <a:pt x="290" y="107"/>
                  </a:lnTo>
                  <a:lnTo>
                    <a:pt x="296" y="65"/>
                  </a:lnTo>
                  <a:lnTo>
                    <a:pt x="308" y="53"/>
                  </a:lnTo>
                  <a:lnTo>
                    <a:pt x="320" y="59"/>
                  </a:lnTo>
                  <a:lnTo>
                    <a:pt x="326" y="59"/>
                  </a:lnTo>
                  <a:lnTo>
                    <a:pt x="338" y="65"/>
                  </a:lnTo>
                  <a:lnTo>
                    <a:pt x="350" y="65"/>
                  </a:lnTo>
                  <a:lnTo>
                    <a:pt x="362" y="65"/>
                  </a:lnTo>
                  <a:lnTo>
                    <a:pt x="368" y="30"/>
                  </a:lnTo>
                  <a:lnTo>
                    <a:pt x="379" y="24"/>
                  </a:lnTo>
                  <a:lnTo>
                    <a:pt x="391" y="12"/>
                  </a:lnTo>
                  <a:lnTo>
                    <a:pt x="397" y="12"/>
                  </a:lnTo>
                  <a:lnTo>
                    <a:pt x="409" y="0"/>
                  </a:lnTo>
                  <a:lnTo>
                    <a:pt x="421" y="18"/>
                  </a:lnTo>
                  <a:lnTo>
                    <a:pt x="427" y="24"/>
                  </a:lnTo>
                  <a:lnTo>
                    <a:pt x="439" y="18"/>
                  </a:lnTo>
                  <a:lnTo>
                    <a:pt x="451" y="18"/>
                  </a:lnTo>
                  <a:lnTo>
                    <a:pt x="456" y="18"/>
                  </a:lnTo>
                  <a:lnTo>
                    <a:pt x="468" y="18"/>
                  </a:lnTo>
                  <a:lnTo>
                    <a:pt x="480" y="18"/>
                  </a:lnTo>
                  <a:lnTo>
                    <a:pt x="486" y="89"/>
                  </a:lnTo>
                  <a:lnTo>
                    <a:pt x="498" y="83"/>
                  </a:lnTo>
                  <a:lnTo>
                    <a:pt x="510" y="83"/>
                  </a:lnTo>
                  <a:lnTo>
                    <a:pt x="522" y="83"/>
                  </a:lnTo>
                  <a:lnTo>
                    <a:pt x="528" y="95"/>
                  </a:lnTo>
                  <a:lnTo>
                    <a:pt x="540" y="101"/>
                  </a:lnTo>
                  <a:lnTo>
                    <a:pt x="551" y="101"/>
                  </a:lnTo>
                  <a:lnTo>
                    <a:pt x="557" y="95"/>
                  </a:lnTo>
                  <a:lnTo>
                    <a:pt x="569" y="95"/>
                  </a:lnTo>
                  <a:lnTo>
                    <a:pt x="581" y="95"/>
                  </a:lnTo>
                  <a:lnTo>
                    <a:pt x="587" y="95"/>
                  </a:lnTo>
                  <a:lnTo>
                    <a:pt x="599" y="95"/>
                  </a:lnTo>
                  <a:lnTo>
                    <a:pt x="611" y="89"/>
                  </a:lnTo>
                  <a:lnTo>
                    <a:pt x="617" y="113"/>
                  </a:lnTo>
                  <a:lnTo>
                    <a:pt x="629" y="119"/>
                  </a:lnTo>
                  <a:lnTo>
                    <a:pt x="640" y="119"/>
                  </a:lnTo>
                  <a:lnTo>
                    <a:pt x="652" y="125"/>
                  </a:lnTo>
                </a:path>
              </a:pathLst>
            </a:custGeom>
            <a:noFill/>
            <a:ln w="38100" cmpd="sng">
              <a:solidFill>
                <a:schemeClr val="accent4"/>
              </a:solidFill>
              <a:prstDash val="solid"/>
              <a:round/>
              <a:headEnd/>
              <a:tailEnd/>
            </a:ln>
          </p:spPr>
          <p:txBody>
            <a:bodyPr/>
            <a:lstStyle/>
            <a:p>
              <a:endParaRPr lang="de-DE"/>
            </a:p>
          </p:txBody>
        </p:sp>
      </p:grpSp>
      <p:sp>
        <p:nvSpPr>
          <p:cNvPr id="1598562" name="Text Box 106"/>
          <p:cNvSpPr txBox="1">
            <a:spLocks noChangeArrowheads="1"/>
          </p:cNvSpPr>
          <p:nvPr/>
        </p:nvSpPr>
        <p:spPr bwMode="auto">
          <a:xfrm>
            <a:off x="2737344" y="4603277"/>
            <a:ext cx="2835926" cy="307777"/>
          </a:xfrm>
          <a:prstGeom prst="rect">
            <a:avLst/>
          </a:prstGeom>
          <a:noFill/>
          <a:ln w="9525">
            <a:noFill/>
            <a:miter lim="800000"/>
            <a:headEnd/>
            <a:tailEnd/>
          </a:ln>
        </p:spPr>
        <p:txBody>
          <a:bodyPr wrap="square">
            <a:spAutoFit/>
          </a:bodyPr>
          <a:lstStyle/>
          <a:p>
            <a:pPr>
              <a:spcBef>
                <a:spcPct val="50000"/>
              </a:spcBef>
            </a:pPr>
            <a:r>
              <a:rPr lang="de-CH" sz="1400" dirty="0" err="1">
                <a:solidFill>
                  <a:schemeClr val="accent1"/>
                </a:solidFill>
                <a:latin typeface="Verdana" pitchFamily="34" charset="0"/>
              </a:rPr>
              <a:t>Risk-free</a:t>
            </a:r>
            <a:r>
              <a:rPr lang="de-CH" sz="1400" dirty="0">
                <a:solidFill>
                  <a:schemeClr val="accent1"/>
                </a:solidFill>
                <a:latin typeface="Verdana" pitchFamily="34" charset="0"/>
              </a:rPr>
              <a:t> nominal </a:t>
            </a:r>
            <a:r>
              <a:rPr lang="de-CH" sz="1400" dirty="0" err="1">
                <a:solidFill>
                  <a:schemeClr val="accent1"/>
                </a:solidFill>
                <a:latin typeface="Verdana" pitchFamily="34" charset="0"/>
              </a:rPr>
              <a:t>rates</a:t>
            </a:r>
            <a:endParaRPr lang="de-CH" sz="1400" dirty="0">
              <a:solidFill>
                <a:schemeClr val="accent1"/>
              </a:solidFill>
              <a:latin typeface="Verdana" pitchFamily="34" charset="0"/>
            </a:endParaRPr>
          </a:p>
        </p:txBody>
      </p:sp>
      <p:sp>
        <p:nvSpPr>
          <p:cNvPr id="1598563" name="Text Box 107"/>
          <p:cNvSpPr txBox="1">
            <a:spLocks noChangeArrowheads="1"/>
          </p:cNvSpPr>
          <p:nvPr/>
        </p:nvSpPr>
        <p:spPr bwMode="auto">
          <a:xfrm>
            <a:off x="5251406" y="3459329"/>
            <a:ext cx="2504454" cy="307777"/>
          </a:xfrm>
          <a:prstGeom prst="rect">
            <a:avLst/>
          </a:prstGeom>
          <a:noFill/>
          <a:ln w="9525">
            <a:noFill/>
            <a:miter lim="800000"/>
            <a:headEnd/>
            <a:tailEnd/>
          </a:ln>
        </p:spPr>
        <p:txBody>
          <a:bodyPr>
            <a:spAutoFit/>
          </a:bodyPr>
          <a:lstStyle/>
          <a:p>
            <a:pPr algn="r">
              <a:spcBef>
                <a:spcPct val="50000"/>
              </a:spcBef>
            </a:pPr>
            <a:r>
              <a:rPr lang="de-CH" sz="1400" dirty="0" err="1">
                <a:solidFill>
                  <a:schemeClr val="tx1">
                    <a:lumMod val="50000"/>
                    <a:lumOff val="50000"/>
                  </a:schemeClr>
                </a:solidFill>
                <a:latin typeface="Verdana" pitchFamily="34" charset="0"/>
              </a:rPr>
              <a:t>Credit</a:t>
            </a:r>
            <a:endParaRPr lang="de-CH" sz="1400" dirty="0">
              <a:solidFill>
                <a:schemeClr val="tx1">
                  <a:lumMod val="50000"/>
                  <a:lumOff val="50000"/>
                </a:schemeClr>
              </a:solidFill>
              <a:latin typeface="Verdana" pitchFamily="34" charset="0"/>
            </a:endParaRPr>
          </a:p>
        </p:txBody>
      </p:sp>
      <p:sp>
        <p:nvSpPr>
          <p:cNvPr id="1598564" name="Text Box 108"/>
          <p:cNvSpPr txBox="1">
            <a:spLocks noChangeArrowheads="1"/>
          </p:cNvSpPr>
          <p:nvPr/>
        </p:nvSpPr>
        <p:spPr bwMode="auto">
          <a:xfrm>
            <a:off x="3815028" y="5067508"/>
            <a:ext cx="2257852" cy="307777"/>
          </a:xfrm>
          <a:prstGeom prst="rect">
            <a:avLst/>
          </a:prstGeom>
          <a:noFill/>
          <a:ln w="9525">
            <a:noFill/>
            <a:miter lim="800000"/>
            <a:headEnd/>
            <a:tailEnd/>
          </a:ln>
        </p:spPr>
        <p:txBody>
          <a:bodyPr>
            <a:spAutoFit/>
          </a:bodyPr>
          <a:lstStyle/>
          <a:p>
            <a:pPr>
              <a:spcBef>
                <a:spcPct val="50000"/>
              </a:spcBef>
            </a:pPr>
            <a:r>
              <a:rPr lang="de-CH" sz="1400" dirty="0">
                <a:solidFill>
                  <a:schemeClr val="accent4"/>
                </a:solidFill>
                <a:latin typeface="Verdana" pitchFamily="34" charset="0"/>
              </a:rPr>
              <a:t>Total </a:t>
            </a:r>
            <a:r>
              <a:rPr lang="de-CH" sz="1400" dirty="0" err="1">
                <a:solidFill>
                  <a:schemeClr val="accent4"/>
                </a:solidFill>
                <a:latin typeface="Verdana" pitchFamily="34" charset="0"/>
              </a:rPr>
              <a:t>risk</a:t>
            </a:r>
            <a:endParaRPr lang="de-CH" sz="1400" dirty="0">
              <a:solidFill>
                <a:schemeClr val="accent4"/>
              </a:solidFill>
              <a:latin typeface="Verdana" pitchFamily="34" charset="0"/>
            </a:endParaRPr>
          </a:p>
        </p:txBody>
      </p:sp>
      <p:cxnSp>
        <p:nvCxnSpPr>
          <p:cNvPr id="3" name="Gerade Verbindung 2"/>
          <p:cNvCxnSpPr/>
          <p:nvPr/>
        </p:nvCxnSpPr>
        <p:spPr>
          <a:xfrm>
            <a:off x="1072960" y="2553333"/>
            <a:ext cx="71194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Gerade Verbindung 106"/>
          <p:cNvCxnSpPr/>
          <p:nvPr/>
        </p:nvCxnSpPr>
        <p:spPr>
          <a:xfrm>
            <a:off x="1064772" y="3181658"/>
            <a:ext cx="71194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Gerade Verbindung 107"/>
          <p:cNvCxnSpPr/>
          <p:nvPr/>
        </p:nvCxnSpPr>
        <p:spPr>
          <a:xfrm>
            <a:off x="1043955" y="3807141"/>
            <a:ext cx="71194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Gerade Verbindung 108"/>
          <p:cNvCxnSpPr/>
          <p:nvPr/>
        </p:nvCxnSpPr>
        <p:spPr>
          <a:xfrm>
            <a:off x="1091798" y="4433985"/>
            <a:ext cx="71194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Gerade Verbindung 109"/>
          <p:cNvCxnSpPr/>
          <p:nvPr/>
        </p:nvCxnSpPr>
        <p:spPr>
          <a:xfrm>
            <a:off x="1110635" y="5067508"/>
            <a:ext cx="71194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Duration </a:t>
            </a:r>
            <a:r>
              <a:rPr lang="de-CH" dirty="0" err="1"/>
              <a:t>may</a:t>
            </a:r>
            <a:r>
              <a:rPr lang="de-CH" dirty="0"/>
              <a:t> </a:t>
            </a:r>
            <a:r>
              <a:rPr lang="de-CH" dirty="0" err="1"/>
              <a:t>serve</a:t>
            </a:r>
            <a:r>
              <a:rPr lang="de-CH" dirty="0"/>
              <a:t> </a:t>
            </a:r>
            <a:r>
              <a:rPr lang="de-CH" dirty="0" err="1"/>
              <a:t>as</a:t>
            </a:r>
            <a:r>
              <a:rPr lang="de-CH" dirty="0"/>
              <a:t> </a:t>
            </a:r>
            <a:r>
              <a:rPr lang="de-CH" dirty="0" err="1"/>
              <a:t>hedge</a:t>
            </a:r>
            <a:r>
              <a:rPr lang="de-CH" dirty="0"/>
              <a:t> </a:t>
            </a:r>
            <a:r>
              <a:rPr lang="de-CH" dirty="0" err="1"/>
              <a:t>for</a:t>
            </a:r>
            <a:r>
              <a:rPr lang="de-CH" dirty="0"/>
              <a:t> </a:t>
            </a:r>
            <a:r>
              <a:rPr lang="de-CH" dirty="0" err="1"/>
              <a:t>credit</a:t>
            </a:r>
            <a:r>
              <a:rPr lang="de-CH" dirty="0"/>
              <a:t> </a:t>
            </a:r>
            <a:r>
              <a:rPr lang="de-CH" dirty="0" err="1"/>
              <a:t>risk</a:t>
            </a:r>
            <a:endParaRPr lang="de-CH" dirty="0"/>
          </a:p>
        </p:txBody>
      </p:sp>
      <p:pic>
        <p:nvPicPr>
          <p:cNvPr id="1714178" name="Grafik 1" descr="image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47085" y="1114425"/>
            <a:ext cx="7970504"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2341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Merton </a:t>
            </a:r>
            <a:r>
              <a:rPr lang="de-CH" dirty="0" err="1"/>
              <a:t>said</a:t>
            </a:r>
            <a:r>
              <a:rPr lang="de-CH" dirty="0"/>
              <a:t>: </a:t>
            </a:r>
            <a:r>
              <a:rPr lang="de-CH" dirty="0" err="1"/>
              <a:t>long</a:t>
            </a:r>
            <a:r>
              <a:rPr lang="de-CH" dirty="0"/>
              <a:t> </a:t>
            </a:r>
            <a:r>
              <a:rPr lang="de-CH" dirty="0" err="1"/>
              <a:t>credit</a:t>
            </a:r>
            <a:r>
              <a:rPr lang="de-CH" dirty="0"/>
              <a:t> = </a:t>
            </a:r>
            <a:r>
              <a:rPr lang="de-CH" dirty="0" err="1"/>
              <a:t>short</a:t>
            </a:r>
            <a:r>
              <a:rPr lang="de-CH" dirty="0"/>
              <a:t> </a:t>
            </a:r>
            <a:r>
              <a:rPr lang="de-CH" dirty="0" err="1"/>
              <a:t>put</a:t>
            </a:r>
            <a:r>
              <a:rPr lang="de-CH" dirty="0"/>
              <a:t> on </a:t>
            </a:r>
            <a:r>
              <a:rPr lang="de-CH" dirty="0" err="1"/>
              <a:t>the</a:t>
            </a:r>
            <a:r>
              <a:rPr lang="de-CH" dirty="0"/>
              <a:t> stock</a:t>
            </a:r>
          </a:p>
        </p:txBody>
      </p:sp>
      <p:grpSp>
        <p:nvGrpSpPr>
          <p:cNvPr id="1704643" name="Gruppieren 1704642"/>
          <p:cNvGrpSpPr/>
          <p:nvPr/>
        </p:nvGrpSpPr>
        <p:grpSpPr>
          <a:xfrm>
            <a:off x="725374" y="1380292"/>
            <a:ext cx="7979344" cy="4453856"/>
            <a:chOff x="722152" y="1380292"/>
            <a:chExt cx="6934278" cy="4453856"/>
          </a:xfrm>
        </p:grpSpPr>
        <p:sp>
          <p:nvSpPr>
            <p:cNvPr id="1704444" name="Freeform 8"/>
            <p:cNvSpPr>
              <a:spLocks noEditPoints="1"/>
            </p:cNvSpPr>
            <p:nvPr/>
          </p:nvSpPr>
          <p:spPr bwMode="auto">
            <a:xfrm>
              <a:off x="1248431" y="1467520"/>
              <a:ext cx="6351778" cy="3367882"/>
            </a:xfrm>
            <a:custGeom>
              <a:avLst/>
              <a:gdLst>
                <a:gd name="T0" fmla="*/ 0 w 4564"/>
                <a:gd name="T1" fmla="*/ 2271 h 2278"/>
                <a:gd name="T2" fmla="*/ 4564 w 4564"/>
                <a:gd name="T3" fmla="*/ 2271 h 2278"/>
                <a:gd name="T4" fmla="*/ 4564 w 4564"/>
                <a:gd name="T5" fmla="*/ 2278 h 2278"/>
                <a:gd name="T6" fmla="*/ 0 w 4564"/>
                <a:gd name="T7" fmla="*/ 2278 h 2278"/>
                <a:gd name="T8" fmla="*/ 0 w 4564"/>
                <a:gd name="T9" fmla="*/ 2271 h 2278"/>
                <a:gd name="T10" fmla="*/ 0 w 4564"/>
                <a:gd name="T11" fmla="*/ 1816 h 2278"/>
                <a:gd name="T12" fmla="*/ 4564 w 4564"/>
                <a:gd name="T13" fmla="*/ 1816 h 2278"/>
                <a:gd name="T14" fmla="*/ 4564 w 4564"/>
                <a:gd name="T15" fmla="*/ 1823 h 2278"/>
                <a:gd name="T16" fmla="*/ 0 w 4564"/>
                <a:gd name="T17" fmla="*/ 1823 h 2278"/>
                <a:gd name="T18" fmla="*/ 0 w 4564"/>
                <a:gd name="T19" fmla="*/ 1816 h 2278"/>
                <a:gd name="T20" fmla="*/ 0 w 4564"/>
                <a:gd name="T21" fmla="*/ 1362 h 2278"/>
                <a:gd name="T22" fmla="*/ 4564 w 4564"/>
                <a:gd name="T23" fmla="*/ 1362 h 2278"/>
                <a:gd name="T24" fmla="*/ 4564 w 4564"/>
                <a:gd name="T25" fmla="*/ 1368 h 2278"/>
                <a:gd name="T26" fmla="*/ 0 w 4564"/>
                <a:gd name="T27" fmla="*/ 1368 h 2278"/>
                <a:gd name="T28" fmla="*/ 0 w 4564"/>
                <a:gd name="T29" fmla="*/ 1362 h 2278"/>
                <a:gd name="T30" fmla="*/ 0 w 4564"/>
                <a:gd name="T31" fmla="*/ 908 h 2278"/>
                <a:gd name="T32" fmla="*/ 4564 w 4564"/>
                <a:gd name="T33" fmla="*/ 908 h 2278"/>
                <a:gd name="T34" fmla="*/ 4564 w 4564"/>
                <a:gd name="T35" fmla="*/ 915 h 2278"/>
                <a:gd name="T36" fmla="*/ 0 w 4564"/>
                <a:gd name="T37" fmla="*/ 915 h 2278"/>
                <a:gd name="T38" fmla="*/ 0 w 4564"/>
                <a:gd name="T39" fmla="*/ 908 h 2278"/>
                <a:gd name="T40" fmla="*/ 0 w 4564"/>
                <a:gd name="T41" fmla="*/ 453 h 2278"/>
                <a:gd name="T42" fmla="*/ 4564 w 4564"/>
                <a:gd name="T43" fmla="*/ 453 h 2278"/>
                <a:gd name="T44" fmla="*/ 4564 w 4564"/>
                <a:gd name="T45" fmla="*/ 460 h 2278"/>
                <a:gd name="T46" fmla="*/ 0 w 4564"/>
                <a:gd name="T47" fmla="*/ 460 h 2278"/>
                <a:gd name="T48" fmla="*/ 0 w 4564"/>
                <a:gd name="T49" fmla="*/ 453 h 2278"/>
                <a:gd name="T50" fmla="*/ 0 w 4564"/>
                <a:gd name="T51" fmla="*/ 0 h 2278"/>
                <a:gd name="T52" fmla="*/ 4564 w 4564"/>
                <a:gd name="T53" fmla="*/ 0 h 2278"/>
                <a:gd name="T54" fmla="*/ 4564 w 4564"/>
                <a:gd name="T55" fmla="*/ 6 h 2278"/>
                <a:gd name="T56" fmla="*/ 0 w 4564"/>
                <a:gd name="T57" fmla="*/ 6 h 2278"/>
                <a:gd name="T58" fmla="*/ 0 w 4564"/>
                <a:gd name="T59" fmla="*/ 0 h 2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64" h="2278">
                  <a:moveTo>
                    <a:pt x="0" y="2271"/>
                  </a:moveTo>
                  <a:lnTo>
                    <a:pt x="4564" y="2271"/>
                  </a:lnTo>
                  <a:lnTo>
                    <a:pt x="4564" y="2278"/>
                  </a:lnTo>
                  <a:lnTo>
                    <a:pt x="0" y="2278"/>
                  </a:lnTo>
                  <a:lnTo>
                    <a:pt x="0" y="2271"/>
                  </a:lnTo>
                  <a:close/>
                  <a:moveTo>
                    <a:pt x="0" y="1816"/>
                  </a:moveTo>
                  <a:lnTo>
                    <a:pt x="4564" y="1816"/>
                  </a:lnTo>
                  <a:lnTo>
                    <a:pt x="4564" y="1823"/>
                  </a:lnTo>
                  <a:lnTo>
                    <a:pt x="0" y="1823"/>
                  </a:lnTo>
                  <a:lnTo>
                    <a:pt x="0" y="1816"/>
                  </a:lnTo>
                  <a:close/>
                  <a:moveTo>
                    <a:pt x="0" y="1362"/>
                  </a:moveTo>
                  <a:lnTo>
                    <a:pt x="4564" y="1362"/>
                  </a:lnTo>
                  <a:lnTo>
                    <a:pt x="4564" y="1368"/>
                  </a:lnTo>
                  <a:lnTo>
                    <a:pt x="0" y="1368"/>
                  </a:lnTo>
                  <a:lnTo>
                    <a:pt x="0" y="1362"/>
                  </a:lnTo>
                  <a:close/>
                  <a:moveTo>
                    <a:pt x="0" y="908"/>
                  </a:moveTo>
                  <a:lnTo>
                    <a:pt x="4564" y="908"/>
                  </a:lnTo>
                  <a:lnTo>
                    <a:pt x="4564" y="915"/>
                  </a:lnTo>
                  <a:lnTo>
                    <a:pt x="0" y="915"/>
                  </a:lnTo>
                  <a:lnTo>
                    <a:pt x="0" y="908"/>
                  </a:lnTo>
                  <a:close/>
                  <a:moveTo>
                    <a:pt x="0" y="453"/>
                  </a:moveTo>
                  <a:lnTo>
                    <a:pt x="4564" y="453"/>
                  </a:lnTo>
                  <a:lnTo>
                    <a:pt x="4564" y="460"/>
                  </a:lnTo>
                  <a:lnTo>
                    <a:pt x="0" y="460"/>
                  </a:lnTo>
                  <a:lnTo>
                    <a:pt x="0" y="453"/>
                  </a:lnTo>
                  <a:close/>
                  <a:moveTo>
                    <a:pt x="0" y="0"/>
                  </a:moveTo>
                  <a:lnTo>
                    <a:pt x="4564" y="0"/>
                  </a:lnTo>
                  <a:lnTo>
                    <a:pt x="4564" y="6"/>
                  </a:lnTo>
                  <a:lnTo>
                    <a:pt x="0" y="6"/>
                  </a:lnTo>
                  <a:lnTo>
                    <a:pt x="0" y="0"/>
                  </a:lnTo>
                  <a:close/>
                </a:path>
              </a:pathLst>
            </a:custGeom>
            <a:solidFill>
              <a:srgbClr val="868686"/>
            </a:solidFill>
            <a:ln w="1588">
              <a:solidFill>
                <a:srgbClr val="868686"/>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45" name="Rectangle 9"/>
            <p:cNvSpPr>
              <a:spLocks noChangeArrowheads="1"/>
            </p:cNvSpPr>
            <p:nvPr/>
          </p:nvSpPr>
          <p:spPr bwMode="auto">
            <a:xfrm>
              <a:off x="1242089" y="1471956"/>
              <a:ext cx="11098" cy="4028743"/>
            </a:xfrm>
            <a:prstGeom prst="rect">
              <a:avLst/>
            </a:prstGeom>
            <a:solidFill>
              <a:srgbClr val="868686"/>
            </a:solidFill>
            <a:ln w="1588">
              <a:solidFill>
                <a:srgbClr val="868686"/>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04446" name="Freeform 10"/>
            <p:cNvSpPr>
              <a:spLocks noEditPoints="1"/>
            </p:cNvSpPr>
            <p:nvPr/>
          </p:nvSpPr>
          <p:spPr bwMode="auto">
            <a:xfrm>
              <a:off x="1197699" y="1467520"/>
              <a:ext cx="50731" cy="4037614"/>
            </a:xfrm>
            <a:custGeom>
              <a:avLst/>
              <a:gdLst>
                <a:gd name="T0" fmla="*/ 0 w 32"/>
                <a:gd name="T1" fmla="*/ 2725 h 2731"/>
                <a:gd name="T2" fmla="*/ 32 w 32"/>
                <a:gd name="T3" fmla="*/ 2725 h 2731"/>
                <a:gd name="T4" fmla="*/ 32 w 32"/>
                <a:gd name="T5" fmla="*/ 2731 h 2731"/>
                <a:gd name="T6" fmla="*/ 0 w 32"/>
                <a:gd name="T7" fmla="*/ 2731 h 2731"/>
                <a:gd name="T8" fmla="*/ 0 w 32"/>
                <a:gd name="T9" fmla="*/ 2725 h 2731"/>
                <a:gd name="T10" fmla="*/ 0 w 32"/>
                <a:gd name="T11" fmla="*/ 2271 h 2731"/>
                <a:gd name="T12" fmla="*/ 32 w 32"/>
                <a:gd name="T13" fmla="*/ 2271 h 2731"/>
                <a:gd name="T14" fmla="*/ 32 w 32"/>
                <a:gd name="T15" fmla="*/ 2278 h 2731"/>
                <a:gd name="T16" fmla="*/ 0 w 32"/>
                <a:gd name="T17" fmla="*/ 2278 h 2731"/>
                <a:gd name="T18" fmla="*/ 0 w 32"/>
                <a:gd name="T19" fmla="*/ 2271 h 2731"/>
                <a:gd name="T20" fmla="*/ 0 w 32"/>
                <a:gd name="T21" fmla="*/ 1816 h 2731"/>
                <a:gd name="T22" fmla="*/ 32 w 32"/>
                <a:gd name="T23" fmla="*/ 1816 h 2731"/>
                <a:gd name="T24" fmla="*/ 32 w 32"/>
                <a:gd name="T25" fmla="*/ 1823 h 2731"/>
                <a:gd name="T26" fmla="*/ 0 w 32"/>
                <a:gd name="T27" fmla="*/ 1823 h 2731"/>
                <a:gd name="T28" fmla="*/ 0 w 32"/>
                <a:gd name="T29" fmla="*/ 1816 h 2731"/>
                <a:gd name="T30" fmla="*/ 0 w 32"/>
                <a:gd name="T31" fmla="*/ 1362 h 2731"/>
                <a:gd name="T32" fmla="*/ 32 w 32"/>
                <a:gd name="T33" fmla="*/ 1362 h 2731"/>
                <a:gd name="T34" fmla="*/ 32 w 32"/>
                <a:gd name="T35" fmla="*/ 1368 h 2731"/>
                <a:gd name="T36" fmla="*/ 0 w 32"/>
                <a:gd name="T37" fmla="*/ 1368 h 2731"/>
                <a:gd name="T38" fmla="*/ 0 w 32"/>
                <a:gd name="T39" fmla="*/ 1362 h 2731"/>
                <a:gd name="T40" fmla="*/ 0 w 32"/>
                <a:gd name="T41" fmla="*/ 908 h 2731"/>
                <a:gd name="T42" fmla="*/ 32 w 32"/>
                <a:gd name="T43" fmla="*/ 908 h 2731"/>
                <a:gd name="T44" fmla="*/ 32 w 32"/>
                <a:gd name="T45" fmla="*/ 915 h 2731"/>
                <a:gd name="T46" fmla="*/ 0 w 32"/>
                <a:gd name="T47" fmla="*/ 915 h 2731"/>
                <a:gd name="T48" fmla="*/ 0 w 32"/>
                <a:gd name="T49" fmla="*/ 908 h 2731"/>
                <a:gd name="T50" fmla="*/ 0 w 32"/>
                <a:gd name="T51" fmla="*/ 453 h 2731"/>
                <a:gd name="T52" fmla="*/ 32 w 32"/>
                <a:gd name="T53" fmla="*/ 453 h 2731"/>
                <a:gd name="T54" fmla="*/ 32 w 32"/>
                <a:gd name="T55" fmla="*/ 460 h 2731"/>
                <a:gd name="T56" fmla="*/ 0 w 32"/>
                <a:gd name="T57" fmla="*/ 460 h 2731"/>
                <a:gd name="T58" fmla="*/ 0 w 32"/>
                <a:gd name="T59" fmla="*/ 453 h 2731"/>
                <a:gd name="T60" fmla="*/ 0 w 32"/>
                <a:gd name="T61" fmla="*/ 0 h 2731"/>
                <a:gd name="T62" fmla="*/ 32 w 32"/>
                <a:gd name="T63" fmla="*/ 0 h 2731"/>
                <a:gd name="T64" fmla="*/ 32 w 32"/>
                <a:gd name="T65" fmla="*/ 6 h 2731"/>
                <a:gd name="T66" fmla="*/ 0 w 32"/>
                <a:gd name="T67" fmla="*/ 6 h 2731"/>
                <a:gd name="T68" fmla="*/ 0 w 32"/>
                <a:gd name="T69" fmla="*/ 0 h 2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 h="2731">
                  <a:moveTo>
                    <a:pt x="0" y="2725"/>
                  </a:moveTo>
                  <a:lnTo>
                    <a:pt x="32" y="2725"/>
                  </a:lnTo>
                  <a:lnTo>
                    <a:pt x="32" y="2731"/>
                  </a:lnTo>
                  <a:lnTo>
                    <a:pt x="0" y="2731"/>
                  </a:lnTo>
                  <a:lnTo>
                    <a:pt x="0" y="2725"/>
                  </a:lnTo>
                  <a:close/>
                  <a:moveTo>
                    <a:pt x="0" y="2271"/>
                  </a:moveTo>
                  <a:lnTo>
                    <a:pt x="32" y="2271"/>
                  </a:lnTo>
                  <a:lnTo>
                    <a:pt x="32" y="2278"/>
                  </a:lnTo>
                  <a:lnTo>
                    <a:pt x="0" y="2278"/>
                  </a:lnTo>
                  <a:lnTo>
                    <a:pt x="0" y="2271"/>
                  </a:lnTo>
                  <a:close/>
                  <a:moveTo>
                    <a:pt x="0" y="1816"/>
                  </a:moveTo>
                  <a:lnTo>
                    <a:pt x="32" y="1816"/>
                  </a:lnTo>
                  <a:lnTo>
                    <a:pt x="32" y="1823"/>
                  </a:lnTo>
                  <a:lnTo>
                    <a:pt x="0" y="1823"/>
                  </a:lnTo>
                  <a:lnTo>
                    <a:pt x="0" y="1816"/>
                  </a:lnTo>
                  <a:close/>
                  <a:moveTo>
                    <a:pt x="0" y="1362"/>
                  </a:moveTo>
                  <a:lnTo>
                    <a:pt x="32" y="1362"/>
                  </a:lnTo>
                  <a:lnTo>
                    <a:pt x="32" y="1368"/>
                  </a:lnTo>
                  <a:lnTo>
                    <a:pt x="0" y="1368"/>
                  </a:lnTo>
                  <a:lnTo>
                    <a:pt x="0" y="1362"/>
                  </a:lnTo>
                  <a:close/>
                  <a:moveTo>
                    <a:pt x="0" y="908"/>
                  </a:moveTo>
                  <a:lnTo>
                    <a:pt x="32" y="908"/>
                  </a:lnTo>
                  <a:lnTo>
                    <a:pt x="32" y="915"/>
                  </a:lnTo>
                  <a:lnTo>
                    <a:pt x="0" y="915"/>
                  </a:lnTo>
                  <a:lnTo>
                    <a:pt x="0" y="908"/>
                  </a:lnTo>
                  <a:close/>
                  <a:moveTo>
                    <a:pt x="0" y="453"/>
                  </a:moveTo>
                  <a:lnTo>
                    <a:pt x="32" y="453"/>
                  </a:lnTo>
                  <a:lnTo>
                    <a:pt x="32" y="460"/>
                  </a:lnTo>
                  <a:lnTo>
                    <a:pt x="0" y="460"/>
                  </a:lnTo>
                  <a:lnTo>
                    <a:pt x="0" y="453"/>
                  </a:lnTo>
                  <a:close/>
                  <a:moveTo>
                    <a:pt x="0" y="0"/>
                  </a:moveTo>
                  <a:lnTo>
                    <a:pt x="32" y="0"/>
                  </a:lnTo>
                  <a:lnTo>
                    <a:pt x="32" y="6"/>
                  </a:lnTo>
                  <a:lnTo>
                    <a:pt x="0" y="6"/>
                  </a:lnTo>
                  <a:lnTo>
                    <a:pt x="0" y="0"/>
                  </a:lnTo>
                  <a:close/>
                </a:path>
              </a:pathLst>
            </a:custGeom>
            <a:solidFill>
              <a:srgbClr val="868686"/>
            </a:solidFill>
            <a:ln w="1588">
              <a:solidFill>
                <a:srgbClr val="868686"/>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47" name="Rectangle 11"/>
            <p:cNvSpPr>
              <a:spLocks noChangeArrowheads="1"/>
            </p:cNvSpPr>
            <p:nvPr/>
          </p:nvSpPr>
          <p:spPr bwMode="auto">
            <a:xfrm>
              <a:off x="1248430" y="5496264"/>
              <a:ext cx="6408000" cy="8871"/>
            </a:xfrm>
            <a:prstGeom prst="rect">
              <a:avLst/>
            </a:prstGeom>
            <a:solidFill>
              <a:srgbClr val="868686"/>
            </a:solidFill>
            <a:ln w="1588">
              <a:solidFill>
                <a:srgbClr val="868686"/>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04449" name="Freeform 13"/>
            <p:cNvSpPr>
              <a:spLocks/>
            </p:cNvSpPr>
            <p:nvPr/>
          </p:nvSpPr>
          <p:spPr bwMode="auto">
            <a:xfrm>
              <a:off x="6388165" y="4808790"/>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450" name="Freeform 14"/>
            <p:cNvSpPr>
              <a:spLocks/>
            </p:cNvSpPr>
            <p:nvPr/>
          </p:nvSpPr>
          <p:spPr bwMode="auto">
            <a:xfrm>
              <a:off x="6388165" y="4808790"/>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51" name="Freeform 15"/>
            <p:cNvSpPr>
              <a:spLocks/>
            </p:cNvSpPr>
            <p:nvPr/>
          </p:nvSpPr>
          <p:spPr bwMode="auto">
            <a:xfrm>
              <a:off x="6389750" y="4813225"/>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452" name="Freeform 16"/>
            <p:cNvSpPr>
              <a:spLocks/>
            </p:cNvSpPr>
            <p:nvPr/>
          </p:nvSpPr>
          <p:spPr bwMode="auto">
            <a:xfrm>
              <a:off x="6389750" y="4813225"/>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53" name="Freeform 17"/>
            <p:cNvSpPr>
              <a:spLocks/>
            </p:cNvSpPr>
            <p:nvPr/>
          </p:nvSpPr>
          <p:spPr bwMode="auto">
            <a:xfrm>
              <a:off x="6367555" y="4663903"/>
              <a:ext cx="114146" cy="94620"/>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454" name="Freeform 18"/>
            <p:cNvSpPr>
              <a:spLocks/>
            </p:cNvSpPr>
            <p:nvPr/>
          </p:nvSpPr>
          <p:spPr bwMode="auto">
            <a:xfrm>
              <a:off x="6367555" y="4663903"/>
              <a:ext cx="114146" cy="94620"/>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55" name="Freeform 19"/>
            <p:cNvSpPr>
              <a:spLocks/>
            </p:cNvSpPr>
            <p:nvPr/>
          </p:nvSpPr>
          <p:spPr bwMode="auto">
            <a:xfrm>
              <a:off x="6492798" y="4788092"/>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456" name="Freeform 20"/>
            <p:cNvSpPr>
              <a:spLocks/>
            </p:cNvSpPr>
            <p:nvPr/>
          </p:nvSpPr>
          <p:spPr bwMode="auto">
            <a:xfrm>
              <a:off x="6492798" y="4788092"/>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57" name="Freeform 21"/>
            <p:cNvSpPr>
              <a:spLocks/>
            </p:cNvSpPr>
            <p:nvPr/>
          </p:nvSpPr>
          <p:spPr bwMode="auto">
            <a:xfrm>
              <a:off x="6373896" y="4745217"/>
              <a:ext cx="112561" cy="96098"/>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458" name="Freeform 22"/>
            <p:cNvSpPr>
              <a:spLocks/>
            </p:cNvSpPr>
            <p:nvPr/>
          </p:nvSpPr>
          <p:spPr bwMode="auto">
            <a:xfrm>
              <a:off x="6373896" y="4745217"/>
              <a:ext cx="112561" cy="96098"/>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59" name="Freeform 23"/>
            <p:cNvSpPr>
              <a:spLocks/>
            </p:cNvSpPr>
            <p:nvPr/>
          </p:nvSpPr>
          <p:spPr bwMode="auto">
            <a:xfrm>
              <a:off x="6274019" y="4700864"/>
              <a:ext cx="114146" cy="96098"/>
            </a:xfrm>
            <a:custGeom>
              <a:avLst/>
              <a:gdLst>
                <a:gd name="T0" fmla="*/ 36 w 72"/>
                <a:gd name="T1" fmla="*/ 0 h 65"/>
                <a:gd name="T2" fmla="*/ 72 w 72"/>
                <a:gd name="T3" fmla="*/ 33 h 65"/>
                <a:gd name="T4" fmla="*/ 36 w 72"/>
                <a:gd name="T5" fmla="*/ 65 h 65"/>
                <a:gd name="T6" fmla="*/ 0 w 72"/>
                <a:gd name="T7" fmla="*/ 33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3"/>
                  </a:lnTo>
                  <a:lnTo>
                    <a:pt x="36" y="65"/>
                  </a:lnTo>
                  <a:lnTo>
                    <a:pt x="0" y="33"/>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460" name="Freeform 24"/>
            <p:cNvSpPr>
              <a:spLocks/>
            </p:cNvSpPr>
            <p:nvPr/>
          </p:nvSpPr>
          <p:spPr bwMode="auto">
            <a:xfrm>
              <a:off x="6274019" y="4700864"/>
              <a:ext cx="114146" cy="96098"/>
            </a:xfrm>
            <a:custGeom>
              <a:avLst/>
              <a:gdLst>
                <a:gd name="T0" fmla="*/ 36 w 72"/>
                <a:gd name="T1" fmla="*/ 0 h 65"/>
                <a:gd name="T2" fmla="*/ 72 w 72"/>
                <a:gd name="T3" fmla="*/ 33 h 65"/>
                <a:gd name="T4" fmla="*/ 36 w 72"/>
                <a:gd name="T5" fmla="*/ 65 h 65"/>
                <a:gd name="T6" fmla="*/ 0 w 72"/>
                <a:gd name="T7" fmla="*/ 33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3"/>
                  </a:lnTo>
                  <a:lnTo>
                    <a:pt x="36" y="65"/>
                  </a:lnTo>
                  <a:lnTo>
                    <a:pt x="0" y="33"/>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61" name="Freeform 25"/>
            <p:cNvSpPr>
              <a:spLocks/>
            </p:cNvSpPr>
            <p:nvPr/>
          </p:nvSpPr>
          <p:spPr bwMode="auto">
            <a:xfrm>
              <a:off x="6088532" y="4680166"/>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462" name="Freeform 26"/>
            <p:cNvSpPr>
              <a:spLocks/>
            </p:cNvSpPr>
            <p:nvPr/>
          </p:nvSpPr>
          <p:spPr bwMode="auto">
            <a:xfrm>
              <a:off x="6088532" y="4680166"/>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63" name="Freeform 27"/>
            <p:cNvSpPr>
              <a:spLocks/>
            </p:cNvSpPr>
            <p:nvPr/>
          </p:nvSpPr>
          <p:spPr bwMode="auto">
            <a:xfrm>
              <a:off x="5628778" y="4677209"/>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464" name="Freeform 28"/>
            <p:cNvSpPr>
              <a:spLocks/>
            </p:cNvSpPr>
            <p:nvPr/>
          </p:nvSpPr>
          <p:spPr bwMode="auto">
            <a:xfrm>
              <a:off x="5628778" y="4677209"/>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65" name="Freeform 29"/>
            <p:cNvSpPr>
              <a:spLocks/>
            </p:cNvSpPr>
            <p:nvPr/>
          </p:nvSpPr>
          <p:spPr bwMode="auto">
            <a:xfrm>
              <a:off x="5590729" y="4536757"/>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466" name="Freeform 30"/>
            <p:cNvSpPr>
              <a:spLocks/>
            </p:cNvSpPr>
            <p:nvPr/>
          </p:nvSpPr>
          <p:spPr bwMode="auto">
            <a:xfrm>
              <a:off x="5590729" y="4536757"/>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67" name="Freeform 31"/>
            <p:cNvSpPr>
              <a:spLocks/>
            </p:cNvSpPr>
            <p:nvPr/>
          </p:nvSpPr>
          <p:spPr bwMode="auto">
            <a:xfrm>
              <a:off x="5792070" y="4570761"/>
              <a:ext cx="112561" cy="96098"/>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468" name="Freeform 32"/>
            <p:cNvSpPr>
              <a:spLocks/>
            </p:cNvSpPr>
            <p:nvPr/>
          </p:nvSpPr>
          <p:spPr bwMode="auto">
            <a:xfrm>
              <a:off x="5792070" y="4570761"/>
              <a:ext cx="112561" cy="96098"/>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69" name="Freeform 33"/>
            <p:cNvSpPr>
              <a:spLocks/>
            </p:cNvSpPr>
            <p:nvPr/>
          </p:nvSpPr>
          <p:spPr bwMode="auto">
            <a:xfrm>
              <a:off x="5860240" y="4564848"/>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470" name="Freeform 34"/>
            <p:cNvSpPr>
              <a:spLocks/>
            </p:cNvSpPr>
            <p:nvPr/>
          </p:nvSpPr>
          <p:spPr bwMode="auto">
            <a:xfrm>
              <a:off x="5860240" y="4564848"/>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71" name="Freeform 35"/>
            <p:cNvSpPr>
              <a:spLocks/>
            </p:cNvSpPr>
            <p:nvPr/>
          </p:nvSpPr>
          <p:spPr bwMode="auto">
            <a:xfrm>
              <a:off x="5879264" y="4418482"/>
              <a:ext cx="114146" cy="94620"/>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472" name="Freeform 36"/>
            <p:cNvSpPr>
              <a:spLocks/>
            </p:cNvSpPr>
            <p:nvPr/>
          </p:nvSpPr>
          <p:spPr bwMode="auto">
            <a:xfrm>
              <a:off x="5879264" y="4418482"/>
              <a:ext cx="114146" cy="94620"/>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73" name="Freeform 37"/>
            <p:cNvSpPr>
              <a:spLocks/>
            </p:cNvSpPr>
            <p:nvPr/>
          </p:nvSpPr>
          <p:spPr bwMode="auto">
            <a:xfrm>
              <a:off x="6002922" y="4566326"/>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474" name="Freeform 38"/>
            <p:cNvSpPr>
              <a:spLocks/>
            </p:cNvSpPr>
            <p:nvPr/>
          </p:nvSpPr>
          <p:spPr bwMode="auto">
            <a:xfrm>
              <a:off x="6002922" y="4566326"/>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75" name="Freeform 39"/>
            <p:cNvSpPr>
              <a:spLocks/>
            </p:cNvSpPr>
            <p:nvPr/>
          </p:nvSpPr>
          <p:spPr bwMode="auto">
            <a:xfrm>
              <a:off x="5682680" y="4527887"/>
              <a:ext cx="114146" cy="96098"/>
            </a:xfrm>
            <a:custGeom>
              <a:avLst/>
              <a:gdLst>
                <a:gd name="T0" fmla="*/ 36 w 72"/>
                <a:gd name="T1" fmla="*/ 0 h 65"/>
                <a:gd name="T2" fmla="*/ 72 w 72"/>
                <a:gd name="T3" fmla="*/ 33 h 65"/>
                <a:gd name="T4" fmla="*/ 36 w 72"/>
                <a:gd name="T5" fmla="*/ 65 h 65"/>
                <a:gd name="T6" fmla="*/ 0 w 72"/>
                <a:gd name="T7" fmla="*/ 33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3"/>
                  </a:lnTo>
                  <a:lnTo>
                    <a:pt x="36" y="65"/>
                  </a:lnTo>
                  <a:lnTo>
                    <a:pt x="0" y="33"/>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476" name="Freeform 40"/>
            <p:cNvSpPr>
              <a:spLocks/>
            </p:cNvSpPr>
            <p:nvPr/>
          </p:nvSpPr>
          <p:spPr bwMode="auto">
            <a:xfrm>
              <a:off x="5682680" y="4527887"/>
              <a:ext cx="114146" cy="96098"/>
            </a:xfrm>
            <a:custGeom>
              <a:avLst/>
              <a:gdLst>
                <a:gd name="T0" fmla="*/ 36 w 72"/>
                <a:gd name="T1" fmla="*/ 0 h 65"/>
                <a:gd name="T2" fmla="*/ 72 w 72"/>
                <a:gd name="T3" fmla="*/ 33 h 65"/>
                <a:gd name="T4" fmla="*/ 36 w 72"/>
                <a:gd name="T5" fmla="*/ 65 h 65"/>
                <a:gd name="T6" fmla="*/ 0 w 72"/>
                <a:gd name="T7" fmla="*/ 33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3"/>
                  </a:lnTo>
                  <a:lnTo>
                    <a:pt x="36" y="65"/>
                  </a:lnTo>
                  <a:lnTo>
                    <a:pt x="0" y="33"/>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77" name="Freeform 41"/>
            <p:cNvSpPr>
              <a:spLocks/>
            </p:cNvSpPr>
            <p:nvPr/>
          </p:nvSpPr>
          <p:spPr bwMode="auto">
            <a:xfrm>
              <a:off x="5736582" y="4625464"/>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478" name="Freeform 42"/>
            <p:cNvSpPr>
              <a:spLocks/>
            </p:cNvSpPr>
            <p:nvPr/>
          </p:nvSpPr>
          <p:spPr bwMode="auto">
            <a:xfrm>
              <a:off x="5736582" y="4625464"/>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79" name="Freeform 43"/>
            <p:cNvSpPr>
              <a:spLocks/>
            </p:cNvSpPr>
            <p:nvPr/>
          </p:nvSpPr>
          <p:spPr bwMode="auto">
            <a:xfrm>
              <a:off x="5788899" y="4572240"/>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480" name="Freeform 44"/>
            <p:cNvSpPr>
              <a:spLocks/>
            </p:cNvSpPr>
            <p:nvPr/>
          </p:nvSpPr>
          <p:spPr bwMode="auto">
            <a:xfrm>
              <a:off x="5788899" y="4572240"/>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81" name="Freeform 45"/>
            <p:cNvSpPr>
              <a:spLocks/>
            </p:cNvSpPr>
            <p:nvPr/>
          </p:nvSpPr>
          <p:spPr bwMode="auto">
            <a:xfrm>
              <a:off x="5895118" y="4561891"/>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482" name="Freeform 46"/>
            <p:cNvSpPr>
              <a:spLocks/>
            </p:cNvSpPr>
            <p:nvPr/>
          </p:nvSpPr>
          <p:spPr bwMode="auto">
            <a:xfrm>
              <a:off x="5895118" y="4561891"/>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83" name="Freeform 47"/>
            <p:cNvSpPr>
              <a:spLocks/>
            </p:cNvSpPr>
            <p:nvPr/>
          </p:nvSpPr>
          <p:spPr bwMode="auto">
            <a:xfrm>
              <a:off x="5739753" y="4553020"/>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484" name="Freeform 48"/>
            <p:cNvSpPr>
              <a:spLocks/>
            </p:cNvSpPr>
            <p:nvPr/>
          </p:nvSpPr>
          <p:spPr bwMode="auto">
            <a:xfrm>
              <a:off x="5739753" y="4553020"/>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85" name="Freeform 49"/>
            <p:cNvSpPr>
              <a:spLocks/>
            </p:cNvSpPr>
            <p:nvPr/>
          </p:nvSpPr>
          <p:spPr bwMode="auto">
            <a:xfrm>
              <a:off x="5690607" y="4619550"/>
              <a:ext cx="114146" cy="94620"/>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486" name="Freeform 50"/>
            <p:cNvSpPr>
              <a:spLocks/>
            </p:cNvSpPr>
            <p:nvPr/>
          </p:nvSpPr>
          <p:spPr bwMode="auto">
            <a:xfrm>
              <a:off x="5690607" y="4619550"/>
              <a:ext cx="114146" cy="94620"/>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87" name="Freeform 51"/>
            <p:cNvSpPr>
              <a:spLocks/>
            </p:cNvSpPr>
            <p:nvPr/>
          </p:nvSpPr>
          <p:spPr bwMode="auto">
            <a:xfrm>
              <a:off x="5765118" y="4561891"/>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488" name="Freeform 52"/>
            <p:cNvSpPr>
              <a:spLocks/>
            </p:cNvSpPr>
            <p:nvPr/>
          </p:nvSpPr>
          <p:spPr bwMode="auto">
            <a:xfrm>
              <a:off x="5765118" y="4561891"/>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89" name="Freeform 53"/>
            <p:cNvSpPr>
              <a:spLocks/>
            </p:cNvSpPr>
            <p:nvPr/>
          </p:nvSpPr>
          <p:spPr bwMode="auto">
            <a:xfrm>
              <a:off x="6050483" y="4529365"/>
              <a:ext cx="114146" cy="96098"/>
            </a:xfrm>
            <a:custGeom>
              <a:avLst/>
              <a:gdLst>
                <a:gd name="T0" fmla="*/ 36 w 72"/>
                <a:gd name="T1" fmla="*/ 0 h 65"/>
                <a:gd name="T2" fmla="*/ 72 w 72"/>
                <a:gd name="T3" fmla="*/ 33 h 65"/>
                <a:gd name="T4" fmla="*/ 36 w 72"/>
                <a:gd name="T5" fmla="*/ 65 h 65"/>
                <a:gd name="T6" fmla="*/ 0 w 72"/>
                <a:gd name="T7" fmla="*/ 33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3"/>
                  </a:lnTo>
                  <a:lnTo>
                    <a:pt x="36" y="65"/>
                  </a:lnTo>
                  <a:lnTo>
                    <a:pt x="0" y="33"/>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490" name="Freeform 54"/>
            <p:cNvSpPr>
              <a:spLocks/>
            </p:cNvSpPr>
            <p:nvPr/>
          </p:nvSpPr>
          <p:spPr bwMode="auto">
            <a:xfrm>
              <a:off x="6050483" y="4529365"/>
              <a:ext cx="114146" cy="96098"/>
            </a:xfrm>
            <a:custGeom>
              <a:avLst/>
              <a:gdLst>
                <a:gd name="T0" fmla="*/ 36 w 72"/>
                <a:gd name="T1" fmla="*/ 0 h 65"/>
                <a:gd name="T2" fmla="*/ 72 w 72"/>
                <a:gd name="T3" fmla="*/ 33 h 65"/>
                <a:gd name="T4" fmla="*/ 36 w 72"/>
                <a:gd name="T5" fmla="*/ 65 h 65"/>
                <a:gd name="T6" fmla="*/ 0 w 72"/>
                <a:gd name="T7" fmla="*/ 33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3"/>
                  </a:lnTo>
                  <a:lnTo>
                    <a:pt x="36" y="65"/>
                  </a:lnTo>
                  <a:lnTo>
                    <a:pt x="0" y="33"/>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91" name="Freeform 55"/>
            <p:cNvSpPr>
              <a:spLocks/>
            </p:cNvSpPr>
            <p:nvPr/>
          </p:nvSpPr>
          <p:spPr bwMode="auto">
            <a:xfrm>
              <a:off x="6048898" y="4606244"/>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492" name="Freeform 56"/>
            <p:cNvSpPr>
              <a:spLocks/>
            </p:cNvSpPr>
            <p:nvPr/>
          </p:nvSpPr>
          <p:spPr bwMode="auto">
            <a:xfrm>
              <a:off x="6048898" y="4606244"/>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93" name="Freeform 57"/>
            <p:cNvSpPr>
              <a:spLocks/>
            </p:cNvSpPr>
            <p:nvPr/>
          </p:nvSpPr>
          <p:spPr bwMode="auto">
            <a:xfrm>
              <a:off x="6088532" y="4598852"/>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494" name="Freeform 58"/>
            <p:cNvSpPr>
              <a:spLocks/>
            </p:cNvSpPr>
            <p:nvPr/>
          </p:nvSpPr>
          <p:spPr bwMode="auto">
            <a:xfrm>
              <a:off x="6088532" y="4598852"/>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95" name="Freeform 59"/>
            <p:cNvSpPr>
              <a:spLocks/>
            </p:cNvSpPr>
            <p:nvPr/>
          </p:nvSpPr>
          <p:spPr bwMode="auto">
            <a:xfrm>
              <a:off x="6072678" y="4694950"/>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496" name="Freeform 60"/>
            <p:cNvSpPr>
              <a:spLocks/>
            </p:cNvSpPr>
            <p:nvPr/>
          </p:nvSpPr>
          <p:spPr bwMode="auto">
            <a:xfrm>
              <a:off x="6072678" y="4694950"/>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97" name="Freeform 61"/>
            <p:cNvSpPr>
              <a:spLocks/>
            </p:cNvSpPr>
            <p:nvPr/>
          </p:nvSpPr>
          <p:spPr bwMode="auto">
            <a:xfrm>
              <a:off x="6231214" y="4730433"/>
              <a:ext cx="114146" cy="96098"/>
            </a:xfrm>
            <a:custGeom>
              <a:avLst/>
              <a:gdLst>
                <a:gd name="T0" fmla="*/ 36 w 72"/>
                <a:gd name="T1" fmla="*/ 0 h 65"/>
                <a:gd name="T2" fmla="*/ 72 w 72"/>
                <a:gd name="T3" fmla="*/ 33 h 65"/>
                <a:gd name="T4" fmla="*/ 36 w 72"/>
                <a:gd name="T5" fmla="*/ 65 h 65"/>
                <a:gd name="T6" fmla="*/ 0 w 72"/>
                <a:gd name="T7" fmla="*/ 33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3"/>
                  </a:lnTo>
                  <a:lnTo>
                    <a:pt x="36" y="65"/>
                  </a:lnTo>
                  <a:lnTo>
                    <a:pt x="0" y="33"/>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498" name="Freeform 62"/>
            <p:cNvSpPr>
              <a:spLocks/>
            </p:cNvSpPr>
            <p:nvPr/>
          </p:nvSpPr>
          <p:spPr bwMode="auto">
            <a:xfrm>
              <a:off x="6231214" y="4730433"/>
              <a:ext cx="114146" cy="96098"/>
            </a:xfrm>
            <a:custGeom>
              <a:avLst/>
              <a:gdLst>
                <a:gd name="T0" fmla="*/ 36 w 72"/>
                <a:gd name="T1" fmla="*/ 0 h 65"/>
                <a:gd name="T2" fmla="*/ 72 w 72"/>
                <a:gd name="T3" fmla="*/ 33 h 65"/>
                <a:gd name="T4" fmla="*/ 36 w 72"/>
                <a:gd name="T5" fmla="*/ 65 h 65"/>
                <a:gd name="T6" fmla="*/ 0 w 72"/>
                <a:gd name="T7" fmla="*/ 33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3"/>
                  </a:lnTo>
                  <a:lnTo>
                    <a:pt x="36" y="65"/>
                  </a:lnTo>
                  <a:lnTo>
                    <a:pt x="0" y="33"/>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99" name="Freeform 63"/>
            <p:cNvSpPr>
              <a:spLocks/>
            </p:cNvSpPr>
            <p:nvPr/>
          </p:nvSpPr>
          <p:spPr bwMode="auto">
            <a:xfrm>
              <a:off x="6140849" y="4730433"/>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00" name="Freeform 64"/>
            <p:cNvSpPr>
              <a:spLocks/>
            </p:cNvSpPr>
            <p:nvPr/>
          </p:nvSpPr>
          <p:spPr bwMode="auto">
            <a:xfrm>
              <a:off x="6140849" y="4730433"/>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01" name="Freeform 65"/>
            <p:cNvSpPr>
              <a:spLocks/>
            </p:cNvSpPr>
            <p:nvPr/>
          </p:nvSpPr>
          <p:spPr bwMode="auto">
            <a:xfrm>
              <a:off x="6164629" y="4649119"/>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02" name="Freeform 66"/>
            <p:cNvSpPr>
              <a:spLocks/>
            </p:cNvSpPr>
            <p:nvPr/>
          </p:nvSpPr>
          <p:spPr bwMode="auto">
            <a:xfrm>
              <a:off x="6164629" y="4649119"/>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03" name="Freeform 67"/>
            <p:cNvSpPr>
              <a:spLocks/>
            </p:cNvSpPr>
            <p:nvPr/>
          </p:nvSpPr>
          <p:spPr bwMode="auto">
            <a:xfrm>
              <a:off x="6253409" y="4752609"/>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04" name="Freeform 68"/>
            <p:cNvSpPr>
              <a:spLocks/>
            </p:cNvSpPr>
            <p:nvPr/>
          </p:nvSpPr>
          <p:spPr bwMode="auto">
            <a:xfrm>
              <a:off x="6253409" y="4752609"/>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05" name="Freeform 69"/>
            <p:cNvSpPr>
              <a:spLocks/>
            </p:cNvSpPr>
            <p:nvPr/>
          </p:nvSpPr>
          <p:spPr bwMode="auto">
            <a:xfrm>
              <a:off x="6481701" y="4825053"/>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06" name="Freeform 70"/>
            <p:cNvSpPr>
              <a:spLocks/>
            </p:cNvSpPr>
            <p:nvPr/>
          </p:nvSpPr>
          <p:spPr bwMode="auto">
            <a:xfrm>
              <a:off x="6481701" y="4825053"/>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07" name="Freeform 71"/>
            <p:cNvSpPr>
              <a:spLocks/>
            </p:cNvSpPr>
            <p:nvPr/>
          </p:nvSpPr>
          <p:spPr bwMode="auto">
            <a:xfrm>
              <a:off x="6491213" y="4820618"/>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08" name="Freeform 72"/>
            <p:cNvSpPr>
              <a:spLocks/>
            </p:cNvSpPr>
            <p:nvPr/>
          </p:nvSpPr>
          <p:spPr bwMode="auto">
            <a:xfrm>
              <a:off x="6491213" y="4820618"/>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09" name="Freeform 73"/>
            <p:cNvSpPr>
              <a:spLocks/>
            </p:cNvSpPr>
            <p:nvPr/>
          </p:nvSpPr>
          <p:spPr bwMode="auto">
            <a:xfrm>
              <a:off x="6524505" y="4768872"/>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10" name="Freeform 74"/>
            <p:cNvSpPr>
              <a:spLocks/>
            </p:cNvSpPr>
            <p:nvPr/>
          </p:nvSpPr>
          <p:spPr bwMode="auto">
            <a:xfrm>
              <a:off x="6524505" y="4768872"/>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11" name="Freeform 75"/>
            <p:cNvSpPr>
              <a:spLocks/>
            </p:cNvSpPr>
            <p:nvPr/>
          </p:nvSpPr>
          <p:spPr bwMode="auto">
            <a:xfrm>
              <a:off x="6442067" y="4854622"/>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12" name="Freeform 76"/>
            <p:cNvSpPr>
              <a:spLocks/>
            </p:cNvSpPr>
            <p:nvPr/>
          </p:nvSpPr>
          <p:spPr bwMode="auto">
            <a:xfrm>
              <a:off x="6442067" y="4854622"/>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13" name="Freeform 77"/>
            <p:cNvSpPr>
              <a:spLocks/>
            </p:cNvSpPr>
            <p:nvPr/>
          </p:nvSpPr>
          <p:spPr bwMode="auto">
            <a:xfrm>
              <a:off x="6594261" y="4898975"/>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14" name="Freeform 78"/>
            <p:cNvSpPr>
              <a:spLocks/>
            </p:cNvSpPr>
            <p:nvPr/>
          </p:nvSpPr>
          <p:spPr bwMode="auto">
            <a:xfrm>
              <a:off x="6594261" y="4898975"/>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15" name="Freeform 79"/>
            <p:cNvSpPr>
              <a:spLocks/>
            </p:cNvSpPr>
            <p:nvPr/>
          </p:nvSpPr>
          <p:spPr bwMode="auto">
            <a:xfrm>
              <a:off x="6495969" y="4937414"/>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16" name="Freeform 80"/>
            <p:cNvSpPr>
              <a:spLocks/>
            </p:cNvSpPr>
            <p:nvPr/>
          </p:nvSpPr>
          <p:spPr bwMode="auto">
            <a:xfrm>
              <a:off x="6495969" y="4937414"/>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17" name="Freeform 81"/>
            <p:cNvSpPr>
              <a:spLocks/>
            </p:cNvSpPr>
            <p:nvPr/>
          </p:nvSpPr>
          <p:spPr bwMode="auto">
            <a:xfrm>
              <a:off x="6670359" y="4866449"/>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18" name="Freeform 82"/>
            <p:cNvSpPr>
              <a:spLocks/>
            </p:cNvSpPr>
            <p:nvPr/>
          </p:nvSpPr>
          <p:spPr bwMode="auto">
            <a:xfrm>
              <a:off x="6670359" y="4866449"/>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19" name="Freeform 83"/>
            <p:cNvSpPr>
              <a:spLocks/>
            </p:cNvSpPr>
            <p:nvPr/>
          </p:nvSpPr>
          <p:spPr bwMode="auto">
            <a:xfrm>
              <a:off x="6736944" y="4822096"/>
              <a:ext cx="114146" cy="94620"/>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20" name="Freeform 84"/>
            <p:cNvSpPr>
              <a:spLocks/>
            </p:cNvSpPr>
            <p:nvPr/>
          </p:nvSpPr>
          <p:spPr bwMode="auto">
            <a:xfrm>
              <a:off x="6736944" y="4822096"/>
              <a:ext cx="114146" cy="94620"/>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21" name="Freeform 85"/>
            <p:cNvSpPr>
              <a:spLocks/>
            </p:cNvSpPr>
            <p:nvPr/>
          </p:nvSpPr>
          <p:spPr bwMode="auto">
            <a:xfrm>
              <a:off x="6774992" y="4925587"/>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22" name="Freeform 86"/>
            <p:cNvSpPr>
              <a:spLocks/>
            </p:cNvSpPr>
            <p:nvPr/>
          </p:nvSpPr>
          <p:spPr bwMode="auto">
            <a:xfrm>
              <a:off x="6774992" y="4925587"/>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23" name="Freeform 87"/>
            <p:cNvSpPr>
              <a:spLocks/>
            </p:cNvSpPr>
            <p:nvPr/>
          </p:nvSpPr>
          <p:spPr bwMode="auto">
            <a:xfrm>
              <a:off x="6741700" y="4869406"/>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24" name="Freeform 88"/>
            <p:cNvSpPr>
              <a:spLocks/>
            </p:cNvSpPr>
            <p:nvPr/>
          </p:nvSpPr>
          <p:spPr bwMode="auto">
            <a:xfrm>
              <a:off x="6741700" y="4869406"/>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25" name="Freeform 89"/>
            <p:cNvSpPr>
              <a:spLocks/>
            </p:cNvSpPr>
            <p:nvPr/>
          </p:nvSpPr>
          <p:spPr bwMode="auto">
            <a:xfrm>
              <a:off x="6759139" y="4869406"/>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26" name="Freeform 90"/>
            <p:cNvSpPr>
              <a:spLocks/>
            </p:cNvSpPr>
            <p:nvPr/>
          </p:nvSpPr>
          <p:spPr bwMode="auto">
            <a:xfrm>
              <a:off x="6759139" y="4869406"/>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27" name="Freeform 91"/>
            <p:cNvSpPr>
              <a:spLocks/>
            </p:cNvSpPr>
            <p:nvPr/>
          </p:nvSpPr>
          <p:spPr bwMode="auto">
            <a:xfrm>
              <a:off x="6560969" y="4802876"/>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28" name="Freeform 92"/>
            <p:cNvSpPr>
              <a:spLocks/>
            </p:cNvSpPr>
            <p:nvPr/>
          </p:nvSpPr>
          <p:spPr bwMode="auto">
            <a:xfrm>
              <a:off x="6560969" y="4802876"/>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29" name="Freeform 93"/>
            <p:cNvSpPr>
              <a:spLocks/>
            </p:cNvSpPr>
            <p:nvPr/>
          </p:nvSpPr>
          <p:spPr bwMode="auto">
            <a:xfrm>
              <a:off x="6413530" y="4764437"/>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30" name="Freeform 94"/>
            <p:cNvSpPr>
              <a:spLocks/>
            </p:cNvSpPr>
            <p:nvPr/>
          </p:nvSpPr>
          <p:spPr bwMode="auto">
            <a:xfrm>
              <a:off x="6413530" y="4764437"/>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31" name="Freeform 95"/>
            <p:cNvSpPr>
              <a:spLocks/>
            </p:cNvSpPr>
            <p:nvPr/>
          </p:nvSpPr>
          <p:spPr bwMode="auto">
            <a:xfrm>
              <a:off x="6537188" y="4860535"/>
              <a:ext cx="112561" cy="96098"/>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32" name="Freeform 96"/>
            <p:cNvSpPr>
              <a:spLocks/>
            </p:cNvSpPr>
            <p:nvPr/>
          </p:nvSpPr>
          <p:spPr bwMode="auto">
            <a:xfrm>
              <a:off x="6537188" y="4860535"/>
              <a:ext cx="112561" cy="96098"/>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33" name="Freeform 97"/>
            <p:cNvSpPr>
              <a:spLocks/>
            </p:cNvSpPr>
            <p:nvPr/>
          </p:nvSpPr>
          <p:spPr bwMode="auto">
            <a:xfrm>
              <a:off x="6484871" y="4863492"/>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34" name="Freeform 98"/>
            <p:cNvSpPr>
              <a:spLocks/>
            </p:cNvSpPr>
            <p:nvPr/>
          </p:nvSpPr>
          <p:spPr bwMode="auto">
            <a:xfrm>
              <a:off x="6484871" y="4863492"/>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35" name="Freeform 99"/>
            <p:cNvSpPr>
              <a:spLocks/>
            </p:cNvSpPr>
            <p:nvPr/>
          </p:nvSpPr>
          <p:spPr bwMode="auto">
            <a:xfrm>
              <a:off x="6548286" y="4842794"/>
              <a:ext cx="114146" cy="96098"/>
            </a:xfrm>
            <a:custGeom>
              <a:avLst/>
              <a:gdLst>
                <a:gd name="T0" fmla="*/ 36 w 72"/>
                <a:gd name="T1" fmla="*/ 0 h 65"/>
                <a:gd name="T2" fmla="*/ 72 w 72"/>
                <a:gd name="T3" fmla="*/ 32 h 65"/>
                <a:gd name="T4" fmla="*/ 36 w 72"/>
                <a:gd name="T5" fmla="*/ 65 h 65"/>
                <a:gd name="T6" fmla="*/ 0 w 72"/>
                <a:gd name="T7" fmla="*/ 32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2"/>
                  </a:lnTo>
                  <a:lnTo>
                    <a:pt x="36" y="65"/>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36" name="Freeform 100"/>
            <p:cNvSpPr>
              <a:spLocks/>
            </p:cNvSpPr>
            <p:nvPr/>
          </p:nvSpPr>
          <p:spPr bwMode="auto">
            <a:xfrm>
              <a:off x="6548286" y="4842794"/>
              <a:ext cx="114146" cy="96098"/>
            </a:xfrm>
            <a:custGeom>
              <a:avLst/>
              <a:gdLst>
                <a:gd name="T0" fmla="*/ 36 w 72"/>
                <a:gd name="T1" fmla="*/ 0 h 65"/>
                <a:gd name="T2" fmla="*/ 72 w 72"/>
                <a:gd name="T3" fmla="*/ 32 h 65"/>
                <a:gd name="T4" fmla="*/ 36 w 72"/>
                <a:gd name="T5" fmla="*/ 65 h 65"/>
                <a:gd name="T6" fmla="*/ 0 w 72"/>
                <a:gd name="T7" fmla="*/ 32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2"/>
                  </a:lnTo>
                  <a:lnTo>
                    <a:pt x="36" y="65"/>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37" name="Freeform 101"/>
            <p:cNvSpPr>
              <a:spLocks/>
            </p:cNvSpPr>
            <p:nvPr/>
          </p:nvSpPr>
          <p:spPr bwMode="auto">
            <a:xfrm>
              <a:off x="6408774" y="4813225"/>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38" name="Freeform 102"/>
            <p:cNvSpPr>
              <a:spLocks/>
            </p:cNvSpPr>
            <p:nvPr/>
          </p:nvSpPr>
          <p:spPr bwMode="auto">
            <a:xfrm>
              <a:off x="6408774" y="4813225"/>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39" name="Freeform 103"/>
            <p:cNvSpPr>
              <a:spLocks/>
            </p:cNvSpPr>
            <p:nvPr/>
          </p:nvSpPr>
          <p:spPr bwMode="auto">
            <a:xfrm>
              <a:off x="6356457" y="4802876"/>
              <a:ext cx="112561" cy="96098"/>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40" name="Freeform 104"/>
            <p:cNvSpPr>
              <a:spLocks/>
            </p:cNvSpPr>
            <p:nvPr/>
          </p:nvSpPr>
          <p:spPr bwMode="auto">
            <a:xfrm>
              <a:off x="6356457" y="4802876"/>
              <a:ext cx="112561" cy="96098"/>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41" name="Freeform 105"/>
            <p:cNvSpPr>
              <a:spLocks/>
            </p:cNvSpPr>
            <p:nvPr/>
          </p:nvSpPr>
          <p:spPr bwMode="auto">
            <a:xfrm>
              <a:off x="6310482" y="4854622"/>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42" name="Freeform 106"/>
            <p:cNvSpPr>
              <a:spLocks/>
            </p:cNvSpPr>
            <p:nvPr/>
          </p:nvSpPr>
          <p:spPr bwMode="auto">
            <a:xfrm>
              <a:off x="6310482" y="4854622"/>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43" name="Freeform 107"/>
            <p:cNvSpPr>
              <a:spLocks/>
            </p:cNvSpPr>
            <p:nvPr/>
          </p:nvSpPr>
          <p:spPr bwMode="auto">
            <a:xfrm>
              <a:off x="6144019" y="4754088"/>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44" name="Freeform 108"/>
            <p:cNvSpPr>
              <a:spLocks/>
            </p:cNvSpPr>
            <p:nvPr/>
          </p:nvSpPr>
          <p:spPr bwMode="auto">
            <a:xfrm>
              <a:off x="6144019" y="4754088"/>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45" name="Freeform 109"/>
            <p:cNvSpPr>
              <a:spLocks/>
            </p:cNvSpPr>
            <p:nvPr/>
          </p:nvSpPr>
          <p:spPr bwMode="auto">
            <a:xfrm>
              <a:off x="6090117" y="4786613"/>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46" name="Freeform 110"/>
            <p:cNvSpPr>
              <a:spLocks/>
            </p:cNvSpPr>
            <p:nvPr/>
          </p:nvSpPr>
          <p:spPr bwMode="auto">
            <a:xfrm>
              <a:off x="6090117" y="4786613"/>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47" name="Freeform 111"/>
            <p:cNvSpPr>
              <a:spLocks/>
            </p:cNvSpPr>
            <p:nvPr/>
          </p:nvSpPr>
          <p:spPr bwMode="auto">
            <a:xfrm>
              <a:off x="6213775" y="4777743"/>
              <a:ext cx="114146" cy="94620"/>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48" name="Freeform 112"/>
            <p:cNvSpPr>
              <a:spLocks/>
            </p:cNvSpPr>
            <p:nvPr/>
          </p:nvSpPr>
          <p:spPr bwMode="auto">
            <a:xfrm>
              <a:off x="6213775" y="4777743"/>
              <a:ext cx="114146" cy="94620"/>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49" name="Freeform 113"/>
            <p:cNvSpPr>
              <a:spLocks/>
            </p:cNvSpPr>
            <p:nvPr/>
          </p:nvSpPr>
          <p:spPr bwMode="auto">
            <a:xfrm>
              <a:off x="6169385" y="4715648"/>
              <a:ext cx="112561" cy="96098"/>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50" name="Freeform 114"/>
            <p:cNvSpPr>
              <a:spLocks/>
            </p:cNvSpPr>
            <p:nvPr/>
          </p:nvSpPr>
          <p:spPr bwMode="auto">
            <a:xfrm>
              <a:off x="6169385" y="4715648"/>
              <a:ext cx="112561" cy="96098"/>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51" name="Freeform 115"/>
            <p:cNvSpPr>
              <a:spLocks/>
            </p:cNvSpPr>
            <p:nvPr/>
          </p:nvSpPr>
          <p:spPr bwMode="auto">
            <a:xfrm>
              <a:off x="6327921" y="4799919"/>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52" name="Freeform 116"/>
            <p:cNvSpPr>
              <a:spLocks/>
            </p:cNvSpPr>
            <p:nvPr/>
          </p:nvSpPr>
          <p:spPr bwMode="auto">
            <a:xfrm>
              <a:off x="6327921" y="4799919"/>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53" name="Freeform 117"/>
            <p:cNvSpPr>
              <a:spLocks/>
            </p:cNvSpPr>
            <p:nvPr/>
          </p:nvSpPr>
          <p:spPr bwMode="auto">
            <a:xfrm>
              <a:off x="6488042" y="4742260"/>
              <a:ext cx="114146" cy="96098"/>
            </a:xfrm>
            <a:custGeom>
              <a:avLst/>
              <a:gdLst>
                <a:gd name="T0" fmla="*/ 36 w 72"/>
                <a:gd name="T1" fmla="*/ 0 h 65"/>
                <a:gd name="T2" fmla="*/ 72 w 72"/>
                <a:gd name="T3" fmla="*/ 33 h 65"/>
                <a:gd name="T4" fmla="*/ 36 w 72"/>
                <a:gd name="T5" fmla="*/ 65 h 65"/>
                <a:gd name="T6" fmla="*/ 0 w 72"/>
                <a:gd name="T7" fmla="*/ 33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3"/>
                  </a:lnTo>
                  <a:lnTo>
                    <a:pt x="36" y="65"/>
                  </a:lnTo>
                  <a:lnTo>
                    <a:pt x="0" y="33"/>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54" name="Freeform 118"/>
            <p:cNvSpPr>
              <a:spLocks/>
            </p:cNvSpPr>
            <p:nvPr/>
          </p:nvSpPr>
          <p:spPr bwMode="auto">
            <a:xfrm>
              <a:off x="6488042" y="4742260"/>
              <a:ext cx="114146" cy="96098"/>
            </a:xfrm>
            <a:custGeom>
              <a:avLst/>
              <a:gdLst>
                <a:gd name="T0" fmla="*/ 36 w 72"/>
                <a:gd name="T1" fmla="*/ 0 h 65"/>
                <a:gd name="T2" fmla="*/ 72 w 72"/>
                <a:gd name="T3" fmla="*/ 33 h 65"/>
                <a:gd name="T4" fmla="*/ 36 w 72"/>
                <a:gd name="T5" fmla="*/ 65 h 65"/>
                <a:gd name="T6" fmla="*/ 0 w 72"/>
                <a:gd name="T7" fmla="*/ 33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3"/>
                  </a:lnTo>
                  <a:lnTo>
                    <a:pt x="36" y="65"/>
                  </a:lnTo>
                  <a:lnTo>
                    <a:pt x="0" y="33"/>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55" name="Freeform 119"/>
            <p:cNvSpPr>
              <a:spLocks/>
            </p:cNvSpPr>
            <p:nvPr/>
          </p:nvSpPr>
          <p:spPr bwMode="auto">
            <a:xfrm>
              <a:off x="6698895" y="4805833"/>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56" name="Freeform 120"/>
            <p:cNvSpPr>
              <a:spLocks/>
            </p:cNvSpPr>
            <p:nvPr/>
          </p:nvSpPr>
          <p:spPr bwMode="auto">
            <a:xfrm>
              <a:off x="6698895" y="4805833"/>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57" name="Freeform 121"/>
            <p:cNvSpPr>
              <a:spLocks/>
            </p:cNvSpPr>
            <p:nvPr/>
          </p:nvSpPr>
          <p:spPr bwMode="auto">
            <a:xfrm>
              <a:off x="6597432" y="4791049"/>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58" name="Freeform 122"/>
            <p:cNvSpPr>
              <a:spLocks/>
            </p:cNvSpPr>
            <p:nvPr/>
          </p:nvSpPr>
          <p:spPr bwMode="auto">
            <a:xfrm>
              <a:off x="6597432" y="4791049"/>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59" name="Freeform 123"/>
            <p:cNvSpPr>
              <a:spLocks/>
            </p:cNvSpPr>
            <p:nvPr/>
          </p:nvSpPr>
          <p:spPr bwMode="auto">
            <a:xfrm>
              <a:off x="6573652" y="4838359"/>
              <a:ext cx="114146" cy="94620"/>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60" name="Freeform 124"/>
            <p:cNvSpPr>
              <a:spLocks/>
            </p:cNvSpPr>
            <p:nvPr/>
          </p:nvSpPr>
          <p:spPr bwMode="auto">
            <a:xfrm>
              <a:off x="6573652" y="4838359"/>
              <a:ext cx="114146" cy="94620"/>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61" name="Freeform 125"/>
            <p:cNvSpPr>
              <a:spLocks/>
            </p:cNvSpPr>
            <p:nvPr/>
          </p:nvSpPr>
          <p:spPr bwMode="auto">
            <a:xfrm>
              <a:off x="6324750" y="4805833"/>
              <a:ext cx="114146" cy="94620"/>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62" name="Freeform 126"/>
            <p:cNvSpPr>
              <a:spLocks/>
            </p:cNvSpPr>
            <p:nvPr/>
          </p:nvSpPr>
          <p:spPr bwMode="auto">
            <a:xfrm>
              <a:off x="6324750" y="4805833"/>
              <a:ext cx="114146" cy="94620"/>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63" name="Freeform 127"/>
            <p:cNvSpPr>
              <a:spLocks/>
            </p:cNvSpPr>
            <p:nvPr/>
          </p:nvSpPr>
          <p:spPr bwMode="auto">
            <a:xfrm>
              <a:off x="6400847" y="4777743"/>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64" name="Freeform 128"/>
            <p:cNvSpPr>
              <a:spLocks/>
            </p:cNvSpPr>
            <p:nvPr/>
          </p:nvSpPr>
          <p:spPr bwMode="auto">
            <a:xfrm>
              <a:off x="6400847" y="4777743"/>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65" name="Freeform 129"/>
            <p:cNvSpPr>
              <a:spLocks/>
            </p:cNvSpPr>
            <p:nvPr/>
          </p:nvSpPr>
          <p:spPr bwMode="auto">
            <a:xfrm>
              <a:off x="6242312" y="4807312"/>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66" name="Freeform 130"/>
            <p:cNvSpPr>
              <a:spLocks/>
            </p:cNvSpPr>
            <p:nvPr/>
          </p:nvSpPr>
          <p:spPr bwMode="auto">
            <a:xfrm>
              <a:off x="6242312" y="4807312"/>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67" name="Freeform 131"/>
            <p:cNvSpPr>
              <a:spLocks/>
            </p:cNvSpPr>
            <p:nvPr/>
          </p:nvSpPr>
          <p:spPr bwMode="auto">
            <a:xfrm>
              <a:off x="6185239" y="4743739"/>
              <a:ext cx="112561" cy="96098"/>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68" name="Freeform 132"/>
            <p:cNvSpPr>
              <a:spLocks/>
            </p:cNvSpPr>
            <p:nvPr/>
          </p:nvSpPr>
          <p:spPr bwMode="auto">
            <a:xfrm>
              <a:off x="6185239" y="4743739"/>
              <a:ext cx="112561" cy="96098"/>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69" name="Freeform 133"/>
            <p:cNvSpPr>
              <a:spLocks/>
            </p:cNvSpPr>
            <p:nvPr/>
          </p:nvSpPr>
          <p:spPr bwMode="auto">
            <a:xfrm>
              <a:off x="6362799" y="4798441"/>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70" name="Freeform 134"/>
            <p:cNvSpPr>
              <a:spLocks/>
            </p:cNvSpPr>
            <p:nvPr/>
          </p:nvSpPr>
          <p:spPr bwMode="auto">
            <a:xfrm>
              <a:off x="6362799" y="4798441"/>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71" name="Freeform 135"/>
            <p:cNvSpPr>
              <a:spLocks/>
            </p:cNvSpPr>
            <p:nvPr/>
          </p:nvSpPr>
          <p:spPr bwMode="auto">
            <a:xfrm>
              <a:off x="6329506" y="4799919"/>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72" name="Freeform 136"/>
            <p:cNvSpPr>
              <a:spLocks/>
            </p:cNvSpPr>
            <p:nvPr/>
          </p:nvSpPr>
          <p:spPr bwMode="auto">
            <a:xfrm>
              <a:off x="6329506" y="4799919"/>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73" name="Freeform 137"/>
            <p:cNvSpPr>
              <a:spLocks/>
            </p:cNvSpPr>
            <p:nvPr/>
          </p:nvSpPr>
          <p:spPr bwMode="auto">
            <a:xfrm>
              <a:off x="6337433" y="4791049"/>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74" name="Freeform 138"/>
            <p:cNvSpPr>
              <a:spLocks/>
            </p:cNvSpPr>
            <p:nvPr/>
          </p:nvSpPr>
          <p:spPr bwMode="auto">
            <a:xfrm>
              <a:off x="6337433" y="4791049"/>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75" name="Freeform 139"/>
            <p:cNvSpPr>
              <a:spLocks/>
            </p:cNvSpPr>
            <p:nvPr/>
          </p:nvSpPr>
          <p:spPr bwMode="auto">
            <a:xfrm>
              <a:off x="6277189" y="4854622"/>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76" name="Freeform 140"/>
            <p:cNvSpPr>
              <a:spLocks/>
            </p:cNvSpPr>
            <p:nvPr/>
          </p:nvSpPr>
          <p:spPr bwMode="auto">
            <a:xfrm>
              <a:off x="6277189" y="4854622"/>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77" name="Freeform 141"/>
            <p:cNvSpPr>
              <a:spLocks/>
            </p:cNvSpPr>
            <p:nvPr/>
          </p:nvSpPr>
          <p:spPr bwMode="auto">
            <a:xfrm>
              <a:off x="6370726" y="4829488"/>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78" name="Freeform 142"/>
            <p:cNvSpPr>
              <a:spLocks/>
            </p:cNvSpPr>
            <p:nvPr/>
          </p:nvSpPr>
          <p:spPr bwMode="auto">
            <a:xfrm>
              <a:off x="6370726" y="4829488"/>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79" name="Freeform 143"/>
            <p:cNvSpPr>
              <a:spLocks/>
            </p:cNvSpPr>
            <p:nvPr/>
          </p:nvSpPr>
          <p:spPr bwMode="auto">
            <a:xfrm>
              <a:off x="6438896" y="4900453"/>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80" name="Freeform 144"/>
            <p:cNvSpPr>
              <a:spLocks/>
            </p:cNvSpPr>
            <p:nvPr/>
          </p:nvSpPr>
          <p:spPr bwMode="auto">
            <a:xfrm>
              <a:off x="6438896" y="4900453"/>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81" name="Freeform 145"/>
            <p:cNvSpPr>
              <a:spLocks/>
            </p:cNvSpPr>
            <p:nvPr/>
          </p:nvSpPr>
          <p:spPr bwMode="auto">
            <a:xfrm>
              <a:off x="6510237" y="4792527"/>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82" name="Freeform 146"/>
            <p:cNvSpPr>
              <a:spLocks/>
            </p:cNvSpPr>
            <p:nvPr/>
          </p:nvSpPr>
          <p:spPr bwMode="auto">
            <a:xfrm>
              <a:off x="6510237" y="4792527"/>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83" name="Freeform 147"/>
            <p:cNvSpPr>
              <a:spLocks/>
            </p:cNvSpPr>
            <p:nvPr/>
          </p:nvSpPr>
          <p:spPr bwMode="auto">
            <a:xfrm>
              <a:off x="6486457" y="4754088"/>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84" name="Freeform 148"/>
            <p:cNvSpPr>
              <a:spLocks/>
            </p:cNvSpPr>
            <p:nvPr/>
          </p:nvSpPr>
          <p:spPr bwMode="auto">
            <a:xfrm>
              <a:off x="6486457" y="4754088"/>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85" name="Freeform 149"/>
            <p:cNvSpPr>
              <a:spLocks/>
            </p:cNvSpPr>
            <p:nvPr/>
          </p:nvSpPr>
          <p:spPr bwMode="auto">
            <a:xfrm>
              <a:off x="6587920" y="4705299"/>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86" name="Freeform 150"/>
            <p:cNvSpPr>
              <a:spLocks/>
            </p:cNvSpPr>
            <p:nvPr/>
          </p:nvSpPr>
          <p:spPr bwMode="auto">
            <a:xfrm>
              <a:off x="6587920" y="4705299"/>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87" name="Freeform 151"/>
            <p:cNvSpPr>
              <a:spLocks/>
            </p:cNvSpPr>
            <p:nvPr/>
          </p:nvSpPr>
          <p:spPr bwMode="auto">
            <a:xfrm>
              <a:off x="6621212" y="4768872"/>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88" name="Freeform 152"/>
            <p:cNvSpPr>
              <a:spLocks/>
            </p:cNvSpPr>
            <p:nvPr/>
          </p:nvSpPr>
          <p:spPr bwMode="auto">
            <a:xfrm>
              <a:off x="6621212" y="4768872"/>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89" name="Freeform 153"/>
            <p:cNvSpPr>
              <a:spLocks/>
            </p:cNvSpPr>
            <p:nvPr/>
          </p:nvSpPr>
          <p:spPr bwMode="auto">
            <a:xfrm>
              <a:off x="6616456" y="4826531"/>
              <a:ext cx="114146" cy="96098"/>
            </a:xfrm>
            <a:custGeom>
              <a:avLst/>
              <a:gdLst>
                <a:gd name="T0" fmla="*/ 36 w 72"/>
                <a:gd name="T1" fmla="*/ 0 h 65"/>
                <a:gd name="T2" fmla="*/ 72 w 72"/>
                <a:gd name="T3" fmla="*/ 32 h 65"/>
                <a:gd name="T4" fmla="*/ 36 w 72"/>
                <a:gd name="T5" fmla="*/ 65 h 65"/>
                <a:gd name="T6" fmla="*/ 0 w 72"/>
                <a:gd name="T7" fmla="*/ 32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2"/>
                  </a:lnTo>
                  <a:lnTo>
                    <a:pt x="36" y="65"/>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90" name="Freeform 154"/>
            <p:cNvSpPr>
              <a:spLocks/>
            </p:cNvSpPr>
            <p:nvPr/>
          </p:nvSpPr>
          <p:spPr bwMode="auto">
            <a:xfrm>
              <a:off x="6616456" y="4826531"/>
              <a:ext cx="114146" cy="96098"/>
            </a:xfrm>
            <a:custGeom>
              <a:avLst/>
              <a:gdLst>
                <a:gd name="T0" fmla="*/ 36 w 72"/>
                <a:gd name="T1" fmla="*/ 0 h 65"/>
                <a:gd name="T2" fmla="*/ 72 w 72"/>
                <a:gd name="T3" fmla="*/ 32 h 65"/>
                <a:gd name="T4" fmla="*/ 36 w 72"/>
                <a:gd name="T5" fmla="*/ 65 h 65"/>
                <a:gd name="T6" fmla="*/ 0 w 72"/>
                <a:gd name="T7" fmla="*/ 32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2"/>
                  </a:lnTo>
                  <a:lnTo>
                    <a:pt x="36" y="65"/>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91" name="Freeform 155"/>
            <p:cNvSpPr>
              <a:spLocks/>
            </p:cNvSpPr>
            <p:nvPr/>
          </p:nvSpPr>
          <p:spPr bwMode="auto">
            <a:xfrm>
              <a:off x="6616456" y="4799919"/>
              <a:ext cx="114146" cy="96098"/>
            </a:xfrm>
            <a:custGeom>
              <a:avLst/>
              <a:gdLst>
                <a:gd name="T0" fmla="*/ 36 w 72"/>
                <a:gd name="T1" fmla="*/ 0 h 65"/>
                <a:gd name="T2" fmla="*/ 72 w 72"/>
                <a:gd name="T3" fmla="*/ 33 h 65"/>
                <a:gd name="T4" fmla="*/ 36 w 72"/>
                <a:gd name="T5" fmla="*/ 65 h 65"/>
                <a:gd name="T6" fmla="*/ 0 w 72"/>
                <a:gd name="T7" fmla="*/ 33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3"/>
                  </a:lnTo>
                  <a:lnTo>
                    <a:pt x="36" y="65"/>
                  </a:lnTo>
                  <a:lnTo>
                    <a:pt x="0" y="33"/>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92" name="Freeform 156"/>
            <p:cNvSpPr>
              <a:spLocks/>
            </p:cNvSpPr>
            <p:nvPr/>
          </p:nvSpPr>
          <p:spPr bwMode="auto">
            <a:xfrm>
              <a:off x="6616456" y="4799919"/>
              <a:ext cx="114146" cy="96098"/>
            </a:xfrm>
            <a:custGeom>
              <a:avLst/>
              <a:gdLst>
                <a:gd name="T0" fmla="*/ 36 w 72"/>
                <a:gd name="T1" fmla="*/ 0 h 65"/>
                <a:gd name="T2" fmla="*/ 72 w 72"/>
                <a:gd name="T3" fmla="*/ 33 h 65"/>
                <a:gd name="T4" fmla="*/ 36 w 72"/>
                <a:gd name="T5" fmla="*/ 65 h 65"/>
                <a:gd name="T6" fmla="*/ 0 w 72"/>
                <a:gd name="T7" fmla="*/ 33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3"/>
                  </a:lnTo>
                  <a:lnTo>
                    <a:pt x="36" y="65"/>
                  </a:lnTo>
                  <a:lnTo>
                    <a:pt x="0" y="33"/>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93" name="Freeform 157"/>
            <p:cNvSpPr>
              <a:spLocks/>
            </p:cNvSpPr>
            <p:nvPr/>
          </p:nvSpPr>
          <p:spPr bwMode="auto">
            <a:xfrm>
              <a:off x="6765480" y="4767394"/>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94" name="Freeform 158"/>
            <p:cNvSpPr>
              <a:spLocks/>
            </p:cNvSpPr>
            <p:nvPr/>
          </p:nvSpPr>
          <p:spPr bwMode="auto">
            <a:xfrm>
              <a:off x="6765480" y="4767394"/>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95" name="Freeform 159"/>
            <p:cNvSpPr>
              <a:spLocks/>
            </p:cNvSpPr>
            <p:nvPr/>
          </p:nvSpPr>
          <p:spPr bwMode="auto">
            <a:xfrm>
              <a:off x="6822553" y="4805833"/>
              <a:ext cx="114146" cy="94620"/>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96" name="Freeform 160"/>
            <p:cNvSpPr>
              <a:spLocks/>
            </p:cNvSpPr>
            <p:nvPr/>
          </p:nvSpPr>
          <p:spPr bwMode="auto">
            <a:xfrm>
              <a:off x="6822553" y="4805833"/>
              <a:ext cx="114146" cy="94620"/>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97" name="Freeform 161"/>
            <p:cNvSpPr>
              <a:spLocks/>
            </p:cNvSpPr>
            <p:nvPr/>
          </p:nvSpPr>
          <p:spPr bwMode="auto">
            <a:xfrm>
              <a:off x="6879626" y="4820618"/>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598" name="Freeform 162"/>
            <p:cNvSpPr>
              <a:spLocks/>
            </p:cNvSpPr>
            <p:nvPr/>
          </p:nvSpPr>
          <p:spPr bwMode="auto">
            <a:xfrm>
              <a:off x="6879626" y="4820618"/>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599" name="Freeform 163"/>
            <p:cNvSpPr>
              <a:spLocks/>
            </p:cNvSpPr>
            <p:nvPr/>
          </p:nvSpPr>
          <p:spPr bwMode="auto">
            <a:xfrm>
              <a:off x="6908162" y="4848708"/>
              <a:ext cx="114146" cy="94620"/>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600" name="Freeform 164"/>
            <p:cNvSpPr>
              <a:spLocks/>
            </p:cNvSpPr>
            <p:nvPr/>
          </p:nvSpPr>
          <p:spPr bwMode="auto">
            <a:xfrm>
              <a:off x="6908162" y="4848708"/>
              <a:ext cx="114146" cy="94620"/>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601" name="Freeform 165"/>
            <p:cNvSpPr>
              <a:spLocks/>
            </p:cNvSpPr>
            <p:nvPr/>
          </p:nvSpPr>
          <p:spPr bwMode="auto">
            <a:xfrm>
              <a:off x="6863772" y="4828010"/>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602" name="Freeform 166"/>
            <p:cNvSpPr>
              <a:spLocks/>
            </p:cNvSpPr>
            <p:nvPr/>
          </p:nvSpPr>
          <p:spPr bwMode="auto">
            <a:xfrm>
              <a:off x="6863772" y="4828010"/>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603" name="Freeform 167"/>
            <p:cNvSpPr>
              <a:spLocks/>
            </p:cNvSpPr>
            <p:nvPr/>
          </p:nvSpPr>
          <p:spPr bwMode="auto">
            <a:xfrm>
              <a:off x="6946211" y="4863492"/>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604" name="Freeform 168"/>
            <p:cNvSpPr>
              <a:spLocks/>
            </p:cNvSpPr>
            <p:nvPr/>
          </p:nvSpPr>
          <p:spPr bwMode="auto">
            <a:xfrm>
              <a:off x="6946211" y="4863492"/>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605" name="Freeform 169"/>
            <p:cNvSpPr>
              <a:spLocks/>
            </p:cNvSpPr>
            <p:nvPr/>
          </p:nvSpPr>
          <p:spPr bwMode="auto">
            <a:xfrm>
              <a:off x="6946211" y="4777743"/>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606" name="Freeform 170"/>
            <p:cNvSpPr>
              <a:spLocks/>
            </p:cNvSpPr>
            <p:nvPr/>
          </p:nvSpPr>
          <p:spPr bwMode="auto">
            <a:xfrm>
              <a:off x="6946211" y="4777743"/>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607" name="Freeform 171"/>
            <p:cNvSpPr>
              <a:spLocks/>
            </p:cNvSpPr>
            <p:nvPr/>
          </p:nvSpPr>
          <p:spPr bwMode="auto">
            <a:xfrm>
              <a:off x="7014381" y="4851665"/>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608" name="Freeform 172"/>
            <p:cNvSpPr>
              <a:spLocks/>
            </p:cNvSpPr>
            <p:nvPr/>
          </p:nvSpPr>
          <p:spPr bwMode="auto">
            <a:xfrm>
              <a:off x="7014381" y="4851665"/>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609" name="Freeform 173"/>
            <p:cNvSpPr>
              <a:spLocks/>
            </p:cNvSpPr>
            <p:nvPr/>
          </p:nvSpPr>
          <p:spPr bwMode="auto">
            <a:xfrm>
              <a:off x="6908162" y="4848708"/>
              <a:ext cx="114146" cy="94620"/>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610" name="Freeform 174"/>
            <p:cNvSpPr>
              <a:spLocks/>
            </p:cNvSpPr>
            <p:nvPr/>
          </p:nvSpPr>
          <p:spPr bwMode="auto">
            <a:xfrm>
              <a:off x="6908162" y="4848708"/>
              <a:ext cx="114146" cy="94620"/>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611" name="Freeform 175"/>
            <p:cNvSpPr>
              <a:spLocks/>
            </p:cNvSpPr>
            <p:nvPr/>
          </p:nvSpPr>
          <p:spPr bwMode="auto">
            <a:xfrm>
              <a:off x="6681456" y="4743739"/>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612" name="Freeform 176"/>
            <p:cNvSpPr>
              <a:spLocks/>
            </p:cNvSpPr>
            <p:nvPr/>
          </p:nvSpPr>
          <p:spPr bwMode="auto">
            <a:xfrm>
              <a:off x="6681456" y="4743739"/>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613" name="Freeform 177"/>
            <p:cNvSpPr>
              <a:spLocks/>
            </p:cNvSpPr>
            <p:nvPr/>
          </p:nvSpPr>
          <p:spPr bwMode="auto">
            <a:xfrm>
              <a:off x="6765480" y="4872363"/>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614" name="Freeform 178"/>
            <p:cNvSpPr>
              <a:spLocks/>
            </p:cNvSpPr>
            <p:nvPr/>
          </p:nvSpPr>
          <p:spPr bwMode="auto">
            <a:xfrm>
              <a:off x="6765480" y="4872363"/>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615" name="Freeform 179"/>
            <p:cNvSpPr>
              <a:spLocks/>
            </p:cNvSpPr>
            <p:nvPr/>
          </p:nvSpPr>
          <p:spPr bwMode="auto">
            <a:xfrm>
              <a:off x="6716334" y="4857578"/>
              <a:ext cx="112561" cy="96098"/>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616" name="Freeform 180"/>
            <p:cNvSpPr>
              <a:spLocks/>
            </p:cNvSpPr>
            <p:nvPr/>
          </p:nvSpPr>
          <p:spPr bwMode="auto">
            <a:xfrm>
              <a:off x="6716334" y="4857578"/>
              <a:ext cx="112561" cy="96098"/>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617" name="Freeform 181"/>
            <p:cNvSpPr>
              <a:spLocks/>
            </p:cNvSpPr>
            <p:nvPr/>
          </p:nvSpPr>
          <p:spPr bwMode="auto">
            <a:xfrm>
              <a:off x="6694139" y="4796962"/>
              <a:ext cx="114146" cy="96098"/>
            </a:xfrm>
            <a:custGeom>
              <a:avLst/>
              <a:gdLst>
                <a:gd name="T0" fmla="*/ 36 w 72"/>
                <a:gd name="T1" fmla="*/ 0 h 65"/>
                <a:gd name="T2" fmla="*/ 72 w 72"/>
                <a:gd name="T3" fmla="*/ 32 h 65"/>
                <a:gd name="T4" fmla="*/ 36 w 72"/>
                <a:gd name="T5" fmla="*/ 65 h 65"/>
                <a:gd name="T6" fmla="*/ 0 w 72"/>
                <a:gd name="T7" fmla="*/ 32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2"/>
                  </a:lnTo>
                  <a:lnTo>
                    <a:pt x="36" y="65"/>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618" name="Freeform 182"/>
            <p:cNvSpPr>
              <a:spLocks/>
            </p:cNvSpPr>
            <p:nvPr/>
          </p:nvSpPr>
          <p:spPr bwMode="auto">
            <a:xfrm>
              <a:off x="6694139" y="4796962"/>
              <a:ext cx="114146" cy="96098"/>
            </a:xfrm>
            <a:custGeom>
              <a:avLst/>
              <a:gdLst>
                <a:gd name="T0" fmla="*/ 36 w 72"/>
                <a:gd name="T1" fmla="*/ 0 h 65"/>
                <a:gd name="T2" fmla="*/ 72 w 72"/>
                <a:gd name="T3" fmla="*/ 32 h 65"/>
                <a:gd name="T4" fmla="*/ 36 w 72"/>
                <a:gd name="T5" fmla="*/ 65 h 65"/>
                <a:gd name="T6" fmla="*/ 0 w 72"/>
                <a:gd name="T7" fmla="*/ 32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2"/>
                  </a:lnTo>
                  <a:lnTo>
                    <a:pt x="36" y="65"/>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619" name="Freeform 183"/>
            <p:cNvSpPr>
              <a:spLocks/>
            </p:cNvSpPr>
            <p:nvPr/>
          </p:nvSpPr>
          <p:spPr bwMode="auto">
            <a:xfrm>
              <a:off x="6759139" y="4792527"/>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620" name="Freeform 184"/>
            <p:cNvSpPr>
              <a:spLocks/>
            </p:cNvSpPr>
            <p:nvPr/>
          </p:nvSpPr>
          <p:spPr bwMode="auto">
            <a:xfrm>
              <a:off x="6759139" y="4792527"/>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621" name="Freeform 185"/>
            <p:cNvSpPr>
              <a:spLocks/>
            </p:cNvSpPr>
            <p:nvPr/>
          </p:nvSpPr>
          <p:spPr bwMode="auto">
            <a:xfrm>
              <a:off x="6705236" y="4780700"/>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622" name="Freeform 186"/>
            <p:cNvSpPr>
              <a:spLocks/>
            </p:cNvSpPr>
            <p:nvPr/>
          </p:nvSpPr>
          <p:spPr bwMode="auto">
            <a:xfrm>
              <a:off x="6705236" y="4780700"/>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623" name="Freeform 187"/>
            <p:cNvSpPr>
              <a:spLocks/>
            </p:cNvSpPr>
            <p:nvPr/>
          </p:nvSpPr>
          <p:spPr bwMode="auto">
            <a:xfrm>
              <a:off x="6803529" y="4755566"/>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624" name="Freeform 188"/>
            <p:cNvSpPr>
              <a:spLocks/>
            </p:cNvSpPr>
            <p:nvPr/>
          </p:nvSpPr>
          <p:spPr bwMode="auto">
            <a:xfrm>
              <a:off x="6803529" y="4755566"/>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625" name="Freeform 189"/>
            <p:cNvSpPr>
              <a:spLocks/>
            </p:cNvSpPr>
            <p:nvPr/>
          </p:nvSpPr>
          <p:spPr bwMode="auto">
            <a:xfrm>
              <a:off x="6690968" y="4720084"/>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626" name="Freeform 190"/>
            <p:cNvSpPr>
              <a:spLocks/>
            </p:cNvSpPr>
            <p:nvPr/>
          </p:nvSpPr>
          <p:spPr bwMode="auto">
            <a:xfrm>
              <a:off x="6690968" y="4720084"/>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627" name="Freeform 191"/>
            <p:cNvSpPr>
              <a:spLocks/>
            </p:cNvSpPr>
            <p:nvPr/>
          </p:nvSpPr>
          <p:spPr bwMode="auto">
            <a:xfrm>
              <a:off x="6757553" y="4762958"/>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628" name="Freeform 192"/>
            <p:cNvSpPr>
              <a:spLocks/>
            </p:cNvSpPr>
            <p:nvPr/>
          </p:nvSpPr>
          <p:spPr bwMode="auto">
            <a:xfrm>
              <a:off x="6757553" y="4762958"/>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629" name="Freeform 193"/>
            <p:cNvSpPr>
              <a:spLocks/>
            </p:cNvSpPr>
            <p:nvPr/>
          </p:nvSpPr>
          <p:spPr bwMode="auto">
            <a:xfrm>
              <a:off x="6709992" y="4764437"/>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630" name="Freeform 194"/>
            <p:cNvSpPr>
              <a:spLocks/>
            </p:cNvSpPr>
            <p:nvPr/>
          </p:nvSpPr>
          <p:spPr bwMode="auto">
            <a:xfrm>
              <a:off x="6709992" y="4764437"/>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631" name="Freeform 195"/>
            <p:cNvSpPr>
              <a:spLocks/>
            </p:cNvSpPr>
            <p:nvPr/>
          </p:nvSpPr>
          <p:spPr bwMode="auto">
            <a:xfrm>
              <a:off x="6611700" y="4757045"/>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632" name="Freeform 196"/>
            <p:cNvSpPr>
              <a:spLocks/>
            </p:cNvSpPr>
            <p:nvPr/>
          </p:nvSpPr>
          <p:spPr bwMode="auto">
            <a:xfrm>
              <a:off x="6611700" y="4757045"/>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633" name="Freeform 197"/>
            <p:cNvSpPr>
              <a:spLocks/>
            </p:cNvSpPr>
            <p:nvPr/>
          </p:nvSpPr>
          <p:spPr bwMode="auto">
            <a:xfrm>
              <a:off x="6564139" y="4785135"/>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634" name="Freeform 198"/>
            <p:cNvSpPr>
              <a:spLocks/>
            </p:cNvSpPr>
            <p:nvPr/>
          </p:nvSpPr>
          <p:spPr bwMode="auto">
            <a:xfrm>
              <a:off x="6564139" y="4785135"/>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635" name="Freeform 199"/>
            <p:cNvSpPr>
              <a:spLocks/>
            </p:cNvSpPr>
            <p:nvPr/>
          </p:nvSpPr>
          <p:spPr bwMode="auto">
            <a:xfrm>
              <a:off x="6587920" y="4724519"/>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636" name="Freeform 200"/>
            <p:cNvSpPr>
              <a:spLocks/>
            </p:cNvSpPr>
            <p:nvPr/>
          </p:nvSpPr>
          <p:spPr bwMode="auto">
            <a:xfrm>
              <a:off x="6587920" y="4724519"/>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637" name="Freeform 201"/>
            <p:cNvSpPr>
              <a:spLocks/>
            </p:cNvSpPr>
            <p:nvPr/>
          </p:nvSpPr>
          <p:spPr bwMode="auto">
            <a:xfrm>
              <a:off x="6570481" y="4728954"/>
              <a:ext cx="112561" cy="96098"/>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638" name="Freeform 202"/>
            <p:cNvSpPr>
              <a:spLocks/>
            </p:cNvSpPr>
            <p:nvPr/>
          </p:nvSpPr>
          <p:spPr bwMode="auto">
            <a:xfrm>
              <a:off x="6570481" y="4728954"/>
              <a:ext cx="112561" cy="96098"/>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639" name="Freeform 203"/>
            <p:cNvSpPr>
              <a:spLocks/>
            </p:cNvSpPr>
            <p:nvPr/>
          </p:nvSpPr>
          <p:spPr bwMode="auto">
            <a:xfrm>
              <a:off x="6448408" y="4677209"/>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640" name="Freeform 204"/>
            <p:cNvSpPr>
              <a:spLocks/>
            </p:cNvSpPr>
            <p:nvPr/>
          </p:nvSpPr>
          <p:spPr bwMode="auto">
            <a:xfrm>
              <a:off x="6448408" y="4677209"/>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641" name="Freeform 205"/>
            <p:cNvSpPr>
              <a:spLocks/>
            </p:cNvSpPr>
            <p:nvPr/>
          </p:nvSpPr>
          <p:spPr bwMode="auto">
            <a:xfrm>
              <a:off x="6503896" y="4730433"/>
              <a:ext cx="112561" cy="96098"/>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grpSp>
          <p:nvGrpSpPr>
            <p:cNvPr id="7" name="Group 407"/>
            <p:cNvGrpSpPr>
              <a:grpSpLocks/>
            </p:cNvGrpSpPr>
            <p:nvPr/>
          </p:nvGrpSpPr>
          <p:grpSpPr bwMode="auto">
            <a:xfrm>
              <a:off x="2477084" y="2743412"/>
              <a:ext cx="4179007" cy="2142256"/>
              <a:chOff x="1555" y="1584"/>
              <a:chExt cx="2636" cy="1449"/>
            </a:xfrm>
            <a:solidFill>
              <a:schemeClr val="accent4"/>
            </a:solidFill>
          </p:grpSpPr>
          <p:sp>
            <p:nvSpPr>
              <p:cNvPr id="1704242" name="Freeform 207"/>
              <p:cNvSpPr>
                <a:spLocks/>
              </p:cNvSpPr>
              <p:nvPr/>
            </p:nvSpPr>
            <p:spPr bwMode="auto">
              <a:xfrm>
                <a:off x="4095" y="2928"/>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43" name="Freeform 208"/>
              <p:cNvSpPr>
                <a:spLocks/>
              </p:cNvSpPr>
              <p:nvPr/>
            </p:nvSpPr>
            <p:spPr bwMode="auto">
              <a:xfrm>
                <a:off x="4120" y="2932"/>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44" name="Freeform 209"/>
              <p:cNvSpPr>
                <a:spLocks/>
              </p:cNvSpPr>
              <p:nvPr/>
            </p:nvSpPr>
            <p:spPr bwMode="auto">
              <a:xfrm>
                <a:off x="4120" y="2932"/>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45" name="Freeform 210"/>
              <p:cNvSpPr>
                <a:spLocks/>
              </p:cNvSpPr>
              <p:nvPr/>
            </p:nvSpPr>
            <p:spPr bwMode="auto">
              <a:xfrm>
                <a:off x="4023" y="2935"/>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46" name="Freeform 211"/>
              <p:cNvSpPr>
                <a:spLocks/>
              </p:cNvSpPr>
              <p:nvPr/>
            </p:nvSpPr>
            <p:spPr bwMode="auto">
              <a:xfrm>
                <a:off x="4023" y="2935"/>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47" name="Freeform 212"/>
              <p:cNvSpPr>
                <a:spLocks/>
              </p:cNvSpPr>
              <p:nvPr/>
            </p:nvSpPr>
            <p:spPr bwMode="auto">
              <a:xfrm>
                <a:off x="3970" y="2934"/>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48" name="Freeform 213"/>
              <p:cNvSpPr>
                <a:spLocks/>
              </p:cNvSpPr>
              <p:nvPr/>
            </p:nvSpPr>
            <p:spPr bwMode="auto">
              <a:xfrm>
                <a:off x="3970" y="2934"/>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49" name="Freeform 214"/>
              <p:cNvSpPr>
                <a:spLocks/>
              </p:cNvSpPr>
              <p:nvPr/>
            </p:nvSpPr>
            <p:spPr bwMode="auto">
              <a:xfrm>
                <a:off x="3921" y="2955"/>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50" name="Freeform 215"/>
              <p:cNvSpPr>
                <a:spLocks/>
              </p:cNvSpPr>
              <p:nvPr/>
            </p:nvSpPr>
            <p:spPr bwMode="auto">
              <a:xfrm>
                <a:off x="3921" y="2955"/>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51" name="Freeform 216"/>
              <p:cNvSpPr>
                <a:spLocks/>
              </p:cNvSpPr>
              <p:nvPr/>
            </p:nvSpPr>
            <p:spPr bwMode="auto">
              <a:xfrm>
                <a:off x="3957" y="2954"/>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52" name="Freeform 217"/>
              <p:cNvSpPr>
                <a:spLocks/>
              </p:cNvSpPr>
              <p:nvPr/>
            </p:nvSpPr>
            <p:spPr bwMode="auto">
              <a:xfrm>
                <a:off x="3957" y="2954"/>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53" name="Freeform 218"/>
              <p:cNvSpPr>
                <a:spLocks/>
              </p:cNvSpPr>
              <p:nvPr/>
            </p:nvSpPr>
            <p:spPr bwMode="auto">
              <a:xfrm>
                <a:off x="4015" y="2969"/>
                <a:ext cx="72" cy="64"/>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54" name="Freeform 219"/>
              <p:cNvSpPr>
                <a:spLocks/>
              </p:cNvSpPr>
              <p:nvPr/>
            </p:nvSpPr>
            <p:spPr bwMode="auto">
              <a:xfrm>
                <a:off x="4015" y="2969"/>
                <a:ext cx="72" cy="64"/>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55" name="Freeform 220"/>
              <p:cNvSpPr>
                <a:spLocks/>
              </p:cNvSpPr>
              <p:nvPr/>
            </p:nvSpPr>
            <p:spPr bwMode="auto">
              <a:xfrm>
                <a:off x="4031" y="2907"/>
                <a:ext cx="72" cy="65"/>
              </a:xfrm>
              <a:custGeom>
                <a:avLst/>
                <a:gdLst>
                  <a:gd name="T0" fmla="*/ 36 w 72"/>
                  <a:gd name="T1" fmla="*/ 0 h 65"/>
                  <a:gd name="T2" fmla="*/ 72 w 72"/>
                  <a:gd name="T3" fmla="*/ 33 h 65"/>
                  <a:gd name="T4" fmla="*/ 36 w 72"/>
                  <a:gd name="T5" fmla="*/ 65 h 65"/>
                  <a:gd name="T6" fmla="*/ 0 w 72"/>
                  <a:gd name="T7" fmla="*/ 33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56" name="Freeform 221"/>
              <p:cNvSpPr>
                <a:spLocks/>
              </p:cNvSpPr>
              <p:nvPr/>
            </p:nvSpPr>
            <p:spPr bwMode="auto">
              <a:xfrm>
                <a:off x="4031" y="2907"/>
                <a:ext cx="72" cy="65"/>
              </a:xfrm>
              <a:custGeom>
                <a:avLst/>
                <a:gdLst>
                  <a:gd name="T0" fmla="*/ 36 w 72"/>
                  <a:gd name="T1" fmla="*/ 0 h 65"/>
                  <a:gd name="T2" fmla="*/ 72 w 72"/>
                  <a:gd name="T3" fmla="*/ 33 h 65"/>
                  <a:gd name="T4" fmla="*/ 36 w 72"/>
                  <a:gd name="T5" fmla="*/ 65 h 65"/>
                  <a:gd name="T6" fmla="*/ 0 w 72"/>
                  <a:gd name="T7" fmla="*/ 33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57" name="Freeform 222"/>
              <p:cNvSpPr>
                <a:spLocks/>
              </p:cNvSpPr>
              <p:nvPr/>
            </p:nvSpPr>
            <p:spPr bwMode="auto">
              <a:xfrm>
                <a:off x="4027" y="2936"/>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58" name="Freeform 223"/>
              <p:cNvSpPr>
                <a:spLocks/>
              </p:cNvSpPr>
              <p:nvPr/>
            </p:nvSpPr>
            <p:spPr bwMode="auto">
              <a:xfrm>
                <a:off x="4027" y="2936"/>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59" name="Freeform 224"/>
              <p:cNvSpPr>
                <a:spLocks/>
              </p:cNvSpPr>
              <p:nvPr/>
            </p:nvSpPr>
            <p:spPr bwMode="auto">
              <a:xfrm>
                <a:off x="3993" y="2960"/>
                <a:ext cx="72" cy="64"/>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60" name="Freeform 225"/>
              <p:cNvSpPr>
                <a:spLocks/>
              </p:cNvSpPr>
              <p:nvPr/>
            </p:nvSpPr>
            <p:spPr bwMode="auto">
              <a:xfrm>
                <a:off x="3993" y="2960"/>
                <a:ext cx="72" cy="64"/>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61" name="Freeform 226"/>
              <p:cNvSpPr>
                <a:spLocks/>
              </p:cNvSpPr>
              <p:nvPr/>
            </p:nvSpPr>
            <p:spPr bwMode="auto">
              <a:xfrm>
                <a:off x="3955" y="2909"/>
                <a:ext cx="72" cy="65"/>
              </a:xfrm>
              <a:custGeom>
                <a:avLst/>
                <a:gdLst>
                  <a:gd name="T0" fmla="*/ 36 w 72"/>
                  <a:gd name="T1" fmla="*/ 0 h 65"/>
                  <a:gd name="T2" fmla="*/ 72 w 72"/>
                  <a:gd name="T3" fmla="*/ 33 h 65"/>
                  <a:gd name="T4" fmla="*/ 36 w 72"/>
                  <a:gd name="T5" fmla="*/ 65 h 65"/>
                  <a:gd name="T6" fmla="*/ 0 w 72"/>
                  <a:gd name="T7" fmla="*/ 33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62" name="Freeform 227"/>
              <p:cNvSpPr>
                <a:spLocks/>
              </p:cNvSpPr>
              <p:nvPr/>
            </p:nvSpPr>
            <p:spPr bwMode="auto">
              <a:xfrm>
                <a:off x="3955" y="2909"/>
                <a:ext cx="72" cy="65"/>
              </a:xfrm>
              <a:custGeom>
                <a:avLst/>
                <a:gdLst>
                  <a:gd name="T0" fmla="*/ 36 w 72"/>
                  <a:gd name="T1" fmla="*/ 0 h 65"/>
                  <a:gd name="T2" fmla="*/ 72 w 72"/>
                  <a:gd name="T3" fmla="*/ 33 h 65"/>
                  <a:gd name="T4" fmla="*/ 36 w 72"/>
                  <a:gd name="T5" fmla="*/ 65 h 65"/>
                  <a:gd name="T6" fmla="*/ 0 w 72"/>
                  <a:gd name="T7" fmla="*/ 33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63" name="Freeform 228"/>
              <p:cNvSpPr>
                <a:spLocks/>
              </p:cNvSpPr>
              <p:nvPr/>
            </p:nvSpPr>
            <p:spPr bwMode="auto">
              <a:xfrm>
                <a:off x="4006" y="2869"/>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64" name="Freeform 229"/>
              <p:cNvSpPr>
                <a:spLocks/>
              </p:cNvSpPr>
              <p:nvPr/>
            </p:nvSpPr>
            <p:spPr bwMode="auto">
              <a:xfrm>
                <a:off x="4006" y="2869"/>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65" name="Freeform 230"/>
              <p:cNvSpPr>
                <a:spLocks/>
              </p:cNvSpPr>
              <p:nvPr/>
            </p:nvSpPr>
            <p:spPr bwMode="auto">
              <a:xfrm>
                <a:off x="3958" y="2923"/>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66" name="Freeform 231"/>
              <p:cNvSpPr>
                <a:spLocks/>
              </p:cNvSpPr>
              <p:nvPr/>
            </p:nvSpPr>
            <p:spPr bwMode="auto">
              <a:xfrm>
                <a:off x="3958" y="2923"/>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67" name="Freeform 232"/>
              <p:cNvSpPr>
                <a:spLocks/>
              </p:cNvSpPr>
              <p:nvPr/>
            </p:nvSpPr>
            <p:spPr bwMode="auto">
              <a:xfrm>
                <a:off x="3991" y="2924"/>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68" name="Freeform 233"/>
              <p:cNvSpPr>
                <a:spLocks/>
              </p:cNvSpPr>
              <p:nvPr/>
            </p:nvSpPr>
            <p:spPr bwMode="auto">
              <a:xfrm>
                <a:off x="3991" y="2924"/>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69" name="Freeform 234"/>
              <p:cNvSpPr>
                <a:spLocks/>
              </p:cNvSpPr>
              <p:nvPr/>
            </p:nvSpPr>
            <p:spPr bwMode="auto">
              <a:xfrm>
                <a:off x="4017" y="2894"/>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70" name="Freeform 235"/>
              <p:cNvSpPr>
                <a:spLocks/>
              </p:cNvSpPr>
              <p:nvPr/>
            </p:nvSpPr>
            <p:spPr bwMode="auto">
              <a:xfrm>
                <a:off x="4017" y="2894"/>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71" name="Freeform 236"/>
              <p:cNvSpPr>
                <a:spLocks/>
              </p:cNvSpPr>
              <p:nvPr/>
            </p:nvSpPr>
            <p:spPr bwMode="auto">
              <a:xfrm>
                <a:off x="4093" y="2888"/>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72" name="Freeform 237"/>
              <p:cNvSpPr>
                <a:spLocks/>
              </p:cNvSpPr>
              <p:nvPr/>
            </p:nvSpPr>
            <p:spPr bwMode="auto">
              <a:xfrm>
                <a:off x="4093" y="2888"/>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73" name="Freeform 238"/>
              <p:cNvSpPr>
                <a:spLocks/>
              </p:cNvSpPr>
              <p:nvPr/>
            </p:nvSpPr>
            <p:spPr bwMode="auto">
              <a:xfrm>
                <a:off x="4049" y="2926"/>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74" name="Freeform 239"/>
              <p:cNvSpPr>
                <a:spLocks/>
              </p:cNvSpPr>
              <p:nvPr/>
            </p:nvSpPr>
            <p:spPr bwMode="auto">
              <a:xfrm>
                <a:off x="4049" y="2926"/>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75" name="Freeform 240"/>
              <p:cNvSpPr>
                <a:spLocks/>
              </p:cNvSpPr>
              <p:nvPr/>
            </p:nvSpPr>
            <p:spPr bwMode="auto">
              <a:xfrm>
                <a:off x="3964" y="2923"/>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76" name="Freeform 241"/>
              <p:cNvSpPr>
                <a:spLocks/>
              </p:cNvSpPr>
              <p:nvPr/>
            </p:nvSpPr>
            <p:spPr bwMode="auto">
              <a:xfrm>
                <a:off x="3964" y="2923"/>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77" name="Freeform 242"/>
              <p:cNvSpPr>
                <a:spLocks/>
              </p:cNvSpPr>
              <p:nvPr/>
            </p:nvSpPr>
            <p:spPr bwMode="auto">
              <a:xfrm>
                <a:off x="3910" y="2895"/>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78" name="Freeform 243"/>
              <p:cNvSpPr>
                <a:spLocks/>
              </p:cNvSpPr>
              <p:nvPr/>
            </p:nvSpPr>
            <p:spPr bwMode="auto">
              <a:xfrm>
                <a:off x="3910" y="2895"/>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79" name="Freeform 244"/>
              <p:cNvSpPr>
                <a:spLocks/>
              </p:cNvSpPr>
              <p:nvPr/>
            </p:nvSpPr>
            <p:spPr bwMode="auto">
              <a:xfrm>
                <a:off x="3798" y="2958"/>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80" name="Freeform 245"/>
              <p:cNvSpPr>
                <a:spLocks/>
              </p:cNvSpPr>
              <p:nvPr/>
            </p:nvSpPr>
            <p:spPr bwMode="auto">
              <a:xfrm>
                <a:off x="3798" y="2958"/>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81" name="Freeform 246"/>
              <p:cNvSpPr>
                <a:spLocks/>
              </p:cNvSpPr>
              <p:nvPr/>
            </p:nvSpPr>
            <p:spPr bwMode="auto">
              <a:xfrm>
                <a:off x="3766" y="2897"/>
                <a:ext cx="72" cy="65"/>
              </a:xfrm>
              <a:custGeom>
                <a:avLst/>
                <a:gdLst>
                  <a:gd name="T0" fmla="*/ 36 w 72"/>
                  <a:gd name="T1" fmla="*/ 0 h 65"/>
                  <a:gd name="T2" fmla="*/ 72 w 72"/>
                  <a:gd name="T3" fmla="*/ 33 h 65"/>
                  <a:gd name="T4" fmla="*/ 36 w 72"/>
                  <a:gd name="T5" fmla="*/ 65 h 65"/>
                  <a:gd name="T6" fmla="*/ 0 w 72"/>
                  <a:gd name="T7" fmla="*/ 33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82" name="Freeform 247"/>
              <p:cNvSpPr>
                <a:spLocks/>
              </p:cNvSpPr>
              <p:nvPr/>
            </p:nvSpPr>
            <p:spPr bwMode="auto">
              <a:xfrm>
                <a:off x="3766" y="2897"/>
                <a:ext cx="72" cy="65"/>
              </a:xfrm>
              <a:custGeom>
                <a:avLst/>
                <a:gdLst>
                  <a:gd name="T0" fmla="*/ 36 w 72"/>
                  <a:gd name="T1" fmla="*/ 0 h 65"/>
                  <a:gd name="T2" fmla="*/ 72 w 72"/>
                  <a:gd name="T3" fmla="*/ 33 h 65"/>
                  <a:gd name="T4" fmla="*/ 36 w 72"/>
                  <a:gd name="T5" fmla="*/ 65 h 65"/>
                  <a:gd name="T6" fmla="*/ 0 w 72"/>
                  <a:gd name="T7" fmla="*/ 33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83" name="Freeform 248"/>
              <p:cNvSpPr>
                <a:spLocks/>
              </p:cNvSpPr>
              <p:nvPr/>
            </p:nvSpPr>
            <p:spPr bwMode="auto">
              <a:xfrm>
                <a:off x="3808" y="2906"/>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84" name="Freeform 249"/>
              <p:cNvSpPr>
                <a:spLocks/>
              </p:cNvSpPr>
              <p:nvPr/>
            </p:nvSpPr>
            <p:spPr bwMode="auto">
              <a:xfrm>
                <a:off x="3808" y="2906"/>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85" name="Freeform 250"/>
              <p:cNvSpPr>
                <a:spLocks/>
              </p:cNvSpPr>
              <p:nvPr/>
            </p:nvSpPr>
            <p:spPr bwMode="auto">
              <a:xfrm>
                <a:off x="3709" y="2844"/>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86" name="Freeform 251"/>
              <p:cNvSpPr>
                <a:spLocks/>
              </p:cNvSpPr>
              <p:nvPr/>
            </p:nvSpPr>
            <p:spPr bwMode="auto">
              <a:xfrm>
                <a:off x="3709" y="2844"/>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87" name="Freeform 252"/>
              <p:cNvSpPr>
                <a:spLocks/>
              </p:cNvSpPr>
              <p:nvPr/>
            </p:nvSpPr>
            <p:spPr bwMode="auto">
              <a:xfrm>
                <a:off x="3500" y="2883"/>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88" name="Freeform 253"/>
              <p:cNvSpPr>
                <a:spLocks/>
              </p:cNvSpPr>
              <p:nvPr/>
            </p:nvSpPr>
            <p:spPr bwMode="auto">
              <a:xfrm>
                <a:off x="3500" y="2883"/>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89" name="Freeform 254"/>
              <p:cNvSpPr>
                <a:spLocks/>
              </p:cNvSpPr>
              <p:nvPr/>
            </p:nvSpPr>
            <p:spPr bwMode="auto">
              <a:xfrm>
                <a:off x="3570" y="2837"/>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90" name="Freeform 255"/>
              <p:cNvSpPr>
                <a:spLocks/>
              </p:cNvSpPr>
              <p:nvPr/>
            </p:nvSpPr>
            <p:spPr bwMode="auto">
              <a:xfrm>
                <a:off x="3570" y="2837"/>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91" name="Freeform 256"/>
              <p:cNvSpPr>
                <a:spLocks/>
              </p:cNvSpPr>
              <p:nvPr/>
            </p:nvSpPr>
            <p:spPr bwMode="auto">
              <a:xfrm>
                <a:off x="3604" y="2857"/>
                <a:ext cx="72" cy="65"/>
              </a:xfrm>
              <a:custGeom>
                <a:avLst/>
                <a:gdLst>
                  <a:gd name="T0" fmla="*/ 36 w 72"/>
                  <a:gd name="T1" fmla="*/ 0 h 65"/>
                  <a:gd name="T2" fmla="*/ 72 w 72"/>
                  <a:gd name="T3" fmla="*/ 32 h 65"/>
                  <a:gd name="T4" fmla="*/ 36 w 72"/>
                  <a:gd name="T5" fmla="*/ 65 h 65"/>
                  <a:gd name="T6" fmla="*/ 0 w 72"/>
                  <a:gd name="T7" fmla="*/ 32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92" name="Freeform 257"/>
              <p:cNvSpPr>
                <a:spLocks/>
              </p:cNvSpPr>
              <p:nvPr/>
            </p:nvSpPr>
            <p:spPr bwMode="auto">
              <a:xfrm>
                <a:off x="3604" y="2857"/>
                <a:ext cx="72" cy="65"/>
              </a:xfrm>
              <a:custGeom>
                <a:avLst/>
                <a:gdLst>
                  <a:gd name="T0" fmla="*/ 36 w 72"/>
                  <a:gd name="T1" fmla="*/ 0 h 65"/>
                  <a:gd name="T2" fmla="*/ 72 w 72"/>
                  <a:gd name="T3" fmla="*/ 32 h 65"/>
                  <a:gd name="T4" fmla="*/ 36 w 72"/>
                  <a:gd name="T5" fmla="*/ 65 h 65"/>
                  <a:gd name="T6" fmla="*/ 0 w 72"/>
                  <a:gd name="T7" fmla="*/ 32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93" name="Freeform 258"/>
              <p:cNvSpPr>
                <a:spLocks/>
              </p:cNvSpPr>
              <p:nvPr/>
            </p:nvSpPr>
            <p:spPr bwMode="auto">
              <a:xfrm>
                <a:off x="3646" y="2849"/>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94" name="Freeform 259"/>
              <p:cNvSpPr>
                <a:spLocks/>
              </p:cNvSpPr>
              <p:nvPr/>
            </p:nvSpPr>
            <p:spPr bwMode="auto">
              <a:xfrm>
                <a:off x="3646" y="2849"/>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95" name="Freeform 260"/>
              <p:cNvSpPr>
                <a:spLocks/>
              </p:cNvSpPr>
              <p:nvPr/>
            </p:nvSpPr>
            <p:spPr bwMode="auto">
              <a:xfrm>
                <a:off x="3716" y="2857"/>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96" name="Freeform 261"/>
              <p:cNvSpPr>
                <a:spLocks/>
              </p:cNvSpPr>
              <p:nvPr/>
            </p:nvSpPr>
            <p:spPr bwMode="auto">
              <a:xfrm>
                <a:off x="3716" y="2857"/>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97" name="Freeform 262"/>
              <p:cNvSpPr>
                <a:spLocks/>
              </p:cNvSpPr>
              <p:nvPr/>
            </p:nvSpPr>
            <p:spPr bwMode="auto">
              <a:xfrm>
                <a:off x="3667" y="2820"/>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98" name="Freeform 263"/>
              <p:cNvSpPr>
                <a:spLocks/>
              </p:cNvSpPr>
              <p:nvPr/>
            </p:nvSpPr>
            <p:spPr bwMode="auto">
              <a:xfrm>
                <a:off x="3667" y="2820"/>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99" name="Freeform 264"/>
              <p:cNvSpPr>
                <a:spLocks/>
              </p:cNvSpPr>
              <p:nvPr/>
            </p:nvSpPr>
            <p:spPr bwMode="auto">
              <a:xfrm>
                <a:off x="3609" y="2845"/>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00" name="Freeform 265"/>
              <p:cNvSpPr>
                <a:spLocks/>
              </p:cNvSpPr>
              <p:nvPr/>
            </p:nvSpPr>
            <p:spPr bwMode="auto">
              <a:xfrm>
                <a:off x="3609" y="2845"/>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01" name="Freeform 266"/>
              <p:cNvSpPr>
                <a:spLocks/>
              </p:cNvSpPr>
              <p:nvPr/>
            </p:nvSpPr>
            <p:spPr bwMode="auto">
              <a:xfrm>
                <a:off x="3614" y="2807"/>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02" name="Freeform 267"/>
              <p:cNvSpPr>
                <a:spLocks/>
              </p:cNvSpPr>
              <p:nvPr/>
            </p:nvSpPr>
            <p:spPr bwMode="auto">
              <a:xfrm>
                <a:off x="3614" y="2807"/>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03" name="Freeform 268"/>
              <p:cNvSpPr>
                <a:spLocks/>
              </p:cNvSpPr>
              <p:nvPr/>
            </p:nvSpPr>
            <p:spPr bwMode="auto">
              <a:xfrm>
                <a:off x="3613" y="2841"/>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04" name="Freeform 269"/>
              <p:cNvSpPr>
                <a:spLocks/>
              </p:cNvSpPr>
              <p:nvPr/>
            </p:nvSpPr>
            <p:spPr bwMode="auto">
              <a:xfrm>
                <a:off x="3613" y="2841"/>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05" name="Freeform 270"/>
              <p:cNvSpPr>
                <a:spLocks/>
              </p:cNvSpPr>
              <p:nvPr/>
            </p:nvSpPr>
            <p:spPr bwMode="auto">
              <a:xfrm>
                <a:off x="3577" y="2863"/>
                <a:ext cx="72" cy="64"/>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06" name="Freeform 271"/>
              <p:cNvSpPr>
                <a:spLocks/>
              </p:cNvSpPr>
              <p:nvPr/>
            </p:nvSpPr>
            <p:spPr bwMode="auto">
              <a:xfrm>
                <a:off x="3577" y="2863"/>
                <a:ext cx="72" cy="64"/>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07" name="Freeform 272"/>
              <p:cNvSpPr>
                <a:spLocks/>
              </p:cNvSpPr>
              <p:nvPr/>
            </p:nvSpPr>
            <p:spPr bwMode="auto">
              <a:xfrm>
                <a:off x="3611" y="2904"/>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08" name="Freeform 273"/>
              <p:cNvSpPr>
                <a:spLocks/>
              </p:cNvSpPr>
              <p:nvPr/>
            </p:nvSpPr>
            <p:spPr bwMode="auto">
              <a:xfrm>
                <a:off x="3611" y="2904"/>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09" name="Freeform 274"/>
              <p:cNvSpPr>
                <a:spLocks/>
              </p:cNvSpPr>
              <p:nvPr/>
            </p:nvSpPr>
            <p:spPr bwMode="auto">
              <a:xfrm>
                <a:off x="3456" y="2818"/>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10" name="Freeform 275"/>
              <p:cNvSpPr>
                <a:spLocks/>
              </p:cNvSpPr>
              <p:nvPr/>
            </p:nvSpPr>
            <p:spPr bwMode="auto">
              <a:xfrm>
                <a:off x="3456" y="2818"/>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11" name="Freeform 276"/>
              <p:cNvSpPr>
                <a:spLocks/>
              </p:cNvSpPr>
              <p:nvPr/>
            </p:nvSpPr>
            <p:spPr bwMode="auto">
              <a:xfrm>
                <a:off x="3357" y="2801"/>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12" name="Freeform 277"/>
              <p:cNvSpPr>
                <a:spLocks/>
              </p:cNvSpPr>
              <p:nvPr/>
            </p:nvSpPr>
            <p:spPr bwMode="auto">
              <a:xfrm>
                <a:off x="3357" y="2801"/>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13" name="Freeform 278"/>
              <p:cNvSpPr>
                <a:spLocks/>
              </p:cNvSpPr>
              <p:nvPr/>
            </p:nvSpPr>
            <p:spPr bwMode="auto">
              <a:xfrm>
                <a:off x="3238" y="2800"/>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14" name="Freeform 279"/>
              <p:cNvSpPr>
                <a:spLocks/>
              </p:cNvSpPr>
              <p:nvPr/>
            </p:nvSpPr>
            <p:spPr bwMode="auto">
              <a:xfrm>
                <a:off x="3238" y="2800"/>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15" name="Freeform 280"/>
              <p:cNvSpPr>
                <a:spLocks/>
              </p:cNvSpPr>
              <p:nvPr/>
            </p:nvSpPr>
            <p:spPr bwMode="auto">
              <a:xfrm>
                <a:off x="3179" y="2796"/>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16" name="Freeform 281"/>
              <p:cNvSpPr>
                <a:spLocks/>
              </p:cNvSpPr>
              <p:nvPr/>
            </p:nvSpPr>
            <p:spPr bwMode="auto">
              <a:xfrm>
                <a:off x="3179" y="2796"/>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17" name="Freeform 282"/>
              <p:cNvSpPr>
                <a:spLocks/>
              </p:cNvSpPr>
              <p:nvPr/>
            </p:nvSpPr>
            <p:spPr bwMode="auto">
              <a:xfrm>
                <a:off x="3260" y="2693"/>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18" name="Freeform 283"/>
              <p:cNvSpPr>
                <a:spLocks/>
              </p:cNvSpPr>
              <p:nvPr/>
            </p:nvSpPr>
            <p:spPr bwMode="auto">
              <a:xfrm>
                <a:off x="3260" y="2693"/>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19" name="Freeform 284"/>
              <p:cNvSpPr>
                <a:spLocks/>
              </p:cNvSpPr>
              <p:nvPr/>
            </p:nvSpPr>
            <p:spPr bwMode="auto">
              <a:xfrm>
                <a:off x="3274" y="2787"/>
                <a:ext cx="72" cy="64"/>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20" name="Freeform 285"/>
              <p:cNvSpPr>
                <a:spLocks/>
              </p:cNvSpPr>
              <p:nvPr/>
            </p:nvSpPr>
            <p:spPr bwMode="auto">
              <a:xfrm>
                <a:off x="3274" y="2787"/>
                <a:ext cx="72" cy="64"/>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21" name="Freeform 286"/>
              <p:cNvSpPr>
                <a:spLocks/>
              </p:cNvSpPr>
              <p:nvPr/>
            </p:nvSpPr>
            <p:spPr bwMode="auto">
              <a:xfrm>
                <a:off x="3234" y="2779"/>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22" name="Freeform 287"/>
              <p:cNvSpPr>
                <a:spLocks/>
              </p:cNvSpPr>
              <p:nvPr/>
            </p:nvSpPr>
            <p:spPr bwMode="auto">
              <a:xfrm>
                <a:off x="3234" y="2779"/>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23" name="Freeform 288"/>
              <p:cNvSpPr>
                <a:spLocks/>
              </p:cNvSpPr>
              <p:nvPr/>
            </p:nvSpPr>
            <p:spPr bwMode="auto">
              <a:xfrm>
                <a:off x="3198" y="2820"/>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24" name="Freeform 289"/>
              <p:cNvSpPr>
                <a:spLocks/>
              </p:cNvSpPr>
              <p:nvPr/>
            </p:nvSpPr>
            <p:spPr bwMode="auto">
              <a:xfrm>
                <a:off x="3198" y="2820"/>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25" name="Freeform 290"/>
              <p:cNvSpPr>
                <a:spLocks/>
              </p:cNvSpPr>
              <p:nvPr/>
            </p:nvSpPr>
            <p:spPr bwMode="auto">
              <a:xfrm>
                <a:off x="3115" y="2805"/>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26" name="Freeform 291"/>
              <p:cNvSpPr>
                <a:spLocks/>
              </p:cNvSpPr>
              <p:nvPr/>
            </p:nvSpPr>
            <p:spPr bwMode="auto">
              <a:xfrm>
                <a:off x="3115" y="2805"/>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27" name="Freeform 292"/>
              <p:cNvSpPr>
                <a:spLocks/>
              </p:cNvSpPr>
              <p:nvPr/>
            </p:nvSpPr>
            <p:spPr bwMode="auto">
              <a:xfrm>
                <a:off x="3121" y="2768"/>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28" name="Freeform 293"/>
              <p:cNvSpPr>
                <a:spLocks/>
              </p:cNvSpPr>
              <p:nvPr/>
            </p:nvSpPr>
            <p:spPr bwMode="auto">
              <a:xfrm>
                <a:off x="3121" y="2768"/>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29" name="Freeform 294"/>
              <p:cNvSpPr>
                <a:spLocks/>
              </p:cNvSpPr>
              <p:nvPr/>
            </p:nvSpPr>
            <p:spPr bwMode="auto">
              <a:xfrm>
                <a:off x="3157" y="2792"/>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30" name="Freeform 295"/>
              <p:cNvSpPr>
                <a:spLocks/>
              </p:cNvSpPr>
              <p:nvPr/>
            </p:nvSpPr>
            <p:spPr bwMode="auto">
              <a:xfrm>
                <a:off x="3157" y="2792"/>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31" name="Freeform 296"/>
              <p:cNvSpPr>
                <a:spLocks/>
              </p:cNvSpPr>
              <p:nvPr/>
            </p:nvSpPr>
            <p:spPr bwMode="auto">
              <a:xfrm>
                <a:off x="3110" y="2782"/>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32" name="Freeform 297"/>
              <p:cNvSpPr>
                <a:spLocks/>
              </p:cNvSpPr>
              <p:nvPr/>
            </p:nvSpPr>
            <p:spPr bwMode="auto">
              <a:xfrm>
                <a:off x="3110" y="2782"/>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33" name="Freeform 298"/>
              <p:cNvSpPr>
                <a:spLocks/>
              </p:cNvSpPr>
              <p:nvPr/>
            </p:nvSpPr>
            <p:spPr bwMode="auto">
              <a:xfrm>
                <a:off x="3159" y="2778"/>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34" name="Freeform 299"/>
              <p:cNvSpPr>
                <a:spLocks/>
              </p:cNvSpPr>
              <p:nvPr/>
            </p:nvSpPr>
            <p:spPr bwMode="auto">
              <a:xfrm>
                <a:off x="3159" y="2778"/>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35" name="Freeform 300"/>
              <p:cNvSpPr>
                <a:spLocks/>
              </p:cNvSpPr>
              <p:nvPr/>
            </p:nvSpPr>
            <p:spPr bwMode="auto">
              <a:xfrm>
                <a:off x="3186" y="2788"/>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36" name="Freeform 301"/>
              <p:cNvSpPr>
                <a:spLocks/>
              </p:cNvSpPr>
              <p:nvPr/>
            </p:nvSpPr>
            <p:spPr bwMode="auto">
              <a:xfrm>
                <a:off x="3186" y="2788"/>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37" name="Freeform 302"/>
              <p:cNvSpPr>
                <a:spLocks/>
              </p:cNvSpPr>
              <p:nvPr/>
            </p:nvSpPr>
            <p:spPr bwMode="auto">
              <a:xfrm>
                <a:off x="3006" y="2740"/>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38" name="Freeform 303"/>
              <p:cNvSpPr>
                <a:spLocks/>
              </p:cNvSpPr>
              <p:nvPr/>
            </p:nvSpPr>
            <p:spPr bwMode="auto">
              <a:xfrm>
                <a:off x="3006" y="2740"/>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39" name="Freeform 304"/>
              <p:cNvSpPr>
                <a:spLocks/>
              </p:cNvSpPr>
              <p:nvPr/>
            </p:nvSpPr>
            <p:spPr bwMode="auto">
              <a:xfrm>
                <a:off x="2883" y="2719"/>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40" name="Freeform 305"/>
              <p:cNvSpPr>
                <a:spLocks/>
              </p:cNvSpPr>
              <p:nvPr/>
            </p:nvSpPr>
            <p:spPr bwMode="auto">
              <a:xfrm>
                <a:off x="2883" y="2719"/>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41" name="Freeform 306"/>
              <p:cNvSpPr>
                <a:spLocks/>
              </p:cNvSpPr>
              <p:nvPr/>
            </p:nvSpPr>
            <p:spPr bwMode="auto">
              <a:xfrm>
                <a:off x="2830" y="2690"/>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42" name="Freeform 307"/>
              <p:cNvSpPr>
                <a:spLocks/>
              </p:cNvSpPr>
              <p:nvPr/>
            </p:nvSpPr>
            <p:spPr bwMode="auto">
              <a:xfrm>
                <a:off x="2830" y="2690"/>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43" name="Freeform 308"/>
              <p:cNvSpPr>
                <a:spLocks/>
              </p:cNvSpPr>
              <p:nvPr/>
            </p:nvSpPr>
            <p:spPr bwMode="auto">
              <a:xfrm>
                <a:off x="2781" y="2648"/>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44" name="Freeform 309"/>
              <p:cNvSpPr>
                <a:spLocks/>
              </p:cNvSpPr>
              <p:nvPr/>
            </p:nvSpPr>
            <p:spPr bwMode="auto">
              <a:xfrm>
                <a:off x="2781" y="2648"/>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45" name="Freeform 310"/>
              <p:cNvSpPr>
                <a:spLocks/>
              </p:cNvSpPr>
              <p:nvPr/>
            </p:nvSpPr>
            <p:spPr bwMode="auto">
              <a:xfrm>
                <a:off x="2760" y="2632"/>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46" name="Freeform 311"/>
              <p:cNvSpPr>
                <a:spLocks/>
              </p:cNvSpPr>
              <p:nvPr/>
            </p:nvSpPr>
            <p:spPr bwMode="auto">
              <a:xfrm>
                <a:off x="2760" y="2632"/>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47" name="Freeform 312"/>
              <p:cNvSpPr>
                <a:spLocks/>
              </p:cNvSpPr>
              <p:nvPr/>
            </p:nvSpPr>
            <p:spPr bwMode="auto">
              <a:xfrm>
                <a:off x="2830" y="2690"/>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48" name="Freeform 313"/>
              <p:cNvSpPr>
                <a:spLocks/>
              </p:cNvSpPr>
              <p:nvPr/>
            </p:nvSpPr>
            <p:spPr bwMode="auto">
              <a:xfrm>
                <a:off x="2830" y="2690"/>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49" name="Freeform 314"/>
              <p:cNvSpPr>
                <a:spLocks/>
              </p:cNvSpPr>
              <p:nvPr/>
            </p:nvSpPr>
            <p:spPr bwMode="auto">
              <a:xfrm>
                <a:off x="2631" y="2638"/>
                <a:ext cx="72" cy="64"/>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50" name="Freeform 315"/>
              <p:cNvSpPr>
                <a:spLocks/>
              </p:cNvSpPr>
              <p:nvPr/>
            </p:nvSpPr>
            <p:spPr bwMode="auto">
              <a:xfrm>
                <a:off x="2631" y="2638"/>
                <a:ext cx="72" cy="64"/>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51" name="Freeform 316"/>
              <p:cNvSpPr>
                <a:spLocks/>
              </p:cNvSpPr>
              <p:nvPr/>
            </p:nvSpPr>
            <p:spPr bwMode="auto">
              <a:xfrm>
                <a:off x="2678" y="2627"/>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52" name="Freeform 317"/>
              <p:cNvSpPr>
                <a:spLocks/>
              </p:cNvSpPr>
              <p:nvPr/>
            </p:nvSpPr>
            <p:spPr bwMode="auto">
              <a:xfrm>
                <a:off x="2678" y="2627"/>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53" name="Freeform 318"/>
              <p:cNvSpPr>
                <a:spLocks/>
              </p:cNvSpPr>
              <p:nvPr/>
            </p:nvSpPr>
            <p:spPr bwMode="auto">
              <a:xfrm>
                <a:off x="2630" y="2573"/>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54" name="Freeform 319"/>
              <p:cNvSpPr>
                <a:spLocks/>
              </p:cNvSpPr>
              <p:nvPr/>
            </p:nvSpPr>
            <p:spPr bwMode="auto">
              <a:xfrm>
                <a:off x="2630" y="2573"/>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55" name="Freeform 320"/>
              <p:cNvSpPr>
                <a:spLocks/>
              </p:cNvSpPr>
              <p:nvPr/>
            </p:nvSpPr>
            <p:spPr bwMode="auto">
              <a:xfrm>
                <a:off x="2379" y="2591"/>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56" name="Freeform 321"/>
              <p:cNvSpPr>
                <a:spLocks/>
              </p:cNvSpPr>
              <p:nvPr/>
            </p:nvSpPr>
            <p:spPr bwMode="auto">
              <a:xfrm>
                <a:off x="2379" y="2591"/>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57" name="Freeform 322"/>
              <p:cNvSpPr>
                <a:spLocks/>
              </p:cNvSpPr>
              <p:nvPr/>
            </p:nvSpPr>
            <p:spPr bwMode="auto">
              <a:xfrm>
                <a:off x="2463" y="2518"/>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58" name="Freeform 323"/>
              <p:cNvSpPr>
                <a:spLocks/>
              </p:cNvSpPr>
              <p:nvPr/>
            </p:nvSpPr>
            <p:spPr bwMode="auto">
              <a:xfrm>
                <a:off x="2463" y="2518"/>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59" name="Freeform 324"/>
              <p:cNvSpPr>
                <a:spLocks/>
              </p:cNvSpPr>
              <p:nvPr/>
            </p:nvSpPr>
            <p:spPr bwMode="auto">
              <a:xfrm>
                <a:off x="2401" y="2529"/>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60" name="Freeform 325"/>
              <p:cNvSpPr>
                <a:spLocks/>
              </p:cNvSpPr>
              <p:nvPr/>
            </p:nvSpPr>
            <p:spPr bwMode="auto">
              <a:xfrm>
                <a:off x="2401" y="2529"/>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61" name="Freeform 326"/>
              <p:cNvSpPr>
                <a:spLocks/>
              </p:cNvSpPr>
              <p:nvPr/>
            </p:nvSpPr>
            <p:spPr bwMode="auto">
              <a:xfrm>
                <a:off x="2479" y="2565"/>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62" name="Freeform 327"/>
              <p:cNvSpPr>
                <a:spLocks/>
              </p:cNvSpPr>
              <p:nvPr/>
            </p:nvSpPr>
            <p:spPr bwMode="auto">
              <a:xfrm>
                <a:off x="2479" y="2565"/>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63" name="Freeform 328"/>
              <p:cNvSpPr>
                <a:spLocks/>
              </p:cNvSpPr>
              <p:nvPr/>
            </p:nvSpPr>
            <p:spPr bwMode="auto">
              <a:xfrm>
                <a:off x="2515" y="2584"/>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64" name="Freeform 329"/>
              <p:cNvSpPr>
                <a:spLocks/>
              </p:cNvSpPr>
              <p:nvPr/>
            </p:nvSpPr>
            <p:spPr bwMode="auto">
              <a:xfrm>
                <a:off x="2515" y="2584"/>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65" name="Freeform 330"/>
              <p:cNvSpPr>
                <a:spLocks/>
              </p:cNvSpPr>
              <p:nvPr/>
            </p:nvSpPr>
            <p:spPr bwMode="auto">
              <a:xfrm>
                <a:off x="2515" y="2588"/>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66" name="Freeform 331"/>
              <p:cNvSpPr>
                <a:spLocks/>
              </p:cNvSpPr>
              <p:nvPr/>
            </p:nvSpPr>
            <p:spPr bwMode="auto">
              <a:xfrm>
                <a:off x="2515" y="2588"/>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67" name="Freeform 332"/>
              <p:cNvSpPr>
                <a:spLocks/>
              </p:cNvSpPr>
              <p:nvPr/>
            </p:nvSpPr>
            <p:spPr bwMode="auto">
              <a:xfrm>
                <a:off x="2347" y="2509"/>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68" name="Freeform 333"/>
              <p:cNvSpPr>
                <a:spLocks/>
              </p:cNvSpPr>
              <p:nvPr/>
            </p:nvSpPr>
            <p:spPr bwMode="auto">
              <a:xfrm>
                <a:off x="2347" y="2509"/>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69" name="Freeform 334"/>
              <p:cNvSpPr>
                <a:spLocks/>
              </p:cNvSpPr>
              <p:nvPr/>
            </p:nvSpPr>
            <p:spPr bwMode="auto">
              <a:xfrm>
                <a:off x="2284" y="2533"/>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70" name="Freeform 335"/>
              <p:cNvSpPr>
                <a:spLocks/>
              </p:cNvSpPr>
              <p:nvPr/>
            </p:nvSpPr>
            <p:spPr bwMode="auto">
              <a:xfrm>
                <a:off x="2284" y="2533"/>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71" name="Freeform 336"/>
              <p:cNvSpPr>
                <a:spLocks/>
              </p:cNvSpPr>
              <p:nvPr/>
            </p:nvSpPr>
            <p:spPr bwMode="auto">
              <a:xfrm>
                <a:off x="2187" y="2474"/>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72" name="Freeform 337"/>
              <p:cNvSpPr>
                <a:spLocks/>
              </p:cNvSpPr>
              <p:nvPr/>
            </p:nvSpPr>
            <p:spPr bwMode="auto">
              <a:xfrm>
                <a:off x="2187" y="2474"/>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73" name="Freeform 338"/>
              <p:cNvSpPr>
                <a:spLocks/>
              </p:cNvSpPr>
              <p:nvPr/>
            </p:nvSpPr>
            <p:spPr bwMode="auto">
              <a:xfrm>
                <a:off x="2350" y="2639"/>
                <a:ext cx="72" cy="64"/>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74" name="Freeform 339"/>
              <p:cNvSpPr>
                <a:spLocks/>
              </p:cNvSpPr>
              <p:nvPr/>
            </p:nvSpPr>
            <p:spPr bwMode="auto">
              <a:xfrm>
                <a:off x="2350" y="2639"/>
                <a:ext cx="72" cy="64"/>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75" name="Freeform 340"/>
              <p:cNvSpPr>
                <a:spLocks/>
              </p:cNvSpPr>
              <p:nvPr/>
            </p:nvSpPr>
            <p:spPr bwMode="auto">
              <a:xfrm>
                <a:off x="2423" y="2625"/>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76" name="Freeform 341"/>
              <p:cNvSpPr>
                <a:spLocks/>
              </p:cNvSpPr>
              <p:nvPr/>
            </p:nvSpPr>
            <p:spPr bwMode="auto">
              <a:xfrm>
                <a:off x="2423" y="2625"/>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77" name="Freeform 342"/>
              <p:cNvSpPr>
                <a:spLocks/>
              </p:cNvSpPr>
              <p:nvPr/>
            </p:nvSpPr>
            <p:spPr bwMode="auto">
              <a:xfrm>
                <a:off x="2290" y="2626"/>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78" name="Freeform 343"/>
              <p:cNvSpPr>
                <a:spLocks/>
              </p:cNvSpPr>
              <p:nvPr/>
            </p:nvSpPr>
            <p:spPr bwMode="auto">
              <a:xfrm>
                <a:off x="2290" y="2626"/>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79" name="Freeform 344"/>
              <p:cNvSpPr>
                <a:spLocks/>
              </p:cNvSpPr>
              <p:nvPr/>
            </p:nvSpPr>
            <p:spPr bwMode="auto">
              <a:xfrm>
                <a:off x="2298" y="2580"/>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80" name="Freeform 345"/>
              <p:cNvSpPr>
                <a:spLocks/>
              </p:cNvSpPr>
              <p:nvPr/>
            </p:nvSpPr>
            <p:spPr bwMode="auto">
              <a:xfrm>
                <a:off x="2298" y="2580"/>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81" name="Freeform 346"/>
              <p:cNvSpPr>
                <a:spLocks/>
              </p:cNvSpPr>
              <p:nvPr/>
            </p:nvSpPr>
            <p:spPr bwMode="auto">
              <a:xfrm>
                <a:off x="2220" y="2543"/>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82" name="Freeform 347"/>
              <p:cNvSpPr>
                <a:spLocks/>
              </p:cNvSpPr>
              <p:nvPr/>
            </p:nvSpPr>
            <p:spPr bwMode="auto">
              <a:xfrm>
                <a:off x="2220" y="2543"/>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83" name="Freeform 348"/>
              <p:cNvSpPr>
                <a:spLocks/>
              </p:cNvSpPr>
              <p:nvPr/>
            </p:nvSpPr>
            <p:spPr bwMode="auto">
              <a:xfrm>
                <a:off x="2233" y="2565"/>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84" name="Freeform 349"/>
              <p:cNvSpPr>
                <a:spLocks/>
              </p:cNvSpPr>
              <p:nvPr/>
            </p:nvSpPr>
            <p:spPr bwMode="auto">
              <a:xfrm>
                <a:off x="2233" y="2565"/>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85" name="Freeform 350"/>
              <p:cNvSpPr>
                <a:spLocks/>
              </p:cNvSpPr>
              <p:nvPr/>
            </p:nvSpPr>
            <p:spPr bwMode="auto">
              <a:xfrm>
                <a:off x="2322" y="2640"/>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86" name="Freeform 351"/>
              <p:cNvSpPr>
                <a:spLocks/>
              </p:cNvSpPr>
              <p:nvPr/>
            </p:nvSpPr>
            <p:spPr bwMode="auto">
              <a:xfrm>
                <a:off x="2322" y="2640"/>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87" name="Freeform 352"/>
              <p:cNvSpPr>
                <a:spLocks/>
              </p:cNvSpPr>
              <p:nvPr/>
            </p:nvSpPr>
            <p:spPr bwMode="auto">
              <a:xfrm>
                <a:off x="2289" y="2573"/>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88" name="Freeform 353"/>
              <p:cNvSpPr>
                <a:spLocks/>
              </p:cNvSpPr>
              <p:nvPr/>
            </p:nvSpPr>
            <p:spPr bwMode="auto">
              <a:xfrm>
                <a:off x="2289" y="2573"/>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89" name="Freeform 354"/>
              <p:cNvSpPr>
                <a:spLocks/>
              </p:cNvSpPr>
              <p:nvPr/>
            </p:nvSpPr>
            <p:spPr bwMode="auto">
              <a:xfrm>
                <a:off x="2224" y="2524"/>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90" name="Freeform 355"/>
              <p:cNvSpPr>
                <a:spLocks/>
              </p:cNvSpPr>
              <p:nvPr/>
            </p:nvSpPr>
            <p:spPr bwMode="auto">
              <a:xfrm>
                <a:off x="2224" y="2524"/>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91" name="Freeform 356"/>
              <p:cNvSpPr>
                <a:spLocks/>
              </p:cNvSpPr>
              <p:nvPr/>
            </p:nvSpPr>
            <p:spPr bwMode="auto">
              <a:xfrm>
                <a:off x="1992" y="2441"/>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92" name="Freeform 357"/>
              <p:cNvSpPr>
                <a:spLocks/>
              </p:cNvSpPr>
              <p:nvPr/>
            </p:nvSpPr>
            <p:spPr bwMode="auto">
              <a:xfrm>
                <a:off x="1992" y="2441"/>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93" name="Freeform 358"/>
              <p:cNvSpPr>
                <a:spLocks/>
              </p:cNvSpPr>
              <p:nvPr/>
            </p:nvSpPr>
            <p:spPr bwMode="auto">
              <a:xfrm>
                <a:off x="2018" y="2506"/>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94" name="Freeform 359"/>
              <p:cNvSpPr>
                <a:spLocks/>
              </p:cNvSpPr>
              <p:nvPr/>
            </p:nvSpPr>
            <p:spPr bwMode="auto">
              <a:xfrm>
                <a:off x="2018" y="2506"/>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95" name="Freeform 360"/>
              <p:cNvSpPr>
                <a:spLocks/>
              </p:cNvSpPr>
              <p:nvPr/>
            </p:nvSpPr>
            <p:spPr bwMode="auto">
              <a:xfrm>
                <a:off x="1906" y="2250"/>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96" name="Freeform 361"/>
              <p:cNvSpPr>
                <a:spLocks/>
              </p:cNvSpPr>
              <p:nvPr/>
            </p:nvSpPr>
            <p:spPr bwMode="auto">
              <a:xfrm>
                <a:off x="1906" y="2250"/>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97" name="Freeform 362"/>
              <p:cNvSpPr>
                <a:spLocks/>
              </p:cNvSpPr>
              <p:nvPr/>
            </p:nvSpPr>
            <p:spPr bwMode="auto">
              <a:xfrm>
                <a:off x="1898" y="2307"/>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398" name="Freeform 363"/>
              <p:cNvSpPr>
                <a:spLocks/>
              </p:cNvSpPr>
              <p:nvPr/>
            </p:nvSpPr>
            <p:spPr bwMode="auto">
              <a:xfrm>
                <a:off x="1898" y="2307"/>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399" name="Freeform 364"/>
              <p:cNvSpPr>
                <a:spLocks/>
              </p:cNvSpPr>
              <p:nvPr/>
            </p:nvSpPr>
            <p:spPr bwMode="auto">
              <a:xfrm>
                <a:off x="1555" y="1584"/>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00" name="Freeform 365"/>
              <p:cNvSpPr>
                <a:spLocks/>
              </p:cNvSpPr>
              <p:nvPr/>
            </p:nvSpPr>
            <p:spPr bwMode="auto">
              <a:xfrm>
                <a:off x="1555" y="1584"/>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401" name="Freeform 366"/>
              <p:cNvSpPr>
                <a:spLocks/>
              </p:cNvSpPr>
              <p:nvPr/>
            </p:nvSpPr>
            <p:spPr bwMode="auto">
              <a:xfrm>
                <a:off x="1690" y="1630"/>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02" name="Freeform 367"/>
              <p:cNvSpPr>
                <a:spLocks/>
              </p:cNvSpPr>
              <p:nvPr/>
            </p:nvSpPr>
            <p:spPr bwMode="auto">
              <a:xfrm>
                <a:off x="1690" y="1630"/>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403" name="Freeform 368"/>
              <p:cNvSpPr>
                <a:spLocks/>
              </p:cNvSpPr>
              <p:nvPr/>
            </p:nvSpPr>
            <p:spPr bwMode="auto">
              <a:xfrm>
                <a:off x="1814" y="2055"/>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04" name="Freeform 369"/>
              <p:cNvSpPr>
                <a:spLocks/>
              </p:cNvSpPr>
              <p:nvPr/>
            </p:nvSpPr>
            <p:spPr bwMode="auto">
              <a:xfrm>
                <a:off x="1814" y="2055"/>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405" name="Freeform 370"/>
              <p:cNvSpPr>
                <a:spLocks/>
              </p:cNvSpPr>
              <p:nvPr/>
            </p:nvSpPr>
            <p:spPr bwMode="auto">
              <a:xfrm>
                <a:off x="1799" y="2078"/>
                <a:ext cx="72" cy="65"/>
              </a:xfrm>
              <a:custGeom>
                <a:avLst/>
                <a:gdLst>
                  <a:gd name="T0" fmla="*/ 36 w 72"/>
                  <a:gd name="T1" fmla="*/ 0 h 65"/>
                  <a:gd name="T2" fmla="*/ 72 w 72"/>
                  <a:gd name="T3" fmla="*/ 32 h 65"/>
                  <a:gd name="T4" fmla="*/ 36 w 72"/>
                  <a:gd name="T5" fmla="*/ 65 h 65"/>
                  <a:gd name="T6" fmla="*/ 0 w 72"/>
                  <a:gd name="T7" fmla="*/ 32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06" name="Freeform 371"/>
              <p:cNvSpPr>
                <a:spLocks/>
              </p:cNvSpPr>
              <p:nvPr/>
            </p:nvSpPr>
            <p:spPr bwMode="auto">
              <a:xfrm>
                <a:off x="1799" y="2078"/>
                <a:ext cx="72" cy="65"/>
              </a:xfrm>
              <a:custGeom>
                <a:avLst/>
                <a:gdLst>
                  <a:gd name="T0" fmla="*/ 36 w 72"/>
                  <a:gd name="T1" fmla="*/ 0 h 65"/>
                  <a:gd name="T2" fmla="*/ 72 w 72"/>
                  <a:gd name="T3" fmla="*/ 32 h 65"/>
                  <a:gd name="T4" fmla="*/ 36 w 72"/>
                  <a:gd name="T5" fmla="*/ 65 h 65"/>
                  <a:gd name="T6" fmla="*/ 0 w 72"/>
                  <a:gd name="T7" fmla="*/ 32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407" name="Freeform 372"/>
              <p:cNvSpPr>
                <a:spLocks/>
              </p:cNvSpPr>
              <p:nvPr/>
            </p:nvSpPr>
            <p:spPr bwMode="auto">
              <a:xfrm>
                <a:off x="1846" y="2144"/>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08" name="Freeform 373"/>
              <p:cNvSpPr>
                <a:spLocks/>
              </p:cNvSpPr>
              <p:nvPr/>
            </p:nvSpPr>
            <p:spPr bwMode="auto">
              <a:xfrm>
                <a:off x="1846" y="2144"/>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409" name="Freeform 374"/>
              <p:cNvSpPr>
                <a:spLocks/>
              </p:cNvSpPr>
              <p:nvPr/>
            </p:nvSpPr>
            <p:spPr bwMode="auto">
              <a:xfrm>
                <a:off x="2072" y="2159"/>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10" name="Freeform 375"/>
              <p:cNvSpPr>
                <a:spLocks/>
              </p:cNvSpPr>
              <p:nvPr/>
            </p:nvSpPr>
            <p:spPr bwMode="auto">
              <a:xfrm>
                <a:off x="2072" y="2159"/>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411" name="Freeform 376"/>
              <p:cNvSpPr>
                <a:spLocks/>
              </p:cNvSpPr>
              <p:nvPr/>
            </p:nvSpPr>
            <p:spPr bwMode="auto">
              <a:xfrm>
                <a:off x="2105" y="2111"/>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12" name="Freeform 377"/>
              <p:cNvSpPr>
                <a:spLocks/>
              </p:cNvSpPr>
              <p:nvPr/>
            </p:nvSpPr>
            <p:spPr bwMode="auto">
              <a:xfrm>
                <a:off x="2105" y="2111"/>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413" name="Freeform 378"/>
              <p:cNvSpPr>
                <a:spLocks/>
              </p:cNvSpPr>
              <p:nvPr/>
            </p:nvSpPr>
            <p:spPr bwMode="auto">
              <a:xfrm>
                <a:off x="2174" y="2169"/>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14" name="Freeform 379"/>
              <p:cNvSpPr>
                <a:spLocks/>
              </p:cNvSpPr>
              <p:nvPr/>
            </p:nvSpPr>
            <p:spPr bwMode="auto">
              <a:xfrm>
                <a:off x="2174" y="2169"/>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415" name="Freeform 380"/>
              <p:cNvSpPr>
                <a:spLocks/>
              </p:cNvSpPr>
              <p:nvPr/>
            </p:nvSpPr>
            <p:spPr bwMode="auto">
              <a:xfrm>
                <a:off x="2132" y="2192"/>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16" name="Freeform 381"/>
              <p:cNvSpPr>
                <a:spLocks/>
              </p:cNvSpPr>
              <p:nvPr/>
            </p:nvSpPr>
            <p:spPr bwMode="auto">
              <a:xfrm>
                <a:off x="2132" y="2192"/>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417" name="Freeform 382"/>
              <p:cNvSpPr>
                <a:spLocks/>
              </p:cNvSpPr>
              <p:nvPr/>
            </p:nvSpPr>
            <p:spPr bwMode="auto">
              <a:xfrm>
                <a:off x="2230" y="2234"/>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18" name="Freeform 383"/>
              <p:cNvSpPr>
                <a:spLocks/>
              </p:cNvSpPr>
              <p:nvPr/>
            </p:nvSpPr>
            <p:spPr bwMode="auto">
              <a:xfrm>
                <a:off x="2230" y="2234"/>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419" name="Freeform 384"/>
              <p:cNvSpPr>
                <a:spLocks/>
              </p:cNvSpPr>
              <p:nvPr/>
            </p:nvSpPr>
            <p:spPr bwMode="auto">
              <a:xfrm>
                <a:off x="2104" y="2156"/>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20" name="Freeform 385"/>
              <p:cNvSpPr>
                <a:spLocks/>
              </p:cNvSpPr>
              <p:nvPr/>
            </p:nvSpPr>
            <p:spPr bwMode="auto">
              <a:xfrm>
                <a:off x="2104" y="2156"/>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421" name="Freeform 386"/>
              <p:cNvSpPr>
                <a:spLocks/>
              </p:cNvSpPr>
              <p:nvPr/>
            </p:nvSpPr>
            <p:spPr bwMode="auto">
              <a:xfrm>
                <a:off x="2134" y="2152"/>
                <a:ext cx="72" cy="64"/>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22" name="Freeform 387"/>
              <p:cNvSpPr>
                <a:spLocks/>
              </p:cNvSpPr>
              <p:nvPr/>
            </p:nvSpPr>
            <p:spPr bwMode="auto">
              <a:xfrm>
                <a:off x="2134" y="2152"/>
                <a:ext cx="72" cy="64"/>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423" name="Freeform 388"/>
              <p:cNvSpPr>
                <a:spLocks/>
              </p:cNvSpPr>
              <p:nvPr/>
            </p:nvSpPr>
            <p:spPr bwMode="auto">
              <a:xfrm>
                <a:off x="2116" y="2108"/>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24" name="Freeform 389"/>
              <p:cNvSpPr>
                <a:spLocks/>
              </p:cNvSpPr>
              <p:nvPr/>
            </p:nvSpPr>
            <p:spPr bwMode="auto">
              <a:xfrm>
                <a:off x="2116" y="2108"/>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425" name="Freeform 390"/>
              <p:cNvSpPr>
                <a:spLocks/>
              </p:cNvSpPr>
              <p:nvPr/>
            </p:nvSpPr>
            <p:spPr bwMode="auto">
              <a:xfrm>
                <a:off x="2099" y="2216"/>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26" name="Freeform 391"/>
              <p:cNvSpPr>
                <a:spLocks/>
              </p:cNvSpPr>
              <p:nvPr/>
            </p:nvSpPr>
            <p:spPr bwMode="auto">
              <a:xfrm>
                <a:off x="2099" y="2216"/>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427" name="Freeform 392"/>
              <p:cNvSpPr>
                <a:spLocks/>
              </p:cNvSpPr>
              <p:nvPr/>
            </p:nvSpPr>
            <p:spPr bwMode="auto">
              <a:xfrm>
                <a:off x="2026" y="2169"/>
                <a:ext cx="72" cy="65"/>
              </a:xfrm>
              <a:custGeom>
                <a:avLst/>
                <a:gdLst>
                  <a:gd name="T0" fmla="*/ 36 w 72"/>
                  <a:gd name="T1" fmla="*/ 0 h 65"/>
                  <a:gd name="T2" fmla="*/ 72 w 72"/>
                  <a:gd name="T3" fmla="*/ 33 h 65"/>
                  <a:gd name="T4" fmla="*/ 36 w 72"/>
                  <a:gd name="T5" fmla="*/ 65 h 65"/>
                  <a:gd name="T6" fmla="*/ 0 w 72"/>
                  <a:gd name="T7" fmla="*/ 33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28" name="Freeform 393"/>
              <p:cNvSpPr>
                <a:spLocks/>
              </p:cNvSpPr>
              <p:nvPr/>
            </p:nvSpPr>
            <p:spPr bwMode="auto">
              <a:xfrm>
                <a:off x="2026" y="2169"/>
                <a:ext cx="72" cy="65"/>
              </a:xfrm>
              <a:custGeom>
                <a:avLst/>
                <a:gdLst>
                  <a:gd name="T0" fmla="*/ 36 w 72"/>
                  <a:gd name="T1" fmla="*/ 0 h 65"/>
                  <a:gd name="T2" fmla="*/ 72 w 72"/>
                  <a:gd name="T3" fmla="*/ 33 h 65"/>
                  <a:gd name="T4" fmla="*/ 36 w 72"/>
                  <a:gd name="T5" fmla="*/ 65 h 65"/>
                  <a:gd name="T6" fmla="*/ 0 w 72"/>
                  <a:gd name="T7" fmla="*/ 33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429" name="Freeform 394"/>
              <p:cNvSpPr>
                <a:spLocks/>
              </p:cNvSpPr>
              <p:nvPr/>
            </p:nvSpPr>
            <p:spPr bwMode="auto">
              <a:xfrm>
                <a:off x="2069" y="2255"/>
                <a:ext cx="72" cy="65"/>
              </a:xfrm>
              <a:custGeom>
                <a:avLst/>
                <a:gdLst>
                  <a:gd name="T0" fmla="*/ 36 w 72"/>
                  <a:gd name="T1" fmla="*/ 0 h 65"/>
                  <a:gd name="T2" fmla="*/ 72 w 72"/>
                  <a:gd name="T3" fmla="*/ 33 h 65"/>
                  <a:gd name="T4" fmla="*/ 36 w 72"/>
                  <a:gd name="T5" fmla="*/ 65 h 65"/>
                  <a:gd name="T6" fmla="*/ 0 w 72"/>
                  <a:gd name="T7" fmla="*/ 33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30" name="Freeform 395"/>
              <p:cNvSpPr>
                <a:spLocks/>
              </p:cNvSpPr>
              <p:nvPr/>
            </p:nvSpPr>
            <p:spPr bwMode="auto">
              <a:xfrm>
                <a:off x="2069" y="2255"/>
                <a:ext cx="72" cy="65"/>
              </a:xfrm>
              <a:custGeom>
                <a:avLst/>
                <a:gdLst>
                  <a:gd name="T0" fmla="*/ 36 w 72"/>
                  <a:gd name="T1" fmla="*/ 0 h 65"/>
                  <a:gd name="T2" fmla="*/ 72 w 72"/>
                  <a:gd name="T3" fmla="*/ 33 h 65"/>
                  <a:gd name="T4" fmla="*/ 36 w 72"/>
                  <a:gd name="T5" fmla="*/ 65 h 65"/>
                  <a:gd name="T6" fmla="*/ 0 w 72"/>
                  <a:gd name="T7" fmla="*/ 33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431" name="Freeform 396"/>
              <p:cNvSpPr>
                <a:spLocks/>
              </p:cNvSpPr>
              <p:nvPr/>
            </p:nvSpPr>
            <p:spPr bwMode="auto">
              <a:xfrm>
                <a:off x="2026" y="2163"/>
                <a:ext cx="72" cy="64"/>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32" name="Freeform 397"/>
              <p:cNvSpPr>
                <a:spLocks/>
              </p:cNvSpPr>
              <p:nvPr/>
            </p:nvSpPr>
            <p:spPr bwMode="auto">
              <a:xfrm>
                <a:off x="2026" y="2163"/>
                <a:ext cx="72" cy="64"/>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433" name="Freeform 398"/>
              <p:cNvSpPr>
                <a:spLocks/>
              </p:cNvSpPr>
              <p:nvPr/>
            </p:nvSpPr>
            <p:spPr bwMode="auto">
              <a:xfrm>
                <a:off x="2122" y="2168"/>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34" name="Freeform 399"/>
              <p:cNvSpPr>
                <a:spLocks/>
              </p:cNvSpPr>
              <p:nvPr/>
            </p:nvSpPr>
            <p:spPr bwMode="auto">
              <a:xfrm>
                <a:off x="2122" y="2168"/>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435" name="Freeform 400"/>
              <p:cNvSpPr>
                <a:spLocks/>
              </p:cNvSpPr>
              <p:nvPr/>
            </p:nvSpPr>
            <p:spPr bwMode="auto">
              <a:xfrm>
                <a:off x="2145" y="2181"/>
                <a:ext cx="72" cy="64"/>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36" name="Freeform 401"/>
              <p:cNvSpPr>
                <a:spLocks/>
              </p:cNvSpPr>
              <p:nvPr/>
            </p:nvSpPr>
            <p:spPr bwMode="auto">
              <a:xfrm>
                <a:off x="2145" y="2181"/>
                <a:ext cx="72" cy="64"/>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437" name="Freeform 402"/>
              <p:cNvSpPr>
                <a:spLocks/>
              </p:cNvSpPr>
              <p:nvPr/>
            </p:nvSpPr>
            <p:spPr bwMode="auto">
              <a:xfrm>
                <a:off x="2106" y="2115"/>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38" name="Freeform 403"/>
              <p:cNvSpPr>
                <a:spLocks/>
              </p:cNvSpPr>
              <p:nvPr/>
            </p:nvSpPr>
            <p:spPr bwMode="auto">
              <a:xfrm>
                <a:off x="2106" y="2115"/>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439" name="Freeform 404"/>
              <p:cNvSpPr>
                <a:spLocks/>
              </p:cNvSpPr>
              <p:nvPr/>
            </p:nvSpPr>
            <p:spPr bwMode="auto">
              <a:xfrm>
                <a:off x="2062" y="2216"/>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440" name="Freeform 405"/>
              <p:cNvSpPr>
                <a:spLocks/>
              </p:cNvSpPr>
              <p:nvPr/>
            </p:nvSpPr>
            <p:spPr bwMode="auto">
              <a:xfrm>
                <a:off x="2062" y="2216"/>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441" name="Freeform 406"/>
              <p:cNvSpPr>
                <a:spLocks/>
              </p:cNvSpPr>
              <p:nvPr/>
            </p:nvSpPr>
            <p:spPr bwMode="auto">
              <a:xfrm>
                <a:off x="2100" y="2172"/>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8" name="Group 608"/>
            <p:cNvGrpSpPr>
              <a:grpSpLocks/>
            </p:cNvGrpSpPr>
            <p:nvPr/>
          </p:nvGrpSpPr>
          <p:grpSpPr bwMode="auto">
            <a:xfrm>
              <a:off x="2446962" y="2251093"/>
              <a:ext cx="1743895" cy="1697247"/>
              <a:chOff x="1536" y="1251"/>
              <a:chExt cx="1100" cy="1148"/>
            </a:xfrm>
            <a:solidFill>
              <a:schemeClr val="accent4"/>
            </a:solidFill>
          </p:grpSpPr>
          <p:sp>
            <p:nvSpPr>
              <p:cNvPr id="1704042" name="Freeform 408"/>
              <p:cNvSpPr>
                <a:spLocks/>
              </p:cNvSpPr>
              <p:nvPr/>
            </p:nvSpPr>
            <p:spPr bwMode="auto">
              <a:xfrm>
                <a:off x="2100" y="2172"/>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043" name="Freeform 409"/>
              <p:cNvSpPr>
                <a:spLocks/>
              </p:cNvSpPr>
              <p:nvPr/>
            </p:nvSpPr>
            <p:spPr bwMode="auto">
              <a:xfrm>
                <a:off x="2044" y="2107"/>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44" name="Freeform 410"/>
              <p:cNvSpPr>
                <a:spLocks/>
              </p:cNvSpPr>
              <p:nvPr/>
            </p:nvSpPr>
            <p:spPr bwMode="auto">
              <a:xfrm>
                <a:off x="2044" y="2107"/>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045" name="Freeform 411"/>
              <p:cNvSpPr>
                <a:spLocks/>
              </p:cNvSpPr>
              <p:nvPr/>
            </p:nvSpPr>
            <p:spPr bwMode="auto">
              <a:xfrm>
                <a:off x="2062" y="2208"/>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46" name="Freeform 412"/>
              <p:cNvSpPr>
                <a:spLocks/>
              </p:cNvSpPr>
              <p:nvPr/>
            </p:nvSpPr>
            <p:spPr bwMode="auto">
              <a:xfrm>
                <a:off x="2062" y="2208"/>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047" name="Freeform 413"/>
              <p:cNvSpPr>
                <a:spLocks/>
              </p:cNvSpPr>
              <p:nvPr/>
            </p:nvSpPr>
            <p:spPr bwMode="auto">
              <a:xfrm>
                <a:off x="2090" y="2172"/>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48" name="Freeform 414"/>
              <p:cNvSpPr>
                <a:spLocks/>
              </p:cNvSpPr>
              <p:nvPr/>
            </p:nvSpPr>
            <p:spPr bwMode="auto">
              <a:xfrm>
                <a:off x="2090" y="2172"/>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049" name="Freeform 415"/>
              <p:cNvSpPr>
                <a:spLocks/>
              </p:cNvSpPr>
              <p:nvPr/>
            </p:nvSpPr>
            <p:spPr bwMode="auto">
              <a:xfrm>
                <a:off x="2209" y="2275"/>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50" name="Freeform 416"/>
              <p:cNvSpPr>
                <a:spLocks/>
              </p:cNvSpPr>
              <p:nvPr/>
            </p:nvSpPr>
            <p:spPr bwMode="auto">
              <a:xfrm>
                <a:off x="2209" y="2275"/>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051" name="Freeform 417"/>
              <p:cNvSpPr>
                <a:spLocks/>
              </p:cNvSpPr>
              <p:nvPr/>
            </p:nvSpPr>
            <p:spPr bwMode="auto">
              <a:xfrm>
                <a:off x="2155" y="2309"/>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52" name="Freeform 418"/>
              <p:cNvSpPr>
                <a:spLocks/>
              </p:cNvSpPr>
              <p:nvPr/>
            </p:nvSpPr>
            <p:spPr bwMode="auto">
              <a:xfrm>
                <a:off x="2155" y="2309"/>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053" name="Freeform 419"/>
              <p:cNvSpPr>
                <a:spLocks/>
              </p:cNvSpPr>
              <p:nvPr/>
            </p:nvSpPr>
            <p:spPr bwMode="auto">
              <a:xfrm>
                <a:off x="2093" y="2334"/>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54" name="Freeform 420"/>
              <p:cNvSpPr>
                <a:spLocks/>
              </p:cNvSpPr>
              <p:nvPr/>
            </p:nvSpPr>
            <p:spPr bwMode="auto">
              <a:xfrm>
                <a:off x="2093" y="2334"/>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055" name="Freeform 421"/>
              <p:cNvSpPr>
                <a:spLocks/>
              </p:cNvSpPr>
              <p:nvPr/>
            </p:nvSpPr>
            <p:spPr bwMode="auto">
              <a:xfrm>
                <a:off x="2031" y="2225"/>
                <a:ext cx="72" cy="65"/>
              </a:xfrm>
              <a:custGeom>
                <a:avLst/>
                <a:gdLst>
                  <a:gd name="T0" fmla="*/ 36 w 72"/>
                  <a:gd name="T1" fmla="*/ 0 h 65"/>
                  <a:gd name="T2" fmla="*/ 72 w 72"/>
                  <a:gd name="T3" fmla="*/ 32 h 65"/>
                  <a:gd name="T4" fmla="*/ 36 w 72"/>
                  <a:gd name="T5" fmla="*/ 65 h 65"/>
                  <a:gd name="T6" fmla="*/ 0 w 72"/>
                  <a:gd name="T7" fmla="*/ 32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56" name="Freeform 422"/>
              <p:cNvSpPr>
                <a:spLocks/>
              </p:cNvSpPr>
              <p:nvPr/>
            </p:nvSpPr>
            <p:spPr bwMode="auto">
              <a:xfrm>
                <a:off x="2031" y="2225"/>
                <a:ext cx="72" cy="65"/>
              </a:xfrm>
              <a:custGeom>
                <a:avLst/>
                <a:gdLst>
                  <a:gd name="T0" fmla="*/ 36 w 72"/>
                  <a:gd name="T1" fmla="*/ 0 h 65"/>
                  <a:gd name="T2" fmla="*/ 72 w 72"/>
                  <a:gd name="T3" fmla="*/ 32 h 65"/>
                  <a:gd name="T4" fmla="*/ 36 w 72"/>
                  <a:gd name="T5" fmla="*/ 65 h 65"/>
                  <a:gd name="T6" fmla="*/ 0 w 72"/>
                  <a:gd name="T7" fmla="*/ 32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057" name="Freeform 423"/>
              <p:cNvSpPr>
                <a:spLocks/>
              </p:cNvSpPr>
              <p:nvPr/>
            </p:nvSpPr>
            <p:spPr bwMode="auto">
              <a:xfrm>
                <a:off x="1976" y="2302"/>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58" name="Freeform 424"/>
              <p:cNvSpPr>
                <a:spLocks/>
              </p:cNvSpPr>
              <p:nvPr/>
            </p:nvSpPr>
            <p:spPr bwMode="auto">
              <a:xfrm>
                <a:off x="1976" y="2302"/>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059" name="Freeform 425"/>
              <p:cNvSpPr>
                <a:spLocks/>
              </p:cNvSpPr>
              <p:nvPr/>
            </p:nvSpPr>
            <p:spPr bwMode="auto">
              <a:xfrm>
                <a:off x="1963" y="2203"/>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60" name="Freeform 426"/>
              <p:cNvSpPr>
                <a:spLocks/>
              </p:cNvSpPr>
              <p:nvPr/>
            </p:nvSpPr>
            <p:spPr bwMode="auto">
              <a:xfrm>
                <a:off x="1963" y="2203"/>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061" name="Freeform 427"/>
              <p:cNvSpPr>
                <a:spLocks/>
              </p:cNvSpPr>
              <p:nvPr/>
            </p:nvSpPr>
            <p:spPr bwMode="auto">
              <a:xfrm>
                <a:off x="1867" y="2124"/>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62" name="Freeform 428"/>
              <p:cNvSpPr>
                <a:spLocks/>
              </p:cNvSpPr>
              <p:nvPr/>
            </p:nvSpPr>
            <p:spPr bwMode="auto">
              <a:xfrm>
                <a:off x="1867" y="2124"/>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063" name="Freeform 429"/>
              <p:cNvSpPr>
                <a:spLocks/>
              </p:cNvSpPr>
              <p:nvPr/>
            </p:nvSpPr>
            <p:spPr bwMode="auto">
              <a:xfrm>
                <a:off x="1822" y="1997"/>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64" name="Freeform 430"/>
              <p:cNvSpPr>
                <a:spLocks/>
              </p:cNvSpPr>
              <p:nvPr/>
            </p:nvSpPr>
            <p:spPr bwMode="auto">
              <a:xfrm>
                <a:off x="1822" y="1997"/>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065" name="Freeform 431"/>
              <p:cNvSpPr>
                <a:spLocks/>
              </p:cNvSpPr>
              <p:nvPr/>
            </p:nvSpPr>
            <p:spPr bwMode="auto">
              <a:xfrm>
                <a:off x="1770" y="1986"/>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66" name="Freeform 432"/>
              <p:cNvSpPr>
                <a:spLocks/>
              </p:cNvSpPr>
              <p:nvPr/>
            </p:nvSpPr>
            <p:spPr bwMode="auto">
              <a:xfrm>
                <a:off x="1770" y="1986"/>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067" name="Freeform 433"/>
              <p:cNvSpPr>
                <a:spLocks/>
              </p:cNvSpPr>
              <p:nvPr/>
            </p:nvSpPr>
            <p:spPr bwMode="auto">
              <a:xfrm>
                <a:off x="1765" y="2018"/>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68" name="Freeform 434"/>
              <p:cNvSpPr>
                <a:spLocks/>
              </p:cNvSpPr>
              <p:nvPr/>
            </p:nvSpPr>
            <p:spPr bwMode="auto">
              <a:xfrm>
                <a:off x="1765" y="2018"/>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069" name="Freeform 435"/>
              <p:cNvSpPr>
                <a:spLocks/>
              </p:cNvSpPr>
              <p:nvPr/>
            </p:nvSpPr>
            <p:spPr bwMode="auto">
              <a:xfrm>
                <a:off x="1818" y="2018"/>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70" name="Freeform 436"/>
              <p:cNvSpPr>
                <a:spLocks/>
              </p:cNvSpPr>
              <p:nvPr/>
            </p:nvSpPr>
            <p:spPr bwMode="auto">
              <a:xfrm>
                <a:off x="1818" y="2018"/>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071" name="Freeform 437"/>
              <p:cNvSpPr>
                <a:spLocks/>
              </p:cNvSpPr>
              <p:nvPr/>
            </p:nvSpPr>
            <p:spPr bwMode="auto">
              <a:xfrm>
                <a:off x="1833" y="1994"/>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72" name="Freeform 438"/>
              <p:cNvSpPr>
                <a:spLocks/>
              </p:cNvSpPr>
              <p:nvPr/>
            </p:nvSpPr>
            <p:spPr bwMode="auto">
              <a:xfrm>
                <a:off x="1833" y="1994"/>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073" name="Freeform 439"/>
              <p:cNvSpPr>
                <a:spLocks/>
              </p:cNvSpPr>
              <p:nvPr/>
            </p:nvSpPr>
            <p:spPr bwMode="auto">
              <a:xfrm>
                <a:off x="1792" y="1962"/>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74" name="Freeform 440"/>
              <p:cNvSpPr>
                <a:spLocks/>
              </p:cNvSpPr>
              <p:nvPr/>
            </p:nvSpPr>
            <p:spPr bwMode="auto">
              <a:xfrm>
                <a:off x="1792" y="1962"/>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075" name="Freeform 441"/>
              <p:cNvSpPr>
                <a:spLocks/>
              </p:cNvSpPr>
              <p:nvPr/>
            </p:nvSpPr>
            <p:spPr bwMode="auto">
              <a:xfrm>
                <a:off x="1831" y="2010"/>
                <a:ext cx="72" cy="65"/>
              </a:xfrm>
              <a:custGeom>
                <a:avLst/>
                <a:gdLst>
                  <a:gd name="T0" fmla="*/ 36 w 72"/>
                  <a:gd name="T1" fmla="*/ 0 h 65"/>
                  <a:gd name="T2" fmla="*/ 72 w 72"/>
                  <a:gd name="T3" fmla="*/ 32 h 65"/>
                  <a:gd name="T4" fmla="*/ 36 w 72"/>
                  <a:gd name="T5" fmla="*/ 65 h 65"/>
                  <a:gd name="T6" fmla="*/ 0 w 72"/>
                  <a:gd name="T7" fmla="*/ 32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76" name="Freeform 442"/>
              <p:cNvSpPr>
                <a:spLocks/>
              </p:cNvSpPr>
              <p:nvPr/>
            </p:nvSpPr>
            <p:spPr bwMode="auto">
              <a:xfrm>
                <a:off x="1831" y="2010"/>
                <a:ext cx="72" cy="65"/>
              </a:xfrm>
              <a:custGeom>
                <a:avLst/>
                <a:gdLst>
                  <a:gd name="T0" fmla="*/ 36 w 72"/>
                  <a:gd name="T1" fmla="*/ 0 h 65"/>
                  <a:gd name="T2" fmla="*/ 72 w 72"/>
                  <a:gd name="T3" fmla="*/ 32 h 65"/>
                  <a:gd name="T4" fmla="*/ 36 w 72"/>
                  <a:gd name="T5" fmla="*/ 65 h 65"/>
                  <a:gd name="T6" fmla="*/ 0 w 72"/>
                  <a:gd name="T7" fmla="*/ 32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077" name="Freeform 443"/>
              <p:cNvSpPr>
                <a:spLocks/>
              </p:cNvSpPr>
              <p:nvPr/>
            </p:nvSpPr>
            <p:spPr bwMode="auto">
              <a:xfrm>
                <a:off x="1792" y="1923"/>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78" name="Freeform 444"/>
              <p:cNvSpPr>
                <a:spLocks/>
              </p:cNvSpPr>
              <p:nvPr/>
            </p:nvSpPr>
            <p:spPr bwMode="auto">
              <a:xfrm>
                <a:off x="1792" y="1923"/>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079" name="Freeform 445"/>
              <p:cNvSpPr>
                <a:spLocks/>
              </p:cNvSpPr>
              <p:nvPr/>
            </p:nvSpPr>
            <p:spPr bwMode="auto">
              <a:xfrm>
                <a:off x="1813" y="2070"/>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80" name="Freeform 446"/>
              <p:cNvSpPr>
                <a:spLocks/>
              </p:cNvSpPr>
              <p:nvPr/>
            </p:nvSpPr>
            <p:spPr bwMode="auto">
              <a:xfrm>
                <a:off x="1813" y="2070"/>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081" name="Freeform 447"/>
              <p:cNvSpPr>
                <a:spLocks/>
              </p:cNvSpPr>
              <p:nvPr/>
            </p:nvSpPr>
            <p:spPr bwMode="auto">
              <a:xfrm>
                <a:off x="1862" y="2047"/>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82" name="Freeform 448"/>
              <p:cNvSpPr>
                <a:spLocks/>
              </p:cNvSpPr>
              <p:nvPr/>
            </p:nvSpPr>
            <p:spPr bwMode="auto">
              <a:xfrm>
                <a:off x="1862" y="2047"/>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083" name="Freeform 449"/>
              <p:cNvSpPr>
                <a:spLocks/>
              </p:cNvSpPr>
              <p:nvPr/>
            </p:nvSpPr>
            <p:spPr bwMode="auto">
              <a:xfrm>
                <a:off x="1831" y="1916"/>
                <a:ext cx="72" cy="65"/>
              </a:xfrm>
              <a:custGeom>
                <a:avLst/>
                <a:gdLst>
                  <a:gd name="T0" fmla="*/ 36 w 72"/>
                  <a:gd name="T1" fmla="*/ 0 h 65"/>
                  <a:gd name="T2" fmla="*/ 72 w 72"/>
                  <a:gd name="T3" fmla="*/ 33 h 65"/>
                  <a:gd name="T4" fmla="*/ 36 w 72"/>
                  <a:gd name="T5" fmla="*/ 65 h 65"/>
                  <a:gd name="T6" fmla="*/ 0 w 72"/>
                  <a:gd name="T7" fmla="*/ 33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84" name="Freeform 450"/>
              <p:cNvSpPr>
                <a:spLocks/>
              </p:cNvSpPr>
              <p:nvPr/>
            </p:nvSpPr>
            <p:spPr bwMode="auto">
              <a:xfrm>
                <a:off x="1831" y="1916"/>
                <a:ext cx="72" cy="65"/>
              </a:xfrm>
              <a:custGeom>
                <a:avLst/>
                <a:gdLst>
                  <a:gd name="T0" fmla="*/ 36 w 72"/>
                  <a:gd name="T1" fmla="*/ 0 h 65"/>
                  <a:gd name="T2" fmla="*/ 72 w 72"/>
                  <a:gd name="T3" fmla="*/ 33 h 65"/>
                  <a:gd name="T4" fmla="*/ 36 w 72"/>
                  <a:gd name="T5" fmla="*/ 65 h 65"/>
                  <a:gd name="T6" fmla="*/ 0 w 72"/>
                  <a:gd name="T7" fmla="*/ 33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085" name="Freeform 451"/>
              <p:cNvSpPr>
                <a:spLocks/>
              </p:cNvSpPr>
              <p:nvPr/>
            </p:nvSpPr>
            <p:spPr bwMode="auto">
              <a:xfrm>
                <a:off x="1817" y="1890"/>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86" name="Freeform 452"/>
              <p:cNvSpPr>
                <a:spLocks/>
              </p:cNvSpPr>
              <p:nvPr/>
            </p:nvSpPr>
            <p:spPr bwMode="auto">
              <a:xfrm>
                <a:off x="1817" y="1890"/>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087" name="Freeform 453"/>
              <p:cNvSpPr>
                <a:spLocks/>
              </p:cNvSpPr>
              <p:nvPr/>
            </p:nvSpPr>
            <p:spPr bwMode="auto">
              <a:xfrm>
                <a:off x="1782" y="2026"/>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88" name="Freeform 454"/>
              <p:cNvSpPr>
                <a:spLocks/>
              </p:cNvSpPr>
              <p:nvPr/>
            </p:nvSpPr>
            <p:spPr bwMode="auto">
              <a:xfrm>
                <a:off x="1782" y="2026"/>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089" name="Freeform 455"/>
              <p:cNvSpPr>
                <a:spLocks/>
              </p:cNvSpPr>
              <p:nvPr/>
            </p:nvSpPr>
            <p:spPr bwMode="auto">
              <a:xfrm>
                <a:off x="1747" y="1970"/>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90" name="Freeform 456"/>
              <p:cNvSpPr>
                <a:spLocks/>
              </p:cNvSpPr>
              <p:nvPr/>
            </p:nvSpPr>
            <p:spPr bwMode="auto">
              <a:xfrm>
                <a:off x="1747" y="1970"/>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091" name="Freeform 457"/>
              <p:cNvSpPr>
                <a:spLocks/>
              </p:cNvSpPr>
              <p:nvPr/>
            </p:nvSpPr>
            <p:spPr bwMode="auto">
              <a:xfrm>
                <a:off x="1721" y="1932"/>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92" name="Freeform 458"/>
              <p:cNvSpPr>
                <a:spLocks/>
              </p:cNvSpPr>
              <p:nvPr/>
            </p:nvSpPr>
            <p:spPr bwMode="auto">
              <a:xfrm>
                <a:off x="1721" y="1932"/>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093" name="Freeform 459"/>
              <p:cNvSpPr>
                <a:spLocks/>
              </p:cNvSpPr>
              <p:nvPr/>
            </p:nvSpPr>
            <p:spPr bwMode="auto">
              <a:xfrm>
                <a:off x="1655" y="1734"/>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94" name="Freeform 460"/>
              <p:cNvSpPr>
                <a:spLocks/>
              </p:cNvSpPr>
              <p:nvPr/>
            </p:nvSpPr>
            <p:spPr bwMode="auto">
              <a:xfrm>
                <a:off x="1655" y="1734"/>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095" name="Freeform 461"/>
              <p:cNvSpPr>
                <a:spLocks/>
              </p:cNvSpPr>
              <p:nvPr/>
            </p:nvSpPr>
            <p:spPr bwMode="auto">
              <a:xfrm>
                <a:off x="1698" y="1802"/>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96" name="Freeform 462"/>
              <p:cNvSpPr>
                <a:spLocks/>
              </p:cNvSpPr>
              <p:nvPr/>
            </p:nvSpPr>
            <p:spPr bwMode="auto">
              <a:xfrm>
                <a:off x="1698" y="1802"/>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097" name="Freeform 463"/>
              <p:cNvSpPr>
                <a:spLocks/>
              </p:cNvSpPr>
              <p:nvPr/>
            </p:nvSpPr>
            <p:spPr bwMode="auto">
              <a:xfrm>
                <a:off x="1755" y="1744"/>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98" name="Freeform 464"/>
              <p:cNvSpPr>
                <a:spLocks/>
              </p:cNvSpPr>
              <p:nvPr/>
            </p:nvSpPr>
            <p:spPr bwMode="auto">
              <a:xfrm>
                <a:off x="1755" y="1744"/>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099" name="Freeform 465"/>
              <p:cNvSpPr>
                <a:spLocks/>
              </p:cNvSpPr>
              <p:nvPr/>
            </p:nvSpPr>
            <p:spPr bwMode="auto">
              <a:xfrm>
                <a:off x="1727" y="1681"/>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00" name="Freeform 466"/>
              <p:cNvSpPr>
                <a:spLocks/>
              </p:cNvSpPr>
              <p:nvPr/>
            </p:nvSpPr>
            <p:spPr bwMode="auto">
              <a:xfrm>
                <a:off x="1727" y="1681"/>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01" name="Freeform 467"/>
              <p:cNvSpPr>
                <a:spLocks/>
              </p:cNvSpPr>
              <p:nvPr/>
            </p:nvSpPr>
            <p:spPr bwMode="auto">
              <a:xfrm>
                <a:off x="1663" y="1434"/>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02" name="Freeform 468"/>
              <p:cNvSpPr>
                <a:spLocks/>
              </p:cNvSpPr>
              <p:nvPr/>
            </p:nvSpPr>
            <p:spPr bwMode="auto">
              <a:xfrm>
                <a:off x="1663" y="1434"/>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03" name="Freeform 469"/>
              <p:cNvSpPr>
                <a:spLocks/>
              </p:cNvSpPr>
              <p:nvPr/>
            </p:nvSpPr>
            <p:spPr bwMode="auto">
              <a:xfrm>
                <a:off x="1688" y="1514"/>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04" name="Freeform 470"/>
              <p:cNvSpPr>
                <a:spLocks/>
              </p:cNvSpPr>
              <p:nvPr/>
            </p:nvSpPr>
            <p:spPr bwMode="auto">
              <a:xfrm>
                <a:off x="1688" y="1514"/>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05" name="Freeform 471"/>
              <p:cNvSpPr>
                <a:spLocks/>
              </p:cNvSpPr>
              <p:nvPr/>
            </p:nvSpPr>
            <p:spPr bwMode="auto">
              <a:xfrm>
                <a:off x="1707" y="1620"/>
                <a:ext cx="72" cy="65"/>
              </a:xfrm>
              <a:custGeom>
                <a:avLst/>
                <a:gdLst>
                  <a:gd name="T0" fmla="*/ 36 w 72"/>
                  <a:gd name="T1" fmla="*/ 0 h 65"/>
                  <a:gd name="T2" fmla="*/ 72 w 72"/>
                  <a:gd name="T3" fmla="*/ 32 h 65"/>
                  <a:gd name="T4" fmla="*/ 36 w 72"/>
                  <a:gd name="T5" fmla="*/ 65 h 65"/>
                  <a:gd name="T6" fmla="*/ 0 w 72"/>
                  <a:gd name="T7" fmla="*/ 32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06" name="Freeform 472"/>
              <p:cNvSpPr>
                <a:spLocks/>
              </p:cNvSpPr>
              <p:nvPr/>
            </p:nvSpPr>
            <p:spPr bwMode="auto">
              <a:xfrm>
                <a:off x="1707" y="1620"/>
                <a:ext cx="72" cy="65"/>
              </a:xfrm>
              <a:custGeom>
                <a:avLst/>
                <a:gdLst>
                  <a:gd name="T0" fmla="*/ 36 w 72"/>
                  <a:gd name="T1" fmla="*/ 0 h 65"/>
                  <a:gd name="T2" fmla="*/ 72 w 72"/>
                  <a:gd name="T3" fmla="*/ 32 h 65"/>
                  <a:gd name="T4" fmla="*/ 36 w 72"/>
                  <a:gd name="T5" fmla="*/ 65 h 65"/>
                  <a:gd name="T6" fmla="*/ 0 w 72"/>
                  <a:gd name="T7" fmla="*/ 32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07" name="Freeform 473"/>
              <p:cNvSpPr>
                <a:spLocks/>
              </p:cNvSpPr>
              <p:nvPr/>
            </p:nvSpPr>
            <p:spPr bwMode="auto">
              <a:xfrm>
                <a:off x="1678" y="1776"/>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08" name="Freeform 474"/>
              <p:cNvSpPr>
                <a:spLocks/>
              </p:cNvSpPr>
              <p:nvPr/>
            </p:nvSpPr>
            <p:spPr bwMode="auto">
              <a:xfrm>
                <a:off x="1678" y="1776"/>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09" name="Freeform 475"/>
              <p:cNvSpPr>
                <a:spLocks/>
              </p:cNvSpPr>
              <p:nvPr/>
            </p:nvSpPr>
            <p:spPr bwMode="auto">
              <a:xfrm>
                <a:off x="1677" y="1686"/>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10" name="Freeform 476"/>
              <p:cNvSpPr>
                <a:spLocks/>
              </p:cNvSpPr>
              <p:nvPr/>
            </p:nvSpPr>
            <p:spPr bwMode="auto">
              <a:xfrm>
                <a:off x="1677" y="1686"/>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11" name="Freeform 477"/>
              <p:cNvSpPr>
                <a:spLocks/>
              </p:cNvSpPr>
              <p:nvPr/>
            </p:nvSpPr>
            <p:spPr bwMode="auto">
              <a:xfrm>
                <a:off x="1705" y="1737"/>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12" name="Freeform 478"/>
              <p:cNvSpPr>
                <a:spLocks/>
              </p:cNvSpPr>
              <p:nvPr/>
            </p:nvSpPr>
            <p:spPr bwMode="auto">
              <a:xfrm>
                <a:off x="1705" y="1737"/>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13" name="Freeform 479"/>
              <p:cNvSpPr>
                <a:spLocks/>
              </p:cNvSpPr>
              <p:nvPr/>
            </p:nvSpPr>
            <p:spPr bwMode="auto">
              <a:xfrm>
                <a:off x="1733" y="1818"/>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14" name="Freeform 480"/>
              <p:cNvSpPr>
                <a:spLocks/>
              </p:cNvSpPr>
              <p:nvPr/>
            </p:nvSpPr>
            <p:spPr bwMode="auto">
              <a:xfrm>
                <a:off x="1733" y="1818"/>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15" name="Freeform 481"/>
              <p:cNvSpPr>
                <a:spLocks/>
              </p:cNvSpPr>
              <p:nvPr/>
            </p:nvSpPr>
            <p:spPr bwMode="auto">
              <a:xfrm>
                <a:off x="1809" y="1903"/>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16" name="Freeform 482"/>
              <p:cNvSpPr>
                <a:spLocks/>
              </p:cNvSpPr>
              <p:nvPr/>
            </p:nvSpPr>
            <p:spPr bwMode="auto">
              <a:xfrm>
                <a:off x="1809" y="1903"/>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17" name="Freeform 483"/>
              <p:cNvSpPr>
                <a:spLocks/>
              </p:cNvSpPr>
              <p:nvPr/>
            </p:nvSpPr>
            <p:spPr bwMode="auto">
              <a:xfrm>
                <a:off x="1798" y="1793"/>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18" name="Freeform 484"/>
              <p:cNvSpPr>
                <a:spLocks/>
              </p:cNvSpPr>
              <p:nvPr/>
            </p:nvSpPr>
            <p:spPr bwMode="auto">
              <a:xfrm>
                <a:off x="1798" y="1793"/>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19" name="Freeform 485"/>
              <p:cNvSpPr>
                <a:spLocks/>
              </p:cNvSpPr>
              <p:nvPr/>
            </p:nvSpPr>
            <p:spPr bwMode="auto">
              <a:xfrm>
                <a:off x="1798" y="1746"/>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20" name="Freeform 486"/>
              <p:cNvSpPr>
                <a:spLocks/>
              </p:cNvSpPr>
              <p:nvPr/>
            </p:nvSpPr>
            <p:spPr bwMode="auto">
              <a:xfrm>
                <a:off x="1798" y="1746"/>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21" name="Freeform 487"/>
              <p:cNvSpPr>
                <a:spLocks/>
              </p:cNvSpPr>
              <p:nvPr/>
            </p:nvSpPr>
            <p:spPr bwMode="auto">
              <a:xfrm>
                <a:off x="1799" y="1871"/>
                <a:ext cx="72" cy="64"/>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22" name="Freeform 488"/>
              <p:cNvSpPr>
                <a:spLocks/>
              </p:cNvSpPr>
              <p:nvPr/>
            </p:nvSpPr>
            <p:spPr bwMode="auto">
              <a:xfrm>
                <a:off x="1799" y="1871"/>
                <a:ext cx="72" cy="64"/>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23" name="Freeform 489"/>
              <p:cNvSpPr>
                <a:spLocks/>
              </p:cNvSpPr>
              <p:nvPr/>
            </p:nvSpPr>
            <p:spPr bwMode="auto">
              <a:xfrm>
                <a:off x="1706" y="1816"/>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24" name="Freeform 490"/>
              <p:cNvSpPr>
                <a:spLocks/>
              </p:cNvSpPr>
              <p:nvPr/>
            </p:nvSpPr>
            <p:spPr bwMode="auto">
              <a:xfrm>
                <a:off x="1706" y="1816"/>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25" name="Freeform 491"/>
              <p:cNvSpPr>
                <a:spLocks/>
              </p:cNvSpPr>
              <p:nvPr/>
            </p:nvSpPr>
            <p:spPr bwMode="auto">
              <a:xfrm>
                <a:off x="1743" y="1835"/>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26" name="Freeform 492"/>
              <p:cNvSpPr>
                <a:spLocks/>
              </p:cNvSpPr>
              <p:nvPr/>
            </p:nvSpPr>
            <p:spPr bwMode="auto">
              <a:xfrm>
                <a:off x="1743" y="1835"/>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27" name="Freeform 493"/>
              <p:cNvSpPr>
                <a:spLocks/>
              </p:cNvSpPr>
              <p:nvPr/>
            </p:nvSpPr>
            <p:spPr bwMode="auto">
              <a:xfrm>
                <a:off x="1717" y="1779"/>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28" name="Freeform 494"/>
              <p:cNvSpPr>
                <a:spLocks/>
              </p:cNvSpPr>
              <p:nvPr/>
            </p:nvSpPr>
            <p:spPr bwMode="auto">
              <a:xfrm>
                <a:off x="1717" y="1779"/>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29" name="Freeform 495"/>
              <p:cNvSpPr>
                <a:spLocks/>
              </p:cNvSpPr>
              <p:nvPr/>
            </p:nvSpPr>
            <p:spPr bwMode="auto">
              <a:xfrm>
                <a:off x="1637" y="1705"/>
                <a:ext cx="72" cy="64"/>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30" name="Freeform 496"/>
              <p:cNvSpPr>
                <a:spLocks/>
              </p:cNvSpPr>
              <p:nvPr/>
            </p:nvSpPr>
            <p:spPr bwMode="auto">
              <a:xfrm>
                <a:off x="1637" y="1705"/>
                <a:ext cx="72" cy="64"/>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31" name="Freeform 497"/>
              <p:cNvSpPr>
                <a:spLocks/>
              </p:cNvSpPr>
              <p:nvPr/>
            </p:nvSpPr>
            <p:spPr bwMode="auto">
              <a:xfrm>
                <a:off x="1622" y="1665"/>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32" name="Freeform 498"/>
              <p:cNvSpPr>
                <a:spLocks/>
              </p:cNvSpPr>
              <p:nvPr/>
            </p:nvSpPr>
            <p:spPr bwMode="auto">
              <a:xfrm>
                <a:off x="1622" y="1665"/>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33" name="Freeform 499"/>
              <p:cNvSpPr>
                <a:spLocks/>
              </p:cNvSpPr>
              <p:nvPr/>
            </p:nvSpPr>
            <p:spPr bwMode="auto">
              <a:xfrm>
                <a:off x="1571" y="1577"/>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34" name="Freeform 500"/>
              <p:cNvSpPr>
                <a:spLocks/>
              </p:cNvSpPr>
              <p:nvPr/>
            </p:nvSpPr>
            <p:spPr bwMode="auto">
              <a:xfrm>
                <a:off x="1571" y="1577"/>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35" name="Freeform 501"/>
              <p:cNvSpPr>
                <a:spLocks/>
              </p:cNvSpPr>
              <p:nvPr/>
            </p:nvSpPr>
            <p:spPr bwMode="auto">
              <a:xfrm>
                <a:off x="1555" y="1603"/>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36" name="Freeform 502"/>
              <p:cNvSpPr>
                <a:spLocks/>
              </p:cNvSpPr>
              <p:nvPr/>
            </p:nvSpPr>
            <p:spPr bwMode="auto">
              <a:xfrm>
                <a:off x="1555" y="1603"/>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37" name="Freeform 503"/>
              <p:cNvSpPr>
                <a:spLocks/>
              </p:cNvSpPr>
              <p:nvPr/>
            </p:nvSpPr>
            <p:spPr bwMode="auto">
              <a:xfrm>
                <a:off x="1550" y="1434"/>
                <a:ext cx="72" cy="65"/>
              </a:xfrm>
              <a:custGeom>
                <a:avLst/>
                <a:gdLst>
                  <a:gd name="T0" fmla="*/ 36 w 72"/>
                  <a:gd name="T1" fmla="*/ 0 h 65"/>
                  <a:gd name="T2" fmla="*/ 72 w 72"/>
                  <a:gd name="T3" fmla="*/ 32 h 65"/>
                  <a:gd name="T4" fmla="*/ 36 w 72"/>
                  <a:gd name="T5" fmla="*/ 65 h 65"/>
                  <a:gd name="T6" fmla="*/ 0 w 72"/>
                  <a:gd name="T7" fmla="*/ 32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38" name="Freeform 504"/>
              <p:cNvSpPr>
                <a:spLocks/>
              </p:cNvSpPr>
              <p:nvPr/>
            </p:nvSpPr>
            <p:spPr bwMode="auto">
              <a:xfrm>
                <a:off x="1550" y="1434"/>
                <a:ext cx="72" cy="65"/>
              </a:xfrm>
              <a:custGeom>
                <a:avLst/>
                <a:gdLst>
                  <a:gd name="T0" fmla="*/ 36 w 72"/>
                  <a:gd name="T1" fmla="*/ 0 h 65"/>
                  <a:gd name="T2" fmla="*/ 72 w 72"/>
                  <a:gd name="T3" fmla="*/ 32 h 65"/>
                  <a:gd name="T4" fmla="*/ 36 w 72"/>
                  <a:gd name="T5" fmla="*/ 65 h 65"/>
                  <a:gd name="T6" fmla="*/ 0 w 72"/>
                  <a:gd name="T7" fmla="*/ 32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39" name="Freeform 505"/>
              <p:cNvSpPr>
                <a:spLocks/>
              </p:cNvSpPr>
              <p:nvPr/>
            </p:nvSpPr>
            <p:spPr bwMode="auto">
              <a:xfrm>
                <a:off x="1626" y="1413"/>
                <a:ext cx="72" cy="64"/>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40" name="Freeform 506"/>
              <p:cNvSpPr>
                <a:spLocks/>
              </p:cNvSpPr>
              <p:nvPr/>
            </p:nvSpPr>
            <p:spPr bwMode="auto">
              <a:xfrm>
                <a:off x="1626" y="1413"/>
                <a:ext cx="72" cy="64"/>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41" name="Freeform 507"/>
              <p:cNvSpPr>
                <a:spLocks/>
              </p:cNvSpPr>
              <p:nvPr/>
            </p:nvSpPr>
            <p:spPr bwMode="auto">
              <a:xfrm>
                <a:off x="1566" y="1387"/>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42" name="Freeform 508"/>
              <p:cNvSpPr>
                <a:spLocks/>
              </p:cNvSpPr>
              <p:nvPr/>
            </p:nvSpPr>
            <p:spPr bwMode="auto">
              <a:xfrm>
                <a:off x="1566" y="1387"/>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43" name="Freeform 509"/>
              <p:cNvSpPr>
                <a:spLocks/>
              </p:cNvSpPr>
              <p:nvPr/>
            </p:nvSpPr>
            <p:spPr bwMode="auto">
              <a:xfrm>
                <a:off x="1623" y="1505"/>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44" name="Freeform 510"/>
              <p:cNvSpPr>
                <a:spLocks/>
              </p:cNvSpPr>
              <p:nvPr/>
            </p:nvSpPr>
            <p:spPr bwMode="auto">
              <a:xfrm>
                <a:off x="1623" y="1505"/>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45" name="Freeform 511"/>
              <p:cNvSpPr>
                <a:spLocks/>
              </p:cNvSpPr>
              <p:nvPr/>
            </p:nvSpPr>
            <p:spPr bwMode="auto">
              <a:xfrm>
                <a:off x="1536" y="1265"/>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46" name="Freeform 512"/>
              <p:cNvSpPr>
                <a:spLocks/>
              </p:cNvSpPr>
              <p:nvPr/>
            </p:nvSpPr>
            <p:spPr bwMode="auto">
              <a:xfrm>
                <a:off x="1536" y="1265"/>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47" name="Freeform 513"/>
              <p:cNvSpPr>
                <a:spLocks/>
              </p:cNvSpPr>
              <p:nvPr/>
            </p:nvSpPr>
            <p:spPr bwMode="auto">
              <a:xfrm>
                <a:off x="1652" y="1251"/>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48" name="Freeform 514"/>
              <p:cNvSpPr>
                <a:spLocks/>
              </p:cNvSpPr>
              <p:nvPr/>
            </p:nvSpPr>
            <p:spPr bwMode="auto">
              <a:xfrm>
                <a:off x="1652" y="1251"/>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49" name="Freeform 515"/>
              <p:cNvSpPr>
                <a:spLocks/>
              </p:cNvSpPr>
              <p:nvPr/>
            </p:nvSpPr>
            <p:spPr bwMode="auto">
              <a:xfrm>
                <a:off x="1613" y="1462"/>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50" name="Freeform 516"/>
              <p:cNvSpPr>
                <a:spLocks/>
              </p:cNvSpPr>
              <p:nvPr/>
            </p:nvSpPr>
            <p:spPr bwMode="auto">
              <a:xfrm>
                <a:off x="1613" y="1462"/>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51" name="Freeform 517"/>
              <p:cNvSpPr>
                <a:spLocks/>
              </p:cNvSpPr>
              <p:nvPr/>
            </p:nvSpPr>
            <p:spPr bwMode="auto">
              <a:xfrm>
                <a:off x="1633" y="1426"/>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52" name="Freeform 518"/>
              <p:cNvSpPr>
                <a:spLocks/>
              </p:cNvSpPr>
              <p:nvPr/>
            </p:nvSpPr>
            <p:spPr bwMode="auto">
              <a:xfrm>
                <a:off x="1633" y="1426"/>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53" name="Freeform 519"/>
              <p:cNvSpPr>
                <a:spLocks/>
              </p:cNvSpPr>
              <p:nvPr/>
            </p:nvSpPr>
            <p:spPr bwMode="auto">
              <a:xfrm>
                <a:off x="1699" y="1423"/>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54" name="Freeform 520"/>
              <p:cNvSpPr>
                <a:spLocks/>
              </p:cNvSpPr>
              <p:nvPr/>
            </p:nvSpPr>
            <p:spPr bwMode="auto">
              <a:xfrm>
                <a:off x="1699" y="1423"/>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55" name="Freeform 521"/>
              <p:cNvSpPr>
                <a:spLocks/>
              </p:cNvSpPr>
              <p:nvPr/>
            </p:nvSpPr>
            <p:spPr bwMode="auto">
              <a:xfrm>
                <a:off x="1753" y="1324"/>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56" name="Freeform 522"/>
              <p:cNvSpPr>
                <a:spLocks/>
              </p:cNvSpPr>
              <p:nvPr/>
            </p:nvSpPr>
            <p:spPr bwMode="auto">
              <a:xfrm>
                <a:off x="1753" y="1324"/>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57" name="Freeform 523"/>
              <p:cNvSpPr>
                <a:spLocks/>
              </p:cNvSpPr>
              <p:nvPr/>
            </p:nvSpPr>
            <p:spPr bwMode="auto">
              <a:xfrm>
                <a:off x="1725" y="1431"/>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58" name="Freeform 524"/>
              <p:cNvSpPr>
                <a:spLocks/>
              </p:cNvSpPr>
              <p:nvPr/>
            </p:nvSpPr>
            <p:spPr bwMode="auto">
              <a:xfrm>
                <a:off x="1725" y="1431"/>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59" name="Freeform 525"/>
              <p:cNvSpPr>
                <a:spLocks/>
              </p:cNvSpPr>
              <p:nvPr/>
            </p:nvSpPr>
            <p:spPr bwMode="auto">
              <a:xfrm>
                <a:off x="1714" y="1418"/>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60" name="Freeform 526"/>
              <p:cNvSpPr>
                <a:spLocks/>
              </p:cNvSpPr>
              <p:nvPr/>
            </p:nvSpPr>
            <p:spPr bwMode="auto">
              <a:xfrm>
                <a:off x="1714" y="1418"/>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61" name="Freeform 527"/>
              <p:cNvSpPr>
                <a:spLocks/>
              </p:cNvSpPr>
              <p:nvPr/>
            </p:nvSpPr>
            <p:spPr bwMode="auto">
              <a:xfrm>
                <a:off x="1691" y="1483"/>
                <a:ext cx="72" cy="65"/>
              </a:xfrm>
              <a:custGeom>
                <a:avLst/>
                <a:gdLst>
                  <a:gd name="T0" fmla="*/ 36 w 72"/>
                  <a:gd name="T1" fmla="*/ 0 h 65"/>
                  <a:gd name="T2" fmla="*/ 72 w 72"/>
                  <a:gd name="T3" fmla="*/ 32 h 65"/>
                  <a:gd name="T4" fmla="*/ 36 w 72"/>
                  <a:gd name="T5" fmla="*/ 65 h 65"/>
                  <a:gd name="T6" fmla="*/ 0 w 72"/>
                  <a:gd name="T7" fmla="*/ 32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62" name="Freeform 528"/>
              <p:cNvSpPr>
                <a:spLocks/>
              </p:cNvSpPr>
              <p:nvPr/>
            </p:nvSpPr>
            <p:spPr bwMode="auto">
              <a:xfrm>
                <a:off x="1691" y="1483"/>
                <a:ext cx="72" cy="65"/>
              </a:xfrm>
              <a:custGeom>
                <a:avLst/>
                <a:gdLst>
                  <a:gd name="T0" fmla="*/ 36 w 72"/>
                  <a:gd name="T1" fmla="*/ 0 h 65"/>
                  <a:gd name="T2" fmla="*/ 72 w 72"/>
                  <a:gd name="T3" fmla="*/ 32 h 65"/>
                  <a:gd name="T4" fmla="*/ 36 w 72"/>
                  <a:gd name="T5" fmla="*/ 65 h 65"/>
                  <a:gd name="T6" fmla="*/ 0 w 72"/>
                  <a:gd name="T7" fmla="*/ 32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63" name="Freeform 529"/>
              <p:cNvSpPr>
                <a:spLocks/>
              </p:cNvSpPr>
              <p:nvPr/>
            </p:nvSpPr>
            <p:spPr bwMode="auto">
              <a:xfrm>
                <a:off x="1674" y="1345"/>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64" name="Freeform 530"/>
              <p:cNvSpPr>
                <a:spLocks/>
              </p:cNvSpPr>
              <p:nvPr/>
            </p:nvSpPr>
            <p:spPr bwMode="auto">
              <a:xfrm>
                <a:off x="1674" y="1345"/>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65" name="Freeform 531"/>
              <p:cNvSpPr>
                <a:spLocks/>
              </p:cNvSpPr>
              <p:nvPr/>
            </p:nvSpPr>
            <p:spPr bwMode="auto">
              <a:xfrm>
                <a:off x="1825" y="1478"/>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66" name="Freeform 532"/>
              <p:cNvSpPr>
                <a:spLocks/>
              </p:cNvSpPr>
              <p:nvPr/>
            </p:nvSpPr>
            <p:spPr bwMode="auto">
              <a:xfrm>
                <a:off x="1825" y="1478"/>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67" name="Freeform 533"/>
              <p:cNvSpPr>
                <a:spLocks/>
              </p:cNvSpPr>
              <p:nvPr/>
            </p:nvSpPr>
            <p:spPr bwMode="auto">
              <a:xfrm>
                <a:off x="1851" y="1492"/>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68" name="Freeform 534"/>
              <p:cNvSpPr>
                <a:spLocks/>
              </p:cNvSpPr>
              <p:nvPr/>
            </p:nvSpPr>
            <p:spPr bwMode="auto">
              <a:xfrm>
                <a:off x="1851" y="1492"/>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69" name="Freeform 535"/>
              <p:cNvSpPr>
                <a:spLocks/>
              </p:cNvSpPr>
              <p:nvPr/>
            </p:nvSpPr>
            <p:spPr bwMode="auto">
              <a:xfrm>
                <a:off x="1866" y="1410"/>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70" name="Freeform 536"/>
              <p:cNvSpPr>
                <a:spLocks/>
              </p:cNvSpPr>
              <p:nvPr/>
            </p:nvSpPr>
            <p:spPr bwMode="auto">
              <a:xfrm>
                <a:off x="1866" y="1410"/>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71" name="Freeform 537"/>
              <p:cNvSpPr>
                <a:spLocks/>
              </p:cNvSpPr>
              <p:nvPr/>
            </p:nvSpPr>
            <p:spPr bwMode="auto">
              <a:xfrm>
                <a:off x="1766" y="1368"/>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72" name="Freeform 538"/>
              <p:cNvSpPr>
                <a:spLocks/>
              </p:cNvSpPr>
              <p:nvPr/>
            </p:nvSpPr>
            <p:spPr bwMode="auto">
              <a:xfrm>
                <a:off x="1766" y="1368"/>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73" name="Freeform 539"/>
              <p:cNvSpPr>
                <a:spLocks/>
              </p:cNvSpPr>
              <p:nvPr/>
            </p:nvSpPr>
            <p:spPr bwMode="auto">
              <a:xfrm>
                <a:off x="1765" y="1341"/>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74" name="Freeform 540"/>
              <p:cNvSpPr>
                <a:spLocks/>
              </p:cNvSpPr>
              <p:nvPr/>
            </p:nvSpPr>
            <p:spPr bwMode="auto">
              <a:xfrm>
                <a:off x="1765" y="1341"/>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75" name="Freeform 541"/>
              <p:cNvSpPr>
                <a:spLocks/>
              </p:cNvSpPr>
              <p:nvPr/>
            </p:nvSpPr>
            <p:spPr bwMode="auto">
              <a:xfrm>
                <a:off x="1694" y="1273"/>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76" name="Freeform 542"/>
              <p:cNvSpPr>
                <a:spLocks/>
              </p:cNvSpPr>
              <p:nvPr/>
            </p:nvSpPr>
            <p:spPr bwMode="auto">
              <a:xfrm>
                <a:off x="1694" y="1273"/>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77" name="Freeform 543"/>
              <p:cNvSpPr>
                <a:spLocks/>
              </p:cNvSpPr>
              <p:nvPr/>
            </p:nvSpPr>
            <p:spPr bwMode="auto">
              <a:xfrm>
                <a:off x="1825" y="1398"/>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78" name="Freeform 544"/>
              <p:cNvSpPr>
                <a:spLocks/>
              </p:cNvSpPr>
              <p:nvPr/>
            </p:nvSpPr>
            <p:spPr bwMode="auto">
              <a:xfrm>
                <a:off x="1825" y="1398"/>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79" name="Freeform 545"/>
              <p:cNvSpPr>
                <a:spLocks/>
              </p:cNvSpPr>
              <p:nvPr/>
            </p:nvSpPr>
            <p:spPr bwMode="auto">
              <a:xfrm>
                <a:off x="1888" y="1443"/>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80" name="Freeform 546"/>
              <p:cNvSpPr>
                <a:spLocks/>
              </p:cNvSpPr>
              <p:nvPr/>
            </p:nvSpPr>
            <p:spPr bwMode="auto">
              <a:xfrm>
                <a:off x="1888" y="1443"/>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81" name="Freeform 547"/>
              <p:cNvSpPr>
                <a:spLocks/>
              </p:cNvSpPr>
              <p:nvPr/>
            </p:nvSpPr>
            <p:spPr bwMode="auto">
              <a:xfrm>
                <a:off x="2076" y="1641"/>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82" name="Freeform 548"/>
              <p:cNvSpPr>
                <a:spLocks/>
              </p:cNvSpPr>
              <p:nvPr/>
            </p:nvSpPr>
            <p:spPr bwMode="auto">
              <a:xfrm>
                <a:off x="2076" y="1641"/>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83" name="Freeform 549"/>
              <p:cNvSpPr>
                <a:spLocks/>
              </p:cNvSpPr>
              <p:nvPr/>
            </p:nvSpPr>
            <p:spPr bwMode="auto">
              <a:xfrm>
                <a:off x="2045" y="1612"/>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84" name="Freeform 550"/>
              <p:cNvSpPr>
                <a:spLocks/>
              </p:cNvSpPr>
              <p:nvPr/>
            </p:nvSpPr>
            <p:spPr bwMode="auto">
              <a:xfrm>
                <a:off x="2045" y="1612"/>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85" name="Freeform 551"/>
              <p:cNvSpPr>
                <a:spLocks/>
              </p:cNvSpPr>
              <p:nvPr/>
            </p:nvSpPr>
            <p:spPr bwMode="auto">
              <a:xfrm>
                <a:off x="2044" y="1689"/>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86" name="Freeform 552"/>
              <p:cNvSpPr>
                <a:spLocks/>
              </p:cNvSpPr>
              <p:nvPr/>
            </p:nvSpPr>
            <p:spPr bwMode="auto">
              <a:xfrm>
                <a:off x="2044" y="1689"/>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87" name="Freeform 553"/>
              <p:cNvSpPr>
                <a:spLocks/>
              </p:cNvSpPr>
              <p:nvPr/>
            </p:nvSpPr>
            <p:spPr bwMode="auto">
              <a:xfrm>
                <a:off x="2202" y="1686"/>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88" name="Freeform 554"/>
              <p:cNvSpPr>
                <a:spLocks/>
              </p:cNvSpPr>
              <p:nvPr/>
            </p:nvSpPr>
            <p:spPr bwMode="auto">
              <a:xfrm>
                <a:off x="2202" y="1686"/>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89" name="Freeform 555"/>
              <p:cNvSpPr>
                <a:spLocks/>
              </p:cNvSpPr>
              <p:nvPr/>
            </p:nvSpPr>
            <p:spPr bwMode="auto">
              <a:xfrm>
                <a:off x="2174" y="1755"/>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90" name="Freeform 556"/>
              <p:cNvSpPr>
                <a:spLocks/>
              </p:cNvSpPr>
              <p:nvPr/>
            </p:nvSpPr>
            <p:spPr bwMode="auto">
              <a:xfrm>
                <a:off x="2174" y="1755"/>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91" name="Freeform 557"/>
              <p:cNvSpPr>
                <a:spLocks/>
              </p:cNvSpPr>
              <p:nvPr/>
            </p:nvSpPr>
            <p:spPr bwMode="auto">
              <a:xfrm>
                <a:off x="2025" y="1590"/>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92" name="Freeform 558"/>
              <p:cNvSpPr>
                <a:spLocks/>
              </p:cNvSpPr>
              <p:nvPr/>
            </p:nvSpPr>
            <p:spPr bwMode="auto">
              <a:xfrm>
                <a:off x="2025" y="1590"/>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93" name="Freeform 559"/>
              <p:cNvSpPr>
                <a:spLocks/>
              </p:cNvSpPr>
              <p:nvPr/>
            </p:nvSpPr>
            <p:spPr bwMode="auto">
              <a:xfrm>
                <a:off x="2055" y="1743"/>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94" name="Freeform 560"/>
              <p:cNvSpPr>
                <a:spLocks/>
              </p:cNvSpPr>
              <p:nvPr/>
            </p:nvSpPr>
            <p:spPr bwMode="auto">
              <a:xfrm>
                <a:off x="2055" y="1743"/>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95" name="Freeform 561"/>
              <p:cNvSpPr>
                <a:spLocks/>
              </p:cNvSpPr>
              <p:nvPr/>
            </p:nvSpPr>
            <p:spPr bwMode="auto">
              <a:xfrm>
                <a:off x="2153" y="1714"/>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96" name="Freeform 562"/>
              <p:cNvSpPr>
                <a:spLocks/>
              </p:cNvSpPr>
              <p:nvPr/>
            </p:nvSpPr>
            <p:spPr bwMode="auto">
              <a:xfrm>
                <a:off x="2153" y="1714"/>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97" name="Freeform 563"/>
              <p:cNvSpPr>
                <a:spLocks/>
              </p:cNvSpPr>
              <p:nvPr/>
            </p:nvSpPr>
            <p:spPr bwMode="auto">
              <a:xfrm>
                <a:off x="2163" y="1950"/>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198" name="Freeform 564"/>
              <p:cNvSpPr>
                <a:spLocks/>
              </p:cNvSpPr>
              <p:nvPr/>
            </p:nvSpPr>
            <p:spPr bwMode="auto">
              <a:xfrm>
                <a:off x="2163" y="1950"/>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199" name="Freeform 565"/>
              <p:cNvSpPr>
                <a:spLocks/>
              </p:cNvSpPr>
              <p:nvPr/>
            </p:nvSpPr>
            <p:spPr bwMode="auto">
              <a:xfrm>
                <a:off x="2220" y="2133"/>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00" name="Freeform 566"/>
              <p:cNvSpPr>
                <a:spLocks/>
              </p:cNvSpPr>
              <p:nvPr/>
            </p:nvSpPr>
            <p:spPr bwMode="auto">
              <a:xfrm>
                <a:off x="2220" y="2133"/>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01" name="Freeform 567"/>
              <p:cNvSpPr>
                <a:spLocks/>
              </p:cNvSpPr>
              <p:nvPr/>
            </p:nvSpPr>
            <p:spPr bwMode="auto">
              <a:xfrm>
                <a:off x="2311" y="2069"/>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02" name="Freeform 568"/>
              <p:cNvSpPr>
                <a:spLocks/>
              </p:cNvSpPr>
              <p:nvPr/>
            </p:nvSpPr>
            <p:spPr bwMode="auto">
              <a:xfrm>
                <a:off x="2311" y="2069"/>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03" name="Freeform 569"/>
              <p:cNvSpPr>
                <a:spLocks/>
              </p:cNvSpPr>
              <p:nvPr/>
            </p:nvSpPr>
            <p:spPr bwMode="auto">
              <a:xfrm>
                <a:off x="2466" y="2177"/>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04" name="Freeform 570"/>
              <p:cNvSpPr>
                <a:spLocks/>
              </p:cNvSpPr>
              <p:nvPr/>
            </p:nvSpPr>
            <p:spPr bwMode="auto">
              <a:xfrm>
                <a:off x="2466" y="2177"/>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05" name="Freeform 571"/>
              <p:cNvSpPr>
                <a:spLocks/>
              </p:cNvSpPr>
              <p:nvPr/>
            </p:nvSpPr>
            <p:spPr bwMode="auto">
              <a:xfrm>
                <a:off x="2565" y="2163"/>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06" name="Freeform 572"/>
              <p:cNvSpPr>
                <a:spLocks/>
              </p:cNvSpPr>
              <p:nvPr/>
            </p:nvSpPr>
            <p:spPr bwMode="auto">
              <a:xfrm>
                <a:off x="2565" y="2163"/>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07" name="Freeform 573"/>
              <p:cNvSpPr>
                <a:spLocks/>
              </p:cNvSpPr>
              <p:nvPr/>
            </p:nvSpPr>
            <p:spPr bwMode="auto">
              <a:xfrm>
                <a:off x="2225" y="2246"/>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08" name="Freeform 574"/>
              <p:cNvSpPr>
                <a:spLocks/>
              </p:cNvSpPr>
              <p:nvPr/>
            </p:nvSpPr>
            <p:spPr bwMode="auto">
              <a:xfrm>
                <a:off x="2225" y="2246"/>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09" name="Freeform 575"/>
              <p:cNvSpPr>
                <a:spLocks/>
              </p:cNvSpPr>
              <p:nvPr/>
            </p:nvSpPr>
            <p:spPr bwMode="auto">
              <a:xfrm>
                <a:off x="2266" y="2229"/>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10" name="Freeform 576"/>
              <p:cNvSpPr>
                <a:spLocks/>
              </p:cNvSpPr>
              <p:nvPr/>
            </p:nvSpPr>
            <p:spPr bwMode="auto">
              <a:xfrm>
                <a:off x="2266" y="2229"/>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11" name="Freeform 577"/>
              <p:cNvSpPr>
                <a:spLocks/>
              </p:cNvSpPr>
              <p:nvPr/>
            </p:nvSpPr>
            <p:spPr bwMode="auto">
              <a:xfrm>
                <a:off x="2192" y="2152"/>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12" name="Freeform 578"/>
              <p:cNvSpPr>
                <a:spLocks/>
              </p:cNvSpPr>
              <p:nvPr/>
            </p:nvSpPr>
            <p:spPr bwMode="auto">
              <a:xfrm>
                <a:off x="2192" y="2152"/>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13" name="Freeform 579"/>
              <p:cNvSpPr>
                <a:spLocks/>
              </p:cNvSpPr>
              <p:nvPr/>
            </p:nvSpPr>
            <p:spPr bwMode="auto">
              <a:xfrm>
                <a:off x="2244" y="2296"/>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14" name="Freeform 580"/>
              <p:cNvSpPr>
                <a:spLocks/>
              </p:cNvSpPr>
              <p:nvPr/>
            </p:nvSpPr>
            <p:spPr bwMode="auto">
              <a:xfrm>
                <a:off x="2244" y="2296"/>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15" name="Freeform 581"/>
              <p:cNvSpPr>
                <a:spLocks/>
              </p:cNvSpPr>
              <p:nvPr/>
            </p:nvSpPr>
            <p:spPr bwMode="auto">
              <a:xfrm>
                <a:off x="2314" y="2239"/>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16" name="Freeform 582"/>
              <p:cNvSpPr>
                <a:spLocks/>
              </p:cNvSpPr>
              <p:nvPr/>
            </p:nvSpPr>
            <p:spPr bwMode="auto">
              <a:xfrm>
                <a:off x="2314" y="2239"/>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17" name="Freeform 583"/>
              <p:cNvSpPr>
                <a:spLocks/>
              </p:cNvSpPr>
              <p:nvPr/>
            </p:nvSpPr>
            <p:spPr bwMode="auto">
              <a:xfrm>
                <a:off x="2252" y="2186"/>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18" name="Freeform 584"/>
              <p:cNvSpPr>
                <a:spLocks/>
              </p:cNvSpPr>
              <p:nvPr/>
            </p:nvSpPr>
            <p:spPr bwMode="auto">
              <a:xfrm>
                <a:off x="2252" y="2186"/>
                <a:ext cx="71" cy="65"/>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19" name="Freeform 585"/>
              <p:cNvSpPr>
                <a:spLocks/>
              </p:cNvSpPr>
              <p:nvPr/>
            </p:nvSpPr>
            <p:spPr bwMode="auto">
              <a:xfrm>
                <a:off x="2300" y="2307"/>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20" name="Freeform 586"/>
              <p:cNvSpPr>
                <a:spLocks/>
              </p:cNvSpPr>
              <p:nvPr/>
            </p:nvSpPr>
            <p:spPr bwMode="auto">
              <a:xfrm>
                <a:off x="2300" y="2307"/>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21" name="Freeform 587"/>
              <p:cNvSpPr>
                <a:spLocks/>
              </p:cNvSpPr>
              <p:nvPr/>
            </p:nvSpPr>
            <p:spPr bwMode="auto">
              <a:xfrm>
                <a:off x="2455" y="2174"/>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22" name="Freeform 588"/>
              <p:cNvSpPr>
                <a:spLocks/>
              </p:cNvSpPr>
              <p:nvPr/>
            </p:nvSpPr>
            <p:spPr bwMode="auto">
              <a:xfrm>
                <a:off x="2455" y="2174"/>
                <a:ext cx="71" cy="65"/>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23" name="Freeform 589"/>
              <p:cNvSpPr>
                <a:spLocks/>
              </p:cNvSpPr>
              <p:nvPr/>
            </p:nvSpPr>
            <p:spPr bwMode="auto">
              <a:xfrm>
                <a:off x="2489" y="2300"/>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24" name="Freeform 590"/>
              <p:cNvSpPr>
                <a:spLocks/>
              </p:cNvSpPr>
              <p:nvPr/>
            </p:nvSpPr>
            <p:spPr bwMode="auto">
              <a:xfrm>
                <a:off x="2489" y="2300"/>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25" name="Freeform 591"/>
              <p:cNvSpPr>
                <a:spLocks/>
              </p:cNvSpPr>
              <p:nvPr/>
            </p:nvSpPr>
            <p:spPr bwMode="auto">
              <a:xfrm>
                <a:off x="2473" y="2178"/>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26" name="Freeform 592"/>
              <p:cNvSpPr>
                <a:spLocks/>
              </p:cNvSpPr>
              <p:nvPr/>
            </p:nvSpPr>
            <p:spPr bwMode="auto">
              <a:xfrm>
                <a:off x="2473" y="2178"/>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27" name="Freeform 593"/>
              <p:cNvSpPr>
                <a:spLocks/>
              </p:cNvSpPr>
              <p:nvPr/>
            </p:nvSpPr>
            <p:spPr bwMode="auto">
              <a:xfrm>
                <a:off x="2473" y="2122"/>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28" name="Freeform 594"/>
              <p:cNvSpPr>
                <a:spLocks/>
              </p:cNvSpPr>
              <p:nvPr/>
            </p:nvSpPr>
            <p:spPr bwMode="auto">
              <a:xfrm>
                <a:off x="2473" y="2122"/>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29" name="Freeform 595"/>
              <p:cNvSpPr>
                <a:spLocks/>
              </p:cNvSpPr>
              <p:nvPr/>
            </p:nvSpPr>
            <p:spPr bwMode="auto">
              <a:xfrm>
                <a:off x="2412" y="2109"/>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30" name="Freeform 596"/>
              <p:cNvSpPr>
                <a:spLocks/>
              </p:cNvSpPr>
              <p:nvPr/>
            </p:nvSpPr>
            <p:spPr bwMode="auto">
              <a:xfrm>
                <a:off x="2412" y="2109"/>
                <a:ext cx="71" cy="65"/>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31" name="Freeform 597"/>
              <p:cNvSpPr>
                <a:spLocks/>
              </p:cNvSpPr>
              <p:nvPr/>
            </p:nvSpPr>
            <p:spPr bwMode="auto">
              <a:xfrm>
                <a:off x="2398" y="2178"/>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32" name="Freeform 598"/>
              <p:cNvSpPr>
                <a:spLocks/>
              </p:cNvSpPr>
              <p:nvPr/>
            </p:nvSpPr>
            <p:spPr bwMode="auto">
              <a:xfrm>
                <a:off x="2398" y="2178"/>
                <a:ext cx="71" cy="65"/>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33" name="Freeform 599"/>
              <p:cNvSpPr>
                <a:spLocks/>
              </p:cNvSpPr>
              <p:nvPr/>
            </p:nvSpPr>
            <p:spPr bwMode="auto">
              <a:xfrm>
                <a:off x="2309" y="2113"/>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34" name="Freeform 600"/>
              <p:cNvSpPr>
                <a:spLocks/>
              </p:cNvSpPr>
              <p:nvPr/>
            </p:nvSpPr>
            <p:spPr bwMode="auto">
              <a:xfrm>
                <a:off x="2309" y="2113"/>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35" name="Freeform 601"/>
              <p:cNvSpPr>
                <a:spLocks/>
              </p:cNvSpPr>
              <p:nvPr/>
            </p:nvSpPr>
            <p:spPr bwMode="auto">
              <a:xfrm>
                <a:off x="2375" y="2134"/>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36" name="Freeform 602"/>
              <p:cNvSpPr>
                <a:spLocks/>
              </p:cNvSpPr>
              <p:nvPr/>
            </p:nvSpPr>
            <p:spPr bwMode="auto">
              <a:xfrm>
                <a:off x="2375" y="2134"/>
                <a:ext cx="71" cy="64"/>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37" name="Freeform 603"/>
              <p:cNvSpPr>
                <a:spLocks/>
              </p:cNvSpPr>
              <p:nvPr/>
            </p:nvSpPr>
            <p:spPr bwMode="auto">
              <a:xfrm>
                <a:off x="2450" y="2153"/>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38" name="Freeform 604"/>
              <p:cNvSpPr>
                <a:spLocks/>
              </p:cNvSpPr>
              <p:nvPr/>
            </p:nvSpPr>
            <p:spPr bwMode="auto">
              <a:xfrm>
                <a:off x="2450" y="2153"/>
                <a:ext cx="71" cy="64"/>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39" name="Freeform 605"/>
              <p:cNvSpPr>
                <a:spLocks/>
              </p:cNvSpPr>
              <p:nvPr/>
            </p:nvSpPr>
            <p:spPr bwMode="auto">
              <a:xfrm>
                <a:off x="2393" y="2056"/>
                <a:ext cx="72" cy="64"/>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240" name="Freeform 606"/>
              <p:cNvSpPr>
                <a:spLocks/>
              </p:cNvSpPr>
              <p:nvPr/>
            </p:nvSpPr>
            <p:spPr bwMode="auto">
              <a:xfrm>
                <a:off x="2393" y="2056"/>
                <a:ext cx="72" cy="64"/>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grpFill/>
              <a:ln w="11113">
                <a:noFill/>
                <a:prstDash val="solid"/>
                <a:round/>
                <a:headEnd/>
                <a:tailEnd/>
              </a:ln>
              <a:extLst/>
            </p:spPr>
            <p:txBody>
              <a:bodyPr vert="horz" wrap="square" lIns="91440" tIns="45720" rIns="91440" bIns="45720" numCol="1" anchor="t" anchorCtr="0" compatLnSpc="1">
                <a:prstTxWarp prst="textNoShape">
                  <a:avLst/>
                </a:prstTxWarp>
              </a:bodyPr>
              <a:lstStyle/>
              <a:p>
                <a:endParaRPr lang="de-CH"/>
              </a:p>
            </p:txBody>
          </p:sp>
          <p:sp>
            <p:nvSpPr>
              <p:cNvPr id="1704241" name="Freeform 607"/>
              <p:cNvSpPr>
                <a:spLocks/>
              </p:cNvSpPr>
              <p:nvPr/>
            </p:nvSpPr>
            <p:spPr bwMode="auto">
              <a:xfrm>
                <a:off x="2393" y="2070"/>
                <a:ext cx="72" cy="65"/>
              </a:xfrm>
              <a:custGeom>
                <a:avLst/>
                <a:gdLst>
                  <a:gd name="T0" fmla="*/ 36 w 72"/>
                  <a:gd name="T1" fmla="*/ 0 h 65"/>
                  <a:gd name="T2" fmla="*/ 72 w 72"/>
                  <a:gd name="T3" fmla="*/ 33 h 65"/>
                  <a:gd name="T4" fmla="*/ 36 w 72"/>
                  <a:gd name="T5" fmla="*/ 65 h 65"/>
                  <a:gd name="T6" fmla="*/ 0 w 72"/>
                  <a:gd name="T7" fmla="*/ 33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3"/>
                    </a:lnTo>
                    <a:lnTo>
                      <a:pt x="36" y="65"/>
                    </a:lnTo>
                    <a:lnTo>
                      <a:pt x="0" y="33"/>
                    </a:lnTo>
                    <a:lnTo>
                      <a:pt x="3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9" name="Freeform 609"/>
            <p:cNvSpPr>
              <a:spLocks/>
            </p:cNvSpPr>
            <p:nvPr/>
          </p:nvSpPr>
          <p:spPr bwMode="auto">
            <a:xfrm>
              <a:off x="3805615" y="3461933"/>
              <a:ext cx="114146" cy="96098"/>
            </a:xfrm>
            <a:custGeom>
              <a:avLst/>
              <a:gdLst>
                <a:gd name="T0" fmla="*/ 36 w 72"/>
                <a:gd name="T1" fmla="*/ 0 h 65"/>
                <a:gd name="T2" fmla="*/ 72 w 72"/>
                <a:gd name="T3" fmla="*/ 33 h 65"/>
                <a:gd name="T4" fmla="*/ 36 w 72"/>
                <a:gd name="T5" fmla="*/ 65 h 65"/>
                <a:gd name="T6" fmla="*/ 0 w 72"/>
                <a:gd name="T7" fmla="*/ 33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3"/>
                  </a:lnTo>
                  <a:lnTo>
                    <a:pt x="36" y="65"/>
                  </a:lnTo>
                  <a:lnTo>
                    <a:pt x="0" y="33"/>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 name="Freeform 610"/>
            <p:cNvSpPr>
              <a:spLocks/>
            </p:cNvSpPr>
            <p:nvPr/>
          </p:nvSpPr>
          <p:spPr bwMode="auto">
            <a:xfrm>
              <a:off x="3650250" y="3543248"/>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1" name="Freeform 611"/>
            <p:cNvSpPr>
              <a:spLocks/>
            </p:cNvSpPr>
            <p:nvPr/>
          </p:nvSpPr>
          <p:spPr bwMode="auto">
            <a:xfrm>
              <a:off x="3650250" y="3543248"/>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 name="Freeform 612"/>
            <p:cNvSpPr>
              <a:spLocks/>
            </p:cNvSpPr>
            <p:nvPr/>
          </p:nvSpPr>
          <p:spPr bwMode="auto">
            <a:xfrm>
              <a:off x="3591591" y="3516636"/>
              <a:ext cx="114146" cy="96098"/>
            </a:xfrm>
            <a:custGeom>
              <a:avLst/>
              <a:gdLst>
                <a:gd name="T0" fmla="*/ 36 w 72"/>
                <a:gd name="T1" fmla="*/ 0 h 65"/>
                <a:gd name="T2" fmla="*/ 72 w 72"/>
                <a:gd name="T3" fmla="*/ 32 h 65"/>
                <a:gd name="T4" fmla="*/ 36 w 72"/>
                <a:gd name="T5" fmla="*/ 65 h 65"/>
                <a:gd name="T6" fmla="*/ 0 w 72"/>
                <a:gd name="T7" fmla="*/ 32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2"/>
                  </a:lnTo>
                  <a:lnTo>
                    <a:pt x="36" y="65"/>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3" name="Freeform 613"/>
            <p:cNvSpPr>
              <a:spLocks/>
            </p:cNvSpPr>
            <p:nvPr/>
          </p:nvSpPr>
          <p:spPr bwMode="auto">
            <a:xfrm>
              <a:off x="3591591" y="3516636"/>
              <a:ext cx="114146" cy="96098"/>
            </a:xfrm>
            <a:custGeom>
              <a:avLst/>
              <a:gdLst>
                <a:gd name="T0" fmla="*/ 36 w 72"/>
                <a:gd name="T1" fmla="*/ 0 h 65"/>
                <a:gd name="T2" fmla="*/ 72 w 72"/>
                <a:gd name="T3" fmla="*/ 32 h 65"/>
                <a:gd name="T4" fmla="*/ 36 w 72"/>
                <a:gd name="T5" fmla="*/ 65 h 65"/>
                <a:gd name="T6" fmla="*/ 0 w 72"/>
                <a:gd name="T7" fmla="*/ 32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2"/>
                  </a:lnTo>
                  <a:lnTo>
                    <a:pt x="36" y="65"/>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 name="Freeform 614"/>
            <p:cNvSpPr>
              <a:spLocks/>
            </p:cNvSpPr>
            <p:nvPr/>
          </p:nvSpPr>
          <p:spPr bwMode="auto">
            <a:xfrm>
              <a:off x="3440982" y="3339223"/>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5" name="Freeform 615"/>
            <p:cNvSpPr>
              <a:spLocks/>
            </p:cNvSpPr>
            <p:nvPr/>
          </p:nvSpPr>
          <p:spPr bwMode="auto">
            <a:xfrm>
              <a:off x="3440982" y="3339223"/>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 name="Freeform 616"/>
            <p:cNvSpPr>
              <a:spLocks/>
            </p:cNvSpPr>
            <p:nvPr/>
          </p:nvSpPr>
          <p:spPr bwMode="auto">
            <a:xfrm>
              <a:off x="3526592" y="3445671"/>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 name="Freeform 617"/>
            <p:cNvSpPr>
              <a:spLocks/>
            </p:cNvSpPr>
            <p:nvPr/>
          </p:nvSpPr>
          <p:spPr bwMode="auto">
            <a:xfrm>
              <a:off x="3526592" y="3445671"/>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 name="Freeform 618"/>
            <p:cNvSpPr>
              <a:spLocks/>
            </p:cNvSpPr>
            <p:nvPr/>
          </p:nvSpPr>
          <p:spPr bwMode="auto">
            <a:xfrm>
              <a:off x="3604274" y="3521071"/>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9" name="Freeform 619"/>
            <p:cNvSpPr>
              <a:spLocks/>
            </p:cNvSpPr>
            <p:nvPr/>
          </p:nvSpPr>
          <p:spPr bwMode="auto">
            <a:xfrm>
              <a:off x="3604274" y="3521071"/>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 name="Freeform 620"/>
            <p:cNvSpPr>
              <a:spLocks/>
            </p:cNvSpPr>
            <p:nvPr/>
          </p:nvSpPr>
          <p:spPr bwMode="auto">
            <a:xfrm>
              <a:off x="3745371" y="3701440"/>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21" name="Freeform 621"/>
            <p:cNvSpPr>
              <a:spLocks/>
            </p:cNvSpPr>
            <p:nvPr/>
          </p:nvSpPr>
          <p:spPr bwMode="auto">
            <a:xfrm>
              <a:off x="3745371" y="3701440"/>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622"/>
            <p:cNvSpPr>
              <a:spLocks/>
            </p:cNvSpPr>
            <p:nvPr/>
          </p:nvSpPr>
          <p:spPr bwMode="auto">
            <a:xfrm>
              <a:off x="3940370" y="3872939"/>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23" name="Freeform 623"/>
            <p:cNvSpPr>
              <a:spLocks/>
            </p:cNvSpPr>
            <p:nvPr/>
          </p:nvSpPr>
          <p:spPr bwMode="auto">
            <a:xfrm>
              <a:off x="3940370" y="3872939"/>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 name="Freeform 624"/>
            <p:cNvSpPr>
              <a:spLocks/>
            </p:cNvSpPr>
            <p:nvPr/>
          </p:nvSpPr>
          <p:spPr bwMode="auto">
            <a:xfrm>
              <a:off x="3930858" y="3605342"/>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25" name="Freeform 625"/>
            <p:cNvSpPr>
              <a:spLocks/>
            </p:cNvSpPr>
            <p:nvPr/>
          </p:nvSpPr>
          <p:spPr bwMode="auto">
            <a:xfrm>
              <a:off x="3930858" y="3605342"/>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 name="Freeform 626"/>
            <p:cNvSpPr>
              <a:spLocks/>
            </p:cNvSpPr>
            <p:nvPr/>
          </p:nvSpPr>
          <p:spPr bwMode="auto">
            <a:xfrm>
              <a:off x="3888053" y="3729531"/>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27" name="Freeform 627"/>
            <p:cNvSpPr>
              <a:spLocks/>
            </p:cNvSpPr>
            <p:nvPr/>
          </p:nvSpPr>
          <p:spPr bwMode="auto">
            <a:xfrm>
              <a:off x="3888053" y="3729531"/>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8" name="Freeform 628"/>
            <p:cNvSpPr>
              <a:spLocks/>
            </p:cNvSpPr>
            <p:nvPr/>
          </p:nvSpPr>
          <p:spPr bwMode="auto">
            <a:xfrm>
              <a:off x="3903907" y="3756143"/>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29" name="Freeform 629"/>
            <p:cNvSpPr>
              <a:spLocks/>
            </p:cNvSpPr>
            <p:nvPr/>
          </p:nvSpPr>
          <p:spPr bwMode="auto">
            <a:xfrm>
              <a:off x="3903907" y="3756143"/>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 name="Freeform 630"/>
            <p:cNvSpPr>
              <a:spLocks/>
            </p:cNvSpPr>
            <p:nvPr/>
          </p:nvSpPr>
          <p:spPr bwMode="auto">
            <a:xfrm>
              <a:off x="4113174" y="3821194"/>
              <a:ext cx="112561" cy="96098"/>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31" name="Freeform 631"/>
            <p:cNvSpPr>
              <a:spLocks/>
            </p:cNvSpPr>
            <p:nvPr/>
          </p:nvSpPr>
          <p:spPr bwMode="auto">
            <a:xfrm>
              <a:off x="4113174" y="3821194"/>
              <a:ext cx="112561" cy="96098"/>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3936" name="Freeform 632"/>
            <p:cNvSpPr>
              <a:spLocks/>
            </p:cNvSpPr>
            <p:nvPr/>
          </p:nvSpPr>
          <p:spPr bwMode="auto">
            <a:xfrm>
              <a:off x="4105247" y="3951296"/>
              <a:ext cx="112561" cy="96098"/>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3937" name="Freeform 633"/>
            <p:cNvSpPr>
              <a:spLocks/>
            </p:cNvSpPr>
            <p:nvPr/>
          </p:nvSpPr>
          <p:spPr bwMode="auto">
            <a:xfrm>
              <a:off x="4105247" y="3951296"/>
              <a:ext cx="112561" cy="96098"/>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3939" name="Freeform 634"/>
            <p:cNvSpPr>
              <a:spLocks/>
            </p:cNvSpPr>
            <p:nvPr/>
          </p:nvSpPr>
          <p:spPr bwMode="auto">
            <a:xfrm>
              <a:off x="4032321" y="3909900"/>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3940" name="Freeform 635"/>
            <p:cNvSpPr>
              <a:spLocks/>
            </p:cNvSpPr>
            <p:nvPr/>
          </p:nvSpPr>
          <p:spPr bwMode="auto">
            <a:xfrm>
              <a:off x="4032321" y="3909900"/>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3941" name="Freeform 636"/>
            <p:cNvSpPr>
              <a:spLocks/>
            </p:cNvSpPr>
            <p:nvPr/>
          </p:nvSpPr>
          <p:spPr bwMode="auto">
            <a:xfrm>
              <a:off x="3934028" y="4040003"/>
              <a:ext cx="112561" cy="96098"/>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3942" name="Freeform 637"/>
            <p:cNvSpPr>
              <a:spLocks/>
            </p:cNvSpPr>
            <p:nvPr/>
          </p:nvSpPr>
          <p:spPr bwMode="auto">
            <a:xfrm>
              <a:off x="3934028" y="4040003"/>
              <a:ext cx="112561" cy="96098"/>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3943" name="Freeform 638"/>
            <p:cNvSpPr>
              <a:spLocks/>
            </p:cNvSpPr>
            <p:nvPr/>
          </p:nvSpPr>
          <p:spPr bwMode="auto">
            <a:xfrm>
              <a:off x="3830981" y="4147928"/>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3944" name="Freeform 639"/>
            <p:cNvSpPr>
              <a:spLocks/>
            </p:cNvSpPr>
            <p:nvPr/>
          </p:nvSpPr>
          <p:spPr bwMode="auto">
            <a:xfrm>
              <a:off x="3830981" y="4147928"/>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3945" name="Freeform 640"/>
            <p:cNvSpPr>
              <a:spLocks/>
            </p:cNvSpPr>
            <p:nvPr/>
          </p:nvSpPr>
          <p:spPr bwMode="auto">
            <a:xfrm>
              <a:off x="3802444" y="3958688"/>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3946" name="Freeform 641"/>
            <p:cNvSpPr>
              <a:spLocks/>
            </p:cNvSpPr>
            <p:nvPr/>
          </p:nvSpPr>
          <p:spPr bwMode="auto">
            <a:xfrm>
              <a:off x="3802444" y="3958688"/>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3947" name="Freeform 642"/>
            <p:cNvSpPr>
              <a:spLocks/>
            </p:cNvSpPr>
            <p:nvPr/>
          </p:nvSpPr>
          <p:spPr bwMode="auto">
            <a:xfrm>
              <a:off x="3826224" y="4063658"/>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3948" name="Freeform 643"/>
            <p:cNvSpPr>
              <a:spLocks/>
            </p:cNvSpPr>
            <p:nvPr/>
          </p:nvSpPr>
          <p:spPr bwMode="auto">
            <a:xfrm>
              <a:off x="3826224" y="4063658"/>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3949" name="Freeform 644"/>
            <p:cNvSpPr>
              <a:spLocks/>
            </p:cNvSpPr>
            <p:nvPr/>
          </p:nvSpPr>
          <p:spPr bwMode="auto">
            <a:xfrm>
              <a:off x="3872200" y="4125752"/>
              <a:ext cx="112561" cy="96098"/>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3950" name="Freeform 645"/>
            <p:cNvSpPr>
              <a:spLocks/>
            </p:cNvSpPr>
            <p:nvPr/>
          </p:nvSpPr>
          <p:spPr bwMode="auto">
            <a:xfrm>
              <a:off x="3872200" y="4125752"/>
              <a:ext cx="112561" cy="96098"/>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3951" name="Freeform 646"/>
            <p:cNvSpPr>
              <a:spLocks/>
            </p:cNvSpPr>
            <p:nvPr/>
          </p:nvSpPr>
          <p:spPr bwMode="auto">
            <a:xfrm>
              <a:off x="3972077" y="4150885"/>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3952" name="Freeform 647"/>
            <p:cNvSpPr>
              <a:spLocks/>
            </p:cNvSpPr>
            <p:nvPr/>
          </p:nvSpPr>
          <p:spPr bwMode="auto">
            <a:xfrm>
              <a:off x="3972077" y="4150885"/>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3953" name="Freeform 648"/>
            <p:cNvSpPr>
              <a:spLocks/>
            </p:cNvSpPr>
            <p:nvPr/>
          </p:nvSpPr>
          <p:spPr bwMode="auto">
            <a:xfrm>
              <a:off x="3972077" y="4131666"/>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3954" name="Freeform 649"/>
            <p:cNvSpPr>
              <a:spLocks/>
            </p:cNvSpPr>
            <p:nvPr/>
          </p:nvSpPr>
          <p:spPr bwMode="auto">
            <a:xfrm>
              <a:off x="3972077" y="4131666"/>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3955" name="Freeform 650"/>
            <p:cNvSpPr>
              <a:spLocks/>
            </p:cNvSpPr>
            <p:nvPr/>
          </p:nvSpPr>
          <p:spPr bwMode="auto">
            <a:xfrm>
              <a:off x="3758054" y="3995650"/>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3956" name="Freeform 651"/>
            <p:cNvSpPr>
              <a:spLocks/>
            </p:cNvSpPr>
            <p:nvPr/>
          </p:nvSpPr>
          <p:spPr bwMode="auto">
            <a:xfrm>
              <a:off x="3758054" y="3995650"/>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3957" name="Freeform 652"/>
            <p:cNvSpPr>
              <a:spLocks/>
            </p:cNvSpPr>
            <p:nvPr/>
          </p:nvSpPr>
          <p:spPr bwMode="auto">
            <a:xfrm>
              <a:off x="3716835" y="4019305"/>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3958" name="Freeform 653"/>
            <p:cNvSpPr>
              <a:spLocks/>
            </p:cNvSpPr>
            <p:nvPr/>
          </p:nvSpPr>
          <p:spPr bwMode="auto">
            <a:xfrm>
              <a:off x="3716835" y="4019305"/>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3959" name="Freeform 654"/>
            <p:cNvSpPr>
              <a:spLocks/>
            </p:cNvSpPr>
            <p:nvPr/>
          </p:nvSpPr>
          <p:spPr bwMode="auto">
            <a:xfrm>
              <a:off x="3708907" y="3884766"/>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3960" name="Freeform 655"/>
            <p:cNvSpPr>
              <a:spLocks/>
            </p:cNvSpPr>
            <p:nvPr/>
          </p:nvSpPr>
          <p:spPr bwMode="auto">
            <a:xfrm>
              <a:off x="3708907" y="3884766"/>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3961" name="Freeform 656"/>
            <p:cNvSpPr>
              <a:spLocks/>
            </p:cNvSpPr>
            <p:nvPr/>
          </p:nvSpPr>
          <p:spPr bwMode="auto">
            <a:xfrm>
              <a:off x="3480616" y="3827108"/>
              <a:ext cx="114146" cy="94620"/>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3962" name="Freeform 657"/>
            <p:cNvSpPr>
              <a:spLocks/>
            </p:cNvSpPr>
            <p:nvPr/>
          </p:nvSpPr>
          <p:spPr bwMode="auto">
            <a:xfrm>
              <a:off x="3480616" y="3827108"/>
              <a:ext cx="114146" cy="94620"/>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3963" name="Freeform 658"/>
            <p:cNvSpPr>
              <a:spLocks/>
            </p:cNvSpPr>
            <p:nvPr/>
          </p:nvSpPr>
          <p:spPr bwMode="auto">
            <a:xfrm>
              <a:off x="3518664" y="3654130"/>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3964" name="Freeform 659"/>
            <p:cNvSpPr>
              <a:spLocks/>
            </p:cNvSpPr>
            <p:nvPr/>
          </p:nvSpPr>
          <p:spPr bwMode="auto">
            <a:xfrm>
              <a:off x="3518664" y="3654130"/>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3965" name="Freeform 660"/>
            <p:cNvSpPr>
              <a:spLocks/>
            </p:cNvSpPr>
            <p:nvPr/>
          </p:nvSpPr>
          <p:spPr bwMode="auto">
            <a:xfrm>
              <a:off x="3582079" y="3856676"/>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3966" name="Freeform 661"/>
            <p:cNvSpPr>
              <a:spLocks/>
            </p:cNvSpPr>
            <p:nvPr/>
          </p:nvSpPr>
          <p:spPr bwMode="auto">
            <a:xfrm>
              <a:off x="3582079" y="3856676"/>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3967" name="Freeform 662"/>
            <p:cNvSpPr>
              <a:spLocks/>
            </p:cNvSpPr>
            <p:nvPr/>
          </p:nvSpPr>
          <p:spPr bwMode="auto">
            <a:xfrm>
              <a:off x="3496469" y="3769448"/>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3968" name="Freeform 663"/>
            <p:cNvSpPr>
              <a:spLocks/>
            </p:cNvSpPr>
            <p:nvPr/>
          </p:nvSpPr>
          <p:spPr bwMode="auto">
            <a:xfrm>
              <a:off x="3496469" y="3769448"/>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3969" name="Freeform 664"/>
            <p:cNvSpPr>
              <a:spLocks/>
            </p:cNvSpPr>
            <p:nvPr/>
          </p:nvSpPr>
          <p:spPr bwMode="auto">
            <a:xfrm>
              <a:off x="3491714" y="3705876"/>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3970" name="Freeform 665"/>
            <p:cNvSpPr>
              <a:spLocks/>
            </p:cNvSpPr>
            <p:nvPr/>
          </p:nvSpPr>
          <p:spPr bwMode="auto">
            <a:xfrm>
              <a:off x="3491714" y="3705876"/>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3971" name="Freeform 666"/>
            <p:cNvSpPr>
              <a:spLocks/>
            </p:cNvSpPr>
            <p:nvPr/>
          </p:nvSpPr>
          <p:spPr bwMode="auto">
            <a:xfrm>
              <a:off x="3545616" y="3769448"/>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3972" name="Freeform 667"/>
            <p:cNvSpPr>
              <a:spLocks/>
            </p:cNvSpPr>
            <p:nvPr/>
          </p:nvSpPr>
          <p:spPr bwMode="auto">
            <a:xfrm>
              <a:off x="3545616" y="3769448"/>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3973" name="Freeform 668"/>
            <p:cNvSpPr>
              <a:spLocks/>
            </p:cNvSpPr>
            <p:nvPr/>
          </p:nvSpPr>
          <p:spPr bwMode="auto">
            <a:xfrm>
              <a:off x="3596347" y="3759100"/>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3974" name="Freeform 669"/>
            <p:cNvSpPr>
              <a:spLocks/>
            </p:cNvSpPr>
            <p:nvPr/>
          </p:nvSpPr>
          <p:spPr bwMode="auto">
            <a:xfrm>
              <a:off x="3596347" y="3759100"/>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3975" name="Freeform 670"/>
            <p:cNvSpPr>
              <a:spLocks/>
            </p:cNvSpPr>
            <p:nvPr/>
          </p:nvSpPr>
          <p:spPr bwMode="auto">
            <a:xfrm>
              <a:off x="3544030" y="3871461"/>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3976" name="Freeform 671"/>
            <p:cNvSpPr>
              <a:spLocks/>
            </p:cNvSpPr>
            <p:nvPr/>
          </p:nvSpPr>
          <p:spPr bwMode="auto">
            <a:xfrm>
              <a:off x="3544030" y="3871461"/>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3977" name="Freeform 672"/>
            <p:cNvSpPr>
              <a:spLocks/>
            </p:cNvSpPr>
            <p:nvPr/>
          </p:nvSpPr>
          <p:spPr bwMode="auto">
            <a:xfrm>
              <a:off x="3436226" y="3657087"/>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3978" name="Freeform 673"/>
            <p:cNvSpPr>
              <a:spLocks/>
            </p:cNvSpPr>
            <p:nvPr/>
          </p:nvSpPr>
          <p:spPr bwMode="auto">
            <a:xfrm>
              <a:off x="3436226" y="3657087"/>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3979" name="Freeform 674"/>
            <p:cNvSpPr>
              <a:spLocks/>
            </p:cNvSpPr>
            <p:nvPr/>
          </p:nvSpPr>
          <p:spPr bwMode="auto">
            <a:xfrm>
              <a:off x="3440982" y="3776841"/>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3980" name="Freeform 675"/>
            <p:cNvSpPr>
              <a:spLocks/>
            </p:cNvSpPr>
            <p:nvPr/>
          </p:nvSpPr>
          <p:spPr bwMode="auto">
            <a:xfrm>
              <a:off x="3440982" y="3776841"/>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3981" name="Freeform 676"/>
            <p:cNvSpPr>
              <a:spLocks/>
            </p:cNvSpPr>
            <p:nvPr/>
          </p:nvSpPr>
          <p:spPr bwMode="auto">
            <a:xfrm>
              <a:off x="3442567" y="3686656"/>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3982" name="Freeform 677"/>
            <p:cNvSpPr>
              <a:spLocks/>
            </p:cNvSpPr>
            <p:nvPr/>
          </p:nvSpPr>
          <p:spPr bwMode="auto">
            <a:xfrm>
              <a:off x="3442567" y="3686656"/>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3983" name="Freeform 678"/>
            <p:cNvSpPr>
              <a:spLocks/>
            </p:cNvSpPr>
            <p:nvPr/>
          </p:nvSpPr>
          <p:spPr bwMode="auto">
            <a:xfrm>
              <a:off x="3448909" y="3923206"/>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3984" name="Freeform 679"/>
            <p:cNvSpPr>
              <a:spLocks/>
            </p:cNvSpPr>
            <p:nvPr/>
          </p:nvSpPr>
          <p:spPr bwMode="auto">
            <a:xfrm>
              <a:off x="3448909" y="3923206"/>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3985" name="Freeform 680"/>
            <p:cNvSpPr>
              <a:spLocks/>
            </p:cNvSpPr>
            <p:nvPr/>
          </p:nvSpPr>
          <p:spPr bwMode="auto">
            <a:xfrm>
              <a:off x="3509152" y="3844849"/>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3986" name="Freeform 681"/>
            <p:cNvSpPr>
              <a:spLocks/>
            </p:cNvSpPr>
            <p:nvPr/>
          </p:nvSpPr>
          <p:spPr bwMode="auto">
            <a:xfrm>
              <a:off x="3509152" y="3844849"/>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3987" name="Freeform 682"/>
            <p:cNvSpPr>
              <a:spLocks/>
            </p:cNvSpPr>
            <p:nvPr/>
          </p:nvSpPr>
          <p:spPr bwMode="auto">
            <a:xfrm>
              <a:off x="3559884" y="3731009"/>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3988" name="Freeform 683"/>
            <p:cNvSpPr>
              <a:spLocks/>
            </p:cNvSpPr>
            <p:nvPr/>
          </p:nvSpPr>
          <p:spPr bwMode="auto">
            <a:xfrm>
              <a:off x="3559884" y="3731009"/>
              <a:ext cx="112561" cy="96098"/>
            </a:xfrm>
            <a:custGeom>
              <a:avLst/>
              <a:gdLst>
                <a:gd name="T0" fmla="*/ 35 w 71"/>
                <a:gd name="T1" fmla="*/ 0 h 65"/>
                <a:gd name="T2" fmla="*/ 71 w 71"/>
                <a:gd name="T3" fmla="*/ 32 h 65"/>
                <a:gd name="T4" fmla="*/ 35 w 71"/>
                <a:gd name="T5" fmla="*/ 65 h 65"/>
                <a:gd name="T6" fmla="*/ 0 w 71"/>
                <a:gd name="T7" fmla="*/ 32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2"/>
                  </a:lnTo>
                  <a:lnTo>
                    <a:pt x="35" y="65"/>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3989" name="Freeform 684"/>
            <p:cNvSpPr>
              <a:spLocks/>
            </p:cNvSpPr>
            <p:nvPr/>
          </p:nvSpPr>
          <p:spPr bwMode="auto">
            <a:xfrm>
              <a:off x="3531347" y="3906943"/>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3990" name="Freeform 685"/>
            <p:cNvSpPr>
              <a:spLocks/>
            </p:cNvSpPr>
            <p:nvPr/>
          </p:nvSpPr>
          <p:spPr bwMode="auto">
            <a:xfrm>
              <a:off x="3531347" y="3906943"/>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3991" name="Freeform 686"/>
            <p:cNvSpPr>
              <a:spLocks/>
            </p:cNvSpPr>
            <p:nvPr/>
          </p:nvSpPr>
          <p:spPr bwMode="auto">
            <a:xfrm>
              <a:off x="3475860" y="3924685"/>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3992" name="Freeform 687"/>
            <p:cNvSpPr>
              <a:spLocks/>
            </p:cNvSpPr>
            <p:nvPr/>
          </p:nvSpPr>
          <p:spPr bwMode="auto">
            <a:xfrm>
              <a:off x="3475860" y="3924685"/>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3993" name="Freeform 688"/>
            <p:cNvSpPr>
              <a:spLocks/>
            </p:cNvSpPr>
            <p:nvPr/>
          </p:nvSpPr>
          <p:spPr bwMode="auto">
            <a:xfrm>
              <a:off x="3425129" y="3884766"/>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3994" name="Freeform 689"/>
            <p:cNvSpPr>
              <a:spLocks/>
            </p:cNvSpPr>
            <p:nvPr/>
          </p:nvSpPr>
          <p:spPr bwMode="auto">
            <a:xfrm>
              <a:off x="3425129" y="3884766"/>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3995" name="Freeform 690"/>
            <p:cNvSpPr>
              <a:spLocks/>
            </p:cNvSpPr>
            <p:nvPr/>
          </p:nvSpPr>
          <p:spPr bwMode="auto">
            <a:xfrm>
              <a:off x="3425129" y="3801974"/>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3996" name="Freeform 691"/>
            <p:cNvSpPr>
              <a:spLocks/>
            </p:cNvSpPr>
            <p:nvPr/>
          </p:nvSpPr>
          <p:spPr bwMode="auto">
            <a:xfrm>
              <a:off x="3425129" y="3801974"/>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3997" name="Freeform 692"/>
            <p:cNvSpPr>
              <a:spLocks/>
            </p:cNvSpPr>
            <p:nvPr/>
          </p:nvSpPr>
          <p:spPr bwMode="auto">
            <a:xfrm>
              <a:off x="3556713" y="3688134"/>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3998" name="Freeform 693"/>
            <p:cNvSpPr>
              <a:spLocks/>
            </p:cNvSpPr>
            <p:nvPr/>
          </p:nvSpPr>
          <p:spPr bwMode="auto">
            <a:xfrm>
              <a:off x="3556713" y="3688134"/>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3999" name="Freeform 694"/>
            <p:cNvSpPr>
              <a:spLocks/>
            </p:cNvSpPr>
            <p:nvPr/>
          </p:nvSpPr>
          <p:spPr bwMode="auto">
            <a:xfrm>
              <a:off x="3727932" y="3847806"/>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000" name="Freeform 695"/>
            <p:cNvSpPr>
              <a:spLocks/>
            </p:cNvSpPr>
            <p:nvPr/>
          </p:nvSpPr>
          <p:spPr bwMode="auto">
            <a:xfrm>
              <a:off x="3727932" y="3847806"/>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01" name="Freeform 696"/>
            <p:cNvSpPr>
              <a:spLocks/>
            </p:cNvSpPr>
            <p:nvPr/>
          </p:nvSpPr>
          <p:spPr bwMode="auto">
            <a:xfrm>
              <a:off x="3658176" y="3964602"/>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002" name="Freeform 697"/>
            <p:cNvSpPr>
              <a:spLocks/>
            </p:cNvSpPr>
            <p:nvPr/>
          </p:nvSpPr>
          <p:spPr bwMode="auto">
            <a:xfrm>
              <a:off x="3658176" y="3964602"/>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03" name="Freeform 698"/>
            <p:cNvSpPr>
              <a:spLocks/>
            </p:cNvSpPr>
            <p:nvPr/>
          </p:nvSpPr>
          <p:spPr bwMode="auto">
            <a:xfrm>
              <a:off x="3602689" y="4100618"/>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004" name="Freeform 699"/>
            <p:cNvSpPr>
              <a:spLocks/>
            </p:cNvSpPr>
            <p:nvPr/>
          </p:nvSpPr>
          <p:spPr bwMode="auto">
            <a:xfrm>
              <a:off x="3602689" y="4100618"/>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05" name="Freeform 700"/>
            <p:cNvSpPr>
              <a:spLocks/>
            </p:cNvSpPr>
            <p:nvPr/>
          </p:nvSpPr>
          <p:spPr bwMode="auto">
            <a:xfrm>
              <a:off x="3559884" y="3915814"/>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006" name="Freeform 701"/>
            <p:cNvSpPr>
              <a:spLocks/>
            </p:cNvSpPr>
            <p:nvPr/>
          </p:nvSpPr>
          <p:spPr bwMode="auto">
            <a:xfrm>
              <a:off x="3559884" y="3915814"/>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07" name="Freeform 702"/>
            <p:cNvSpPr>
              <a:spLocks/>
            </p:cNvSpPr>
            <p:nvPr/>
          </p:nvSpPr>
          <p:spPr bwMode="auto">
            <a:xfrm>
              <a:off x="3547201" y="4005998"/>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008" name="Freeform 703"/>
            <p:cNvSpPr>
              <a:spLocks/>
            </p:cNvSpPr>
            <p:nvPr/>
          </p:nvSpPr>
          <p:spPr bwMode="auto">
            <a:xfrm>
              <a:off x="3547201" y="4005998"/>
              <a:ext cx="112561" cy="96098"/>
            </a:xfrm>
            <a:custGeom>
              <a:avLst/>
              <a:gdLst>
                <a:gd name="T0" fmla="*/ 36 w 71"/>
                <a:gd name="T1" fmla="*/ 0 h 65"/>
                <a:gd name="T2" fmla="*/ 71 w 71"/>
                <a:gd name="T3" fmla="*/ 32 h 65"/>
                <a:gd name="T4" fmla="*/ 36 w 71"/>
                <a:gd name="T5" fmla="*/ 65 h 65"/>
                <a:gd name="T6" fmla="*/ 0 w 71"/>
                <a:gd name="T7" fmla="*/ 32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2"/>
                  </a:lnTo>
                  <a:lnTo>
                    <a:pt x="36" y="65"/>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09" name="Freeform 704"/>
            <p:cNvSpPr>
              <a:spLocks/>
            </p:cNvSpPr>
            <p:nvPr/>
          </p:nvSpPr>
          <p:spPr bwMode="auto">
            <a:xfrm>
              <a:off x="3458421" y="3858154"/>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010" name="Freeform 705"/>
            <p:cNvSpPr>
              <a:spLocks/>
            </p:cNvSpPr>
            <p:nvPr/>
          </p:nvSpPr>
          <p:spPr bwMode="auto">
            <a:xfrm>
              <a:off x="3458421" y="3858154"/>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11" name="Freeform 706"/>
            <p:cNvSpPr>
              <a:spLocks/>
            </p:cNvSpPr>
            <p:nvPr/>
          </p:nvSpPr>
          <p:spPr bwMode="auto">
            <a:xfrm>
              <a:off x="3597932" y="4038524"/>
              <a:ext cx="112561" cy="96098"/>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012" name="Freeform 707"/>
            <p:cNvSpPr>
              <a:spLocks/>
            </p:cNvSpPr>
            <p:nvPr/>
          </p:nvSpPr>
          <p:spPr bwMode="auto">
            <a:xfrm>
              <a:off x="3597932" y="4038524"/>
              <a:ext cx="112561" cy="96098"/>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13" name="Freeform 708"/>
            <p:cNvSpPr>
              <a:spLocks/>
            </p:cNvSpPr>
            <p:nvPr/>
          </p:nvSpPr>
          <p:spPr bwMode="auto">
            <a:xfrm>
              <a:off x="3634396" y="3948340"/>
              <a:ext cx="114146" cy="96098"/>
            </a:xfrm>
            <a:custGeom>
              <a:avLst/>
              <a:gdLst>
                <a:gd name="T0" fmla="*/ 36 w 72"/>
                <a:gd name="T1" fmla="*/ 0 h 65"/>
                <a:gd name="T2" fmla="*/ 72 w 72"/>
                <a:gd name="T3" fmla="*/ 32 h 65"/>
                <a:gd name="T4" fmla="*/ 36 w 72"/>
                <a:gd name="T5" fmla="*/ 65 h 65"/>
                <a:gd name="T6" fmla="*/ 0 w 72"/>
                <a:gd name="T7" fmla="*/ 32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2"/>
                  </a:lnTo>
                  <a:lnTo>
                    <a:pt x="36" y="65"/>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014" name="Freeform 709"/>
            <p:cNvSpPr>
              <a:spLocks/>
            </p:cNvSpPr>
            <p:nvPr/>
          </p:nvSpPr>
          <p:spPr bwMode="auto">
            <a:xfrm>
              <a:off x="3634396" y="3948340"/>
              <a:ext cx="114146" cy="96098"/>
            </a:xfrm>
            <a:custGeom>
              <a:avLst/>
              <a:gdLst>
                <a:gd name="T0" fmla="*/ 36 w 72"/>
                <a:gd name="T1" fmla="*/ 0 h 65"/>
                <a:gd name="T2" fmla="*/ 72 w 72"/>
                <a:gd name="T3" fmla="*/ 32 h 65"/>
                <a:gd name="T4" fmla="*/ 36 w 72"/>
                <a:gd name="T5" fmla="*/ 65 h 65"/>
                <a:gd name="T6" fmla="*/ 0 w 72"/>
                <a:gd name="T7" fmla="*/ 32 h 65"/>
                <a:gd name="T8" fmla="*/ 36 w 72"/>
                <a:gd name="T9" fmla="*/ 0 h 65"/>
              </a:gdLst>
              <a:ahLst/>
              <a:cxnLst>
                <a:cxn ang="0">
                  <a:pos x="T0" y="T1"/>
                </a:cxn>
                <a:cxn ang="0">
                  <a:pos x="T2" y="T3"/>
                </a:cxn>
                <a:cxn ang="0">
                  <a:pos x="T4" y="T5"/>
                </a:cxn>
                <a:cxn ang="0">
                  <a:pos x="T6" y="T7"/>
                </a:cxn>
                <a:cxn ang="0">
                  <a:pos x="T8" y="T9"/>
                </a:cxn>
              </a:cxnLst>
              <a:rect l="0" t="0" r="r" b="b"/>
              <a:pathLst>
                <a:path w="72" h="65">
                  <a:moveTo>
                    <a:pt x="36" y="0"/>
                  </a:moveTo>
                  <a:lnTo>
                    <a:pt x="72" y="32"/>
                  </a:lnTo>
                  <a:lnTo>
                    <a:pt x="36" y="65"/>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15" name="Freeform 710"/>
            <p:cNvSpPr>
              <a:spLocks/>
            </p:cNvSpPr>
            <p:nvPr/>
          </p:nvSpPr>
          <p:spPr bwMode="auto">
            <a:xfrm>
              <a:off x="3647079" y="3994171"/>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016" name="Freeform 711"/>
            <p:cNvSpPr>
              <a:spLocks/>
            </p:cNvSpPr>
            <p:nvPr/>
          </p:nvSpPr>
          <p:spPr bwMode="auto">
            <a:xfrm>
              <a:off x="3647079" y="3994171"/>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17" name="Freeform 712"/>
            <p:cNvSpPr>
              <a:spLocks/>
            </p:cNvSpPr>
            <p:nvPr/>
          </p:nvSpPr>
          <p:spPr bwMode="auto">
            <a:xfrm>
              <a:off x="3735859" y="4097661"/>
              <a:ext cx="112561" cy="96098"/>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018" name="Freeform 713"/>
            <p:cNvSpPr>
              <a:spLocks/>
            </p:cNvSpPr>
            <p:nvPr/>
          </p:nvSpPr>
          <p:spPr bwMode="auto">
            <a:xfrm>
              <a:off x="3735859" y="4097661"/>
              <a:ext cx="112561" cy="96098"/>
            </a:xfrm>
            <a:custGeom>
              <a:avLst/>
              <a:gdLst>
                <a:gd name="T0" fmla="*/ 36 w 71"/>
                <a:gd name="T1" fmla="*/ 0 h 65"/>
                <a:gd name="T2" fmla="*/ 71 w 71"/>
                <a:gd name="T3" fmla="*/ 33 h 65"/>
                <a:gd name="T4" fmla="*/ 36 w 71"/>
                <a:gd name="T5" fmla="*/ 65 h 65"/>
                <a:gd name="T6" fmla="*/ 0 w 71"/>
                <a:gd name="T7" fmla="*/ 33 h 65"/>
                <a:gd name="T8" fmla="*/ 36 w 71"/>
                <a:gd name="T9" fmla="*/ 0 h 65"/>
              </a:gdLst>
              <a:ahLst/>
              <a:cxnLst>
                <a:cxn ang="0">
                  <a:pos x="T0" y="T1"/>
                </a:cxn>
                <a:cxn ang="0">
                  <a:pos x="T2" y="T3"/>
                </a:cxn>
                <a:cxn ang="0">
                  <a:pos x="T4" y="T5"/>
                </a:cxn>
                <a:cxn ang="0">
                  <a:pos x="T6" y="T7"/>
                </a:cxn>
                <a:cxn ang="0">
                  <a:pos x="T8" y="T9"/>
                </a:cxn>
              </a:cxnLst>
              <a:rect l="0" t="0" r="r" b="b"/>
              <a:pathLst>
                <a:path w="71" h="65">
                  <a:moveTo>
                    <a:pt x="36" y="0"/>
                  </a:moveTo>
                  <a:lnTo>
                    <a:pt x="71" y="33"/>
                  </a:lnTo>
                  <a:lnTo>
                    <a:pt x="36" y="65"/>
                  </a:lnTo>
                  <a:lnTo>
                    <a:pt x="0" y="33"/>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19" name="Freeform 714"/>
            <p:cNvSpPr>
              <a:spLocks/>
            </p:cNvSpPr>
            <p:nvPr/>
          </p:nvSpPr>
          <p:spPr bwMode="auto">
            <a:xfrm>
              <a:off x="3732688" y="3869982"/>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020" name="Freeform 715"/>
            <p:cNvSpPr>
              <a:spLocks/>
            </p:cNvSpPr>
            <p:nvPr/>
          </p:nvSpPr>
          <p:spPr bwMode="auto">
            <a:xfrm>
              <a:off x="3732688" y="3869982"/>
              <a:ext cx="112561" cy="94620"/>
            </a:xfrm>
            <a:custGeom>
              <a:avLst/>
              <a:gdLst>
                <a:gd name="T0" fmla="*/ 35 w 71"/>
                <a:gd name="T1" fmla="*/ 0 h 64"/>
                <a:gd name="T2" fmla="*/ 71 w 71"/>
                <a:gd name="T3" fmla="*/ 32 h 64"/>
                <a:gd name="T4" fmla="*/ 35 w 71"/>
                <a:gd name="T5" fmla="*/ 64 h 64"/>
                <a:gd name="T6" fmla="*/ 0 w 71"/>
                <a:gd name="T7" fmla="*/ 32 h 64"/>
                <a:gd name="T8" fmla="*/ 35 w 71"/>
                <a:gd name="T9" fmla="*/ 0 h 64"/>
              </a:gdLst>
              <a:ahLst/>
              <a:cxnLst>
                <a:cxn ang="0">
                  <a:pos x="T0" y="T1"/>
                </a:cxn>
                <a:cxn ang="0">
                  <a:pos x="T2" y="T3"/>
                </a:cxn>
                <a:cxn ang="0">
                  <a:pos x="T4" y="T5"/>
                </a:cxn>
                <a:cxn ang="0">
                  <a:pos x="T6" y="T7"/>
                </a:cxn>
                <a:cxn ang="0">
                  <a:pos x="T8" y="T9"/>
                </a:cxn>
              </a:cxnLst>
              <a:rect l="0" t="0" r="r" b="b"/>
              <a:pathLst>
                <a:path w="71" h="64">
                  <a:moveTo>
                    <a:pt x="35" y="0"/>
                  </a:moveTo>
                  <a:lnTo>
                    <a:pt x="71" y="32"/>
                  </a:lnTo>
                  <a:lnTo>
                    <a:pt x="35" y="64"/>
                  </a:lnTo>
                  <a:lnTo>
                    <a:pt x="0" y="32"/>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21" name="Freeform 716"/>
            <p:cNvSpPr>
              <a:spLocks/>
            </p:cNvSpPr>
            <p:nvPr/>
          </p:nvSpPr>
          <p:spPr bwMode="auto">
            <a:xfrm>
              <a:off x="3797688" y="3945383"/>
              <a:ext cx="114146" cy="94620"/>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022" name="Freeform 717"/>
            <p:cNvSpPr>
              <a:spLocks/>
            </p:cNvSpPr>
            <p:nvPr/>
          </p:nvSpPr>
          <p:spPr bwMode="auto">
            <a:xfrm>
              <a:off x="3797688" y="3945383"/>
              <a:ext cx="114146" cy="94620"/>
            </a:xfrm>
            <a:custGeom>
              <a:avLst/>
              <a:gdLst>
                <a:gd name="T0" fmla="*/ 36 w 72"/>
                <a:gd name="T1" fmla="*/ 0 h 64"/>
                <a:gd name="T2" fmla="*/ 72 w 72"/>
                <a:gd name="T3" fmla="*/ 32 h 64"/>
                <a:gd name="T4" fmla="*/ 36 w 72"/>
                <a:gd name="T5" fmla="*/ 64 h 64"/>
                <a:gd name="T6" fmla="*/ 0 w 72"/>
                <a:gd name="T7" fmla="*/ 32 h 64"/>
                <a:gd name="T8" fmla="*/ 36 w 72"/>
                <a:gd name="T9" fmla="*/ 0 h 64"/>
              </a:gdLst>
              <a:ahLst/>
              <a:cxnLst>
                <a:cxn ang="0">
                  <a:pos x="T0" y="T1"/>
                </a:cxn>
                <a:cxn ang="0">
                  <a:pos x="T2" y="T3"/>
                </a:cxn>
                <a:cxn ang="0">
                  <a:pos x="T4" y="T5"/>
                </a:cxn>
                <a:cxn ang="0">
                  <a:pos x="T6" y="T7"/>
                </a:cxn>
                <a:cxn ang="0">
                  <a:pos x="T8" y="T9"/>
                </a:cxn>
              </a:cxnLst>
              <a:rect l="0" t="0" r="r" b="b"/>
              <a:pathLst>
                <a:path w="72" h="64">
                  <a:moveTo>
                    <a:pt x="36" y="0"/>
                  </a:moveTo>
                  <a:lnTo>
                    <a:pt x="72"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23" name="Freeform 718"/>
            <p:cNvSpPr>
              <a:spLocks/>
            </p:cNvSpPr>
            <p:nvPr/>
          </p:nvSpPr>
          <p:spPr bwMode="auto">
            <a:xfrm>
              <a:off x="3854760" y="4201152"/>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024" name="Freeform 719"/>
            <p:cNvSpPr>
              <a:spLocks/>
            </p:cNvSpPr>
            <p:nvPr/>
          </p:nvSpPr>
          <p:spPr bwMode="auto">
            <a:xfrm>
              <a:off x="3854760" y="4201152"/>
              <a:ext cx="112561" cy="94620"/>
            </a:xfrm>
            <a:custGeom>
              <a:avLst/>
              <a:gdLst>
                <a:gd name="T0" fmla="*/ 36 w 71"/>
                <a:gd name="T1" fmla="*/ 0 h 64"/>
                <a:gd name="T2" fmla="*/ 71 w 71"/>
                <a:gd name="T3" fmla="*/ 32 h 64"/>
                <a:gd name="T4" fmla="*/ 36 w 71"/>
                <a:gd name="T5" fmla="*/ 64 h 64"/>
                <a:gd name="T6" fmla="*/ 0 w 71"/>
                <a:gd name="T7" fmla="*/ 32 h 64"/>
                <a:gd name="T8" fmla="*/ 36 w 71"/>
                <a:gd name="T9" fmla="*/ 0 h 64"/>
              </a:gdLst>
              <a:ahLst/>
              <a:cxnLst>
                <a:cxn ang="0">
                  <a:pos x="T0" y="T1"/>
                </a:cxn>
                <a:cxn ang="0">
                  <a:pos x="T2" y="T3"/>
                </a:cxn>
                <a:cxn ang="0">
                  <a:pos x="T4" y="T5"/>
                </a:cxn>
                <a:cxn ang="0">
                  <a:pos x="T6" y="T7"/>
                </a:cxn>
                <a:cxn ang="0">
                  <a:pos x="T8" y="T9"/>
                </a:cxn>
              </a:cxnLst>
              <a:rect l="0" t="0" r="r" b="b"/>
              <a:pathLst>
                <a:path w="71" h="64">
                  <a:moveTo>
                    <a:pt x="36" y="0"/>
                  </a:moveTo>
                  <a:lnTo>
                    <a:pt x="71" y="32"/>
                  </a:lnTo>
                  <a:lnTo>
                    <a:pt x="36" y="64"/>
                  </a:lnTo>
                  <a:lnTo>
                    <a:pt x="0" y="32"/>
                  </a:lnTo>
                  <a:lnTo>
                    <a:pt x="36"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25" name="Freeform 720"/>
            <p:cNvSpPr>
              <a:spLocks/>
            </p:cNvSpPr>
            <p:nvPr/>
          </p:nvSpPr>
          <p:spPr bwMode="auto">
            <a:xfrm>
              <a:off x="3637567" y="4051830"/>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704026" name="Freeform 721"/>
            <p:cNvSpPr>
              <a:spLocks/>
            </p:cNvSpPr>
            <p:nvPr/>
          </p:nvSpPr>
          <p:spPr bwMode="auto">
            <a:xfrm>
              <a:off x="3637567" y="4051830"/>
              <a:ext cx="112561" cy="96098"/>
            </a:xfrm>
            <a:custGeom>
              <a:avLst/>
              <a:gdLst>
                <a:gd name="T0" fmla="*/ 35 w 71"/>
                <a:gd name="T1" fmla="*/ 0 h 65"/>
                <a:gd name="T2" fmla="*/ 71 w 71"/>
                <a:gd name="T3" fmla="*/ 33 h 65"/>
                <a:gd name="T4" fmla="*/ 35 w 71"/>
                <a:gd name="T5" fmla="*/ 65 h 65"/>
                <a:gd name="T6" fmla="*/ 0 w 71"/>
                <a:gd name="T7" fmla="*/ 33 h 65"/>
                <a:gd name="T8" fmla="*/ 35 w 71"/>
                <a:gd name="T9" fmla="*/ 0 h 65"/>
              </a:gdLst>
              <a:ahLst/>
              <a:cxnLst>
                <a:cxn ang="0">
                  <a:pos x="T0" y="T1"/>
                </a:cxn>
                <a:cxn ang="0">
                  <a:pos x="T2" y="T3"/>
                </a:cxn>
                <a:cxn ang="0">
                  <a:pos x="T4" y="T5"/>
                </a:cxn>
                <a:cxn ang="0">
                  <a:pos x="T6" y="T7"/>
                </a:cxn>
                <a:cxn ang="0">
                  <a:pos x="T8" y="T9"/>
                </a:cxn>
              </a:cxnLst>
              <a:rect l="0" t="0" r="r" b="b"/>
              <a:pathLst>
                <a:path w="71" h="65">
                  <a:moveTo>
                    <a:pt x="35" y="0"/>
                  </a:moveTo>
                  <a:lnTo>
                    <a:pt x="71" y="33"/>
                  </a:lnTo>
                  <a:lnTo>
                    <a:pt x="35" y="65"/>
                  </a:lnTo>
                  <a:lnTo>
                    <a:pt x="0" y="33"/>
                  </a:lnTo>
                  <a:lnTo>
                    <a:pt x="35" y="0"/>
                  </a:lnTo>
                  <a:close/>
                </a:path>
              </a:pathLst>
            </a:custGeom>
            <a:solidFill>
              <a:schemeClr val="accent4"/>
            </a:solidFill>
            <a:ln w="11113">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027" name="Rectangle 722"/>
            <p:cNvSpPr>
              <a:spLocks noChangeArrowheads="1"/>
            </p:cNvSpPr>
            <p:nvPr/>
          </p:nvSpPr>
          <p:spPr bwMode="auto">
            <a:xfrm>
              <a:off x="969468" y="5410514"/>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dirty="0">
                  <a:ln>
                    <a:noFill/>
                  </a:ln>
                  <a:solidFill>
                    <a:srgbClr val="000000"/>
                  </a:solidFill>
                  <a:effectLst/>
                  <a:latin typeface="Calibri" pitchFamily="34" charset="0"/>
                  <a:cs typeface="Arial" pitchFamily="34" charset="0"/>
                </a:rPr>
                <a:t>0</a:t>
              </a:r>
              <a:endParaRPr kumimoji="0" lang="de-DE" altLang="de-DE" sz="1600" b="0" i="0" u="none" strike="noStrike" cap="none" normalizeH="0" baseline="0" dirty="0">
                <a:ln>
                  <a:noFill/>
                </a:ln>
                <a:solidFill>
                  <a:schemeClr val="tx1"/>
                </a:solidFill>
                <a:effectLst/>
                <a:cs typeface="Arial" pitchFamily="34" charset="0"/>
              </a:endParaRPr>
            </a:p>
          </p:txBody>
        </p:sp>
        <p:sp>
          <p:nvSpPr>
            <p:cNvPr id="1704028" name="Rectangle 723"/>
            <p:cNvSpPr>
              <a:spLocks noChangeArrowheads="1"/>
            </p:cNvSpPr>
            <p:nvPr/>
          </p:nvSpPr>
          <p:spPr bwMode="auto">
            <a:xfrm>
              <a:off x="803006" y="4737825"/>
              <a:ext cx="3125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Calibri" pitchFamily="34" charset="0"/>
                  <a:cs typeface="Arial" pitchFamily="34" charset="0"/>
                </a:rPr>
                <a:t>200</a:t>
              </a:r>
              <a:endParaRPr kumimoji="0" lang="de-DE" altLang="de-DE" sz="1600" b="0" i="0" u="none" strike="noStrike" cap="none" normalizeH="0" baseline="0">
                <a:ln>
                  <a:noFill/>
                </a:ln>
                <a:solidFill>
                  <a:schemeClr val="tx1"/>
                </a:solidFill>
                <a:effectLst/>
                <a:cs typeface="Arial" pitchFamily="34" charset="0"/>
              </a:endParaRPr>
            </a:p>
          </p:txBody>
        </p:sp>
        <p:sp>
          <p:nvSpPr>
            <p:cNvPr id="1704029" name="Rectangle 724"/>
            <p:cNvSpPr>
              <a:spLocks noChangeArrowheads="1"/>
            </p:cNvSpPr>
            <p:nvPr/>
          </p:nvSpPr>
          <p:spPr bwMode="auto">
            <a:xfrm>
              <a:off x="803006" y="4065136"/>
              <a:ext cx="3125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Calibri" pitchFamily="34" charset="0"/>
                  <a:cs typeface="Arial" pitchFamily="34" charset="0"/>
                </a:rPr>
                <a:t>400</a:t>
              </a:r>
              <a:endParaRPr kumimoji="0" lang="de-DE" altLang="de-DE" sz="1600" b="0" i="0" u="none" strike="noStrike" cap="none" normalizeH="0" baseline="0">
                <a:ln>
                  <a:noFill/>
                </a:ln>
                <a:solidFill>
                  <a:schemeClr val="tx1"/>
                </a:solidFill>
                <a:effectLst/>
                <a:cs typeface="Arial" pitchFamily="34" charset="0"/>
              </a:endParaRPr>
            </a:p>
          </p:txBody>
        </p:sp>
        <p:sp>
          <p:nvSpPr>
            <p:cNvPr id="1704030" name="Rectangle 725"/>
            <p:cNvSpPr>
              <a:spLocks noChangeArrowheads="1"/>
            </p:cNvSpPr>
            <p:nvPr/>
          </p:nvSpPr>
          <p:spPr bwMode="auto">
            <a:xfrm>
              <a:off x="803006" y="3395404"/>
              <a:ext cx="3125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Calibri" pitchFamily="34" charset="0"/>
                  <a:cs typeface="Arial" pitchFamily="34" charset="0"/>
                </a:rPr>
                <a:t>600</a:t>
              </a:r>
              <a:endParaRPr kumimoji="0" lang="de-DE" altLang="de-DE" sz="1600" b="0" i="0" u="none" strike="noStrike" cap="none" normalizeH="0" baseline="0">
                <a:ln>
                  <a:noFill/>
                </a:ln>
                <a:solidFill>
                  <a:schemeClr val="tx1"/>
                </a:solidFill>
                <a:effectLst/>
                <a:cs typeface="Arial" pitchFamily="34" charset="0"/>
              </a:endParaRPr>
            </a:p>
          </p:txBody>
        </p:sp>
        <p:sp>
          <p:nvSpPr>
            <p:cNvPr id="1704031" name="Rectangle 726"/>
            <p:cNvSpPr>
              <a:spLocks noChangeArrowheads="1"/>
            </p:cNvSpPr>
            <p:nvPr/>
          </p:nvSpPr>
          <p:spPr bwMode="auto">
            <a:xfrm>
              <a:off x="803006" y="2722714"/>
              <a:ext cx="3125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Calibri" pitchFamily="34" charset="0"/>
                  <a:cs typeface="Arial" pitchFamily="34" charset="0"/>
                </a:rPr>
                <a:t>800</a:t>
              </a:r>
              <a:endParaRPr kumimoji="0" lang="de-DE" altLang="de-DE" sz="1600" b="0" i="0" u="none" strike="noStrike" cap="none" normalizeH="0" baseline="0">
                <a:ln>
                  <a:noFill/>
                </a:ln>
                <a:solidFill>
                  <a:schemeClr val="tx1"/>
                </a:solidFill>
                <a:effectLst/>
                <a:cs typeface="Arial" pitchFamily="34" charset="0"/>
              </a:endParaRPr>
            </a:p>
          </p:txBody>
        </p:sp>
        <p:sp>
          <p:nvSpPr>
            <p:cNvPr id="1704032" name="Rectangle 727"/>
            <p:cNvSpPr>
              <a:spLocks noChangeArrowheads="1"/>
            </p:cNvSpPr>
            <p:nvPr/>
          </p:nvSpPr>
          <p:spPr bwMode="auto">
            <a:xfrm>
              <a:off x="722152" y="2051503"/>
              <a:ext cx="41678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Calibri" pitchFamily="34" charset="0"/>
                  <a:cs typeface="Arial" pitchFamily="34" charset="0"/>
                </a:rPr>
                <a:t>1000</a:t>
              </a:r>
              <a:endParaRPr kumimoji="0" lang="de-DE" altLang="de-DE" sz="1600" b="0" i="0" u="none" strike="noStrike" cap="none" normalizeH="0" baseline="0">
                <a:ln>
                  <a:noFill/>
                </a:ln>
                <a:solidFill>
                  <a:schemeClr val="tx1"/>
                </a:solidFill>
                <a:effectLst/>
                <a:cs typeface="Arial" pitchFamily="34" charset="0"/>
              </a:endParaRPr>
            </a:p>
          </p:txBody>
        </p:sp>
        <p:sp>
          <p:nvSpPr>
            <p:cNvPr id="1704033" name="Rectangle 728"/>
            <p:cNvSpPr>
              <a:spLocks noChangeArrowheads="1"/>
            </p:cNvSpPr>
            <p:nvPr/>
          </p:nvSpPr>
          <p:spPr bwMode="auto">
            <a:xfrm>
              <a:off x="722152" y="1380292"/>
              <a:ext cx="41678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dirty="0">
                  <a:ln>
                    <a:noFill/>
                  </a:ln>
                  <a:solidFill>
                    <a:srgbClr val="000000"/>
                  </a:solidFill>
                  <a:effectLst/>
                  <a:latin typeface="Calibri" pitchFamily="34" charset="0"/>
                  <a:cs typeface="Arial" pitchFamily="34" charset="0"/>
                </a:rPr>
                <a:t>1200</a:t>
              </a:r>
              <a:endParaRPr kumimoji="0" lang="de-DE" altLang="de-DE" sz="1600" b="0" i="0" u="none" strike="noStrike" cap="none" normalizeH="0" baseline="0" dirty="0">
                <a:ln>
                  <a:noFill/>
                </a:ln>
                <a:solidFill>
                  <a:schemeClr val="tx1"/>
                </a:solidFill>
                <a:effectLst/>
                <a:cs typeface="Arial" pitchFamily="34" charset="0"/>
              </a:endParaRPr>
            </a:p>
          </p:txBody>
        </p:sp>
        <p:sp>
          <p:nvSpPr>
            <p:cNvPr id="1704035" name="Rectangle 730"/>
            <p:cNvSpPr>
              <a:spLocks noChangeArrowheads="1"/>
            </p:cNvSpPr>
            <p:nvPr/>
          </p:nvSpPr>
          <p:spPr bwMode="auto">
            <a:xfrm>
              <a:off x="2331231" y="5587927"/>
              <a:ext cx="3125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dirty="0">
                  <a:ln>
                    <a:noFill/>
                  </a:ln>
                  <a:solidFill>
                    <a:srgbClr val="000000"/>
                  </a:solidFill>
                  <a:effectLst/>
                  <a:latin typeface="Calibri" pitchFamily="34" charset="0"/>
                  <a:cs typeface="Arial" pitchFamily="34" charset="0"/>
                </a:rPr>
                <a:t>100</a:t>
              </a:r>
              <a:endParaRPr kumimoji="0" lang="de-DE" altLang="de-DE" sz="1600" b="0" i="0" u="none" strike="noStrike" cap="none" normalizeH="0" baseline="0" dirty="0">
                <a:ln>
                  <a:noFill/>
                </a:ln>
                <a:solidFill>
                  <a:schemeClr val="tx1"/>
                </a:solidFill>
                <a:effectLst/>
                <a:cs typeface="Arial" pitchFamily="34" charset="0"/>
              </a:endParaRPr>
            </a:p>
          </p:txBody>
        </p:sp>
        <p:sp>
          <p:nvSpPr>
            <p:cNvPr id="1704036" name="Rectangle 731"/>
            <p:cNvSpPr>
              <a:spLocks noChangeArrowheads="1"/>
            </p:cNvSpPr>
            <p:nvPr/>
          </p:nvSpPr>
          <p:spPr bwMode="auto">
            <a:xfrm>
              <a:off x="3537689" y="5587927"/>
              <a:ext cx="3125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Calibri" pitchFamily="34" charset="0"/>
                  <a:cs typeface="Arial" pitchFamily="34" charset="0"/>
                </a:rPr>
                <a:t>200</a:t>
              </a:r>
              <a:endParaRPr kumimoji="0" lang="de-DE" altLang="de-DE" sz="1600" b="0" i="0" u="none" strike="noStrike" cap="none" normalizeH="0" baseline="0">
                <a:ln>
                  <a:noFill/>
                </a:ln>
                <a:solidFill>
                  <a:schemeClr val="tx1"/>
                </a:solidFill>
                <a:effectLst/>
                <a:cs typeface="Arial" pitchFamily="34" charset="0"/>
              </a:endParaRPr>
            </a:p>
          </p:txBody>
        </p:sp>
        <p:sp>
          <p:nvSpPr>
            <p:cNvPr id="1704037" name="Rectangle 732"/>
            <p:cNvSpPr>
              <a:spLocks noChangeArrowheads="1"/>
            </p:cNvSpPr>
            <p:nvPr/>
          </p:nvSpPr>
          <p:spPr bwMode="auto">
            <a:xfrm>
              <a:off x="4744147" y="5587927"/>
              <a:ext cx="3125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Calibri" pitchFamily="34" charset="0"/>
                  <a:cs typeface="Arial" pitchFamily="34" charset="0"/>
                </a:rPr>
                <a:t>300</a:t>
              </a:r>
              <a:endParaRPr kumimoji="0" lang="de-DE" altLang="de-DE" sz="1600" b="0" i="0" u="none" strike="noStrike" cap="none" normalizeH="0" baseline="0">
                <a:ln>
                  <a:noFill/>
                </a:ln>
                <a:solidFill>
                  <a:schemeClr val="tx1"/>
                </a:solidFill>
                <a:effectLst/>
                <a:cs typeface="Arial" pitchFamily="34" charset="0"/>
              </a:endParaRPr>
            </a:p>
          </p:txBody>
        </p:sp>
        <p:sp>
          <p:nvSpPr>
            <p:cNvPr id="1704038" name="Rectangle 733"/>
            <p:cNvSpPr>
              <a:spLocks noChangeArrowheads="1"/>
            </p:cNvSpPr>
            <p:nvPr/>
          </p:nvSpPr>
          <p:spPr bwMode="auto">
            <a:xfrm>
              <a:off x="5950605" y="5587927"/>
              <a:ext cx="3125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Calibri" pitchFamily="34" charset="0"/>
                  <a:cs typeface="Arial" pitchFamily="34" charset="0"/>
                </a:rPr>
                <a:t>400</a:t>
              </a:r>
              <a:endParaRPr kumimoji="0" lang="de-DE" altLang="de-DE" sz="1600" b="0" i="0" u="none" strike="noStrike" cap="none" normalizeH="0" baseline="0">
                <a:ln>
                  <a:noFill/>
                </a:ln>
                <a:solidFill>
                  <a:schemeClr val="tx1"/>
                </a:solidFill>
                <a:effectLst/>
                <a:cs typeface="Arial" pitchFamily="34" charset="0"/>
              </a:endParaRPr>
            </a:p>
          </p:txBody>
        </p:sp>
        <p:sp>
          <p:nvSpPr>
            <p:cNvPr id="1704039" name="Rectangle 734"/>
            <p:cNvSpPr>
              <a:spLocks noChangeArrowheads="1"/>
            </p:cNvSpPr>
            <p:nvPr/>
          </p:nvSpPr>
          <p:spPr bwMode="auto">
            <a:xfrm>
              <a:off x="7155478" y="5587927"/>
              <a:ext cx="3125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Calibri" pitchFamily="34" charset="0"/>
                  <a:cs typeface="Arial" pitchFamily="34" charset="0"/>
                </a:rPr>
                <a:t>500</a:t>
              </a:r>
              <a:endParaRPr kumimoji="0" lang="de-DE" altLang="de-DE" sz="1600" b="0" i="0" u="none" strike="noStrike" cap="none" normalizeH="0" baseline="0">
                <a:ln>
                  <a:noFill/>
                </a:ln>
                <a:solidFill>
                  <a:schemeClr val="tx1"/>
                </a:solidFill>
                <a:effectLst/>
                <a:cs typeface="Arial" pitchFamily="34" charset="0"/>
              </a:endParaRPr>
            </a:p>
          </p:txBody>
        </p:sp>
      </p:grpSp>
      <p:sp>
        <p:nvSpPr>
          <p:cNvPr id="1704644" name="Textfeld 1704643"/>
          <p:cNvSpPr txBox="1"/>
          <p:nvPr/>
        </p:nvSpPr>
        <p:spPr>
          <a:xfrm>
            <a:off x="594961" y="1021278"/>
            <a:ext cx="6543535" cy="307777"/>
          </a:xfrm>
          <a:prstGeom prst="rect">
            <a:avLst/>
          </a:prstGeom>
          <a:noFill/>
        </p:spPr>
        <p:txBody>
          <a:bodyPr wrap="square" rtlCol="0">
            <a:spAutoFit/>
          </a:bodyPr>
          <a:lstStyle/>
          <a:p>
            <a:r>
              <a:rPr lang="de-CH" sz="1400" dirty="0" err="1">
                <a:latin typeface="+mn-lt"/>
              </a:rPr>
              <a:t>Spread</a:t>
            </a:r>
            <a:r>
              <a:rPr lang="de-CH" sz="1400" dirty="0">
                <a:latin typeface="+mn-lt"/>
              </a:rPr>
              <a:t> </a:t>
            </a:r>
            <a:r>
              <a:rPr lang="de-CH" sz="1400" dirty="0" err="1">
                <a:latin typeface="+mn-lt"/>
              </a:rPr>
              <a:t>over</a:t>
            </a:r>
            <a:r>
              <a:rPr lang="de-CH" sz="1400" dirty="0">
                <a:latin typeface="+mn-lt"/>
              </a:rPr>
              <a:t> </a:t>
            </a:r>
            <a:r>
              <a:rPr lang="de-CH" sz="1400" dirty="0" err="1">
                <a:latin typeface="+mn-lt"/>
              </a:rPr>
              <a:t>swap</a:t>
            </a:r>
            <a:r>
              <a:rPr lang="de-CH" sz="1400" dirty="0">
                <a:latin typeface="+mn-lt"/>
              </a:rPr>
              <a:t> Glencore 4 1/8 23 (Jan ‘15 </a:t>
            </a:r>
            <a:r>
              <a:rPr lang="de-CH" sz="1400" dirty="0" err="1">
                <a:latin typeface="+mn-lt"/>
              </a:rPr>
              <a:t>to</a:t>
            </a:r>
            <a:r>
              <a:rPr lang="de-CH" sz="1400" dirty="0">
                <a:latin typeface="+mn-lt"/>
              </a:rPr>
              <a:t> Jun ‘16)</a:t>
            </a:r>
          </a:p>
        </p:txBody>
      </p:sp>
      <p:sp>
        <p:nvSpPr>
          <p:cNvPr id="741" name="Textfeld 740"/>
          <p:cNvSpPr txBox="1"/>
          <p:nvPr/>
        </p:nvSpPr>
        <p:spPr>
          <a:xfrm>
            <a:off x="2184829" y="5801394"/>
            <a:ext cx="6543535" cy="307777"/>
          </a:xfrm>
          <a:prstGeom prst="rect">
            <a:avLst/>
          </a:prstGeom>
          <a:noFill/>
        </p:spPr>
        <p:txBody>
          <a:bodyPr wrap="square" rtlCol="0">
            <a:spAutoFit/>
          </a:bodyPr>
          <a:lstStyle/>
          <a:p>
            <a:pPr algn="r"/>
            <a:r>
              <a:rPr lang="de-CH" sz="1400" dirty="0">
                <a:latin typeface="+mn-lt"/>
              </a:rPr>
              <a:t>Share </a:t>
            </a:r>
            <a:r>
              <a:rPr lang="de-CH" sz="1400" dirty="0" err="1">
                <a:latin typeface="+mn-lt"/>
              </a:rPr>
              <a:t>price</a:t>
            </a:r>
            <a:r>
              <a:rPr lang="de-CH" sz="1400" dirty="0">
                <a:latin typeface="+mn-lt"/>
              </a:rPr>
              <a:t> Glencore (in USD)</a:t>
            </a:r>
          </a:p>
        </p:txBody>
      </p:sp>
    </p:spTree>
    <p:extLst>
      <p:ext uri="{BB962C8B-B14F-4D97-AF65-F5344CB8AC3E}">
        <p14:creationId xmlns:p14="http://schemas.microsoft.com/office/powerpoint/2010/main" val="48864425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t>Liquidity</a:t>
            </a:r>
            <a:r>
              <a:rPr lang="de-CH" dirty="0"/>
              <a:t> </a:t>
            </a:r>
            <a:r>
              <a:rPr lang="de-CH" dirty="0" err="1"/>
              <a:t>is</a:t>
            </a:r>
            <a:r>
              <a:rPr lang="de-CH" dirty="0"/>
              <a:t> </a:t>
            </a:r>
            <a:r>
              <a:rPr lang="de-CH" dirty="0" err="1"/>
              <a:t>the</a:t>
            </a:r>
            <a:r>
              <a:rPr lang="de-CH" dirty="0"/>
              <a:t> </a:t>
            </a:r>
            <a:r>
              <a:rPr lang="de-CH" dirty="0" err="1"/>
              <a:t>elephant</a:t>
            </a:r>
            <a:r>
              <a:rPr lang="de-CH" dirty="0"/>
              <a:t> in </a:t>
            </a:r>
            <a:r>
              <a:rPr lang="de-CH" dirty="0" err="1"/>
              <a:t>the</a:t>
            </a:r>
            <a:r>
              <a:rPr lang="de-CH" dirty="0"/>
              <a:t> </a:t>
            </a:r>
            <a:r>
              <a:rPr lang="de-CH" dirty="0" err="1"/>
              <a:t>credit</a:t>
            </a:r>
            <a:r>
              <a:rPr lang="de-CH" dirty="0"/>
              <a:t> </a:t>
            </a:r>
            <a:r>
              <a:rPr lang="de-CH" dirty="0" err="1"/>
              <a:t>room</a:t>
            </a:r>
            <a:endParaRPr lang="de-CH" dirty="0"/>
          </a:p>
        </p:txBody>
      </p:sp>
      <p:pic>
        <p:nvPicPr>
          <p:cNvPr id="1657858" name="Grafik 2" descr="image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07366" y="1114425"/>
            <a:ext cx="8100203"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22013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7BB356-DAD4-4AFA-A674-FCAC6C864A16}"/>
              </a:ext>
            </a:extLst>
          </p:cNvPr>
          <p:cNvSpPr>
            <a:spLocks noGrp="1"/>
          </p:cNvSpPr>
          <p:nvPr>
            <p:ph type="title"/>
          </p:nvPr>
        </p:nvSpPr>
        <p:spPr/>
        <p:txBody>
          <a:bodyPr/>
          <a:lstStyle/>
          <a:p>
            <a:r>
              <a:rPr lang="de-CH" dirty="0" err="1"/>
              <a:t>From</a:t>
            </a:r>
            <a:r>
              <a:rPr lang="de-CH" dirty="0"/>
              <a:t> </a:t>
            </a:r>
            <a:r>
              <a:rPr lang="de-CH" dirty="0" err="1"/>
              <a:t>bank</a:t>
            </a:r>
            <a:r>
              <a:rPr lang="de-CH" dirty="0"/>
              <a:t> </a:t>
            </a:r>
            <a:r>
              <a:rPr lang="de-CH" dirty="0" err="1"/>
              <a:t>credit</a:t>
            </a:r>
            <a:r>
              <a:rPr lang="de-CH" dirty="0"/>
              <a:t>, </a:t>
            </a:r>
            <a:r>
              <a:rPr lang="de-CH" dirty="0" err="1"/>
              <a:t>to</a:t>
            </a:r>
            <a:r>
              <a:rPr lang="de-CH" dirty="0"/>
              <a:t> </a:t>
            </a:r>
            <a:r>
              <a:rPr lang="de-CH" dirty="0" err="1"/>
              <a:t>securitzation</a:t>
            </a:r>
            <a:r>
              <a:rPr lang="de-CH" dirty="0"/>
              <a:t> </a:t>
            </a:r>
            <a:r>
              <a:rPr lang="de-CH" dirty="0" err="1"/>
              <a:t>to</a:t>
            </a:r>
            <a:r>
              <a:rPr lang="de-CH" dirty="0"/>
              <a:t> private </a:t>
            </a:r>
            <a:r>
              <a:rPr lang="de-CH" dirty="0" err="1"/>
              <a:t>debt</a:t>
            </a:r>
            <a:endParaRPr lang="de-CH" dirty="0"/>
          </a:p>
        </p:txBody>
      </p:sp>
      <p:pic>
        <p:nvPicPr>
          <p:cNvPr id="4" name="Inhaltsplatzhalter 3">
            <a:extLst>
              <a:ext uri="{FF2B5EF4-FFF2-40B4-BE49-F238E27FC236}">
                <a16:creationId xmlns:a16="http://schemas.microsoft.com/office/drawing/2014/main" id="{6675E0EC-FB1B-42E7-A16A-70D1B8B1DE99}"/>
              </a:ext>
            </a:extLst>
          </p:cNvPr>
          <p:cNvPicPr>
            <a:picLocks noGrp="1" noChangeAspect="1"/>
          </p:cNvPicPr>
          <p:nvPr>
            <p:ph idx="1"/>
          </p:nvPr>
        </p:nvPicPr>
        <p:blipFill>
          <a:blip r:embed="rId3"/>
          <a:stretch>
            <a:fillRect/>
          </a:stretch>
        </p:blipFill>
        <p:spPr>
          <a:xfrm>
            <a:off x="1393136" y="1114425"/>
            <a:ext cx="6678403" cy="4768850"/>
          </a:xfrm>
          <a:prstGeom prst="rect">
            <a:avLst/>
          </a:prstGeom>
        </p:spPr>
      </p:pic>
    </p:spTree>
    <p:extLst>
      <p:ext uri="{BB962C8B-B14F-4D97-AF65-F5344CB8AC3E}">
        <p14:creationId xmlns:p14="http://schemas.microsoft.com/office/powerpoint/2010/main" val="1602229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920" name="Title 5"/>
          <p:cNvSpPr>
            <a:spLocks noGrp="1"/>
          </p:cNvSpPr>
          <p:nvPr>
            <p:ph type="title"/>
          </p:nvPr>
        </p:nvSpPr>
        <p:spPr>
          <a:xfrm>
            <a:off x="647700" y="692150"/>
            <a:ext cx="8169275" cy="431800"/>
          </a:xfrm>
        </p:spPr>
        <p:txBody>
          <a:bodyPr/>
          <a:lstStyle/>
          <a:p>
            <a:r>
              <a:rPr lang="fr-CH" dirty="0" err="1"/>
              <a:t>Cheat</a:t>
            </a:r>
            <a:r>
              <a:rPr lang="fr-CH" dirty="0"/>
              <a:t> </a:t>
            </a:r>
            <a:r>
              <a:rPr lang="fr-CH" dirty="0" err="1"/>
              <a:t>sheet</a:t>
            </a:r>
            <a:endParaRPr lang="fr-CH" dirty="0"/>
          </a:p>
        </p:txBody>
      </p:sp>
      <p:graphicFrame>
        <p:nvGraphicFramePr>
          <p:cNvPr id="249916" name="Group 60"/>
          <p:cNvGraphicFramePr>
            <a:graphicFrameLocks noGrp="1"/>
          </p:cNvGraphicFramePr>
          <p:nvPr>
            <p:extLst>
              <p:ext uri="{D42A27DB-BD31-4B8C-83A1-F6EECF244321}">
                <p14:modId xmlns:p14="http://schemas.microsoft.com/office/powerpoint/2010/main" val="136094421"/>
              </p:ext>
            </p:extLst>
          </p:nvPr>
        </p:nvGraphicFramePr>
        <p:xfrm>
          <a:off x="647700" y="1341438"/>
          <a:ext cx="8013700" cy="4625976"/>
        </p:xfrm>
        <a:graphic>
          <a:graphicData uri="http://schemas.openxmlformats.org/drawingml/2006/table">
            <a:tbl>
              <a:tblPr/>
              <a:tblGrid>
                <a:gridCol w="2200275">
                  <a:extLst>
                    <a:ext uri="{9D8B030D-6E8A-4147-A177-3AD203B41FA5}">
                      <a16:colId xmlns:a16="http://schemas.microsoft.com/office/drawing/2014/main" val="20000"/>
                    </a:ext>
                  </a:extLst>
                </a:gridCol>
                <a:gridCol w="1933575">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1898650">
                  <a:extLst>
                    <a:ext uri="{9D8B030D-6E8A-4147-A177-3AD203B41FA5}">
                      <a16:colId xmlns:a16="http://schemas.microsoft.com/office/drawing/2014/main" val="20003"/>
                    </a:ext>
                  </a:extLst>
                </a:gridCol>
              </a:tblGrid>
              <a:tr h="728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CH" sz="1800" b="1" i="0" u="none" strike="noStrike" cap="none" normalizeH="0" baseline="0" dirty="0">
                        <a:ln>
                          <a:noFill/>
                        </a:ln>
                        <a:solidFill>
                          <a:srgbClr val="FFFFFF"/>
                        </a:solidFill>
                        <a:effectLst/>
                        <a:latin typeface="Verdana"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sz="1800" b="1" i="0" u="none" strike="noStrike" cap="none" normalizeH="0" baseline="0" dirty="0" err="1">
                          <a:ln>
                            <a:noFill/>
                          </a:ln>
                          <a:solidFill>
                            <a:srgbClr val="FFFFFF"/>
                          </a:solidFill>
                          <a:effectLst/>
                          <a:latin typeface="Verdana" pitchFamily="34" charset="0"/>
                        </a:rPr>
                        <a:t>Annual</a:t>
                      </a:r>
                      <a:endParaRPr kumimoji="0" lang="fr-CH" sz="1800" b="1" i="0" u="none" strike="noStrike" cap="none" normalizeH="0" baseline="0" dirty="0">
                        <a:ln>
                          <a:noFill/>
                        </a:ln>
                        <a:solidFill>
                          <a:srgbClr val="FFFFFF"/>
                        </a:solidFill>
                        <a:effectLst/>
                        <a:latin typeface="Verdana"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sz="1800" b="1" i="0" u="none" strike="noStrike" cap="none" normalizeH="0" baseline="0" dirty="0" err="1">
                          <a:ln>
                            <a:noFill/>
                          </a:ln>
                          <a:solidFill>
                            <a:srgbClr val="FFFFFF"/>
                          </a:solidFill>
                          <a:effectLst/>
                          <a:latin typeface="Verdana" pitchFamily="34" charset="0"/>
                        </a:rPr>
                        <a:t>Semi-annual</a:t>
                      </a:r>
                      <a:endParaRPr kumimoji="0" lang="fr-CH" sz="1800" b="1" i="0" u="none" strike="noStrike" cap="none" normalizeH="0" baseline="0" dirty="0">
                        <a:ln>
                          <a:noFill/>
                        </a:ln>
                        <a:solidFill>
                          <a:srgbClr val="FFFFFF"/>
                        </a:solidFill>
                        <a:effectLst/>
                        <a:latin typeface="Verdana"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sz="1800" b="1" i="0" u="none" strike="noStrike" cap="none" normalizeH="0" baseline="0" dirty="0" err="1">
                          <a:ln>
                            <a:noFill/>
                          </a:ln>
                          <a:solidFill>
                            <a:srgbClr val="FFFFFF"/>
                          </a:solidFill>
                          <a:effectLst/>
                          <a:latin typeface="Verdana" pitchFamily="34" charset="0"/>
                        </a:rPr>
                        <a:t>Continuous</a:t>
                      </a:r>
                      <a:endParaRPr kumimoji="0" lang="fr-CH" sz="1800" b="1" i="0" u="none" strike="noStrike" cap="none" normalizeH="0" baseline="0" dirty="0">
                        <a:ln>
                          <a:noFill/>
                        </a:ln>
                        <a:solidFill>
                          <a:srgbClr val="FFFFFF"/>
                        </a:solidFill>
                        <a:effectLst/>
                        <a:latin typeface="Verdana"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939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CH" sz="1800" b="1" i="0" u="none" strike="noStrike" cap="none" normalizeH="0" baseline="0" dirty="0" err="1">
                          <a:ln>
                            <a:noFill/>
                          </a:ln>
                          <a:solidFill>
                            <a:srgbClr val="FFFFFF"/>
                          </a:solidFill>
                          <a:effectLst/>
                          <a:latin typeface="Verdana" pitchFamily="34" charset="0"/>
                          <a:sym typeface="Symbol" pitchFamily="18" charset="2"/>
                        </a:rPr>
                        <a:t>Compounding</a:t>
                      </a:r>
                      <a:endParaRPr kumimoji="0" lang="de-CH" sz="1800" b="1" i="0" u="none" strike="noStrike" cap="none" normalizeH="0" baseline="0" dirty="0">
                        <a:ln>
                          <a:noFill/>
                        </a:ln>
                        <a:solidFill>
                          <a:srgbClr val="FFFFFF"/>
                        </a:solidFill>
                        <a:effectLst/>
                        <a:latin typeface="Verdana" pitchFamily="34" charset="0"/>
                        <a:sym typeface="Symbol" pitchFamily="18" charset="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de-CH" sz="1800" b="1" i="0" u="none" strike="noStrike" cap="none" normalizeH="0" baseline="0" dirty="0">
                          <a:ln>
                            <a:noFill/>
                          </a:ln>
                          <a:solidFill>
                            <a:srgbClr val="FFFFFF"/>
                          </a:solidFill>
                          <a:effectLst/>
                          <a:latin typeface="Verdana" pitchFamily="34" charset="0"/>
                          <a:sym typeface="Symbol" pitchFamily="18" charset="2"/>
                        </a:rPr>
                        <a:t>(PV → CF)</a:t>
                      </a:r>
                      <a:endParaRPr kumimoji="0" lang="de-DE" sz="1800" b="1" i="0" u="none" strike="noStrike" cap="none" normalizeH="0" baseline="0" dirty="0">
                        <a:ln>
                          <a:noFill/>
                        </a:ln>
                        <a:solidFill>
                          <a:srgbClr val="FFFFFF"/>
                        </a:solidFill>
                        <a:effectLst/>
                        <a:latin typeface="Verdana" pitchFamily="34" charset="0"/>
                        <a:sym typeface="Symbol" pitchFamily="18" charset="2"/>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CH" sz="1800" b="1" i="0" u="none" strike="noStrike" cap="none" normalizeH="0" baseline="0" dirty="0">
                        <a:ln>
                          <a:noFill/>
                        </a:ln>
                        <a:solidFill>
                          <a:srgbClr val="FFFFFF"/>
                        </a:solidFill>
                        <a:effectLst/>
                        <a:latin typeface="Verdana"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CH" sz="1800" b="0" i="0" u="none" strike="noStrike" cap="none" normalizeH="0" baseline="0">
                        <a:ln>
                          <a:noFill/>
                        </a:ln>
                        <a:solidFill>
                          <a:srgbClr val="000000"/>
                        </a:solidFill>
                        <a:effectLst/>
                        <a:latin typeface="Verdana"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CH" sz="1800" b="0" i="0" u="none" strike="noStrike" cap="none" normalizeH="0" baseline="0">
                        <a:ln>
                          <a:noFill/>
                        </a:ln>
                        <a:solidFill>
                          <a:srgbClr val="000000"/>
                        </a:solidFill>
                        <a:effectLst/>
                        <a:latin typeface="Verdana"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CH" sz="1800" b="0" i="0" u="none" strike="noStrike" cap="none" normalizeH="0" baseline="0">
                        <a:ln>
                          <a:noFill/>
                        </a:ln>
                        <a:solidFill>
                          <a:srgbClr val="000000"/>
                        </a:solidFill>
                        <a:effectLst/>
                        <a:latin typeface="Verdana"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1"/>
                  </a:ext>
                </a:extLst>
              </a:tr>
              <a:tr h="901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CH" sz="1800" b="1" i="0" u="none" strike="noStrike" cap="none" normalizeH="0" baseline="0" dirty="0" err="1">
                          <a:ln>
                            <a:noFill/>
                          </a:ln>
                          <a:solidFill>
                            <a:srgbClr val="FFFFFF"/>
                          </a:solidFill>
                          <a:effectLst/>
                          <a:latin typeface="Verdana" pitchFamily="34" charset="0"/>
                          <a:sym typeface="Symbol" pitchFamily="18" charset="2"/>
                        </a:rPr>
                        <a:t>Discounting</a:t>
                      </a:r>
                      <a:br>
                        <a:rPr kumimoji="0" lang="de-CH" sz="1800" b="1" i="0" u="none" strike="noStrike" cap="none" normalizeH="0" baseline="0" dirty="0">
                          <a:ln>
                            <a:noFill/>
                          </a:ln>
                          <a:solidFill>
                            <a:srgbClr val="FFFFFF"/>
                          </a:solidFill>
                          <a:effectLst/>
                          <a:latin typeface="Verdana" pitchFamily="34" charset="0"/>
                          <a:sym typeface="Symbol" pitchFamily="18" charset="2"/>
                        </a:rPr>
                      </a:br>
                      <a:r>
                        <a:rPr kumimoji="0" lang="de-CH" sz="1800" b="1" i="0" u="none" strike="noStrike" cap="none" normalizeH="0" baseline="0" dirty="0">
                          <a:ln>
                            <a:noFill/>
                          </a:ln>
                          <a:solidFill>
                            <a:srgbClr val="FFFFFF"/>
                          </a:solidFill>
                          <a:effectLst/>
                          <a:latin typeface="Verdana" pitchFamily="34" charset="0"/>
                          <a:sym typeface="Symbol" pitchFamily="18" charset="2"/>
                        </a:rPr>
                        <a:t>(CF → PV)</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CH" sz="1800" b="1" i="0" u="none" strike="noStrike" cap="none" normalizeH="0" baseline="0" dirty="0">
                        <a:ln>
                          <a:noFill/>
                        </a:ln>
                        <a:solidFill>
                          <a:srgbClr val="FFFFFF"/>
                        </a:solidFill>
                        <a:effectLst/>
                        <a:latin typeface="Verdana"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CH" sz="1800" b="0" i="0" u="none" strike="noStrike" cap="none" normalizeH="0" baseline="0">
                        <a:ln>
                          <a:noFill/>
                        </a:ln>
                        <a:solidFill>
                          <a:srgbClr val="000000"/>
                        </a:solidFill>
                        <a:effectLst/>
                        <a:latin typeface="Verdana"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CH" sz="1800" b="0" i="0" u="none" strike="noStrike" cap="none" normalizeH="0" baseline="0">
                        <a:ln>
                          <a:noFill/>
                        </a:ln>
                        <a:solidFill>
                          <a:srgbClr val="000000"/>
                        </a:solidFill>
                        <a:effectLst/>
                        <a:latin typeface="Verdana"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CH" sz="1800" b="0" i="0" u="none" strike="noStrike" cap="none" normalizeH="0" baseline="0">
                        <a:ln>
                          <a:noFill/>
                        </a:ln>
                        <a:solidFill>
                          <a:srgbClr val="000000"/>
                        </a:solidFill>
                        <a:effectLst/>
                        <a:latin typeface="Verdana"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2"/>
                  </a:ext>
                </a:extLst>
              </a:tr>
              <a:tr h="914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sz="1800" b="1" i="0" u="none" strike="noStrike" cap="none" normalizeH="0" baseline="0" dirty="0" err="1">
                          <a:ln>
                            <a:noFill/>
                          </a:ln>
                          <a:solidFill>
                            <a:srgbClr val="FFFFFF"/>
                          </a:solidFill>
                          <a:effectLst/>
                          <a:latin typeface="Verdana" pitchFamily="34" charset="0"/>
                          <a:sym typeface="Symbol" pitchFamily="18" charset="2"/>
                        </a:rPr>
                        <a:t>Discountfaktor</a:t>
                      </a:r>
                      <a:r>
                        <a:rPr kumimoji="0" lang="fr-CH" sz="1800" b="1" i="0" u="none" strike="noStrike" cap="none" normalizeH="0" baseline="0" dirty="0">
                          <a:ln>
                            <a:noFill/>
                          </a:ln>
                          <a:solidFill>
                            <a:srgbClr val="FFFFFF"/>
                          </a:solidFill>
                          <a:effectLst/>
                          <a:latin typeface="Verdana" pitchFamily="34" charset="0"/>
                          <a:sym typeface="Symbol" pitchFamily="18" charset="2"/>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CH" sz="1800" b="0" i="0" u="none" strike="noStrike" cap="none" normalizeH="0" baseline="0">
                        <a:ln>
                          <a:noFill/>
                        </a:ln>
                        <a:solidFill>
                          <a:srgbClr val="000000"/>
                        </a:solidFill>
                        <a:effectLst/>
                        <a:latin typeface="Verdana"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CH" sz="1800" b="0" i="0" u="none" strike="noStrike" cap="none" normalizeH="0" baseline="0">
                        <a:ln>
                          <a:noFill/>
                        </a:ln>
                        <a:solidFill>
                          <a:srgbClr val="000000"/>
                        </a:solidFill>
                        <a:effectLst/>
                        <a:latin typeface="Verdana"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CH" sz="1800" b="0" i="0" u="none" strike="noStrike" cap="none" normalizeH="0" baseline="0" dirty="0">
                        <a:ln>
                          <a:noFill/>
                        </a:ln>
                        <a:solidFill>
                          <a:srgbClr val="000000"/>
                        </a:solidFill>
                        <a:effectLst/>
                        <a:latin typeface="Verdana"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3"/>
                  </a:ext>
                </a:extLst>
              </a:tr>
              <a:tr h="1128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sz="1800" b="1" i="0" u="none" strike="noStrike" cap="none" normalizeH="0" baseline="0" dirty="0" err="1">
                          <a:ln>
                            <a:noFill/>
                          </a:ln>
                          <a:solidFill>
                            <a:srgbClr val="FFFFFF"/>
                          </a:solidFill>
                          <a:effectLst/>
                          <a:latin typeface="Verdana" pitchFamily="34" charset="0"/>
                        </a:rPr>
                        <a:t>Used</a:t>
                      </a:r>
                      <a:endParaRPr kumimoji="0" lang="fr-CH" sz="1800" b="1" i="0" u="none" strike="noStrike" cap="none" normalizeH="0" baseline="0" dirty="0">
                        <a:ln>
                          <a:noFill/>
                        </a:ln>
                        <a:solidFill>
                          <a:srgbClr val="FFFFFF"/>
                        </a:solidFill>
                        <a:effectLst/>
                        <a:latin typeface="Verdana"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sz="1800" b="0" i="0" u="none" strike="noStrike" cap="none" normalizeH="0" baseline="0" dirty="0">
                          <a:ln>
                            <a:noFill/>
                          </a:ln>
                          <a:solidFill>
                            <a:srgbClr val="000000"/>
                          </a:solidFill>
                          <a:effectLst/>
                          <a:latin typeface="Verdana" pitchFamily="34" charset="0"/>
                        </a:rPr>
                        <a:t>Continental Europe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sz="1800" b="0" i="0" u="none" strike="noStrike" cap="none" normalizeH="0" baseline="0" dirty="0">
                          <a:ln>
                            <a:noFill/>
                          </a:ln>
                          <a:solidFill>
                            <a:srgbClr val="000000"/>
                          </a:solidFill>
                          <a:effectLst/>
                          <a:latin typeface="Verdana" pitchFamily="34" charset="0"/>
                        </a:rPr>
                        <a:t>Anglo-Saxons, </a:t>
                      </a:r>
                      <a:r>
                        <a:rPr kumimoji="0" lang="fr-CH" sz="1800" b="0" i="0" u="none" strike="noStrike" cap="none" normalizeH="0" baseline="0" dirty="0" err="1">
                          <a:ln>
                            <a:noFill/>
                          </a:ln>
                          <a:solidFill>
                            <a:srgbClr val="000000"/>
                          </a:solidFill>
                          <a:effectLst/>
                          <a:latin typeface="Verdana" pitchFamily="34" charset="0"/>
                        </a:rPr>
                        <a:t>Japan</a:t>
                      </a:r>
                      <a:endParaRPr kumimoji="0" lang="fr-CH" sz="1800" b="0" i="0" u="none" strike="noStrike" cap="none" normalizeH="0" baseline="0" dirty="0">
                        <a:ln>
                          <a:noFill/>
                        </a:ln>
                        <a:solidFill>
                          <a:srgbClr val="000000"/>
                        </a:solidFill>
                        <a:effectLst/>
                        <a:latin typeface="Verdana"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sz="1800" b="0" i="0" u="none" strike="noStrike" cap="none" normalizeH="0" baseline="0" dirty="0" err="1">
                          <a:ln>
                            <a:noFill/>
                          </a:ln>
                          <a:solidFill>
                            <a:srgbClr val="000000"/>
                          </a:solidFill>
                          <a:effectLst/>
                          <a:latin typeface="Verdana" pitchFamily="34" charset="0"/>
                        </a:rPr>
                        <a:t>Quants</a:t>
                      </a:r>
                      <a:endParaRPr kumimoji="0" lang="fr-CH" sz="1800" b="0" i="0" u="none" strike="noStrike" cap="none" normalizeH="0" baseline="0" dirty="0">
                        <a:ln>
                          <a:noFill/>
                        </a:ln>
                        <a:solidFill>
                          <a:srgbClr val="000000"/>
                        </a:solidFill>
                        <a:effectLst/>
                        <a:latin typeface="Verdana"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4"/>
                  </a:ext>
                </a:extLst>
              </a:tr>
            </a:tbl>
          </a:graphicData>
        </a:graphic>
      </p:graphicFrame>
      <p:graphicFrame>
        <p:nvGraphicFramePr>
          <p:cNvPr id="249860" name="Object 30"/>
          <p:cNvGraphicFramePr>
            <a:graphicFrameLocks noChangeAspect="1"/>
          </p:cNvGraphicFramePr>
          <p:nvPr>
            <p:extLst>
              <p:ext uri="{D42A27DB-BD31-4B8C-83A1-F6EECF244321}">
                <p14:modId xmlns:p14="http://schemas.microsoft.com/office/powerpoint/2010/main" val="3388451931"/>
              </p:ext>
            </p:extLst>
          </p:nvPr>
        </p:nvGraphicFramePr>
        <p:xfrm>
          <a:off x="2960688" y="2449513"/>
          <a:ext cx="1601787" cy="369887"/>
        </p:xfrm>
        <a:graphic>
          <a:graphicData uri="http://schemas.openxmlformats.org/presentationml/2006/ole">
            <mc:AlternateContent xmlns:mc="http://schemas.openxmlformats.org/markup-compatibility/2006">
              <mc:Choice xmlns:v="urn:schemas-microsoft-com:vml" Requires="v">
                <p:oleObj spid="_x0000_s1718197" name="Equation" r:id="rId4" imgW="1117440" imgH="253800" progId="Equation.3">
                  <p:embed/>
                </p:oleObj>
              </mc:Choice>
              <mc:Fallback>
                <p:oleObj name="Equation" r:id="rId4" imgW="1117440" imgH="253800" progId="Equation.3">
                  <p:embed/>
                  <p:pic>
                    <p:nvPicPr>
                      <p:cNvPr id="0" name="Object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0688" y="2449513"/>
                        <a:ext cx="1601787"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9861" name="Object 31"/>
          <p:cNvGraphicFramePr>
            <a:graphicFrameLocks noChangeAspect="1"/>
          </p:cNvGraphicFramePr>
          <p:nvPr>
            <p:extLst>
              <p:ext uri="{D42A27DB-BD31-4B8C-83A1-F6EECF244321}">
                <p14:modId xmlns:p14="http://schemas.microsoft.com/office/powerpoint/2010/main" val="752007901"/>
              </p:ext>
            </p:extLst>
          </p:nvPr>
        </p:nvGraphicFramePr>
        <p:xfrm>
          <a:off x="7088188" y="2344738"/>
          <a:ext cx="1250950" cy="420687"/>
        </p:xfrm>
        <a:graphic>
          <a:graphicData uri="http://schemas.openxmlformats.org/presentationml/2006/ole">
            <mc:AlternateContent xmlns:mc="http://schemas.openxmlformats.org/markup-compatibility/2006">
              <mc:Choice xmlns:v="urn:schemas-microsoft-com:vml" Requires="v">
                <p:oleObj spid="_x0000_s1718198" name="Equation" r:id="rId6" imgW="914400" imgH="253800" progId="Equation.3">
                  <p:embed/>
                </p:oleObj>
              </mc:Choice>
              <mc:Fallback>
                <p:oleObj name="Equation" r:id="rId6" imgW="914400" imgH="253800" progId="Equation.3">
                  <p:embed/>
                  <p:pic>
                    <p:nvPicPr>
                      <p:cNvPr id="0" name="Object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8188" y="2344738"/>
                        <a:ext cx="125095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9862" name="Object 32"/>
          <p:cNvGraphicFramePr>
            <a:graphicFrameLocks noChangeAspect="1"/>
          </p:cNvGraphicFramePr>
          <p:nvPr>
            <p:extLst>
              <p:ext uri="{D42A27DB-BD31-4B8C-83A1-F6EECF244321}">
                <p14:modId xmlns:p14="http://schemas.microsoft.com/office/powerpoint/2010/main" val="3179029585"/>
              </p:ext>
            </p:extLst>
          </p:nvPr>
        </p:nvGraphicFramePr>
        <p:xfrm>
          <a:off x="4816475" y="2397125"/>
          <a:ext cx="1870075" cy="387350"/>
        </p:xfrm>
        <a:graphic>
          <a:graphicData uri="http://schemas.openxmlformats.org/presentationml/2006/ole">
            <mc:AlternateContent xmlns:mc="http://schemas.openxmlformats.org/markup-compatibility/2006">
              <mc:Choice xmlns:v="urn:schemas-microsoft-com:vml" Requires="v">
                <p:oleObj spid="_x0000_s1718199" name="Equation" r:id="rId8" imgW="1333440" imgH="266400" progId="Equation.3">
                  <p:embed/>
                </p:oleObj>
              </mc:Choice>
              <mc:Fallback>
                <p:oleObj name="Equation" r:id="rId8" imgW="1333440" imgH="266400" progId="Equation.3">
                  <p:embed/>
                  <p:pic>
                    <p:nvPicPr>
                      <p:cNvPr id="0" name="Object 3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16475" y="2397125"/>
                        <a:ext cx="1870075"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9863" name="Object 33"/>
          <p:cNvGraphicFramePr>
            <a:graphicFrameLocks noChangeAspect="1"/>
          </p:cNvGraphicFramePr>
          <p:nvPr>
            <p:extLst>
              <p:ext uri="{D42A27DB-BD31-4B8C-83A1-F6EECF244321}">
                <p14:modId xmlns:p14="http://schemas.microsoft.com/office/powerpoint/2010/main" val="2503150092"/>
              </p:ext>
            </p:extLst>
          </p:nvPr>
        </p:nvGraphicFramePr>
        <p:xfrm>
          <a:off x="3138488" y="3124200"/>
          <a:ext cx="1357312" cy="658813"/>
        </p:xfrm>
        <a:graphic>
          <a:graphicData uri="http://schemas.openxmlformats.org/presentationml/2006/ole">
            <mc:AlternateContent xmlns:mc="http://schemas.openxmlformats.org/markup-compatibility/2006">
              <mc:Choice xmlns:v="urn:schemas-microsoft-com:vml" Requires="v">
                <p:oleObj spid="_x0000_s1718200" name="Equation" r:id="rId10" imgW="914400" imgH="444240" progId="Equation.3">
                  <p:embed/>
                </p:oleObj>
              </mc:Choice>
              <mc:Fallback>
                <p:oleObj name="Equation" r:id="rId10" imgW="914400" imgH="444240" progId="Equation.3">
                  <p:embed/>
                  <p:pic>
                    <p:nvPicPr>
                      <p:cNvPr id="0"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38488" y="3124200"/>
                        <a:ext cx="1357312" cy="658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9864" name="Object 34"/>
          <p:cNvGraphicFramePr>
            <a:graphicFrameLocks noGrp="1" noChangeAspect="1"/>
          </p:cNvGraphicFramePr>
          <p:nvPr>
            <p:extLst>
              <p:ext uri="{D42A27DB-BD31-4B8C-83A1-F6EECF244321}">
                <p14:modId xmlns:p14="http://schemas.microsoft.com/office/powerpoint/2010/main" val="458289933"/>
              </p:ext>
            </p:extLst>
          </p:nvPr>
        </p:nvGraphicFramePr>
        <p:xfrm>
          <a:off x="6850063" y="3224213"/>
          <a:ext cx="1744662" cy="441325"/>
        </p:xfrm>
        <a:graphic>
          <a:graphicData uri="http://schemas.openxmlformats.org/presentationml/2006/ole">
            <mc:AlternateContent xmlns:mc="http://schemas.openxmlformats.org/markup-compatibility/2006">
              <mc:Choice xmlns:v="urn:schemas-microsoft-com:vml" Requires="v">
                <p:oleObj spid="_x0000_s1718201" name="Equation" r:id="rId12" imgW="1002960" imgH="253800" progId="Equation.3">
                  <p:embed/>
                </p:oleObj>
              </mc:Choice>
              <mc:Fallback>
                <p:oleObj name="Equation" r:id="rId12" imgW="1002960" imgH="253800" progId="Equation.3">
                  <p:embed/>
                  <p:pic>
                    <p:nvPicPr>
                      <p:cNvPr id="0" name="Object 34"/>
                      <p:cNvPicPr>
                        <a:picLocks noGrp="1"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0063" y="3224213"/>
                        <a:ext cx="1744662" cy="44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9865" name="Object 35"/>
          <p:cNvGraphicFramePr>
            <a:graphicFrameLocks noChangeAspect="1"/>
          </p:cNvGraphicFramePr>
          <p:nvPr>
            <p:extLst>
              <p:ext uri="{D42A27DB-BD31-4B8C-83A1-F6EECF244321}">
                <p14:modId xmlns:p14="http://schemas.microsoft.com/office/powerpoint/2010/main" val="3177046100"/>
              </p:ext>
            </p:extLst>
          </p:nvPr>
        </p:nvGraphicFramePr>
        <p:xfrm>
          <a:off x="4852487" y="3114675"/>
          <a:ext cx="1849938" cy="677863"/>
        </p:xfrm>
        <a:graphic>
          <a:graphicData uri="http://schemas.openxmlformats.org/presentationml/2006/ole">
            <mc:AlternateContent xmlns:mc="http://schemas.openxmlformats.org/markup-compatibility/2006">
              <mc:Choice xmlns:v="urn:schemas-microsoft-com:vml" Requires="v">
                <p:oleObj spid="_x0000_s1718202" name="Equation" r:id="rId14" imgW="1130040" imgH="457200" progId="Equation.3">
                  <p:embed/>
                </p:oleObj>
              </mc:Choice>
              <mc:Fallback>
                <p:oleObj name="Equation" r:id="rId14" imgW="1130040" imgH="457200" progId="Equation.3">
                  <p:embed/>
                  <p:pic>
                    <p:nvPicPr>
                      <p:cNvPr id="0" name="Object 3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52487" y="3114675"/>
                        <a:ext cx="1849938" cy="677863"/>
                      </a:xfrm>
                      <a:prstGeom prst="rect">
                        <a:avLst/>
                      </a:prstGeom>
                      <a:noFill/>
                      <a:ln>
                        <a:noFill/>
                      </a:ln>
                      <a:effectLst/>
                      <a:extLst/>
                    </p:spPr>
                  </p:pic>
                </p:oleObj>
              </mc:Fallback>
            </mc:AlternateContent>
          </a:graphicData>
        </a:graphic>
      </p:graphicFrame>
      <p:graphicFrame>
        <p:nvGraphicFramePr>
          <p:cNvPr id="249917" name="Object 61"/>
          <p:cNvGraphicFramePr>
            <a:graphicFrameLocks noChangeAspect="1"/>
          </p:cNvGraphicFramePr>
          <p:nvPr>
            <p:extLst>
              <p:ext uri="{D42A27DB-BD31-4B8C-83A1-F6EECF244321}">
                <p14:modId xmlns:p14="http://schemas.microsoft.com/office/powerpoint/2010/main" val="607455026"/>
              </p:ext>
            </p:extLst>
          </p:nvPr>
        </p:nvGraphicFramePr>
        <p:xfrm>
          <a:off x="3222625" y="4097338"/>
          <a:ext cx="1174750" cy="614362"/>
        </p:xfrm>
        <a:graphic>
          <a:graphicData uri="http://schemas.openxmlformats.org/presentationml/2006/ole">
            <mc:AlternateContent xmlns:mc="http://schemas.openxmlformats.org/markup-compatibility/2006">
              <mc:Choice xmlns:v="urn:schemas-microsoft-com:vml" Requires="v">
                <p:oleObj spid="_x0000_s1718203" name="Equation" r:id="rId16" imgW="799920" imgH="419040" progId="Equation.3">
                  <p:embed/>
                </p:oleObj>
              </mc:Choice>
              <mc:Fallback>
                <p:oleObj name="Equation" r:id="rId16" imgW="799920" imgH="419040" progId="Equation.3">
                  <p:embed/>
                  <p:pic>
                    <p:nvPicPr>
                      <p:cNvPr id="0" name="Picture 6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22625" y="4097338"/>
                        <a:ext cx="1174750" cy="614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9918" name="Object 62"/>
          <p:cNvGraphicFramePr>
            <a:graphicFrameLocks noGrp="1" noChangeAspect="1"/>
          </p:cNvGraphicFramePr>
          <p:nvPr>
            <p:extLst>
              <p:ext uri="{D42A27DB-BD31-4B8C-83A1-F6EECF244321}">
                <p14:modId xmlns:p14="http://schemas.microsoft.com/office/powerpoint/2010/main" val="2891333421"/>
              </p:ext>
            </p:extLst>
          </p:nvPr>
        </p:nvGraphicFramePr>
        <p:xfrm>
          <a:off x="7248525" y="4237038"/>
          <a:ext cx="1006475" cy="414337"/>
        </p:xfrm>
        <a:graphic>
          <a:graphicData uri="http://schemas.openxmlformats.org/presentationml/2006/ole">
            <mc:AlternateContent xmlns:mc="http://schemas.openxmlformats.org/markup-compatibility/2006">
              <mc:Choice xmlns:v="urn:schemas-microsoft-com:vml" Requires="v">
                <p:oleObj spid="_x0000_s1718204" name="Equation" r:id="rId18" imgW="583920" imgH="241200" progId="Equation.3">
                  <p:embed/>
                </p:oleObj>
              </mc:Choice>
              <mc:Fallback>
                <p:oleObj name="Equation" r:id="rId18" imgW="583920" imgH="241200" progId="Equation.3">
                  <p:embed/>
                  <p:pic>
                    <p:nvPicPr>
                      <p:cNvPr id="0" name="Picture 62"/>
                      <p:cNvPicPr>
                        <a:picLocks noGrp="1"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48525" y="4237038"/>
                        <a:ext cx="1006475"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9919" name="Object 63"/>
          <p:cNvGraphicFramePr>
            <a:graphicFrameLocks noChangeAspect="1"/>
          </p:cNvGraphicFramePr>
          <p:nvPr>
            <p:extLst>
              <p:ext uri="{D42A27DB-BD31-4B8C-83A1-F6EECF244321}">
                <p14:modId xmlns:p14="http://schemas.microsoft.com/office/powerpoint/2010/main" val="903256436"/>
              </p:ext>
            </p:extLst>
          </p:nvPr>
        </p:nvGraphicFramePr>
        <p:xfrm>
          <a:off x="4870450" y="4065588"/>
          <a:ext cx="1768475" cy="673100"/>
        </p:xfrm>
        <a:graphic>
          <a:graphicData uri="http://schemas.openxmlformats.org/presentationml/2006/ole">
            <mc:AlternateContent xmlns:mc="http://schemas.openxmlformats.org/markup-compatibility/2006">
              <mc:Choice xmlns:v="urn:schemas-microsoft-com:vml" Requires="v">
                <p:oleObj spid="_x0000_s1718205" name="Equation" r:id="rId20" imgW="1028520" imgH="431640" progId="Equation.3">
                  <p:embed/>
                </p:oleObj>
              </mc:Choice>
              <mc:Fallback>
                <p:oleObj name="Equation" r:id="rId20" imgW="1028520" imgH="431640" progId="Equation.3">
                  <p:embed/>
                  <p:pic>
                    <p:nvPicPr>
                      <p:cNvPr id="0" name="Picture 6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870450" y="4065588"/>
                        <a:ext cx="176847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2A2755-4176-429D-95C1-567ECF5A13D0}"/>
              </a:ext>
            </a:extLst>
          </p:cNvPr>
          <p:cNvSpPr>
            <a:spLocks noGrp="1"/>
          </p:cNvSpPr>
          <p:nvPr>
            <p:ph type="title"/>
          </p:nvPr>
        </p:nvSpPr>
        <p:spPr/>
        <p:txBody>
          <a:bodyPr/>
          <a:lstStyle/>
          <a:p>
            <a:r>
              <a:rPr lang="de-CH" dirty="0" err="1"/>
              <a:t>Loan</a:t>
            </a:r>
            <a:r>
              <a:rPr lang="de-CH" dirty="0"/>
              <a:t> </a:t>
            </a:r>
            <a:r>
              <a:rPr lang="de-CH" dirty="0" err="1"/>
              <a:t>market</a:t>
            </a:r>
            <a:r>
              <a:rPr lang="de-CH" dirty="0"/>
              <a:t> </a:t>
            </a:r>
            <a:r>
              <a:rPr lang="de-CH" dirty="0" err="1"/>
              <a:t>is</a:t>
            </a:r>
            <a:r>
              <a:rPr lang="de-CH" dirty="0"/>
              <a:t> </a:t>
            </a:r>
            <a:r>
              <a:rPr lang="de-CH" dirty="0" err="1"/>
              <a:t>exploding</a:t>
            </a:r>
            <a:endParaRPr lang="de-CH" dirty="0"/>
          </a:p>
        </p:txBody>
      </p:sp>
      <p:pic>
        <p:nvPicPr>
          <p:cNvPr id="4" name="Inhaltsplatzhalter 3">
            <a:extLst>
              <a:ext uri="{FF2B5EF4-FFF2-40B4-BE49-F238E27FC236}">
                <a16:creationId xmlns:a16="http://schemas.microsoft.com/office/drawing/2014/main" id="{5AC8D529-6522-4900-82BB-23BCEEB4829E}"/>
              </a:ext>
            </a:extLst>
          </p:cNvPr>
          <p:cNvPicPr>
            <a:picLocks noGrp="1" noChangeAspect="1"/>
          </p:cNvPicPr>
          <p:nvPr>
            <p:ph idx="1"/>
          </p:nvPr>
        </p:nvPicPr>
        <p:blipFill>
          <a:blip r:embed="rId3"/>
          <a:stretch>
            <a:fillRect/>
          </a:stretch>
        </p:blipFill>
        <p:spPr>
          <a:xfrm>
            <a:off x="724463" y="973956"/>
            <a:ext cx="8082987" cy="5267752"/>
          </a:xfrm>
          <a:prstGeom prst="rect">
            <a:avLst/>
          </a:prstGeom>
        </p:spPr>
      </p:pic>
      <p:sp>
        <p:nvSpPr>
          <p:cNvPr id="5" name="Textfeld 4">
            <a:extLst>
              <a:ext uri="{FF2B5EF4-FFF2-40B4-BE49-F238E27FC236}">
                <a16:creationId xmlns:a16="http://schemas.microsoft.com/office/drawing/2014/main" id="{13B730B2-CAB5-4803-B734-54430ABEFB1A}"/>
              </a:ext>
            </a:extLst>
          </p:cNvPr>
          <p:cNvSpPr txBox="1"/>
          <p:nvPr/>
        </p:nvSpPr>
        <p:spPr>
          <a:xfrm>
            <a:off x="1091381" y="6034384"/>
            <a:ext cx="2192593" cy="276999"/>
          </a:xfrm>
          <a:prstGeom prst="rect">
            <a:avLst/>
          </a:prstGeom>
          <a:noFill/>
        </p:spPr>
        <p:txBody>
          <a:bodyPr wrap="square" rtlCol="0">
            <a:spAutoFit/>
          </a:bodyPr>
          <a:lstStyle/>
          <a:p>
            <a:r>
              <a:rPr lang="de-CH" sz="1200" dirty="0" err="1">
                <a:latin typeface="+mn-lt"/>
              </a:rPr>
              <a:t>of</a:t>
            </a:r>
            <a:r>
              <a:rPr lang="de-CH" sz="1200" dirty="0">
                <a:latin typeface="+mn-lt"/>
              </a:rPr>
              <a:t> 3-Oct-2018</a:t>
            </a:r>
          </a:p>
        </p:txBody>
      </p:sp>
    </p:spTree>
    <p:extLst>
      <p:ext uri="{BB962C8B-B14F-4D97-AF65-F5344CB8AC3E}">
        <p14:creationId xmlns:p14="http://schemas.microsoft.com/office/powerpoint/2010/main" val="29164266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1C14D5-0CCA-4552-BCE3-0DD197F52687}"/>
              </a:ext>
            </a:extLst>
          </p:cNvPr>
          <p:cNvSpPr>
            <a:spLocks noGrp="1"/>
          </p:cNvSpPr>
          <p:nvPr>
            <p:ph type="title"/>
          </p:nvPr>
        </p:nvSpPr>
        <p:spPr/>
        <p:txBody>
          <a:bodyPr/>
          <a:lstStyle/>
          <a:p>
            <a:r>
              <a:rPr lang="de-CH" dirty="0"/>
              <a:t>Fixed </a:t>
            </a:r>
            <a:r>
              <a:rPr lang="de-CH" dirty="0" err="1"/>
              <a:t>income</a:t>
            </a:r>
            <a:r>
              <a:rPr lang="de-CH" dirty="0"/>
              <a:t> </a:t>
            </a:r>
            <a:r>
              <a:rPr lang="de-CH" dirty="0" err="1"/>
              <a:t>products</a:t>
            </a:r>
            <a:r>
              <a:rPr lang="de-CH" dirty="0"/>
              <a:t> </a:t>
            </a:r>
            <a:r>
              <a:rPr lang="de-CH" dirty="0" err="1"/>
              <a:t>are</a:t>
            </a:r>
            <a:r>
              <a:rPr lang="de-CH" dirty="0"/>
              <a:t> </a:t>
            </a:r>
            <a:r>
              <a:rPr lang="de-CH" dirty="0" err="1"/>
              <a:t>about</a:t>
            </a:r>
            <a:r>
              <a:rPr lang="de-CH" dirty="0"/>
              <a:t> </a:t>
            </a:r>
            <a:r>
              <a:rPr lang="de-CH" dirty="0" err="1"/>
              <a:t>to</a:t>
            </a:r>
            <a:r>
              <a:rPr lang="de-CH" dirty="0"/>
              <a:t> </a:t>
            </a:r>
            <a:r>
              <a:rPr lang="de-CH" dirty="0" err="1"/>
              <a:t>replace</a:t>
            </a:r>
            <a:r>
              <a:rPr lang="de-CH" dirty="0"/>
              <a:t> </a:t>
            </a:r>
            <a:r>
              <a:rPr lang="de-CH" dirty="0" err="1"/>
              <a:t>banks</a:t>
            </a:r>
            <a:endParaRPr lang="de-CH" dirty="0"/>
          </a:p>
        </p:txBody>
      </p:sp>
      <p:sp>
        <p:nvSpPr>
          <p:cNvPr id="3" name="Inhaltsplatzhalter 2">
            <a:extLst>
              <a:ext uri="{FF2B5EF4-FFF2-40B4-BE49-F238E27FC236}">
                <a16:creationId xmlns:a16="http://schemas.microsoft.com/office/drawing/2014/main" id="{1EE663C6-071E-4071-BDC7-2A87FED17FEB}"/>
              </a:ext>
            </a:extLst>
          </p:cNvPr>
          <p:cNvSpPr>
            <a:spLocks noGrp="1"/>
          </p:cNvSpPr>
          <p:nvPr>
            <p:ph idx="1"/>
          </p:nvPr>
        </p:nvSpPr>
        <p:spPr/>
        <p:txBody>
          <a:bodyPr/>
          <a:lstStyle/>
          <a:p>
            <a:endParaRPr lang="de-CH"/>
          </a:p>
        </p:txBody>
      </p:sp>
      <p:sp>
        <p:nvSpPr>
          <p:cNvPr id="4" name="TextBox 6">
            <a:extLst>
              <a:ext uri="{FF2B5EF4-FFF2-40B4-BE49-F238E27FC236}">
                <a16:creationId xmlns:a16="http://schemas.microsoft.com/office/drawing/2014/main" id="{CCFF7D25-E64C-4A1E-810C-615E2F61131A}"/>
              </a:ext>
            </a:extLst>
          </p:cNvPr>
          <p:cNvSpPr txBox="1"/>
          <p:nvPr/>
        </p:nvSpPr>
        <p:spPr>
          <a:xfrm>
            <a:off x="505137" y="5365534"/>
            <a:ext cx="7541964" cy="536917"/>
          </a:xfrm>
          <a:prstGeom prst="rect">
            <a:avLst/>
          </a:prstGeom>
          <a:noFill/>
          <a:ln cmpd="sng">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cmpd="sng">
                <a:solidFill>
                  <a:schemeClr val="tx1"/>
                </a:solidFill>
                <a:prstDash val="solid"/>
              </a14:hiddenLine>
            </a:ext>
          </a:extLst>
        </p:spPr>
        <p:txBody>
          <a:bodyPr vert="horz" wrap="none" lIns="0" tIns="0" rIns="0" bIns="0" rtlCol="0" anchor="t" anchorCtr="0">
            <a:noAutofit/>
          </a:bodyPr>
          <a:lstStyle/>
          <a:p>
            <a:pPr algn="l" defTabSz="287819" rtl="0" fontAlgn="base">
              <a:lnSpc>
                <a:spcPct val="105000"/>
              </a:lnSpc>
              <a:spcBef>
                <a:spcPts val="0"/>
              </a:spcBef>
              <a:spcAft>
                <a:spcPts val="0"/>
              </a:spcAft>
              <a:buClr>
                <a:schemeClr val="tx1"/>
              </a:buClr>
            </a:pPr>
            <a:r>
              <a:rPr lang="de-CH" sz="800" b="0" i="0" u="none" dirty="0">
                <a:solidFill>
                  <a:srgbClr val="000000"/>
                </a:solidFill>
                <a:latin typeface="+mn-lt"/>
              </a:rPr>
              <a:t>Quelle: Funding Circle Juni 2018</a:t>
            </a:r>
          </a:p>
          <a:p>
            <a:pPr marL="228600" indent="-228600" defTabSz="287819">
              <a:lnSpc>
                <a:spcPct val="105000"/>
              </a:lnSpc>
              <a:spcBef>
                <a:spcPts val="0"/>
              </a:spcBef>
              <a:spcAft>
                <a:spcPts val="0"/>
              </a:spcAft>
              <a:buClr>
                <a:schemeClr val="tx1"/>
              </a:buClr>
              <a:buFont typeface="+mj-lt"/>
              <a:buAutoNum type="arabicParenR"/>
            </a:pPr>
            <a:r>
              <a:rPr lang="en-US" sz="800" dirty="0">
                <a:latin typeface="+mn-lt"/>
              </a:rPr>
              <a:t>UK Finance Bank Support for SMEs – 4th Quarter 2017; Funding Circle</a:t>
            </a:r>
          </a:p>
          <a:p>
            <a:pPr marL="228600" indent="-228600" defTabSz="287819">
              <a:lnSpc>
                <a:spcPct val="105000"/>
              </a:lnSpc>
              <a:spcBef>
                <a:spcPts val="0"/>
              </a:spcBef>
              <a:spcAft>
                <a:spcPts val="0"/>
              </a:spcAft>
              <a:buClr>
                <a:schemeClr val="tx1"/>
              </a:buClr>
              <a:buFont typeface="+mj-lt"/>
              <a:buAutoNum type="arabicParenR"/>
            </a:pPr>
            <a:r>
              <a:rPr lang="en-US" sz="800" dirty="0">
                <a:latin typeface="+mn-lt"/>
              </a:rPr>
              <a:t>UK Finance definition of a small business: SMEs which typically fall within banks' 'business-banking' operations and have less than £2m annual debit turnover</a:t>
            </a:r>
          </a:p>
          <a:p>
            <a:pPr marL="228600" indent="-228600" defTabSz="287819">
              <a:lnSpc>
                <a:spcPct val="105000"/>
              </a:lnSpc>
              <a:spcBef>
                <a:spcPts val="0"/>
              </a:spcBef>
              <a:spcAft>
                <a:spcPts val="0"/>
              </a:spcAft>
              <a:buClr>
                <a:schemeClr val="tx1"/>
              </a:buClr>
              <a:buFont typeface="+mj-lt"/>
              <a:buAutoNum type="arabicParenR"/>
            </a:pPr>
            <a:r>
              <a:rPr lang="en-US" sz="800" dirty="0">
                <a:solidFill>
                  <a:srgbClr val="000000"/>
                </a:solidFill>
                <a:latin typeface="+mn-lt"/>
              </a:rPr>
              <a:t>Financial Times (</a:t>
            </a:r>
            <a:r>
              <a:rPr lang="en-US" sz="800" dirty="0">
                <a:solidFill>
                  <a:srgbClr val="000000"/>
                </a:solidFill>
                <a:latin typeface="+mn-lt"/>
                <a:hlinkClick r:id="rId3"/>
              </a:rPr>
              <a:t>https://www.ft.com/content/3a1c5cbc-f088-11e3-8f3d-00144feabdc0</a:t>
            </a:r>
            <a:r>
              <a:rPr lang="en-US" sz="800" dirty="0">
                <a:solidFill>
                  <a:srgbClr val="000000"/>
                </a:solidFill>
                <a:latin typeface="+mn-lt"/>
              </a:rPr>
              <a:t>)</a:t>
            </a:r>
          </a:p>
          <a:p>
            <a:pPr marL="228600" indent="-228600" defTabSz="287819">
              <a:lnSpc>
                <a:spcPct val="105000"/>
              </a:lnSpc>
              <a:spcBef>
                <a:spcPts val="0"/>
              </a:spcBef>
              <a:spcAft>
                <a:spcPts val="0"/>
              </a:spcAft>
              <a:buClr>
                <a:schemeClr val="tx1"/>
              </a:buClr>
              <a:buFont typeface="+mj-lt"/>
              <a:buAutoNum type="arabicParenR"/>
            </a:pPr>
            <a:r>
              <a:rPr lang="fr-FR" sz="800" dirty="0">
                <a:solidFill>
                  <a:srgbClr val="000000"/>
                </a:solidFill>
                <a:latin typeface="+mn-lt"/>
                <a:hlinkClick r:id="rId4"/>
              </a:rPr>
              <a:t>https://ec.europa.eu/commission/sites/beta-political/files/juncker-political-guidelines-speech_en_0.pdf</a:t>
            </a:r>
            <a:endParaRPr lang="fr-FR" sz="800" dirty="0">
              <a:solidFill>
                <a:srgbClr val="000000"/>
              </a:solidFill>
              <a:latin typeface="+mn-lt"/>
            </a:endParaRPr>
          </a:p>
          <a:p>
            <a:pPr marL="228600" indent="-228600" defTabSz="287819">
              <a:lnSpc>
                <a:spcPct val="105000"/>
              </a:lnSpc>
              <a:spcBef>
                <a:spcPts val="0"/>
              </a:spcBef>
              <a:spcAft>
                <a:spcPts val="0"/>
              </a:spcAft>
              <a:buClr>
                <a:schemeClr val="tx1"/>
              </a:buClr>
              <a:buFont typeface="+mj-lt"/>
              <a:buAutoNum type="arabicParenR"/>
            </a:pPr>
            <a:r>
              <a:rPr lang="en-US" sz="800" dirty="0">
                <a:solidFill>
                  <a:srgbClr val="000000"/>
                </a:solidFill>
                <a:latin typeface="+mn-lt"/>
              </a:rPr>
              <a:t>Business Insider (</a:t>
            </a:r>
            <a:r>
              <a:rPr lang="en-US" sz="800" dirty="0">
                <a:solidFill>
                  <a:srgbClr val="000000"/>
                </a:solidFill>
                <a:latin typeface="+mn-lt"/>
                <a:hlinkClick r:id="rId5"/>
              </a:rPr>
              <a:t>http://uk.businessinsider.com/funding-circle-raises-100-million-accel-chancellor-philip-hammond-fintech-2017-1</a:t>
            </a:r>
            <a:r>
              <a:rPr lang="en-US" sz="800" dirty="0">
                <a:solidFill>
                  <a:srgbClr val="000000"/>
                </a:solidFill>
                <a:latin typeface="+mn-lt"/>
              </a:rPr>
              <a:t>)</a:t>
            </a:r>
          </a:p>
          <a:p>
            <a:pPr marL="228600" indent="-228600" defTabSz="287819">
              <a:lnSpc>
                <a:spcPct val="105000"/>
              </a:lnSpc>
              <a:spcBef>
                <a:spcPts val="0"/>
              </a:spcBef>
              <a:spcAft>
                <a:spcPts val="0"/>
              </a:spcAft>
              <a:buClr>
                <a:srgbClr val="FD000D"/>
              </a:buClr>
              <a:buAutoNum type="arabicParenR"/>
            </a:pPr>
            <a:endParaRPr lang="en-US" sz="800" dirty="0">
              <a:solidFill>
                <a:srgbClr val="000000"/>
              </a:solidFill>
              <a:latin typeface="+mn-lt"/>
            </a:endParaRPr>
          </a:p>
          <a:p>
            <a:pPr marL="228600" indent="-228600" defTabSz="287819">
              <a:lnSpc>
                <a:spcPct val="105000"/>
              </a:lnSpc>
              <a:spcBef>
                <a:spcPts val="0"/>
              </a:spcBef>
              <a:spcAft>
                <a:spcPts val="0"/>
              </a:spcAft>
              <a:buClr>
                <a:srgbClr val="FD000D"/>
              </a:buClr>
              <a:buAutoNum type="arabicParenR"/>
            </a:pPr>
            <a:endParaRPr lang="en-GB" sz="800" b="0" i="0" u="none" dirty="0">
              <a:solidFill>
                <a:srgbClr val="000000"/>
              </a:solidFill>
              <a:latin typeface="+mn-lt"/>
            </a:endParaRPr>
          </a:p>
        </p:txBody>
      </p:sp>
      <p:pic>
        <p:nvPicPr>
          <p:cNvPr id="5" name="Picture 5">
            <a:extLst>
              <a:ext uri="{FF2B5EF4-FFF2-40B4-BE49-F238E27FC236}">
                <a16:creationId xmlns:a16="http://schemas.microsoft.com/office/drawing/2014/main" id="{1F871773-E0F8-4AD2-955D-03395E1DBED1}"/>
              </a:ext>
            </a:extLst>
          </p:cNvPr>
          <p:cNvPicPr>
            <a:picLocks noChangeAspect="1"/>
          </p:cNvPicPr>
          <p:nvPr/>
        </p:nvPicPr>
        <p:blipFill>
          <a:blip r:embed="rId6"/>
          <a:stretch>
            <a:fillRect/>
          </a:stretch>
        </p:blipFill>
        <p:spPr>
          <a:xfrm>
            <a:off x="356270" y="1095251"/>
            <a:ext cx="8040478" cy="4304940"/>
          </a:xfrm>
          <a:prstGeom prst="rect">
            <a:avLst/>
          </a:prstGeom>
        </p:spPr>
      </p:pic>
    </p:spTree>
    <p:extLst>
      <p:ext uri="{BB962C8B-B14F-4D97-AF65-F5344CB8AC3E}">
        <p14:creationId xmlns:p14="http://schemas.microsoft.com/office/powerpoint/2010/main" val="280756725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397606-376C-40DB-B665-08C944FCA5DB}"/>
              </a:ext>
            </a:extLst>
          </p:cNvPr>
          <p:cNvSpPr>
            <a:spLocks noGrp="1"/>
          </p:cNvSpPr>
          <p:nvPr>
            <p:ph type="title"/>
          </p:nvPr>
        </p:nvSpPr>
        <p:spPr/>
        <p:txBody>
          <a:bodyPr/>
          <a:lstStyle/>
          <a:p>
            <a:r>
              <a:rPr lang="de-CH" dirty="0" err="1"/>
              <a:t>Less</a:t>
            </a:r>
            <a:r>
              <a:rPr lang="de-CH" dirty="0"/>
              <a:t> </a:t>
            </a:r>
            <a:r>
              <a:rPr lang="de-CH" dirty="0" err="1"/>
              <a:t>money</a:t>
            </a:r>
            <a:r>
              <a:rPr lang="de-CH" dirty="0"/>
              <a:t> </a:t>
            </a:r>
            <a:r>
              <a:rPr lang="de-CH" dirty="0" err="1"/>
              <a:t>for</a:t>
            </a:r>
            <a:r>
              <a:rPr lang="de-CH" dirty="0"/>
              <a:t> </a:t>
            </a:r>
            <a:r>
              <a:rPr lang="de-CH" dirty="0" err="1"/>
              <a:t>the</a:t>
            </a:r>
            <a:r>
              <a:rPr lang="de-CH" dirty="0"/>
              <a:t> </a:t>
            </a:r>
            <a:r>
              <a:rPr lang="de-CH" dirty="0" err="1"/>
              <a:t>financial</a:t>
            </a:r>
            <a:r>
              <a:rPr lang="de-CH" dirty="0"/>
              <a:t> </a:t>
            </a:r>
            <a:r>
              <a:rPr lang="de-CH" dirty="0" err="1"/>
              <a:t>sector</a:t>
            </a:r>
            <a:endParaRPr lang="de-CH" dirty="0"/>
          </a:p>
        </p:txBody>
      </p:sp>
      <p:pic>
        <p:nvPicPr>
          <p:cNvPr id="4" name="Inhaltsplatzhalter 3">
            <a:extLst>
              <a:ext uri="{FF2B5EF4-FFF2-40B4-BE49-F238E27FC236}">
                <a16:creationId xmlns:a16="http://schemas.microsoft.com/office/drawing/2014/main" id="{043132EA-880C-438E-B2E1-CEDC0C1FC0CA}"/>
              </a:ext>
            </a:extLst>
          </p:cNvPr>
          <p:cNvPicPr>
            <a:picLocks noGrp="1" noChangeAspect="1"/>
          </p:cNvPicPr>
          <p:nvPr>
            <p:ph idx="1"/>
          </p:nvPr>
        </p:nvPicPr>
        <p:blipFill>
          <a:blip r:embed="rId3"/>
          <a:stretch>
            <a:fillRect/>
          </a:stretch>
        </p:blipFill>
        <p:spPr>
          <a:xfrm>
            <a:off x="647700" y="1545638"/>
            <a:ext cx="8169275" cy="3906424"/>
          </a:xfrm>
          <a:prstGeom prst="rect">
            <a:avLst/>
          </a:prstGeom>
        </p:spPr>
      </p:pic>
    </p:spTree>
    <p:extLst>
      <p:ext uri="{BB962C8B-B14F-4D97-AF65-F5344CB8AC3E}">
        <p14:creationId xmlns:p14="http://schemas.microsoft.com/office/powerpoint/2010/main" val="36868207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851" name="Left Arrow 32"/>
          <p:cNvSpPr>
            <a:spLocks noChangeArrowheads="1"/>
          </p:cNvSpPr>
          <p:nvPr/>
        </p:nvSpPr>
        <p:spPr bwMode="auto">
          <a:xfrm>
            <a:off x="1495425" y="2690813"/>
            <a:ext cx="6899275" cy="962025"/>
          </a:xfrm>
          <a:prstGeom prst="leftArrow">
            <a:avLst>
              <a:gd name="adj1" fmla="val 100000"/>
              <a:gd name="adj2" fmla="val 39776"/>
            </a:avLst>
          </a:prstGeom>
          <a:solidFill>
            <a:schemeClr val="accent1"/>
          </a:solidFill>
          <a:ln w="25400" algn="ctr">
            <a:noFill/>
            <a:miter lim="800000"/>
            <a:headEnd/>
            <a:tailEnd/>
          </a:ln>
        </p:spPr>
        <p:txBody>
          <a:bodyPr anchor="ctr"/>
          <a:lstStyle/>
          <a:p>
            <a:r>
              <a:rPr lang="fr-CH" dirty="0">
                <a:solidFill>
                  <a:srgbClr val="FFFFFF"/>
                </a:solidFill>
                <a:latin typeface="Verdana" pitchFamily="34" charset="0"/>
              </a:rPr>
              <a:t>  </a:t>
            </a:r>
            <a:r>
              <a:rPr lang="fr-CH" sz="2400" b="1" dirty="0" err="1">
                <a:solidFill>
                  <a:srgbClr val="FFFFFF"/>
                </a:solidFill>
                <a:latin typeface="Verdana" pitchFamily="34" charset="0"/>
              </a:rPr>
              <a:t>Managing</a:t>
            </a:r>
            <a:r>
              <a:rPr lang="fr-CH" sz="2400" b="1" dirty="0">
                <a:solidFill>
                  <a:srgbClr val="FFFFFF"/>
                </a:solidFill>
                <a:latin typeface="Verdana" pitchFamily="34" charset="0"/>
              </a:rPr>
              <a:t> global </a:t>
            </a:r>
            <a:r>
              <a:rPr lang="fr-CH" sz="2400" b="1" dirty="0" err="1">
                <a:solidFill>
                  <a:srgbClr val="FFFFFF"/>
                </a:solidFill>
                <a:latin typeface="Verdana" pitchFamily="34" charset="0"/>
              </a:rPr>
              <a:t>fixed</a:t>
            </a:r>
            <a:r>
              <a:rPr lang="fr-CH" sz="2400" b="1" dirty="0">
                <a:solidFill>
                  <a:srgbClr val="FFFFFF"/>
                </a:solidFill>
                <a:latin typeface="Verdana" pitchFamily="34" charset="0"/>
              </a:rPr>
              <a:t> </a:t>
            </a:r>
            <a:r>
              <a:rPr lang="fr-CH" sz="2400" b="1" dirty="0" err="1">
                <a:solidFill>
                  <a:srgbClr val="FFFFFF"/>
                </a:solidFill>
                <a:latin typeface="Verdana" pitchFamily="34" charset="0"/>
              </a:rPr>
              <a:t>income</a:t>
            </a:r>
            <a:endParaRPr lang="fr-CH" sz="2400" b="1" dirty="0">
              <a:solidFill>
                <a:srgbClr val="FFFFFF"/>
              </a:solidFill>
              <a:latin typeface="Verdana" pitchFamily="34" charset="0"/>
            </a:endParaRPr>
          </a:p>
        </p:txBody>
      </p:sp>
      <p:sp>
        <p:nvSpPr>
          <p:cNvPr id="31" name="Oval 30"/>
          <p:cNvSpPr/>
          <p:nvPr/>
        </p:nvSpPr>
        <p:spPr>
          <a:xfrm>
            <a:off x="779463" y="2630488"/>
            <a:ext cx="1096962" cy="1096962"/>
          </a:xfrm>
          <a:prstGeom prst="ellipse">
            <a:avLst/>
          </a:prstGeom>
          <a:solidFill>
            <a:schemeClr val="accent4"/>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H" sz="4000" b="1" dirty="0">
                <a:solidFill>
                  <a:srgbClr val="FFFFFF"/>
                </a:solidFill>
              </a:rPr>
              <a:t>6</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dirty="0" err="1"/>
              <a:t>Expected</a:t>
            </a:r>
            <a:r>
              <a:rPr lang="de-CH" dirty="0"/>
              <a:t> </a:t>
            </a:r>
            <a:r>
              <a:rPr lang="de-CH" dirty="0" err="1"/>
              <a:t>fx</a:t>
            </a:r>
            <a:r>
              <a:rPr lang="de-CH" dirty="0"/>
              <a:t> </a:t>
            </a:r>
            <a:r>
              <a:rPr lang="de-CH" dirty="0" err="1"/>
              <a:t>changes</a:t>
            </a:r>
            <a:r>
              <a:rPr lang="de-CH" dirty="0"/>
              <a:t> </a:t>
            </a:r>
            <a:r>
              <a:rPr lang="de-CH" dirty="0" err="1"/>
              <a:t>offsets</a:t>
            </a:r>
            <a:r>
              <a:rPr lang="de-CH" dirty="0"/>
              <a:t> </a:t>
            </a:r>
            <a:r>
              <a:rPr lang="de-CH" dirty="0" err="1"/>
              <a:t>any</a:t>
            </a:r>
            <a:r>
              <a:rPr lang="de-CH" dirty="0"/>
              <a:t> </a:t>
            </a:r>
            <a:r>
              <a:rPr lang="de-CH" dirty="0" err="1"/>
              <a:t>interest</a:t>
            </a:r>
            <a:r>
              <a:rPr lang="de-CH" dirty="0"/>
              <a:t>-rate differential</a:t>
            </a:r>
            <a:endParaRPr lang="de-DE" dirty="0"/>
          </a:p>
        </p:txBody>
      </p:sp>
      <mc:AlternateContent xmlns:mc="http://schemas.openxmlformats.org/markup-compatibility/2006" xmlns:a14="http://schemas.microsoft.com/office/drawing/2010/main">
        <mc:Choice Requires="a14">
          <p:sp>
            <p:nvSpPr>
              <p:cNvPr id="8" name="TextBox 7"/>
              <p:cNvSpPr txBox="1"/>
              <p:nvPr/>
            </p:nvSpPr>
            <p:spPr>
              <a:xfrm>
                <a:off x="4105049" y="1689252"/>
                <a:ext cx="4515788" cy="968214"/>
              </a:xfrm>
              <a:prstGeom prst="rect">
                <a:avLst/>
              </a:prstGeom>
              <a:noFill/>
            </p:spPr>
            <p:txBody>
              <a:bodyPr wrap="none" rtlCol="0">
                <a:spAutoFit/>
              </a:bodyPr>
              <a:lstStyle/>
              <a:p>
                <a:r>
                  <a:rPr lang="de-DE" sz="3600" dirty="0"/>
                  <a:t>E</a:t>
                </a:r>
                <a14:m>
                  <m:oMath xmlns:m="http://schemas.openxmlformats.org/officeDocument/2006/math">
                    <m:d>
                      <m:dPr>
                        <m:begChr m:val="["/>
                        <m:endChr m:val="]"/>
                        <m:ctrlPr>
                          <a:rPr lang="de-DE" sz="3600" i="1" smtClean="0">
                            <a:latin typeface="Cambria Math" panose="02040503050406030204" pitchFamily="18" charset="0"/>
                          </a:rPr>
                        </m:ctrlPr>
                      </m:dPr>
                      <m:e>
                        <m:sSubSup>
                          <m:sSubSupPr>
                            <m:ctrlPr>
                              <a:rPr lang="de-DE" sz="3600" i="1">
                                <a:latin typeface="Cambria Math" panose="02040503050406030204" pitchFamily="18" charset="0"/>
                              </a:rPr>
                            </m:ctrlPr>
                          </m:sSubSupPr>
                          <m:e>
                            <m:r>
                              <a:rPr lang="de-CH" sz="3600" i="1">
                                <a:latin typeface="Cambria Math"/>
                              </a:rPr>
                              <m:t>𝑦</m:t>
                            </m:r>
                          </m:e>
                          <m:sub>
                            <m:r>
                              <a:rPr lang="de-CH" sz="3600" b="0" i="1" smtClean="0">
                                <a:latin typeface="Cambria Math"/>
                              </a:rPr>
                              <m:t>𝐹</m:t>
                            </m:r>
                            <m:r>
                              <a:rPr lang="de-CH" sz="3600" b="0" i="1" smtClean="0">
                                <a:latin typeface="Cambria Math"/>
                              </a:rPr>
                              <m:t>,</m:t>
                            </m:r>
                            <m:r>
                              <a:rPr lang="de-CH" sz="3600" b="0" i="1" smtClean="0">
                                <a:latin typeface="Cambria Math"/>
                              </a:rPr>
                              <m:t>h</m:t>
                            </m:r>
                          </m:sub>
                          <m:sup/>
                        </m:sSubSup>
                      </m:e>
                    </m:d>
                    <m:r>
                      <a:rPr lang="de-CH" sz="3600" b="0" i="1" smtClean="0">
                        <a:latin typeface="Cambria Math"/>
                      </a:rPr>
                      <m:t>   </m:t>
                    </m:r>
                    <m:r>
                      <a:rPr lang="de-CH" sz="3600" b="0" i="1" smtClean="0">
                        <a:latin typeface="Cambria Math"/>
                        <a:ea typeface="Cambria Math"/>
                      </a:rPr>
                      <m:t>=</m:t>
                    </m:r>
                  </m:oMath>
                </a14:m>
                <a:r>
                  <a:rPr lang="de-DE" sz="3600" dirty="0"/>
                  <a:t> </a:t>
                </a:r>
                <a14:m>
                  <m:oMath xmlns:m="http://schemas.openxmlformats.org/officeDocument/2006/math">
                    <m:sSubSup>
                      <m:sSubSupPr>
                        <m:ctrlPr>
                          <a:rPr lang="de-DE" sz="3600" i="1">
                            <a:latin typeface="Cambria Math" panose="02040503050406030204" pitchFamily="18" charset="0"/>
                          </a:rPr>
                        </m:ctrlPr>
                      </m:sSubSupPr>
                      <m:e>
                        <m:r>
                          <a:rPr lang="de-CH" sz="3600" i="1">
                            <a:latin typeface="Cambria Math"/>
                          </a:rPr>
                          <m:t>𝑦</m:t>
                        </m:r>
                      </m:e>
                      <m:sub>
                        <m:r>
                          <a:rPr lang="de-CH" sz="3600" b="0" i="1" smtClean="0">
                            <a:latin typeface="Cambria Math"/>
                          </a:rPr>
                          <m:t>𝑓</m:t>
                        </m:r>
                      </m:sub>
                      <m:sup/>
                    </m:sSubSup>
                  </m:oMath>
                </a14:m>
                <a:r>
                  <a:rPr lang="de-DE" sz="3600" dirty="0"/>
                  <a:t>+</a:t>
                </a:r>
                <a:r>
                  <a:rPr lang="de-DE" sz="3600" i="1" dirty="0">
                    <a:ea typeface="Cambria Math"/>
                  </a:rPr>
                  <a:t> </a:t>
                </a:r>
                <a:r>
                  <a:rPr lang="de-DE" sz="3600" i="1" dirty="0">
                    <a:latin typeface="+mn-lt"/>
                    <a:ea typeface="Cambria Math"/>
                  </a:rPr>
                  <a:t>E</a:t>
                </a:r>
                <a14:m>
                  <m:oMath xmlns:m="http://schemas.openxmlformats.org/officeDocument/2006/math">
                    <m:r>
                      <a:rPr lang="de-DE" sz="3600" i="1">
                        <a:latin typeface="Cambria Math"/>
                        <a:ea typeface="Cambria Math"/>
                      </a:rPr>
                      <m:t>∆</m:t>
                    </m:r>
                    <m:d>
                      <m:dPr>
                        <m:begChr m:val="["/>
                        <m:endChr m:val="]"/>
                        <m:ctrlPr>
                          <a:rPr lang="de-DE" sz="3600" i="1">
                            <a:latin typeface="Cambria Math" panose="02040503050406030204" pitchFamily="18" charset="0"/>
                            <a:ea typeface="Cambria Math"/>
                          </a:rPr>
                        </m:ctrlPr>
                      </m:dPr>
                      <m:e>
                        <m:f>
                          <m:fPr>
                            <m:ctrlPr>
                              <a:rPr lang="de-DE" sz="3600" i="1">
                                <a:latin typeface="Cambria Math" panose="02040503050406030204" pitchFamily="18" charset="0"/>
                                <a:ea typeface="Cambria Math"/>
                              </a:rPr>
                            </m:ctrlPr>
                          </m:fPr>
                          <m:num>
                            <m:r>
                              <a:rPr lang="de-CH" sz="3600" b="0" i="1" smtClean="0">
                                <a:latin typeface="Cambria Math"/>
                                <a:ea typeface="Cambria Math"/>
                              </a:rPr>
                              <m:t>h</m:t>
                            </m:r>
                          </m:num>
                          <m:den>
                            <m:r>
                              <a:rPr lang="de-CH" sz="3600" b="0" i="1" smtClean="0">
                                <a:latin typeface="Cambria Math"/>
                                <a:ea typeface="Cambria Math"/>
                              </a:rPr>
                              <m:t>𝑓</m:t>
                            </m:r>
                          </m:den>
                        </m:f>
                      </m:e>
                    </m:d>
                  </m:oMath>
                </a14:m>
                <a:endParaRPr lang="de-DE" sz="3600" dirty="0"/>
              </a:p>
            </p:txBody>
          </p:sp>
        </mc:Choice>
        <mc:Fallback xmlns="">
          <p:sp>
            <p:nvSpPr>
              <p:cNvPr id="8" name="TextBox 7"/>
              <p:cNvSpPr txBox="1">
                <a:spLocks noRot="1" noChangeAspect="1" noMove="1" noResize="1" noEditPoints="1" noAdjustHandles="1" noChangeArrowheads="1" noChangeShapeType="1" noTextEdit="1"/>
              </p:cNvSpPr>
              <p:nvPr/>
            </p:nvSpPr>
            <p:spPr>
              <a:xfrm>
                <a:off x="4105049" y="1689252"/>
                <a:ext cx="4515788" cy="968214"/>
              </a:xfrm>
              <a:prstGeom prst="rect">
                <a:avLst/>
              </a:prstGeom>
              <a:blipFill rotWithShape="1">
                <a:blip r:embed="rId3"/>
                <a:stretch>
                  <a:fillRect l="-4049" b="-2516"/>
                </a:stretch>
              </a:blipFill>
            </p:spPr>
            <p:txBody>
              <a:bodyPr/>
              <a:lstStyle/>
              <a:p>
                <a:r>
                  <a:rPr lang="de-CH">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771408" y="4075658"/>
                <a:ext cx="2687033" cy="46166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de-CH" sz="2400" i="1" smtClean="0">
                          <a:latin typeface="Cambria Math"/>
                        </a:rPr>
                        <m:t>𝑦</m:t>
                      </m:r>
                      <m:r>
                        <a:rPr lang="de-CH" sz="2400" b="0" i="1" smtClean="0">
                          <a:latin typeface="Cambria Math"/>
                        </a:rPr>
                        <m:t>=</m:t>
                      </m:r>
                      <m:r>
                        <a:rPr lang="de-CH" sz="2400" b="0" i="1" smtClean="0">
                          <a:latin typeface="Cambria Math"/>
                          <a:ea typeface="Cambria Math"/>
                        </a:rPr>
                        <m:t>𝑟</m:t>
                      </m:r>
                      <m:r>
                        <a:rPr lang="de-CH" sz="2400" b="0" i="1" smtClean="0">
                          <a:latin typeface="Cambria Math"/>
                        </a:rPr>
                        <m:t>+</m:t>
                      </m:r>
                      <m:r>
                        <a:rPr lang="de-CH" sz="2400" b="0" i="1" smtClean="0">
                          <a:latin typeface="Cambria Math"/>
                          <a:ea typeface="Cambria Math"/>
                        </a:rPr>
                        <m:t>𝜋</m:t>
                      </m:r>
                    </m:oMath>
                  </m:oMathPara>
                </a14:m>
                <a:endParaRPr lang="de-DE" sz="2400" dirty="0"/>
              </a:p>
            </p:txBody>
          </p:sp>
        </mc:Choice>
        <mc:Fallback xmlns="">
          <p:sp>
            <p:nvSpPr>
              <p:cNvPr id="13" name="TextBox 12"/>
              <p:cNvSpPr txBox="1">
                <a:spLocks noRot="1" noChangeAspect="1" noMove="1" noResize="1" noEditPoints="1" noAdjustHandles="1" noChangeArrowheads="1" noChangeShapeType="1" noTextEdit="1"/>
              </p:cNvSpPr>
              <p:nvPr/>
            </p:nvSpPr>
            <p:spPr>
              <a:xfrm>
                <a:off x="771408" y="4075658"/>
                <a:ext cx="2687033" cy="461665"/>
              </a:xfrm>
              <a:prstGeom prst="rect">
                <a:avLst/>
              </a:prstGeom>
              <a:blipFill rotWithShape="1">
                <a:blip r:embed="rId4"/>
                <a:stretch>
                  <a:fillRect l="-682" b="-13333"/>
                </a:stretch>
              </a:blipFill>
            </p:spPr>
            <p:txBody>
              <a:bodyPr/>
              <a:lstStyle/>
              <a:p>
                <a:r>
                  <a:rPr lang="de-CH">
                    <a:noFill/>
                  </a:rPr>
                  <a:t> </a:t>
                </a:r>
              </a:p>
            </p:txBody>
          </p:sp>
        </mc:Fallback>
      </mc:AlternateContent>
      <p:sp>
        <p:nvSpPr>
          <p:cNvPr id="9" name="TextBox 8"/>
          <p:cNvSpPr txBox="1"/>
          <p:nvPr/>
        </p:nvSpPr>
        <p:spPr>
          <a:xfrm>
            <a:off x="603624" y="3766584"/>
            <a:ext cx="3921369" cy="384721"/>
          </a:xfrm>
          <a:prstGeom prst="rect">
            <a:avLst/>
          </a:prstGeom>
          <a:noFill/>
        </p:spPr>
        <p:txBody>
          <a:bodyPr wrap="square" rtlCol="0">
            <a:spAutoFit/>
          </a:bodyPr>
          <a:lstStyle/>
          <a:p>
            <a:r>
              <a:rPr lang="de-CH" dirty="0">
                <a:latin typeface="Arial" panose="020B0604020202020204" pitchFamily="34" charset="0"/>
                <a:cs typeface="Arial" panose="020B0604020202020204" pitchFamily="34" charset="0"/>
              </a:rPr>
              <a:t>Fisher-</a:t>
            </a:r>
            <a:r>
              <a:rPr lang="de-CH" dirty="0" err="1">
                <a:latin typeface="Arial" panose="020B0604020202020204" pitchFamily="34" charset="0"/>
                <a:cs typeface="Arial" panose="020B0604020202020204" pitchFamily="34" charset="0"/>
              </a:rPr>
              <a:t>Equation</a:t>
            </a:r>
            <a:endParaRPr lang="de-DE" dirty="0">
              <a:latin typeface="Arial" panose="020B0604020202020204" pitchFamily="34" charset="0"/>
              <a:cs typeface="Arial" panose="020B0604020202020204" pitchFamily="34" charset="0"/>
            </a:endParaRPr>
          </a:p>
        </p:txBody>
      </p:sp>
      <p:sp>
        <p:nvSpPr>
          <p:cNvPr id="20" name="TextBox 19"/>
          <p:cNvSpPr txBox="1"/>
          <p:nvPr/>
        </p:nvSpPr>
        <p:spPr>
          <a:xfrm>
            <a:off x="593417" y="4615360"/>
            <a:ext cx="3921369" cy="384721"/>
          </a:xfrm>
          <a:prstGeom prst="rect">
            <a:avLst/>
          </a:prstGeom>
          <a:noFill/>
        </p:spPr>
        <p:txBody>
          <a:bodyPr wrap="square" rtlCol="0">
            <a:spAutoFit/>
          </a:bodyPr>
          <a:lstStyle/>
          <a:p>
            <a:r>
              <a:rPr lang="de-CH" dirty="0" err="1">
                <a:latin typeface="Arial" panose="020B0604020202020204" pitchFamily="34" charset="0"/>
                <a:cs typeface="Arial" panose="020B0604020202020204" pitchFamily="34" charset="0"/>
              </a:rPr>
              <a:t>Purchasing</a:t>
            </a:r>
            <a:r>
              <a:rPr lang="de-CH" dirty="0">
                <a:latin typeface="Arial" panose="020B0604020202020204" pitchFamily="34" charset="0"/>
                <a:cs typeface="Arial" panose="020B0604020202020204" pitchFamily="34" charset="0"/>
              </a:rPr>
              <a:t> Power </a:t>
            </a:r>
            <a:r>
              <a:rPr lang="de-CH" dirty="0" err="1">
                <a:latin typeface="Arial" panose="020B0604020202020204" pitchFamily="34" charset="0"/>
                <a:cs typeface="Arial" panose="020B0604020202020204" pitchFamily="34" charset="0"/>
              </a:rPr>
              <a:t>Parity</a:t>
            </a:r>
            <a:endParaRPr lang="de-DE" dirty="0">
              <a:latin typeface="Arial" panose="020B0604020202020204" pitchFamily="34" charset="0"/>
              <a:cs typeface="Arial" panose="020B0604020202020204" pitchFamily="34" charset="0"/>
            </a:endParaRPr>
          </a:p>
        </p:txBody>
      </p:sp>
      <p:sp>
        <p:nvSpPr>
          <p:cNvPr id="24" name="Right Brace 23"/>
          <p:cNvSpPr/>
          <p:nvPr/>
        </p:nvSpPr>
        <p:spPr bwMode="auto">
          <a:xfrm>
            <a:off x="3770227" y="1364453"/>
            <a:ext cx="492369" cy="4082535"/>
          </a:xfrm>
          <a:prstGeom prst="rightBrace">
            <a:avLst/>
          </a:prstGeom>
          <a:noFill/>
          <a:ln w="9525" cap="flat" cmpd="sng" algn="ctr">
            <a:solidFill>
              <a:schemeClr val="tx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28" name="TextBox 27"/>
          <p:cNvSpPr txBox="1"/>
          <p:nvPr/>
        </p:nvSpPr>
        <p:spPr>
          <a:xfrm>
            <a:off x="583685" y="1551110"/>
            <a:ext cx="3921369" cy="384721"/>
          </a:xfrm>
          <a:prstGeom prst="rect">
            <a:avLst/>
          </a:prstGeom>
          <a:noFill/>
        </p:spPr>
        <p:txBody>
          <a:bodyPr wrap="square" rtlCol="0">
            <a:spAutoFit/>
          </a:bodyPr>
          <a:lstStyle/>
          <a:p>
            <a:r>
              <a:rPr lang="de-CH" dirty="0" err="1">
                <a:latin typeface="Arial" panose="020B0604020202020204" pitchFamily="34" charset="0"/>
                <a:cs typeface="Arial" panose="020B0604020202020204" pitchFamily="34" charset="0"/>
              </a:rPr>
              <a:t>Covered</a:t>
            </a:r>
            <a:r>
              <a:rPr lang="de-CH" dirty="0">
                <a:latin typeface="Arial" panose="020B0604020202020204" pitchFamily="34" charset="0"/>
                <a:cs typeface="Arial" panose="020B0604020202020204" pitchFamily="34" charset="0"/>
              </a:rPr>
              <a:t> Interest-Rate </a:t>
            </a:r>
            <a:r>
              <a:rPr lang="de-CH" dirty="0" err="1">
                <a:latin typeface="Arial" panose="020B0604020202020204" pitchFamily="34" charset="0"/>
                <a:cs typeface="Arial" panose="020B0604020202020204" pitchFamily="34" charset="0"/>
              </a:rPr>
              <a:t>Parity</a:t>
            </a:r>
            <a:endParaRPr lang="de-DE"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9" name="TextBox 28"/>
              <p:cNvSpPr txBox="1"/>
              <p:nvPr/>
            </p:nvSpPr>
            <p:spPr>
              <a:xfrm>
                <a:off x="673574" y="1882343"/>
                <a:ext cx="2360518" cy="676211"/>
              </a:xfrm>
              <a:prstGeom prst="rect">
                <a:avLst/>
              </a:prstGeom>
              <a:noFill/>
            </p:spPr>
            <p:txBody>
              <a:bodyPr wrap="none" rtlCol="0">
                <a:spAutoFit/>
              </a:bodyPr>
              <a:lstStyle/>
              <a:p>
                <a:r>
                  <a:rPr lang="de-DE" sz="2400" i="1" dirty="0">
                    <a:latin typeface="Arial" panose="020B0604020202020204" pitchFamily="34" charset="0"/>
                    <a:ea typeface="Cambria Math"/>
                    <a:cs typeface="Arial" panose="020B0604020202020204" pitchFamily="34" charset="0"/>
                  </a:rPr>
                  <a:t>F</a:t>
                </a:r>
                <a14:m>
                  <m:oMath xmlns:m="http://schemas.openxmlformats.org/officeDocument/2006/math">
                    <m:r>
                      <a:rPr lang="de-DE" sz="2400" i="1" smtClean="0">
                        <a:latin typeface="Cambria Math"/>
                        <a:ea typeface="Cambria Math"/>
                      </a:rPr>
                      <m:t>∆</m:t>
                    </m:r>
                    <m:d>
                      <m:dPr>
                        <m:begChr m:val="["/>
                        <m:endChr m:val="]"/>
                        <m:ctrlPr>
                          <a:rPr lang="de-DE" sz="2400" i="1" smtClean="0">
                            <a:latin typeface="Cambria Math" panose="02040503050406030204" pitchFamily="18" charset="0"/>
                            <a:ea typeface="Cambria Math"/>
                          </a:rPr>
                        </m:ctrlPr>
                      </m:dPr>
                      <m:e>
                        <m:f>
                          <m:fPr>
                            <m:ctrlPr>
                              <a:rPr lang="de-DE" sz="2400" i="1" smtClean="0">
                                <a:latin typeface="Cambria Math" panose="02040503050406030204" pitchFamily="18" charset="0"/>
                                <a:ea typeface="Cambria Math"/>
                              </a:rPr>
                            </m:ctrlPr>
                          </m:fPr>
                          <m:num>
                            <m:r>
                              <a:rPr lang="de-CH" sz="2400" b="0" i="1" smtClean="0">
                                <a:latin typeface="Cambria Math"/>
                                <a:ea typeface="Cambria Math"/>
                              </a:rPr>
                              <m:t>h</m:t>
                            </m:r>
                          </m:num>
                          <m:den>
                            <m:r>
                              <a:rPr lang="de-CH" sz="2400" b="0" i="1" smtClean="0">
                                <a:latin typeface="Cambria Math"/>
                                <a:ea typeface="Cambria Math"/>
                              </a:rPr>
                              <m:t>𝑓</m:t>
                            </m:r>
                          </m:den>
                        </m:f>
                      </m:e>
                    </m:d>
                    <m:r>
                      <a:rPr lang="de-CH" sz="2400" b="0" i="1" smtClean="0">
                        <a:latin typeface="Cambria Math"/>
                        <a:ea typeface="Cambria Math"/>
                      </a:rPr>
                      <m:t>=</m:t>
                    </m:r>
                    <m:sSubSup>
                      <m:sSubSupPr>
                        <m:ctrlPr>
                          <a:rPr lang="de-DE" sz="2400" i="1" smtClean="0">
                            <a:latin typeface="Cambria Math" panose="02040503050406030204" pitchFamily="18" charset="0"/>
                            <a:ea typeface="Cambria Math"/>
                          </a:rPr>
                        </m:ctrlPr>
                      </m:sSubSupPr>
                      <m:e>
                        <m:r>
                          <a:rPr lang="de-CH" sz="2400" b="0" i="1" smtClean="0">
                            <a:latin typeface="Cambria Math"/>
                            <a:ea typeface="Cambria Math"/>
                          </a:rPr>
                          <m:t>𝑦</m:t>
                        </m:r>
                      </m:e>
                      <m:sub>
                        <m:r>
                          <a:rPr lang="de-CH" sz="2400" b="0" i="1" smtClean="0">
                            <a:latin typeface="Cambria Math"/>
                            <a:ea typeface="Cambria Math"/>
                          </a:rPr>
                          <m:t>h</m:t>
                        </m:r>
                      </m:sub>
                      <m:sup/>
                    </m:sSubSup>
                    <m:r>
                      <a:rPr lang="de-DE" sz="2400" i="1" smtClean="0">
                        <a:latin typeface="Cambria Math"/>
                        <a:ea typeface="Cambria Math"/>
                      </a:rPr>
                      <m:t>−</m:t>
                    </m:r>
                    <m:sSubSup>
                      <m:sSubSupPr>
                        <m:ctrlPr>
                          <a:rPr lang="de-DE" sz="2400" i="1">
                            <a:latin typeface="Cambria Math" panose="02040503050406030204" pitchFamily="18" charset="0"/>
                            <a:ea typeface="Cambria Math"/>
                          </a:rPr>
                        </m:ctrlPr>
                      </m:sSubSupPr>
                      <m:e>
                        <m:r>
                          <a:rPr lang="de-CH" sz="2400" i="1">
                            <a:latin typeface="Cambria Math"/>
                            <a:ea typeface="Cambria Math"/>
                          </a:rPr>
                          <m:t>𝑦</m:t>
                        </m:r>
                      </m:e>
                      <m:sub>
                        <m:r>
                          <a:rPr lang="de-CH" sz="2400" b="0" i="1" smtClean="0">
                            <a:latin typeface="Cambria Math"/>
                            <a:ea typeface="Cambria Math"/>
                          </a:rPr>
                          <m:t>𝑓</m:t>
                        </m:r>
                      </m:sub>
                      <m:sup/>
                    </m:sSubSup>
                  </m:oMath>
                </a14:m>
                <a:endParaRPr lang="de-DE" sz="2400" dirty="0"/>
              </a:p>
            </p:txBody>
          </p:sp>
        </mc:Choice>
        <mc:Fallback xmlns="">
          <p:sp>
            <p:nvSpPr>
              <p:cNvPr id="29" name="TextBox 28"/>
              <p:cNvSpPr txBox="1">
                <a:spLocks noRot="1" noChangeAspect="1" noMove="1" noResize="1" noEditPoints="1" noAdjustHandles="1" noChangeArrowheads="1" noChangeShapeType="1" noTextEdit="1"/>
              </p:cNvSpPr>
              <p:nvPr/>
            </p:nvSpPr>
            <p:spPr>
              <a:xfrm>
                <a:off x="673574" y="1882343"/>
                <a:ext cx="2360518" cy="676211"/>
              </a:xfrm>
              <a:prstGeom prst="rect">
                <a:avLst/>
              </a:prstGeom>
              <a:blipFill rotWithShape="1">
                <a:blip r:embed="rId5"/>
                <a:stretch>
                  <a:fillRect l="-3866" b="-1802"/>
                </a:stretch>
              </a:blipFill>
            </p:spPr>
            <p:txBody>
              <a:bodyPr/>
              <a:lstStyle/>
              <a:p>
                <a:r>
                  <a:rPr lang="de-CH">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683305" y="4933227"/>
                <a:ext cx="2407069" cy="676211"/>
              </a:xfrm>
              <a:prstGeom prst="rect">
                <a:avLst/>
              </a:prstGeom>
              <a:noFill/>
            </p:spPr>
            <p:txBody>
              <a:bodyPr wrap="none" rtlCol="0">
                <a:spAutoFit/>
              </a:bodyPr>
              <a:lstStyle/>
              <a:p>
                <a:r>
                  <a:rPr lang="de-DE" sz="2400" i="1" dirty="0">
                    <a:latin typeface="+mn-lt"/>
                    <a:ea typeface="Cambria Math"/>
                  </a:rPr>
                  <a:t>E</a:t>
                </a:r>
                <a14:m>
                  <m:oMath xmlns:m="http://schemas.openxmlformats.org/officeDocument/2006/math">
                    <m:r>
                      <a:rPr lang="de-DE" sz="2400" i="1" smtClean="0">
                        <a:latin typeface="Cambria Math"/>
                        <a:ea typeface="Cambria Math"/>
                      </a:rPr>
                      <m:t>∆</m:t>
                    </m:r>
                    <m:d>
                      <m:dPr>
                        <m:begChr m:val="["/>
                        <m:endChr m:val="]"/>
                        <m:ctrlPr>
                          <a:rPr lang="de-DE" sz="2400" i="1" smtClean="0">
                            <a:latin typeface="Cambria Math" panose="02040503050406030204" pitchFamily="18" charset="0"/>
                            <a:ea typeface="Cambria Math"/>
                          </a:rPr>
                        </m:ctrlPr>
                      </m:dPr>
                      <m:e>
                        <m:f>
                          <m:fPr>
                            <m:ctrlPr>
                              <a:rPr lang="de-DE" sz="2400" i="1" smtClean="0">
                                <a:latin typeface="Cambria Math" panose="02040503050406030204" pitchFamily="18" charset="0"/>
                                <a:ea typeface="Cambria Math"/>
                              </a:rPr>
                            </m:ctrlPr>
                          </m:fPr>
                          <m:num>
                            <m:r>
                              <a:rPr lang="de-CH" sz="2400" b="0" i="1" smtClean="0">
                                <a:latin typeface="Cambria Math"/>
                                <a:ea typeface="Cambria Math"/>
                              </a:rPr>
                              <m:t>h</m:t>
                            </m:r>
                          </m:num>
                          <m:den>
                            <m:r>
                              <a:rPr lang="de-CH" sz="2400" b="0" i="1" smtClean="0">
                                <a:latin typeface="Cambria Math"/>
                                <a:ea typeface="Cambria Math"/>
                              </a:rPr>
                              <m:t>𝑓</m:t>
                            </m:r>
                          </m:den>
                        </m:f>
                      </m:e>
                    </m:d>
                    <m:r>
                      <a:rPr lang="de-CH" sz="2400" b="0" i="1" smtClean="0">
                        <a:latin typeface="Cambria Math"/>
                        <a:ea typeface="Cambria Math"/>
                      </a:rPr>
                      <m:t>=</m:t>
                    </m:r>
                    <m:sSubSup>
                      <m:sSubSupPr>
                        <m:ctrlPr>
                          <a:rPr lang="de-DE" sz="2400" i="1" smtClean="0">
                            <a:latin typeface="Cambria Math" panose="02040503050406030204" pitchFamily="18" charset="0"/>
                            <a:ea typeface="Cambria Math"/>
                          </a:rPr>
                        </m:ctrlPr>
                      </m:sSubSupPr>
                      <m:e>
                        <m:r>
                          <a:rPr lang="de-CH" sz="2400" b="0" i="1" smtClean="0">
                            <a:latin typeface="Cambria Math"/>
                            <a:ea typeface="Cambria Math"/>
                          </a:rPr>
                          <m:t>𝜋</m:t>
                        </m:r>
                      </m:e>
                      <m:sub>
                        <m:r>
                          <a:rPr lang="de-CH" sz="2400" b="0" i="1" smtClean="0">
                            <a:latin typeface="Cambria Math"/>
                            <a:ea typeface="Cambria Math"/>
                          </a:rPr>
                          <m:t>h</m:t>
                        </m:r>
                      </m:sub>
                      <m:sup/>
                    </m:sSubSup>
                    <m:r>
                      <a:rPr lang="de-DE" sz="2400" i="1" smtClean="0">
                        <a:latin typeface="Cambria Math"/>
                        <a:ea typeface="Cambria Math"/>
                      </a:rPr>
                      <m:t>−</m:t>
                    </m:r>
                    <m:sSubSup>
                      <m:sSubSupPr>
                        <m:ctrlPr>
                          <a:rPr lang="de-DE" sz="2400" i="1">
                            <a:latin typeface="Cambria Math" panose="02040503050406030204" pitchFamily="18" charset="0"/>
                            <a:ea typeface="Cambria Math"/>
                          </a:rPr>
                        </m:ctrlPr>
                      </m:sSubSupPr>
                      <m:e>
                        <m:r>
                          <a:rPr lang="de-CH" sz="2400" i="1" smtClean="0">
                            <a:latin typeface="Cambria Math"/>
                            <a:ea typeface="Cambria Math"/>
                          </a:rPr>
                          <m:t>𝜋</m:t>
                        </m:r>
                      </m:e>
                      <m:sub>
                        <m:r>
                          <a:rPr lang="de-CH" sz="2400" b="0" i="1" smtClean="0">
                            <a:latin typeface="Cambria Math"/>
                            <a:ea typeface="Cambria Math"/>
                          </a:rPr>
                          <m:t>𝑓</m:t>
                        </m:r>
                      </m:sub>
                      <m:sup/>
                    </m:sSubSup>
                  </m:oMath>
                </a14:m>
                <a:endParaRPr lang="de-DE" sz="2400" dirty="0"/>
              </a:p>
            </p:txBody>
          </p:sp>
        </mc:Choice>
        <mc:Fallback xmlns="">
          <p:sp>
            <p:nvSpPr>
              <p:cNvPr id="30" name="TextBox 29"/>
              <p:cNvSpPr txBox="1">
                <a:spLocks noRot="1" noChangeAspect="1" noMove="1" noResize="1" noEditPoints="1" noAdjustHandles="1" noChangeArrowheads="1" noChangeShapeType="1" noTextEdit="1"/>
              </p:cNvSpPr>
              <p:nvPr/>
            </p:nvSpPr>
            <p:spPr>
              <a:xfrm>
                <a:off x="683305" y="4933227"/>
                <a:ext cx="2407069" cy="676211"/>
              </a:xfrm>
              <a:prstGeom prst="rect">
                <a:avLst/>
              </a:prstGeom>
              <a:blipFill rotWithShape="1">
                <a:blip r:embed="rId6"/>
                <a:stretch>
                  <a:fillRect l="-3797"/>
                </a:stretch>
              </a:blipFill>
            </p:spPr>
            <p:txBody>
              <a:bodyPr/>
              <a:lstStyle/>
              <a:p>
                <a:r>
                  <a:rPr lang="de-CH">
                    <a:noFill/>
                  </a:rPr>
                  <a:t> </a:t>
                </a:r>
              </a:p>
            </p:txBody>
          </p:sp>
        </mc:Fallback>
      </mc:AlternateContent>
      <p:sp>
        <p:nvSpPr>
          <p:cNvPr id="35" name="TextBox 34"/>
          <p:cNvSpPr txBox="1"/>
          <p:nvPr/>
        </p:nvSpPr>
        <p:spPr>
          <a:xfrm>
            <a:off x="583685" y="2657466"/>
            <a:ext cx="3921369" cy="384721"/>
          </a:xfrm>
          <a:prstGeom prst="rect">
            <a:avLst/>
          </a:prstGeom>
          <a:noFill/>
        </p:spPr>
        <p:txBody>
          <a:bodyPr wrap="square" rtlCol="0">
            <a:spAutoFit/>
          </a:bodyPr>
          <a:lstStyle/>
          <a:p>
            <a:r>
              <a:rPr lang="de-CH" dirty="0" err="1">
                <a:latin typeface="Arial" panose="020B0604020202020204" pitchFamily="34" charset="0"/>
                <a:cs typeface="Arial" panose="020B0604020202020204" pitchFamily="34" charset="0"/>
              </a:rPr>
              <a:t>Efficient</a:t>
            </a:r>
            <a:r>
              <a:rPr lang="de-CH" dirty="0">
                <a:latin typeface="Arial" panose="020B0604020202020204" pitchFamily="34" charset="0"/>
                <a:cs typeface="Arial" panose="020B0604020202020204" pitchFamily="34" charset="0"/>
              </a:rPr>
              <a:t> </a:t>
            </a:r>
            <a:r>
              <a:rPr lang="de-CH" dirty="0" err="1">
                <a:latin typeface="Arial" panose="020B0604020202020204" pitchFamily="34" charset="0"/>
                <a:cs typeface="Arial" panose="020B0604020202020204" pitchFamily="34" charset="0"/>
              </a:rPr>
              <a:t>Expectations</a:t>
            </a:r>
            <a:endParaRPr lang="de-DE"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6" name="TextBox 35"/>
              <p:cNvSpPr txBox="1"/>
              <p:nvPr/>
            </p:nvSpPr>
            <p:spPr>
              <a:xfrm>
                <a:off x="759529" y="2975333"/>
                <a:ext cx="2174378" cy="676211"/>
              </a:xfrm>
              <a:prstGeom prst="rect">
                <a:avLst/>
              </a:prstGeom>
              <a:noFill/>
            </p:spPr>
            <p:txBody>
              <a:bodyPr wrap="none" rtlCol="0">
                <a:spAutoFit/>
              </a:bodyPr>
              <a:lstStyle/>
              <a:p>
                <a:r>
                  <a:rPr lang="de-DE" sz="2400" i="1" dirty="0">
                    <a:latin typeface="+mn-lt"/>
                    <a:ea typeface="Cambria Math"/>
                  </a:rPr>
                  <a:t>E</a:t>
                </a:r>
                <a14:m>
                  <m:oMath xmlns:m="http://schemas.openxmlformats.org/officeDocument/2006/math">
                    <m:r>
                      <a:rPr lang="de-DE" sz="2400" i="1" smtClean="0">
                        <a:latin typeface="Cambria Math"/>
                        <a:ea typeface="Cambria Math"/>
                      </a:rPr>
                      <m:t>∆</m:t>
                    </m:r>
                    <m:d>
                      <m:dPr>
                        <m:begChr m:val="["/>
                        <m:endChr m:val="]"/>
                        <m:ctrlPr>
                          <a:rPr lang="de-DE" sz="2400" i="1" smtClean="0">
                            <a:latin typeface="Cambria Math" panose="02040503050406030204" pitchFamily="18" charset="0"/>
                            <a:ea typeface="Cambria Math"/>
                          </a:rPr>
                        </m:ctrlPr>
                      </m:dPr>
                      <m:e>
                        <m:f>
                          <m:fPr>
                            <m:ctrlPr>
                              <a:rPr lang="de-DE" sz="2400" i="1" smtClean="0">
                                <a:latin typeface="Cambria Math" panose="02040503050406030204" pitchFamily="18" charset="0"/>
                                <a:ea typeface="Cambria Math"/>
                              </a:rPr>
                            </m:ctrlPr>
                          </m:fPr>
                          <m:num>
                            <m:r>
                              <a:rPr lang="de-CH" sz="2400" b="0" i="1" smtClean="0">
                                <a:latin typeface="Cambria Math"/>
                                <a:ea typeface="Cambria Math"/>
                              </a:rPr>
                              <m:t>h</m:t>
                            </m:r>
                          </m:num>
                          <m:den>
                            <m:r>
                              <a:rPr lang="de-CH" sz="2400" b="0" i="1" smtClean="0">
                                <a:latin typeface="Cambria Math"/>
                                <a:ea typeface="Cambria Math"/>
                              </a:rPr>
                              <m:t>𝑓</m:t>
                            </m:r>
                          </m:den>
                        </m:f>
                      </m:e>
                    </m:d>
                    <m:r>
                      <a:rPr lang="de-CH" sz="2400" i="1" smtClean="0">
                        <a:latin typeface="Cambria Math"/>
                        <a:ea typeface="Cambria Math"/>
                      </a:rPr>
                      <m:t>=</m:t>
                    </m:r>
                    <m:r>
                      <m:rPr>
                        <m:nor/>
                      </m:rPr>
                      <a:rPr lang="de-DE" sz="2400" i="1" dirty="0">
                        <a:latin typeface="Arial" panose="020B0604020202020204" pitchFamily="34" charset="0"/>
                        <a:ea typeface="Cambria Math"/>
                        <a:cs typeface="Arial" panose="020B0604020202020204" pitchFamily="34" charset="0"/>
                      </a:rPr>
                      <m:t>F</m:t>
                    </m:r>
                    <m:r>
                      <a:rPr lang="de-DE" sz="2400" i="1">
                        <a:latin typeface="Cambria Math"/>
                        <a:ea typeface="Cambria Math"/>
                      </a:rPr>
                      <m:t>∆</m:t>
                    </m:r>
                    <m:d>
                      <m:dPr>
                        <m:begChr m:val="["/>
                        <m:endChr m:val="]"/>
                        <m:ctrlPr>
                          <a:rPr lang="de-DE" sz="2400" i="1">
                            <a:latin typeface="Cambria Math" panose="02040503050406030204" pitchFamily="18" charset="0"/>
                            <a:ea typeface="Cambria Math"/>
                          </a:rPr>
                        </m:ctrlPr>
                      </m:dPr>
                      <m:e>
                        <m:f>
                          <m:fPr>
                            <m:ctrlPr>
                              <a:rPr lang="de-DE" sz="2400" i="1">
                                <a:latin typeface="Cambria Math" panose="02040503050406030204" pitchFamily="18" charset="0"/>
                                <a:ea typeface="Cambria Math"/>
                              </a:rPr>
                            </m:ctrlPr>
                          </m:fPr>
                          <m:num>
                            <m:r>
                              <a:rPr lang="de-CH" sz="2400" b="0" i="1" smtClean="0">
                                <a:latin typeface="Cambria Math"/>
                                <a:ea typeface="Cambria Math"/>
                              </a:rPr>
                              <m:t>h</m:t>
                            </m:r>
                          </m:num>
                          <m:den>
                            <m:r>
                              <a:rPr lang="de-CH" sz="2400" b="0" i="1" smtClean="0">
                                <a:latin typeface="Cambria Math"/>
                                <a:ea typeface="Cambria Math"/>
                              </a:rPr>
                              <m:t>𝑓</m:t>
                            </m:r>
                          </m:den>
                        </m:f>
                      </m:e>
                    </m:d>
                  </m:oMath>
                </a14:m>
                <a:endParaRPr lang="de-DE" sz="2400" dirty="0"/>
              </a:p>
            </p:txBody>
          </p:sp>
        </mc:Choice>
        <mc:Fallback xmlns="">
          <p:sp>
            <p:nvSpPr>
              <p:cNvPr id="36" name="TextBox 35"/>
              <p:cNvSpPr txBox="1">
                <a:spLocks noRot="1" noChangeAspect="1" noMove="1" noResize="1" noEditPoints="1" noAdjustHandles="1" noChangeArrowheads="1" noChangeShapeType="1" noTextEdit="1"/>
              </p:cNvSpPr>
              <p:nvPr/>
            </p:nvSpPr>
            <p:spPr>
              <a:xfrm>
                <a:off x="759529" y="2975333"/>
                <a:ext cx="2174378" cy="676211"/>
              </a:xfrm>
              <a:prstGeom prst="rect">
                <a:avLst/>
              </a:prstGeom>
              <a:blipFill rotWithShape="1">
                <a:blip r:embed="rId7"/>
                <a:stretch>
                  <a:fillRect l="-4494"/>
                </a:stretch>
              </a:blipFill>
            </p:spPr>
            <p:txBody>
              <a:bodyPr/>
              <a:lstStyle/>
              <a:p>
                <a:r>
                  <a:rPr lang="de-CH">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5914360" y="4170355"/>
                <a:ext cx="1126527" cy="646331"/>
              </a:xfrm>
              <a:prstGeom prst="rect">
                <a:avLst/>
              </a:prstGeom>
              <a:noFill/>
            </p:spPr>
            <p:txBody>
              <a:bodyPr wrap="none" rtlCol="0">
                <a:spAutoFit/>
              </a:bodyPr>
              <a:lstStyle/>
              <a:p>
                <a14:m>
                  <m:oMath xmlns:m="http://schemas.openxmlformats.org/officeDocument/2006/math">
                    <m:r>
                      <a:rPr lang="de-CH" sz="3600" b="0" i="1" smtClean="0">
                        <a:latin typeface="Cambria Math"/>
                        <a:ea typeface="Cambria Math"/>
                      </a:rPr>
                      <m:t>=</m:t>
                    </m:r>
                  </m:oMath>
                </a14:m>
                <a:r>
                  <a:rPr lang="de-DE" sz="3600" dirty="0"/>
                  <a:t> </a:t>
                </a:r>
                <a14:m>
                  <m:oMath xmlns:m="http://schemas.openxmlformats.org/officeDocument/2006/math">
                    <m:sSubSup>
                      <m:sSubSupPr>
                        <m:ctrlPr>
                          <a:rPr lang="de-DE" sz="3600" i="1">
                            <a:latin typeface="Cambria Math" panose="02040503050406030204" pitchFamily="18" charset="0"/>
                          </a:rPr>
                        </m:ctrlPr>
                      </m:sSubSupPr>
                      <m:e>
                        <m:r>
                          <a:rPr lang="de-CH" sz="3600" i="1">
                            <a:latin typeface="Cambria Math"/>
                          </a:rPr>
                          <m:t>𝑦</m:t>
                        </m:r>
                      </m:e>
                      <m:sub>
                        <m:r>
                          <a:rPr lang="de-CH" sz="3600" b="0" i="1" smtClean="0">
                            <a:latin typeface="Cambria Math"/>
                          </a:rPr>
                          <m:t>h</m:t>
                        </m:r>
                      </m:sub>
                      <m:sup/>
                    </m:sSubSup>
                  </m:oMath>
                </a14:m>
                <a:endParaRPr lang="de-DE" sz="3600" dirty="0"/>
              </a:p>
            </p:txBody>
          </p:sp>
        </mc:Choice>
        <mc:Fallback xmlns="">
          <p:sp>
            <p:nvSpPr>
              <p:cNvPr id="37" name="TextBox 36"/>
              <p:cNvSpPr txBox="1">
                <a:spLocks noRot="1" noChangeAspect="1" noMove="1" noResize="1" noEditPoints="1" noAdjustHandles="1" noChangeArrowheads="1" noChangeShapeType="1" noTextEdit="1"/>
              </p:cNvSpPr>
              <p:nvPr/>
            </p:nvSpPr>
            <p:spPr>
              <a:xfrm>
                <a:off x="5914360" y="4170355"/>
                <a:ext cx="1126527" cy="646331"/>
              </a:xfrm>
              <a:prstGeom prst="rect">
                <a:avLst/>
              </a:prstGeom>
              <a:blipFill rotWithShape="1">
                <a:blip r:embed="rId8"/>
                <a:stretch>
                  <a:fillRect/>
                </a:stretch>
              </a:blipFill>
            </p:spPr>
            <p:txBody>
              <a:bodyPr/>
              <a:lstStyle/>
              <a:p>
                <a:r>
                  <a:rPr lang="de-CH">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5894585" y="2877286"/>
                <a:ext cx="2736647" cy="968214"/>
              </a:xfrm>
              <a:prstGeom prst="rect">
                <a:avLst/>
              </a:prstGeom>
              <a:noFill/>
            </p:spPr>
            <p:txBody>
              <a:bodyPr wrap="none" rtlCol="0">
                <a:spAutoFit/>
              </a:bodyPr>
              <a:lstStyle/>
              <a:p>
                <a14:m>
                  <m:oMath xmlns:m="http://schemas.openxmlformats.org/officeDocument/2006/math">
                    <m:r>
                      <a:rPr lang="de-CH" sz="3600" b="0" i="1" smtClean="0">
                        <a:latin typeface="Cambria Math"/>
                        <a:ea typeface="Cambria Math"/>
                      </a:rPr>
                      <m:t>=</m:t>
                    </m:r>
                  </m:oMath>
                </a14:m>
                <a:r>
                  <a:rPr lang="de-DE" sz="3600" dirty="0"/>
                  <a:t> </a:t>
                </a:r>
                <a14:m>
                  <m:oMath xmlns:m="http://schemas.openxmlformats.org/officeDocument/2006/math">
                    <m:sSubSup>
                      <m:sSubSupPr>
                        <m:ctrlPr>
                          <a:rPr lang="de-DE" sz="3600" i="1">
                            <a:latin typeface="Cambria Math" panose="02040503050406030204" pitchFamily="18" charset="0"/>
                          </a:rPr>
                        </m:ctrlPr>
                      </m:sSubSupPr>
                      <m:e>
                        <m:r>
                          <a:rPr lang="de-CH" sz="3600" i="1">
                            <a:latin typeface="Cambria Math"/>
                          </a:rPr>
                          <m:t>𝑦</m:t>
                        </m:r>
                      </m:e>
                      <m:sub>
                        <m:r>
                          <a:rPr lang="de-CH" sz="3600" b="0" i="1" smtClean="0">
                            <a:latin typeface="Cambria Math"/>
                          </a:rPr>
                          <m:t>𝑓</m:t>
                        </m:r>
                      </m:sub>
                      <m:sup/>
                    </m:sSubSup>
                  </m:oMath>
                </a14:m>
                <a:r>
                  <a:rPr lang="de-DE" sz="3600" dirty="0"/>
                  <a:t>+</a:t>
                </a:r>
                <a:r>
                  <a:rPr lang="de-DE" sz="3600" i="1" dirty="0">
                    <a:ea typeface="Cambria Math"/>
                  </a:rPr>
                  <a:t> </a:t>
                </a:r>
                <a:r>
                  <a:rPr lang="de-DE" sz="3600" i="1" dirty="0">
                    <a:latin typeface="+mn-lt"/>
                    <a:ea typeface="Cambria Math"/>
                  </a:rPr>
                  <a:t>F</a:t>
                </a:r>
                <a14:m>
                  <m:oMath xmlns:m="http://schemas.openxmlformats.org/officeDocument/2006/math">
                    <m:r>
                      <a:rPr lang="de-DE" sz="3600" i="1">
                        <a:latin typeface="Cambria Math"/>
                        <a:ea typeface="Cambria Math"/>
                      </a:rPr>
                      <m:t>∆</m:t>
                    </m:r>
                    <m:d>
                      <m:dPr>
                        <m:begChr m:val="["/>
                        <m:endChr m:val="]"/>
                        <m:ctrlPr>
                          <a:rPr lang="de-DE" sz="3600" i="1">
                            <a:latin typeface="Cambria Math" panose="02040503050406030204" pitchFamily="18" charset="0"/>
                            <a:ea typeface="Cambria Math"/>
                          </a:rPr>
                        </m:ctrlPr>
                      </m:dPr>
                      <m:e>
                        <m:f>
                          <m:fPr>
                            <m:ctrlPr>
                              <a:rPr lang="de-DE" sz="3600" i="1">
                                <a:latin typeface="Cambria Math" panose="02040503050406030204" pitchFamily="18" charset="0"/>
                                <a:ea typeface="Cambria Math"/>
                              </a:rPr>
                            </m:ctrlPr>
                          </m:fPr>
                          <m:num>
                            <m:r>
                              <a:rPr lang="de-CH" sz="3600" b="0" i="1" smtClean="0">
                                <a:latin typeface="Cambria Math"/>
                                <a:ea typeface="Cambria Math"/>
                              </a:rPr>
                              <m:t>h</m:t>
                            </m:r>
                          </m:num>
                          <m:den>
                            <m:r>
                              <a:rPr lang="de-CH" sz="3600" b="0" i="1" smtClean="0">
                                <a:latin typeface="Cambria Math"/>
                                <a:ea typeface="Cambria Math"/>
                              </a:rPr>
                              <m:t>𝑓</m:t>
                            </m:r>
                          </m:den>
                        </m:f>
                      </m:e>
                    </m:d>
                  </m:oMath>
                </a14:m>
                <a:endParaRPr lang="de-DE" sz="3600" dirty="0"/>
              </a:p>
            </p:txBody>
          </p:sp>
        </mc:Choice>
        <mc:Fallback xmlns="">
          <p:sp>
            <p:nvSpPr>
              <p:cNvPr id="38" name="TextBox 37"/>
              <p:cNvSpPr txBox="1">
                <a:spLocks noRot="1" noChangeAspect="1" noMove="1" noResize="1" noEditPoints="1" noAdjustHandles="1" noChangeArrowheads="1" noChangeShapeType="1" noTextEdit="1"/>
              </p:cNvSpPr>
              <p:nvPr/>
            </p:nvSpPr>
            <p:spPr>
              <a:xfrm>
                <a:off x="5894585" y="2877286"/>
                <a:ext cx="2736647" cy="968214"/>
              </a:xfrm>
              <a:prstGeom prst="rect">
                <a:avLst/>
              </a:prstGeom>
              <a:blipFill rotWithShape="1">
                <a:blip r:embed="rId9"/>
                <a:stretch>
                  <a:fillRect b="-2516"/>
                </a:stretch>
              </a:blipFill>
            </p:spPr>
            <p:txBody>
              <a:bodyPr/>
              <a:lstStyle/>
              <a:p>
                <a:r>
                  <a:rPr lang="de-CH">
                    <a:noFill/>
                  </a:rPr>
                  <a:t> </a:t>
                </a:r>
              </a:p>
            </p:txBody>
          </p:sp>
        </mc:Fallback>
      </mc:AlternateContent>
    </p:spTree>
    <p:extLst>
      <p:ext uri="{BB962C8B-B14F-4D97-AF65-F5344CB8AC3E}">
        <p14:creationId xmlns:p14="http://schemas.microsoft.com/office/powerpoint/2010/main" val="1657102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dirty="0"/>
              <a:t>In </a:t>
            </a:r>
            <a:r>
              <a:rPr lang="de-CH" dirty="0" err="1"/>
              <a:t>the</a:t>
            </a:r>
            <a:r>
              <a:rPr lang="de-CH" dirty="0"/>
              <a:t> </a:t>
            </a:r>
            <a:r>
              <a:rPr lang="de-CH" dirty="0" err="1"/>
              <a:t>long</a:t>
            </a:r>
            <a:r>
              <a:rPr lang="de-CH" dirty="0"/>
              <a:t> </a:t>
            </a:r>
            <a:r>
              <a:rPr lang="de-CH" dirty="0" err="1"/>
              <a:t>run</a:t>
            </a:r>
            <a:r>
              <a:rPr lang="de-CH" dirty="0"/>
              <a:t>, </a:t>
            </a:r>
            <a:r>
              <a:rPr lang="de-CH" dirty="0" err="1"/>
              <a:t>we</a:t>
            </a:r>
            <a:r>
              <a:rPr lang="de-CH" dirty="0"/>
              <a:t> </a:t>
            </a:r>
            <a:r>
              <a:rPr lang="de-CH" dirty="0" err="1"/>
              <a:t>are</a:t>
            </a:r>
            <a:r>
              <a:rPr lang="de-CH" dirty="0"/>
              <a:t> all </a:t>
            </a:r>
            <a:r>
              <a:rPr lang="de-CH" dirty="0" err="1"/>
              <a:t>dead</a:t>
            </a:r>
            <a:r>
              <a:rPr lang="de-CH" dirty="0"/>
              <a:t> ….</a:t>
            </a:r>
            <a:endParaRPr lang="en-GB" dirty="0"/>
          </a:p>
        </p:txBody>
      </p:sp>
      <p:graphicFrame>
        <p:nvGraphicFramePr>
          <p:cNvPr id="12" name="Diagramm 1"/>
          <p:cNvGraphicFramePr>
            <a:graphicFrameLocks noGrp="1"/>
          </p:cNvGraphicFramePr>
          <p:nvPr>
            <p:ph idx="1"/>
            <p:extLst>
              <p:ext uri="{D42A27DB-BD31-4B8C-83A1-F6EECF244321}">
                <p14:modId xmlns:p14="http://schemas.microsoft.com/office/powerpoint/2010/main" val="1778305403"/>
              </p:ext>
            </p:extLst>
          </p:nvPr>
        </p:nvGraphicFramePr>
        <p:xfrm>
          <a:off x="511223" y="1296537"/>
          <a:ext cx="8169275" cy="460038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feld 1"/>
          <p:cNvSpPr txBox="1"/>
          <p:nvPr/>
        </p:nvSpPr>
        <p:spPr>
          <a:xfrm>
            <a:off x="5559270" y="1601337"/>
            <a:ext cx="2364451" cy="40943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CH" sz="1400" b="1" dirty="0">
                <a:solidFill>
                  <a:schemeClr val="tx1">
                    <a:lumMod val="50000"/>
                    <a:lumOff val="50000"/>
                  </a:schemeClr>
                </a:solidFill>
              </a:rPr>
              <a:t>Cash EUR/DM</a:t>
            </a:r>
          </a:p>
        </p:txBody>
      </p:sp>
      <p:sp>
        <p:nvSpPr>
          <p:cNvPr id="8" name="Textfeld 1"/>
          <p:cNvSpPr txBox="1"/>
          <p:nvPr/>
        </p:nvSpPr>
        <p:spPr>
          <a:xfrm>
            <a:off x="5559270" y="3321338"/>
            <a:ext cx="2364450" cy="50117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CH" sz="1400" b="1" dirty="0">
                <a:solidFill>
                  <a:schemeClr val="accent4"/>
                </a:solidFill>
              </a:rPr>
              <a:t>Cash CHF</a:t>
            </a:r>
          </a:p>
        </p:txBody>
      </p:sp>
      <p:sp>
        <p:nvSpPr>
          <p:cNvPr id="11" name="Textfeld 1"/>
          <p:cNvSpPr txBox="1"/>
          <p:nvPr/>
        </p:nvSpPr>
        <p:spPr>
          <a:xfrm>
            <a:off x="6975245" y="2236717"/>
            <a:ext cx="2364451" cy="40943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CH" sz="1400" b="1" dirty="0">
                <a:solidFill>
                  <a:schemeClr val="accent2"/>
                </a:solidFill>
              </a:rPr>
              <a:t>Cash EUR in CHF</a:t>
            </a:r>
          </a:p>
        </p:txBody>
      </p:sp>
      <p:sp>
        <p:nvSpPr>
          <p:cNvPr id="13" name="Textfeld 12"/>
          <p:cNvSpPr txBox="1"/>
          <p:nvPr/>
        </p:nvSpPr>
        <p:spPr>
          <a:xfrm>
            <a:off x="573203" y="858515"/>
            <a:ext cx="2975213" cy="338554"/>
          </a:xfrm>
          <a:prstGeom prst="rect">
            <a:avLst/>
          </a:prstGeom>
          <a:noFill/>
        </p:spPr>
        <p:txBody>
          <a:bodyPr wrap="square" rtlCol="0">
            <a:spAutoFit/>
          </a:bodyPr>
          <a:lstStyle/>
          <a:p>
            <a:r>
              <a:rPr lang="de-CH" sz="1600" dirty="0">
                <a:latin typeface="+mn-lt"/>
              </a:rPr>
              <a:t>2-year </a:t>
            </a:r>
            <a:r>
              <a:rPr lang="de-CH" sz="1600" dirty="0" err="1">
                <a:latin typeface="+mn-lt"/>
              </a:rPr>
              <a:t>rolling</a:t>
            </a:r>
            <a:r>
              <a:rPr lang="de-CH" sz="1600" dirty="0">
                <a:latin typeface="+mn-lt"/>
              </a:rPr>
              <a:t> </a:t>
            </a:r>
            <a:r>
              <a:rPr lang="de-CH" sz="1600" dirty="0" err="1">
                <a:latin typeface="+mn-lt"/>
              </a:rPr>
              <a:t>returns</a:t>
            </a:r>
            <a:endParaRPr lang="de-CH" sz="1600" dirty="0">
              <a:latin typeface="+mn-lt"/>
            </a:endParaRPr>
          </a:p>
        </p:txBody>
      </p:sp>
      <p:cxnSp>
        <p:nvCxnSpPr>
          <p:cNvPr id="4" name="Gerade Verbindung 3"/>
          <p:cNvCxnSpPr/>
          <p:nvPr/>
        </p:nvCxnSpPr>
        <p:spPr>
          <a:xfrm>
            <a:off x="996287" y="1419367"/>
            <a:ext cx="761545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a:off x="996287" y="3599220"/>
            <a:ext cx="761545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Gerade Verbindung 14"/>
          <p:cNvCxnSpPr/>
          <p:nvPr/>
        </p:nvCxnSpPr>
        <p:spPr>
          <a:xfrm>
            <a:off x="996287" y="4153468"/>
            <a:ext cx="761545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a:off x="996287" y="4688006"/>
            <a:ext cx="761545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a:off x="996287" y="2509674"/>
            <a:ext cx="761545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a:off x="996287" y="3057100"/>
            <a:ext cx="761545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a:off x="996287" y="1971343"/>
            <a:ext cx="761545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14343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a:t>… but </a:t>
            </a:r>
            <a:r>
              <a:rPr lang="de-CH" dirty="0" err="1"/>
              <a:t>fx</a:t>
            </a:r>
            <a:r>
              <a:rPr lang="de-CH" dirty="0"/>
              <a:t> </a:t>
            </a:r>
            <a:r>
              <a:rPr lang="de-CH" dirty="0" err="1"/>
              <a:t>matters</a:t>
            </a:r>
            <a:r>
              <a:rPr lang="de-CH" dirty="0"/>
              <a:t> in </a:t>
            </a:r>
            <a:r>
              <a:rPr lang="de-CH" dirty="0" err="1"/>
              <a:t>the</a:t>
            </a:r>
            <a:r>
              <a:rPr lang="de-CH" dirty="0"/>
              <a:t> </a:t>
            </a:r>
            <a:r>
              <a:rPr lang="de-CH" dirty="0" err="1"/>
              <a:t>meantime</a:t>
            </a:r>
            <a:r>
              <a:rPr lang="de-CH" dirty="0"/>
              <a:t>.</a:t>
            </a:r>
          </a:p>
        </p:txBody>
      </p:sp>
      <p:graphicFrame>
        <p:nvGraphicFramePr>
          <p:cNvPr id="61" name="Diagramm 60"/>
          <p:cNvGraphicFramePr>
            <a:graphicFrameLocks/>
          </p:cNvGraphicFramePr>
          <p:nvPr>
            <p:extLst>
              <p:ext uri="{D42A27DB-BD31-4B8C-83A1-F6EECF244321}">
                <p14:modId xmlns:p14="http://schemas.microsoft.com/office/powerpoint/2010/main" val="3360433849"/>
              </p:ext>
            </p:extLst>
          </p:nvPr>
        </p:nvGraphicFramePr>
        <p:xfrm>
          <a:off x="573206" y="1243236"/>
          <a:ext cx="8223131" cy="4676552"/>
        </p:xfrm>
        <a:graphic>
          <a:graphicData uri="http://schemas.openxmlformats.org/drawingml/2006/chart">
            <c:chart xmlns:c="http://schemas.openxmlformats.org/drawingml/2006/chart" xmlns:r="http://schemas.openxmlformats.org/officeDocument/2006/relationships" r:id="rId3"/>
          </a:graphicData>
        </a:graphic>
      </p:graphicFrame>
      <p:sp>
        <p:nvSpPr>
          <p:cNvPr id="1692701" name="Textfeld 1692700"/>
          <p:cNvSpPr txBox="1"/>
          <p:nvPr/>
        </p:nvSpPr>
        <p:spPr>
          <a:xfrm>
            <a:off x="573203" y="858515"/>
            <a:ext cx="2975213" cy="338554"/>
          </a:xfrm>
          <a:prstGeom prst="rect">
            <a:avLst/>
          </a:prstGeom>
          <a:noFill/>
        </p:spPr>
        <p:txBody>
          <a:bodyPr wrap="square" rtlCol="0">
            <a:spAutoFit/>
          </a:bodyPr>
          <a:lstStyle/>
          <a:p>
            <a:r>
              <a:rPr lang="de-CH" sz="1600" dirty="0">
                <a:latin typeface="+mn-lt"/>
              </a:rPr>
              <a:t>2-year </a:t>
            </a:r>
            <a:r>
              <a:rPr lang="de-CH" sz="1600" dirty="0" err="1">
                <a:latin typeface="+mn-lt"/>
              </a:rPr>
              <a:t>rolling</a:t>
            </a:r>
            <a:r>
              <a:rPr lang="de-CH" sz="1600" dirty="0">
                <a:latin typeface="+mn-lt"/>
              </a:rPr>
              <a:t> </a:t>
            </a:r>
            <a:r>
              <a:rPr lang="de-CH" sz="1600" dirty="0" err="1">
                <a:latin typeface="+mn-lt"/>
              </a:rPr>
              <a:t>returns</a:t>
            </a:r>
            <a:endParaRPr lang="de-CH" sz="1600" dirty="0">
              <a:latin typeface="+mn-lt"/>
            </a:endParaRPr>
          </a:p>
        </p:txBody>
      </p:sp>
    </p:spTree>
    <p:extLst>
      <p:ext uri="{BB962C8B-B14F-4D97-AF65-F5344CB8AC3E}">
        <p14:creationId xmlns:p14="http://schemas.microsoft.com/office/powerpoint/2010/main" val="346316886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FX </a:t>
            </a:r>
            <a:r>
              <a:rPr lang="de-CH" dirty="0" err="1"/>
              <a:t>forwards</a:t>
            </a:r>
            <a:r>
              <a:rPr lang="de-CH" dirty="0"/>
              <a:t> </a:t>
            </a:r>
            <a:r>
              <a:rPr lang="de-CH" dirty="0" err="1"/>
              <a:t>exchange</a:t>
            </a:r>
            <a:r>
              <a:rPr lang="de-CH" dirty="0"/>
              <a:t> </a:t>
            </a:r>
            <a:r>
              <a:rPr lang="de-CH" dirty="0" err="1"/>
              <a:t>two</a:t>
            </a:r>
            <a:r>
              <a:rPr lang="de-CH" dirty="0"/>
              <a:t> </a:t>
            </a:r>
            <a:r>
              <a:rPr lang="de-CH" dirty="0" err="1"/>
              <a:t>zero</a:t>
            </a:r>
            <a:r>
              <a:rPr lang="de-CH" dirty="0"/>
              <a:t> </a:t>
            </a:r>
            <a:r>
              <a:rPr lang="de-CH" dirty="0" err="1"/>
              <a:t>bonds</a:t>
            </a:r>
            <a:r>
              <a:rPr lang="de-CH" dirty="0"/>
              <a:t> </a:t>
            </a:r>
          </a:p>
        </p:txBody>
      </p:sp>
      <p:graphicFrame>
        <p:nvGraphicFramePr>
          <p:cNvPr id="46082" name="Object 24"/>
          <p:cNvGraphicFramePr>
            <a:graphicFrameLocks noGrp="1" noChangeAspect="1"/>
          </p:cNvGraphicFramePr>
          <p:nvPr>
            <p:ph idx="1"/>
            <p:extLst>
              <p:ext uri="{D42A27DB-BD31-4B8C-83A1-F6EECF244321}">
                <p14:modId xmlns:p14="http://schemas.microsoft.com/office/powerpoint/2010/main" val="368770243"/>
              </p:ext>
            </p:extLst>
          </p:nvPr>
        </p:nvGraphicFramePr>
        <p:xfrm>
          <a:off x="2195513" y="1729212"/>
          <a:ext cx="2910878" cy="437726"/>
        </p:xfrm>
        <a:graphic>
          <a:graphicData uri="http://schemas.openxmlformats.org/presentationml/2006/ole">
            <mc:AlternateContent xmlns:mc="http://schemas.openxmlformats.org/markup-compatibility/2006">
              <mc:Choice xmlns:v="urn:schemas-microsoft-com:vml" Requires="v">
                <p:oleObj spid="_x0000_s1713737" name="Formel" r:id="rId4" imgW="1688760" imgH="253800" progId="Equation.3">
                  <p:embed/>
                </p:oleObj>
              </mc:Choice>
              <mc:Fallback>
                <p:oleObj name="Formel" r:id="rId4" imgW="1688760" imgH="253800" progId="Equation.3">
                  <p:embed/>
                  <p:pic>
                    <p:nvPicPr>
                      <p:cNvPr id="0" name="Object 24"/>
                      <p:cNvPicPr>
                        <a:picLocks noChangeAspect="1" noChangeArrowheads="1"/>
                      </p:cNvPicPr>
                      <p:nvPr/>
                    </p:nvPicPr>
                    <p:blipFill>
                      <a:blip r:embed="rId5"/>
                      <a:srcRect/>
                      <a:stretch>
                        <a:fillRect/>
                      </a:stretch>
                    </p:blipFill>
                    <p:spPr bwMode="auto">
                      <a:xfrm>
                        <a:off x="2195513" y="1729212"/>
                        <a:ext cx="2910878" cy="437726"/>
                      </a:xfrm>
                      <a:prstGeom prst="rect">
                        <a:avLst/>
                      </a:prstGeom>
                      <a:noFill/>
                      <a:extLst/>
                    </p:spPr>
                  </p:pic>
                </p:oleObj>
              </mc:Fallback>
            </mc:AlternateContent>
          </a:graphicData>
        </a:graphic>
      </p:graphicFrame>
      <p:graphicFrame>
        <p:nvGraphicFramePr>
          <p:cNvPr id="46083" name="Object 25"/>
          <p:cNvGraphicFramePr>
            <a:graphicFrameLocks noGrp="1" noChangeAspect="1"/>
          </p:cNvGraphicFramePr>
          <p:nvPr>
            <p:ph sz="quarter" idx="4294967295"/>
            <p:extLst>
              <p:ext uri="{D42A27DB-BD31-4B8C-83A1-F6EECF244321}">
                <p14:modId xmlns:p14="http://schemas.microsoft.com/office/powerpoint/2010/main" val="845536766"/>
              </p:ext>
            </p:extLst>
          </p:nvPr>
        </p:nvGraphicFramePr>
        <p:xfrm>
          <a:off x="2124075" y="5145088"/>
          <a:ext cx="3077317" cy="490330"/>
        </p:xfrm>
        <a:graphic>
          <a:graphicData uri="http://schemas.openxmlformats.org/presentationml/2006/ole">
            <mc:AlternateContent xmlns:mc="http://schemas.openxmlformats.org/markup-compatibility/2006">
              <mc:Choice xmlns:v="urn:schemas-microsoft-com:vml" Requires="v">
                <p:oleObj spid="_x0000_s1713738" name="Equation" r:id="rId6" imgW="1600200" imgH="253800" progId="Equation.3">
                  <p:embed/>
                </p:oleObj>
              </mc:Choice>
              <mc:Fallback>
                <p:oleObj name="Equation" r:id="rId6" imgW="1600200" imgH="253800" progId="Equation.3">
                  <p:embed/>
                  <p:pic>
                    <p:nvPicPr>
                      <p:cNvPr id="0" name="Object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4075" y="5145088"/>
                        <a:ext cx="3077317" cy="490330"/>
                      </a:xfrm>
                      <a:prstGeom prst="rect">
                        <a:avLst/>
                      </a:prstGeom>
                      <a:noFill/>
                      <a:extLst/>
                    </p:spPr>
                  </p:pic>
                </p:oleObj>
              </mc:Fallback>
            </mc:AlternateContent>
          </a:graphicData>
        </a:graphic>
      </p:graphicFrame>
      <p:graphicFrame>
        <p:nvGraphicFramePr>
          <p:cNvPr id="46084" name="Object 41"/>
          <p:cNvGraphicFramePr>
            <a:graphicFrameLocks noGrp="1" noChangeAspect="1"/>
          </p:cNvGraphicFramePr>
          <p:nvPr>
            <p:ph sz="quarter" idx="4294967295"/>
            <p:extLst>
              <p:ext uri="{D42A27DB-BD31-4B8C-83A1-F6EECF244321}">
                <p14:modId xmlns:p14="http://schemas.microsoft.com/office/powerpoint/2010/main" val="1081390527"/>
              </p:ext>
            </p:extLst>
          </p:nvPr>
        </p:nvGraphicFramePr>
        <p:xfrm>
          <a:off x="2817813" y="3245140"/>
          <a:ext cx="2006600" cy="733425"/>
        </p:xfrm>
        <a:graphic>
          <a:graphicData uri="http://schemas.openxmlformats.org/presentationml/2006/ole">
            <mc:AlternateContent xmlns:mc="http://schemas.openxmlformats.org/markup-compatibility/2006">
              <mc:Choice xmlns:v="urn:schemas-microsoft-com:vml" Requires="v">
                <p:oleObj spid="_x0000_s1713739" name="Formel" r:id="rId8" imgW="1180800" imgH="431640" progId="Equation.3">
                  <p:embed/>
                </p:oleObj>
              </mc:Choice>
              <mc:Fallback>
                <p:oleObj name="Formel" r:id="rId8" imgW="1180800" imgH="431640" progId="Equation.3">
                  <p:embed/>
                  <p:pic>
                    <p:nvPicPr>
                      <p:cNvPr id="0" name="Object 41"/>
                      <p:cNvPicPr>
                        <a:picLocks noChangeAspect="1" noChangeArrowheads="1"/>
                      </p:cNvPicPr>
                      <p:nvPr/>
                    </p:nvPicPr>
                    <p:blipFill>
                      <a:blip r:embed="rId9"/>
                      <a:srcRect/>
                      <a:stretch>
                        <a:fillRect/>
                      </a:stretch>
                    </p:blipFill>
                    <p:spPr bwMode="auto">
                      <a:xfrm>
                        <a:off x="2817813" y="3245140"/>
                        <a:ext cx="2006600" cy="733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087" name="Line 26"/>
          <p:cNvSpPr>
            <a:spLocks noChangeShapeType="1"/>
          </p:cNvSpPr>
          <p:nvPr/>
        </p:nvSpPr>
        <p:spPr bwMode="auto">
          <a:xfrm>
            <a:off x="1331913" y="2759075"/>
            <a:ext cx="7056437" cy="0"/>
          </a:xfrm>
          <a:prstGeom prst="line">
            <a:avLst/>
          </a:prstGeom>
          <a:noFill/>
          <a:ln w="9525">
            <a:solidFill>
              <a:schemeClr val="tx1"/>
            </a:solidFill>
            <a:round/>
            <a:headEnd/>
            <a:tailEnd type="triangle" w="med" len="med"/>
          </a:ln>
        </p:spPr>
        <p:txBody>
          <a:bodyPr/>
          <a:lstStyle/>
          <a:p>
            <a:endParaRPr lang="de-DE"/>
          </a:p>
        </p:txBody>
      </p:sp>
      <p:sp>
        <p:nvSpPr>
          <p:cNvPr id="46088" name="Line 27"/>
          <p:cNvSpPr>
            <a:spLocks noChangeShapeType="1"/>
          </p:cNvSpPr>
          <p:nvPr/>
        </p:nvSpPr>
        <p:spPr bwMode="auto">
          <a:xfrm>
            <a:off x="1331913" y="4632325"/>
            <a:ext cx="6985000" cy="0"/>
          </a:xfrm>
          <a:prstGeom prst="line">
            <a:avLst/>
          </a:prstGeom>
          <a:noFill/>
          <a:ln w="9525">
            <a:solidFill>
              <a:schemeClr val="tx1"/>
            </a:solidFill>
            <a:round/>
            <a:headEnd/>
            <a:tailEnd type="triangle" w="med" len="med"/>
          </a:ln>
        </p:spPr>
        <p:txBody>
          <a:bodyPr/>
          <a:lstStyle/>
          <a:p>
            <a:endParaRPr lang="de-DE"/>
          </a:p>
        </p:txBody>
      </p:sp>
      <p:sp>
        <p:nvSpPr>
          <p:cNvPr id="46089" name="Line 28"/>
          <p:cNvSpPr>
            <a:spLocks noChangeShapeType="1"/>
          </p:cNvSpPr>
          <p:nvPr/>
        </p:nvSpPr>
        <p:spPr bwMode="auto">
          <a:xfrm>
            <a:off x="2052638" y="2039938"/>
            <a:ext cx="0" cy="3455987"/>
          </a:xfrm>
          <a:prstGeom prst="line">
            <a:avLst/>
          </a:prstGeom>
          <a:noFill/>
          <a:ln w="9525">
            <a:solidFill>
              <a:schemeClr val="tx1"/>
            </a:solidFill>
            <a:round/>
            <a:headEnd/>
            <a:tailEnd type="triangle" w="med" len="med"/>
          </a:ln>
        </p:spPr>
        <p:txBody>
          <a:bodyPr/>
          <a:lstStyle/>
          <a:p>
            <a:endParaRPr lang="de-DE"/>
          </a:p>
        </p:txBody>
      </p:sp>
      <p:sp>
        <p:nvSpPr>
          <p:cNvPr id="46090" name="Text Box 29"/>
          <p:cNvSpPr txBox="1">
            <a:spLocks noChangeArrowheads="1"/>
          </p:cNvSpPr>
          <p:nvPr/>
        </p:nvSpPr>
        <p:spPr bwMode="auto">
          <a:xfrm>
            <a:off x="647700" y="2600325"/>
            <a:ext cx="628698" cy="338554"/>
          </a:xfrm>
          <a:prstGeom prst="rect">
            <a:avLst/>
          </a:prstGeom>
          <a:noFill/>
          <a:ln w="9525">
            <a:noFill/>
            <a:miter lim="800000"/>
            <a:headEnd/>
            <a:tailEnd/>
          </a:ln>
        </p:spPr>
        <p:txBody>
          <a:bodyPr wrap="none">
            <a:spAutoFit/>
          </a:bodyPr>
          <a:lstStyle/>
          <a:p>
            <a:pPr eaLnBrk="0" hangingPunct="0"/>
            <a:r>
              <a:rPr lang="de-CH" sz="1600" dirty="0">
                <a:latin typeface="Arial" charset="0"/>
              </a:rPr>
              <a:t>NOK</a:t>
            </a:r>
          </a:p>
        </p:txBody>
      </p:sp>
      <p:sp>
        <p:nvSpPr>
          <p:cNvPr id="46091" name="Text Box 30"/>
          <p:cNvSpPr txBox="1">
            <a:spLocks noChangeArrowheads="1"/>
          </p:cNvSpPr>
          <p:nvPr/>
        </p:nvSpPr>
        <p:spPr bwMode="auto">
          <a:xfrm>
            <a:off x="636588" y="4464050"/>
            <a:ext cx="611187" cy="336550"/>
          </a:xfrm>
          <a:prstGeom prst="rect">
            <a:avLst/>
          </a:prstGeom>
          <a:noFill/>
          <a:ln w="9525">
            <a:noFill/>
            <a:miter lim="800000"/>
            <a:headEnd/>
            <a:tailEnd/>
          </a:ln>
        </p:spPr>
        <p:txBody>
          <a:bodyPr wrap="none">
            <a:spAutoFit/>
          </a:bodyPr>
          <a:lstStyle/>
          <a:p>
            <a:pPr eaLnBrk="0" hangingPunct="0"/>
            <a:r>
              <a:rPr lang="de-CH" sz="1600">
                <a:latin typeface="Arial" charset="0"/>
              </a:rPr>
              <a:t>USD</a:t>
            </a:r>
          </a:p>
        </p:txBody>
      </p:sp>
      <p:sp>
        <p:nvSpPr>
          <p:cNvPr id="46092" name="Rectangle 31"/>
          <p:cNvSpPr>
            <a:spLocks noChangeArrowheads="1"/>
          </p:cNvSpPr>
          <p:nvPr/>
        </p:nvSpPr>
        <p:spPr bwMode="auto">
          <a:xfrm>
            <a:off x="2124075" y="2327275"/>
            <a:ext cx="430213" cy="431800"/>
          </a:xfrm>
          <a:prstGeom prst="rect">
            <a:avLst/>
          </a:prstGeom>
          <a:solidFill>
            <a:schemeClr val="accent4"/>
          </a:solidFill>
          <a:ln w="9525">
            <a:noFill/>
            <a:miter lim="800000"/>
            <a:headEnd/>
            <a:tailEnd/>
          </a:ln>
        </p:spPr>
        <p:txBody>
          <a:bodyPr wrap="none" anchor="ctr"/>
          <a:lstStyle/>
          <a:p>
            <a:endParaRPr lang="fr-FR">
              <a:latin typeface="Verdana" pitchFamily="34" charset="0"/>
            </a:endParaRPr>
          </a:p>
        </p:txBody>
      </p:sp>
      <p:sp>
        <p:nvSpPr>
          <p:cNvPr id="46093" name="Rectangle 32"/>
          <p:cNvSpPr>
            <a:spLocks noChangeArrowheads="1"/>
          </p:cNvSpPr>
          <p:nvPr/>
        </p:nvSpPr>
        <p:spPr bwMode="auto">
          <a:xfrm>
            <a:off x="2124075" y="4632325"/>
            <a:ext cx="430213" cy="431800"/>
          </a:xfrm>
          <a:prstGeom prst="rect">
            <a:avLst/>
          </a:prstGeom>
          <a:solidFill>
            <a:schemeClr val="accent4"/>
          </a:solidFill>
          <a:ln w="9525">
            <a:noFill/>
            <a:miter lim="800000"/>
            <a:headEnd/>
            <a:tailEnd/>
          </a:ln>
        </p:spPr>
        <p:txBody>
          <a:bodyPr wrap="none" anchor="ctr"/>
          <a:lstStyle/>
          <a:p>
            <a:endParaRPr lang="fr-FR">
              <a:latin typeface="Verdana" pitchFamily="34" charset="0"/>
            </a:endParaRPr>
          </a:p>
        </p:txBody>
      </p:sp>
      <p:sp>
        <p:nvSpPr>
          <p:cNvPr id="46094" name="Rectangle 33"/>
          <p:cNvSpPr>
            <a:spLocks noChangeArrowheads="1"/>
          </p:cNvSpPr>
          <p:nvPr/>
        </p:nvSpPr>
        <p:spPr bwMode="auto">
          <a:xfrm>
            <a:off x="1504950" y="2400300"/>
            <a:ext cx="474663" cy="358775"/>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46095" name="Rectangle 34"/>
          <p:cNvSpPr>
            <a:spLocks noChangeArrowheads="1"/>
          </p:cNvSpPr>
          <p:nvPr/>
        </p:nvSpPr>
        <p:spPr bwMode="auto">
          <a:xfrm>
            <a:off x="1504950" y="4632325"/>
            <a:ext cx="474663" cy="358775"/>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grpSp>
        <p:nvGrpSpPr>
          <p:cNvPr id="6" name="Gruppieren 5"/>
          <p:cNvGrpSpPr/>
          <p:nvPr/>
        </p:nvGrpSpPr>
        <p:grpSpPr>
          <a:xfrm>
            <a:off x="1671638" y="2936875"/>
            <a:ext cx="336550" cy="1550988"/>
            <a:chOff x="1671638" y="2936875"/>
            <a:chExt cx="336550" cy="1550988"/>
          </a:xfrm>
        </p:grpSpPr>
        <p:sp>
          <p:nvSpPr>
            <p:cNvPr id="46096" name="Line 37"/>
            <p:cNvSpPr>
              <a:spLocks noChangeShapeType="1"/>
            </p:cNvSpPr>
            <p:nvPr/>
          </p:nvSpPr>
          <p:spPr bwMode="auto">
            <a:xfrm flipV="1">
              <a:off x="1835150" y="2936875"/>
              <a:ext cx="0" cy="1550988"/>
            </a:xfrm>
            <a:prstGeom prst="line">
              <a:avLst/>
            </a:prstGeom>
            <a:noFill/>
            <a:ln w="9525">
              <a:solidFill>
                <a:schemeClr val="tx1"/>
              </a:solidFill>
              <a:round/>
              <a:headEnd type="triangle" w="med" len="med"/>
              <a:tailEnd type="triangle" w="med" len="med"/>
            </a:ln>
          </p:spPr>
          <p:txBody>
            <a:bodyPr/>
            <a:lstStyle/>
            <a:p>
              <a:endParaRPr lang="de-DE"/>
            </a:p>
          </p:txBody>
        </p:sp>
        <p:sp>
          <p:nvSpPr>
            <p:cNvPr id="46097" name="Text Box 38"/>
            <p:cNvSpPr txBox="1">
              <a:spLocks noChangeArrowheads="1"/>
            </p:cNvSpPr>
            <p:nvPr/>
          </p:nvSpPr>
          <p:spPr bwMode="auto">
            <a:xfrm rot="16200000">
              <a:off x="1443831" y="3418682"/>
              <a:ext cx="792163" cy="336550"/>
            </a:xfrm>
            <a:prstGeom prst="rect">
              <a:avLst/>
            </a:prstGeom>
            <a:solidFill>
              <a:srgbClr val="F8F8F8"/>
            </a:solidFill>
            <a:ln w="9525">
              <a:noFill/>
              <a:miter lim="800000"/>
              <a:headEnd/>
              <a:tailEnd/>
            </a:ln>
          </p:spPr>
          <p:txBody>
            <a:bodyPr>
              <a:spAutoFit/>
            </a:bodyPr>
            <a:lstStyle/>
            <a:p>
              <a:pPr algn="ctr" eaLnBrk="0" hangingPunct="0">
                <a:spcBef>
                  <a:spcPct val="50000"/>
                </a:spcBef>
              </a:pPr>
              <a:r>
                <a:rPr lang="de-CH" sz="1600" i="1" dirty="0">
                  <a:latin typeface="Arial" charset="0"/>
                </a:rPr>
                <a:t>Spot</a:t>
              </a:r>
            </a:p>
          </p:txBody>
        </p:sp>
      </p:grpSp>
      <p:grpSp>
        <p:nvGrpSpPr>
          <p:cNvPr id="3" name="Gruppieren 2"/>
          <p:cNvGrpSpPr/>
          <p:nvPr/>
        </p:nvGrpSpPr>
        <p:grpSpPr>
          <a:xfrm>
            <a:off x="2146050" y="2936875"/>
            <a:ext cx="336550" cy="1552575"/>
            <a:chOff x="2146050" y="2936875"/>
            <a:chExt cx="336550" cy="1552575"/>
          </a:xfrm>
        </p:grpSpPr>
        <p:sp>
          <p:nvSpPr>
            <p:cNvPr id="46098" name="Line 39"/>
            <p:cNvSpPr>
              <a:spLocks noChangeShapeType="1"/>
            </p:cNvSpPr>
            <p:nvPr/>
          </p:nvSpPr>
          <p:spPr bwMode="auto">
            <a:xfrm flipH="1" flipV="1">
              <a:off x="2290513" y="2936875"/>
              <a:ext cx="15875" cy="1552575"/>
            </a:xfrm>
            <a:prstGeom prst="line">
              <a:avLst/>
            </a:prstGeom>
            <a:noFill/>
            <a:ln w="9525">
              <a:solidFill>
                <a:schemeClr val="tx1"/>
              </a:solidFill>
              <a:round/>
              <a:headEnd type="triangle" w="med" len="med"/>
              <a:tailEnd type="triangle" w="med" len="med"/>
            </a:ln>
          </p:spPr>
          <p:txBody>
            <a:bodyPr/>
            <a:lstStyle/>
            <a:p>
              <a:endParaRPr lang="de-DE"/>
            </a:p>
          </p:txBody>
        </p:sp>
        <p:sp>
          <p:nvSpPr>
            <p:cNvPr id="46099" name="Text Box 40"/>
            <p:cNvSpPr txBox="1">
              <a:spLocks noChangeArrowheads="1"/>
            </p:cNvSpPr>
            <p:nvPr/>
          </p:nvSpPr>
          <p:spPr bwMode="auto">
            <a:xfrm rot="16200000">
              <a:off x="1846012" y="3490913"/>
              <a:ext cx="936625" cy="336550"/>
            </a:xfrm>
            <a:prstGeom prst="rect">
              <a:avLst/>
            </a:prstGeom>
            <a:solidFill>
              <a:srgbClr val="F8F8F8"/>
            </a:solidFill>
            <a:ln w="9525">
              <a:noFill/>
              <a:miter lim="800000"/>
              <a:headEnd/>
              <a:tailEnd/>
            </a:ln>
          </p:spPr>
          <p:txBody>
            <a:bodyPr>
              <a:spAutoFit/>
            </a:bodyPr>
            <a:lstStyle/>
            <a:p>
              <a:pPr algn="ctr" eaLnBrk="0" hangingPunct="0">
                <a:spcBef>
                  <a:spcPct val="50000"/>
                </a:spcBef>
              </a:pPr>
              <a:r>
                <a:rPr lang="de-CH" sz="1600" i="1" dirty="0">
                  <a:latin typeface="Arial" charset="0"/>
                </a:rPr>
                <a:t>Forward</a:t>
              </a:r>
            </a:p>
          </p:txBody>
        </p:sp>
      </p:grpSp>
      <p:graphicFrame>
        <p:nvGraphicFramePr>
          <p:cNvPr id="4" name="Objekt 3"/>
          <p:cNvGraphicFramePr>
            <a:graphicFrameLocks noGrp="1" noChangeAspect="1"/>
          </p:cNvGraphicFramePr>
          <p:nvPr>
            <p:extLst>
              <p:ext uri="{D42A27DB-BD31-4B8C-83A1-F6EECF244321}">
                <p14:modId xmlns:p14="http://schemas.microsoft.com/office/powerpoint/2010/main" val="2130930223"/>
              </p:ext>
            </p:extLst>
          </p:nvPr>
        </p:nvGraphicFramePr>
        <p:xfrm>
          <a:off x="4819162" y="3232119"/>
          <a:ext cx="2027238" cy="733425"/>
        </p:xfrm>
        <a:graphic>
          <a:graphicData uri="http://schemas.openxmlformats.org/presentationml/2006/ole">
            <mc:AlternateContent xmlns:mc="http://schemas.openxmlformats.org/markup-compatibility/2006">
              <mc:Choice xmlns:v="urn:schemas-microsoft-com:vml" Requires="v">
                <p:oleObj spid="_x0000_s1713740" name="Formel" r:id="rId10" imgW="1333440" imgH="482400" progId="Equation.3">
                  <p:embed/>
                </p:oleObj>
              </mc:Choice>
              <mc:Fallback>
                <p:oleObj name="Formel" r:id="rId10" imgW="1333440" imgH="482400" progId="Equation.3">
                  <p:embed/>
                  <p:pic>
                    <p:nvPicPr>
                      <p:cNvPr id="0" name="Object 41"/>
                      <p:cNvPicPr>
                        <a:picLocks noGrp="1" noChangeAspect="1" noChangeArrowheads="1"/>
                      </p:cNvPicPr>
                      <p:nvPr/>
                    </p:nvPicPr>
                    <p:blipFill>
                      <a:blip r:embed="rId11"/>
                      <a:srcRect/>
                      <a:stretch>
                        <a:fillRect/>
                      </a:stretch>
                    </p:blipFill>
                    <p:spPr bwMode="auto">
                      <a:xfrm>
                        <a:off x="4819162" y="3232119"/>
                        <a:ext cx="2027238"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kt 4"/>
          <p:cNvGraphicFramePr>
            <a:graphicFrameLocks noGrp="1" noChangeAspect="1"/>
          </p:cNvGraphicFramePr>
          <p:nvPr>
            <p:extLst>
              <p:ext uri="{D42A27DB-BD31-4B8C-83A1-F6EECF244321}">
                <p14:modId xmlns:p14="http://schemas.microsoft.com/office/powerpoint/2010/main" val="506815983"/>
              </p:ext>
            </p:extLst>
          </p:nvPr>
        </p:nvGraphicFramePr>
        <p:xfrm>
          <a:off x="6930280" y="3282424"/>
          <a:ext cx="1389062" cy="695325"/>
        </p:xfrm>
        <a:graphic>
          <a:graphicData uri="http://schemas.openxmlformats.org/presentationml/2006/ole">
            <mc:AlternateContent xmlns:mc="http://schemas.openxmlformats.org/markup-compatibility/2006">
              <mc:Choice xmlns:v="urn:schemas-microsoft-com:vml" Requires="v">
                <p:oleObj spid="_x0000_s1713741" name="Formel" r:id="rId12" imgW="914400" imgH="457200" progId="Equation.3">
                  <p:embed/>
                </p:oleObj>
              </mc:Choice>
              <mc:Fallback>
                <p:oleObj name="Formel" r:id="rId12" imgW="914400" imgH="457200" progId="Equation.3">
                  <p:embed/>
                  <p:pic>
                    <p:nvPicPr>
                      <p:cNvPr id="0" name="Objekt 3"/>
                      <p:cNvPicPr>
                        <a:picLocks noGrp="1" noChangeAspect="1" noChangeArrowheads="1"/>
                      </p:cNvPicPr>
                      <p:nvPr/>
                    </p:nvPicPr>
                    <p:blipFill>
                      <a:blip r:embed="rId13"/>
                      <a:srcRect/>
                      <a:stretch>
                        <a:fillRect/>
                      </a:stretch>
                    </p:blipFill>
                    <p:spPr bwMode="auto">
                      <a:xfrm>
                        <a:off x="6930280" y="3282424"/>
                        <a:ext cx="1389062"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08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09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0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08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08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4" grpId="0" animBg="1"/>
      <p:bldP spid="46095"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Line 37"/>
          <p:cNvSpPr>
            <a:spLocks noChangeShapeType="1"/>
          </p:cNvSpPr>
          <p:nvPr/>
        </p:nvSpPr>
        <p:spPr bwMode="auto">
          <a:xfrm flipV="1">
            <a:off x="1772442" y="2679375"/>
            <a:ext cx="1" cy="2052170"/>
          </a:xfrm>
          <a:prstGeom prst="line">
            <a:avLst/>
          </a:prstGeom>
          <a:noFill/>
          <a:ln w="9525">
            <a:solidFill>
              <a:schemeClr val="tx1"/>
            </a:solidFill>
            <a:round/>
            <a:headEnd type="none" w="med" len="med"/>
            <a:tailEnd type="triangle" w="med" len="med"/>
          </a:ln>
        </p:spPr>
        <p:txBody>
          <a:bodyPr/>
          <a:lstStyle/>
          <a:p>
            <a:endParaRPr lang="de-DE"/>
          </a:p>
        </p:txBody>
      </p:sp>
      <p:sp>
        <p:nvSpPr>
          <p:cNvPr id="1745922" name="Rectangle 2"/>
          <p:cNvSpPr>
            <a:spLocks noGrp="1" noChangeArrowheads="1"/>
          </p:cNvSpPr>
          <p:nvPr>
            <p:ph type="title"/>
          </p:nvPr>
        </p:nvSpPr>
        <p:spPr/>
        <p:txBody>
          <a:bodyPr/>
          <a:lstStyle/>
          <a:p>
            <a:pPr eaLnBrk="1" hangingPunct="1"/>
            <a:r>
              <a:rPr lang="de-CH" dirty="0" err="1"/>
              <a:t>How</a:t>
            </a:r>
            <a:r>
              <a:rPr lang="de-CH" dirty="0"/>
              <a:t> </a:t>
            </a:r>
            <a:r>
              <a:rPr lang="de-CH" dirty="0" err="1"/>
              <a:t>to</a:t>
            </a:r>
            <a:r>
              <a:rPr lang="de-CH" dirty="0"/>
              <a:t> </a:t>
            </a:r>
            <a:r>
              <a:rPr lang="de-CH" dirty="0" err="1"/>
              <a:t>put</a:t>
            </a:r>
            <a:r>
              <a:rPr lang="de-CH" dirty="0"/>
              <a:t> in </a:t>
            </a:r>
            <a:r>
              <a:rPr lang="de-CH" dirty="0" err="1"/>
              <a:t>place</a:t>
            </a:r>
            <a:r>
              <a:rPr lang="de-CH" dirty="0"/>
              <a:t> a </a:t>
            </a:r>
            <a:r>
              <a:rPr lang="de-CH" dirty="0" err="1"/>
              <a:t>perfect</a:t>
            </a:r>
            <a:r>
              <a:rPr lang="de-CH" dirty="0"/>
              <a:t> </a:t>
            </a:r>
            <a:r>
              <a:rPr lang="de-CH" dirty="0" err="1"/>
              <a:t>hedge</a:t>
            </a:r>
            <a:endParaRPr lang="de-CH" dirty="0"/>
          </a:p>
        </p:txBody>
      </p:sp>
      <p:sp>
        <p:nvSpPr>
          <p:cNvPr id="1745923" name="Line 3"/>
          <p:cNvSpPr>
            <a:spLocks noChangeShapeType="1"/>
          </p:cNvSpPr>
          <p:nvPr/>
        </p:nvSpPr>
        <p:spPr bwMode="auto">
          <a:xfrm>
            <a:off x="1331913" y="2679375"/>
            <a:ext cx="7056437" cy="0"/>
          </a:xfrm>
          <a:prstGeom prst="line">
            <a:avLst/>
          </a:prstGeom>
          <a:noFill/>
          <a:ln w="9525">
            <a:solidFill>
              <a:schemeClr val="tx1"/>
            </a:solidFill>
            <a:round/>
            <a:headEnd/>
            <a:tailEnd type="triangle" w="med" len="med"/>
          </a:ln>
        </p:spPr>
        <p:txBody>
          <a:bodyPr/>
          <a:lstStyle/>
          <a:p>
            <a:endParaRPr lang="de-DE"/>
          </a:p>
        </p:txBody>
      </p:sp>
      <p:sp>
        <p:nvSpPr>
          <p:cNvPr id="1745924" name="Line 4"/>
          <p:cNvSpPr>
            <a:spLocks noChangeShapeType="1"/>
          </p:cNvSpPr>
          <p:nvPr/>
        </p:nvSpPr>
        <p:spPr bwMode="auto">
          <a:xfrm>
            <a:off x="1331913" y="4730750"/>
            <a:ext cx="6985000" cy="0"/>
          </a:xfrm>
          <a:prstGeom prst="line">
            <a:avLst/>
          </a:prstGeom>
          <a:noFill/>
          <a:ln w="9525">
            <a:solidFill>
              <a:schemeClr val="tx1"/>
            </a:solidFill>
            <a:round/>
            <a:headEnd/>
            <a:tailEnd type="triangle" w="med" len="med"/>
          </a:ln>
        </p:spPr>
        <p:txBody>
          <a:bodyPr/>
          <a:lstStyle/>
          <a:p>
            <a:endParaRPr lang="de-DE"/>
          </a:p>
        </p:txBody>
      </p:sp>
      <p:sp>
        <p:nvSpPr>
          <p:cNvPr id="1745925" name="Line 5"/>
          <p:cNvSpPr>
            <a:spLocks noChangeShapeType="1"/>
          </p:cNvSpPr>
          <p:nvPr/>
        </p:nvSpPr>
        <p:spPr bwMode="auto">
          <a:xfrm flipH="1">
            <a:off x="2051047" y="1815774"/>
            <a:ext cx="1587" cy="3778576"/>
          </a:xfrm>
          <a:prstGeom prst="line">
            <a:avLst/>
          </a:prstGeom>
          <a:noFill/>
          <a:ln w="9525">
            <a:solidFill>
              <a:schemeClr val="tx1"/>
            </a:solidFill>
            <a:round/>
            <a:headEnd type="none" w="med" len="med"/>
            <a:tailEnd type="none" w="med" len="med"/>
          </a:ln>
        </p:spPr>
        <p:txBody>
          <a:bodyPr/>
          <a:lstStyle/>
          <a:p>
            <a:endParaRPr lang="de-DE"/>
          </a:p>
        </p:txBody>
      </p:sp>
      <p:sp>
        <p:nvSpPr>
          <p:cNvPr id="1745926" name="Text Box 6"/>
          <p:cNvSpPr txBox="1">
            <a:spLocks noChangeArrowheads="1"/>
          </p:cNvSpPr>
          <p:nvPr/>
        </p:nvSpPr>
        <p:spPr bwMode="auto">
          <a:xfrm>
            <a:off x="684213" y="2499988"/>
            <a:ext cx="628698" cy="338554"/>
          </a:xfrm>
          <a:prstGeom prst="rect">
            <a:avLst/>
          </a:prstGeom>
          <a:noFill/>
          <a:ln w="9525">
            <a:noFill/>
            <a:miter lim="800000"/>
            <a:headEnd/>
            <a:tailEnd/>
          </a:ln>
        </p:spPr>
        <p:txBody>
          <a:bodyPr wrap="none">
            <a:spAutoFit/>
          </a:bodyPr>
          <a:lstStyle/>
          <a:p>
            <a:pPr eaLnBrk="0" hangingPunct="0"/>
            <a:r>
              <a:rPr lang="de-CH" sz="1600" dirty="0">
                <a:latin typeface="Arial" charset="0"/>
              </a:rPr>
              <a:t>NOK</a:t>
            </a:r>
          </a:p>
        </p:txBody>
      </p:sp>
      <p:sp>
        <p:nvSpPr>
          <p:cNvPr id="1745927" name="Text Box 7"/>
          <p:cNvSpPr txBox="1">
            <a:spLocks noChangeArrowheads="1"/>
          </p:cNvSpPr>
          <p:nvPr/>
        </p:nvSpPr>
        <p:spPr bwMode="auto">
          <a:xfrm>
            <a:off x="684213" y="4537075"/>
            <a:ext cx="611187" cy="336550"/>
          </a:xfrm>
          <a:prstGeom prst="rect">
            <a:avLst/>
          </a:prstGeom>
          <a:noFill/>
          <a:ln w="9525">
            <a:noFill/>
            <a:miter lim="800000"/>
            <a:headEnd/>
            <a:tailEnd/>
          </a:ln>
        </p:spPr>
        <p:txBody>
          <a:bodyPr wrap="none">
            <a:spAutoFit/>
          </a:bodyPr>
          <a:lstStyle/>
          <a:p>
            <a:pPr eaLnBrk="0" hangingPunct="0"/>
            <a:r>
              <a:rPr lang="de-CH" sz="1600">
                <a:latin typeface="Arial" charset="0"/>
              </a:rPr>
              <a:t>USD</a:t>
            </a:r>
          </a:p>
        </p:txBody>
      </p:sp>
      <p:sp>
        <p:nvSpPr>
          <p:cNvPr id="1745928" name="Rectangle 8"/>
          <p:cNvSpPr>
            <a:spLocks noChangeArrowheads="1"/>
          </p:cNvSpPr>
          <p:nvPr/>
        </p:nvSpPr>
        <p:spPr bwMode="auto">
          <a:xfrm>
            <a:off x="2124075" y="1815775"/>
            <a:ext cx="400050" cy="863600"/>
          </a:xfrm>
          <a:prstGeom prst="rect">
            <a:avLst/>
          </a:prstGeom>
          <a:solidFill>
            <a:schemeClr val="accent4"/>
          </a:solidFill>
          <a:ln w="9525">
            <a:noFill/>
            <a:miter lim="800000"/>
            <a:headEnd/>
            <a:tailEnd/>
          </a:ln>
        </p:spPr>
        <p:txBody>
          <a:bodyPr wrap="none" anchor="ctr"/>
          <a:lstStyle/>
          <a:p>
            <a:endParaRPr lang="fr-FR">
              <a:latin typeface="Verdana" pitchFamily="34" charset="0"/>
            </a:endParaRPr>
          </a:p>
        </p:txBody>
      </p:sp>
      <p:sp>
        <p:nvSpPr>
          <p:cNvPr id="1745930" name="Rectangle 10"/>
          <p:cNvSpPr>
            <a:spLocks noChangeArrowheads="1"/>
          </p:cNvSpPr>
          <p:nvPr/>
        </p:nvSpPr>
        <p:spPr bwMode="auto">
          <a:xfrm>
            <a:off x="1565275" y="1887213"/>
            <a:ext cx="414338" cy="792162"/>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1745934" name="Rectangle 16"/>
          <p:cNvSpPr>
            <a:spLocks noChangeArrowheads="1"/>
          </p:cNvSpPr>
          <p:nvPr/>
        </p:nvSpPr>
        <p:spPr bwMode="auto">
          <a:xfrm>
            <a:off x="3271232" y="4373858"/>
            <a:ext cx="400050" cy="360362"/>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1745935" name="Rectangle 17"/>
          <p:cNvSpPr>
            <a:spLocks noChangeArrowheads="1"/>
          </p:cNvSpPr>
          <p:nvPr/>
        </p:nvSpPr>
        <p:spPr bwMode="auto">
          <a:xfrm>
            <a:off x="4350732" y="4373858"/>
            <a:ext cx="400050" cy="360362"/>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1745936" name="Rectangle 18"/>
          <p:cNvSpPr>
            <a:spLocks noChangeArrowheads="1"/>
          </p:cNvSpPr>
          <p:nvPr/>
        </p:nvSpPr>
        <p:spPr bwMode="auto">
          <a:xfrm>
            <a:off x="5576282" y="4373858"/>
            <a:ext cx="400050" cy="360362"/>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1745937" name="Rectangle 19"/>
          <p:cNvSpPr>
            <a:spLocks noChangeArrowheads="1"/>
          </p:cNvSpPr>
          <p:nvPr/>
        </p:nvSpPr>
        <p:spPr bwMode="auto">
          <a:xfrm>
            <a:off x="7016145" y="3942058"/>
            <a:ext cx="400050" cy="792162"/>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1745938" name="Rectangle 20"/>
          <p:cNvSpPr>
            <a:spLocks noChangeArrowheads="1"/>
          </p:cNvSpPr>
          <p:nvPr/>
        </p:nvSpPr>
        <p:spPr bwMode="auto">
          <a:xfrm>
            <a:off x="2124075" y="4730750"/>
            <a:ext cx="400050" cy="863600"/>
          </a:xfrm>
          <a:prstGeom prst="rect">
            <a:avLst/>
          </a:prstGeom>
          <a:solidFill>
            <a:schemeClr val="accent4"/>
          </a:solidFill>
          <a:ln w="9525" cap="rnd">
            <a:noFill/>
            <a:prstDash val="sysDot"/>
            <a:miter lim="800000"/>
            <a:headEnd/>
            <a:tailEnd/>
          </a:ln>
        </p:spPr>
        <p:txBody>
          <a:bodyPr wrap="none" anchor="ctr"/>
          <a:lstStyle/>
          <a:p>
            <a:endParaRPr lang="fr-FR">
              <a:latin typeface="Verdana" pitchFamily="34" charset="0"/>
            </a:endParaRPr>
          </a:p>
        </p:txBody>
      </p:sp>
      <p:sp>
        <p:nvSpPr>
          <p:cNvPr id="19" name="Rectangle 10"/>
          <p:cNvSpPr>
            <a:spLocks noChangeArrowheads="1"/>
          </p:cNvSpPr>
          <p:nvPr/>
        </p:nvSpPr>
        <p:spPr bwMode="auto">
          <a:xfrm>
            <a:off x="1549943" y="3939383"/>
            <a:ext cx="409314" cy="792162"/>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20" name="Rectangle 10"/>
          <p:cNvSpPr>
            <a:spLocks noChangeArrowheads="1"/>
          </p:cNvSpPr>
          <p:nvPr/>
        </p:nvSpPr>
        <p:spPr bwMode="auto">
          <a:xfrm>
            <a:off x="1549942" y="4730750"/>
            <a:ext cx="409315" cy="792162"/>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grpSp>
        <p:nvGrpSpPr>
          <p:cNvPr id="8" name="Gruppieren 7"/>
          <p:cNvGrpSpPr/>
          <p:nvPr/>
        </p:nvGrpSpPr>
        <p:grpSpPr>
          <a:xfrm>
            <a:off x="1565275" y="1633566"/>
            <a:ext cx="414338" cy="253647"/>
            <a:chOff x="1554440" y="3685736"/>
            <a:chExt cx="414338" cy="253647"/>
          </a:xfrm>
        </p:grpSpPr>
        <p:sp>
          <p:nvSpPr>
            <p:cNvPr id="23" name="Rechteck 22"/>
            <p:cNvSpPr/>
            <p:nvPr/>
          </p:nvSpPr>
          <p:spPr>
            <a:xfrm>
              <a:off x="1554440" y="3685736"/>
              <a:ext cx="414338" cy="2528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Pfeil nach oben 5"/>
            <p:cNvSpPr/>
            <p:nvPr/>
          </p:nvSpPr>
          <p:spPr>
            <a:xfrm>
              <a:off x="1645590" y="3685736"/>
              <a:ext cx="227279" cy="253647"/>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grpSp>
        <p:nvGrpSpPr>
          <p:cNvPr id="9" name="Gruppieren 8"/>
          <p:cNvGrpSpPr/>
          <p:nvPr/>
        </p:nvGrpSpPr>
        <p:grpSpPr>
          <a:xfrm>
            <a:off x="1565275" y="1886418"/>
            <a:ext cx="414338" cy="252852"/>
            <a:chOff x="1554440" y="3938588"/>
            <a:chExt cx="414338" cy="252852"/>
          </a:xfrm>
        </p:grpSpPr>
        <p:sp>
          <p:nvSpPr>
            <p:cNvPr id="5" name="Rechteck 4"/>
            <p:cNvSpPr/>
            <p:nvPr/>
          </p:nvSpPr>
          <p:spPr>
            <a:xfrm>
              <a:off x="1554440" y="3938588"/>
              <a:ext cx="414338" cy="2528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Pfeil nach unten 6"/>
            <p:cNvSpPr/>
            <p:nvPr/>
          </p:nvSpPr>
          <p:spPr>
            <a:xfrm>
              <a:off x="1645590" y="3939382"/>
              <a:ext cx="227279" cy="252057"/>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42" name="Text Box 38"/>
          <p:cNvSpPr txBox="1">
            <a:spLocks noChangeArrowheads="1"/>
          </p:cNvSpPr>
          <p:nvPr/>
        </p:nvSpPr>
        <p:spPr bwMode="auto">
          <a:xfrm rot="16200000">
            <a:off x="1445988" y="3218565"/>
            <a:ext cx="622249" cy="336550"/>
          </a:xfrm>
          <a:prstGeom prst="rect">
            <a:avLst/>
          </a:prstGeom>
          <a:solidFill>
            <a:srgbClr val="F8F8F8"/>
          </a:solidFill>
          <a:ln w="9525">
            <a:noFill/>
            <a:miter lim="800000"/>
            <a:headEnd/>
            <a:tailEnd/>
          </a:ln>
        </p:spPr>
        <p:txBody>
          <a:bodyPr wrap="square">
            <a:spAutoFit/>
          </a:bodyPr>
          <a:lstStyle/>
          <a:p>
            <a:pPr algn="ctr" eaLnBrk="0" hangingPunct="0">
              <a:spcBef>
                <a:spcPct val="50000"/>
              </a:spcBef>
            </a:pPr>
            <a:r>
              <a:rPr lang="de-CH" sz="1600" i="1" dirty="0">
                <a:latin typeface="Arial" charset="0"/>
              </a:rPr>
              <a:t>Spot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59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745923"/>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7459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600"/>
                                        <p:tgtEl>
                                          <p:spTgt spid="8"/>
                                        </p:tgtEl>
                                      </p:cBhvr>
                                    </p:animEffect>
                                  </p:childTnLst>
                                </p:cTn>
                              </p:par>
                              <p:par>
                                <p:cTn id="26" presetID="22" presetClass="exit" presetSubtype="1" fill="hold" nodeType="withEffect">
                                  <p:stCondLst>
                                    <p:cond delay="600"/>
                                  </p:stCondLst>
                                  <p:childTnLst>
                                    <p:animEffect transition="out" filter="wipe(up)">
                                      <p:cBhvr>
                                        <p:cTn id="27" dur="600"/>
                                        <p:tgtEl>
                                          <p:spTgt spid="8"/>
                                        </p:tgtEl>
                                      </p:cBhvr>
                                    </p:animEffect>
                                    <p:set>
                                      <p:cBhvr>
                                        <p:cTn id="28" dur="1" fill="hold">
                                          <p:stCondLst>
                                            <p:cond delay="599"/>
                                          </p:stCondLst>
                                        </p:cTn>
                                        <p:tgtEl>
                                          <p:spTgt spid="8"/>
                                        </p:tgtEl>
                                        <p:attrNameLst>
                                          <p:attrName>style.visibility</p:attrName>
                                        </p:attrNameLst>
                                      </p:cBhvr>
                                      <p:to>
                                        <p:strVal val="hidden"/>
                                      </p:to>
                                    </p:set>
                                  </p:childTnLst>
                                </p:cTn>
                              </p:par>
                              <p:par>
                                <p:cTn id="29" presetID="22" presetClass="entr" presetSubtype="1" fill="hold" nodeType="withEffect">
                                  <p:stCondLst>
                                    <p:cond delay="120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600"/>
                                        <p:tgtEl>
                                          <p:spTgt spid="9"/>
                                        </p:tgtEl>
                                      </p:cBhvr>
                                    </p:animEffect>
                                  </p:childTnLst>
                                </p:cTn>
                              </p:par>
                              <p:par>
                                <p:cTn id="32" presetID="22" presetClass="exit" presetSubtype="4" fill="hold" nodeType="withEffect">
                                  <p:stCondLst>
                                    <p:cond delay="1800"/>
                                  </p:stCondLst>
                                  <p:childTnLst>
                                    <p:animEffect transition="out" filter="wipe(down)">
                                      <p:cBhvr>
                                        <p:cTn id="33" dur="600"/>
                                        <p:tgtEl>
                                          <p:spTgt spid="9"/>
                                        </p:tgtEl>
                                      </p:cBhvr>
                                    </p:animEffect>
                                    <p:set>
                                      <p:cBhvr>
                                        <p:cTn id="34" dur="1" fill="hold">
                                          <p:stCondLst>
                                            <p:cond delay="599"/>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459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45928"/>
                                        </p:tgtEl>
                                        <p:attrNameLst>
                                          <p:attrName>style.visibility</p:attrName>
                                        </p:attrNameLst>
                                      </p:cBhvr>
                                      <p:to>
                                        <p:strVal val="visible"/>
                                      </p:to>
                                    </p:set>
                                  </p:childTnLst>
                                </p:cTn>
                              </p:par>
                              <p:par>
                                <p:cTn id="43" presetID="10" presetClass="exit" presetSubtype="0" fill="hold" grpId="1" nodeType="withEffect">
                                  <p:stCondLst>
                                    <p:cond delay="0"/>
                                  </p:stCondLst>
                                  <p:childTnLst>
                                    <p:animEffect transition="out" filter="fade">
                                      <p:cBhvr>
                                        <p:cTn id="44" dur="500"/>
                                        <p:tgtEl>
                                          <p:spTgt spid="42"/>
                                        </p:tgtEl>
                                      </p:cBhvr>
                                    </p:animEffect>
                                    <p:set>
                                      <p:cBhvr>
                                        <p:cTn id="45" dur="1" fill="hold">
                                          <p:stCondLst>
                                            <p:cond delay="499"/>
                                          </p:stCondLst>
                                        </p:cTn>
                                        <p:tgtEl>
                                          <p:spTgt spid="42"/>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41"/>
                                        </p:tgtEl>
                                      </p:cBhvr>
                                    </p:animEffect>
                                    <p:set>
                                      <p:cBhvr>
                                        <p:cTn id="48" dur="1" fill="hold">
                                          <p:stCondLst>
                                            <p:cond delay="499"/>
                                          </p:stCondLst>
                                        </p:cTn>
                                        <p:tgtEl>
                                          <p:spTgt spid="4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20"/>
                                        </p:tgtEl>
                                      </p:cBhvr>
                                    </p:animEffect>
                                    <p:set>
                                      <p:cBhvr>
                                        <p:cTn id="56"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1745923" grpId="0" animBg="1"/>
      <p:bldP spid="1745926" grpId="0"/>
      <p:bldP spid="1745928" grpId="0" animBg="1"/>
      <p:bldP spid="1745930" grpId="0" animBg="1"/>
      <p:bldP spid="1745938" grpId="0" animBg="1"/>
      <p:bldP spid="19" grpId="0" animBg="1"/>
      <p:bldP spid="19" grpId="1" animBg="1"/>
      <p:bldP spid="20" grpId="0" animBg="1"/>
      <p:bldP spid="20" grpId="1" animBg="1"/>
      <p:bldP spid="42" grpId="0" animBg="1"/>
      <p:bldP spid="42" grpId="1"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5922" name="Rectangle 2"/>
          <p:cNvSpPr>
            <a:spLocks noGrp="1" noChangeArrowheads="1"/>
          </p:cNvSpPr>
          <p:nvPr>
            <p:ph type="title"/>
          </p:nvPr>
        </p:nvSpPr>
        <p:spPr/>
        <p:txBody>
          <a:bodyPr/>
          <a:lstStyle/>
          <a:p>
            <a:pPr eaLnBrk="1" hangingPunct="1"/>
            <a:r>
              <a:rPr lang="de-CH" dirty="0" err="1"/>
              <a:t>Don’t</a:t>
            </a:r>
            <a:r>
              <a:rPr lang="de-CH" dirty="0"/>
              <a:t> </a:t>
            </a:r>
            <a:r>
              <a:rPr lang="de-CH" dirty="0" err="1"/>
              <a:t>forget</a:t>
            </a:r>
            <a:r>
              <a:rPr lang="de-CH" dirty="0"/>
              <a:t> P&amp;L</a:t>
            </a:r>
          </a:p>
        </p:txBody>
      </p:sp>
      <p:sp>
        <p:nvSpPr>
          <p:cNvPr id="1745923" name="Line 3"/>
          <p:cNvSpPr>
            <a:spLocks noChangeShapeType="1"/>
          </p:cNvSpPr>
          <p:nvPr/>
        </p:nvSpPr>
        <p:spPr bwMode="auto">
          <a:xfrm>
            <a:off x="1331913" y="2424183"/>
            <a:ext cx="7056437" cy="0"/>
          </a:xfrm>
          <a:prstGeom prst="line">
            <a:avLst/>
          </a:prstGeom>
          <a:noFill/>
          <a:ln w="9525">
            <a:solidFill>
              <a:schemeClr val="tx1"/>
            </a:solidFill>
            <a:round/>
            <a:headEnd/>
            <a:tailEnd type="triangle" w="med" len="med"/>
          </a:ln>
        </p:spPr>
        <p:txBody>
          <a:bodyPr/>
          <a:lstStyle/>
          <a:p>
            <a:endParaRPr lang="de-DE"/>
          </a:p>
        </p:txBody>
      </p:sp>
      <p:sp>
        <p:nvSpPr>
          <p:cNvPr id="1745924" name="Line 4"/>
          <p:cNvSpPr>
            <a:spLocks noChangeShapeType="1"/>
          </p:cNvSpPr>
          <p:nvPr/>
        </p:nvSpPr>
        <p:spPr bwMode="auto">
          <a:xfrm>
            <a:off x="1331913" y="4730750"/>
            <a:ext cx="6985000" cy="0"/>
          </a:xfrm>
          <a:prstGeom prst="line">
            <a:avLst/>
          </a:prstGeom>
          <a:noFill/>
          <a:ln w="9525">
            <a:solidFill>
              <a:schemeClr val="tx1"/>
            </a:solidFill>
            <a:round/>
            <a:headEnd/>
            <a:tailEnd type="triangle" w="med" len="med"/>
          </a:ln>
        </p:spPr>
        <p:txBody>
          <a:bodyPr/>
          <a:lstStyle/>
          <a:p>
            <a:endParaRPr lang="de-DE"/>
          </a:p>
        </p:txBody>
      </p:sp>
      <p:sp>
        <p:nvSpPr>
          <p:cNvPr id="1745925" name="Line 5"/>
          <p:cNvSpPr>
            <a:spLocks noChangeShapeType="1"/>
          </p:cNvSpPr>
          <p:nvPr/>
        </p:nvSpPr>
        <p:spPr bwMode="auto">
          <a:xfrm flipH="1">
            <a:off x="2051046" y="1560583"/>
            <a:ext cx="793" cy="4033767"/>
          </a:xfrm>
          <a:prstGeom prst="line">
            <a:avLst/>
          </a:prstGeom>
          <a:noFill/>
          <a:ln w="9525">
            <a:solidFill>
              <a:schemeClr val="tx1"/>
            </a:solidFill>
            <a:round/>
            <a:headEnd type="none" w="med" len="med"/>
            <a:tailEnd type="none" w="med" len="med"/>
          </a:ln>
        </p:spPr>
        <p:txBody>
          <a:bodyPr/>
          <a:lstStyle/>
          <a:p>
            <a:endParaRPr lang="de-DE"/>
          </a:p>
        </p:txBody>
      </p:sp>
      <p:sp>
        <p:nvSpPr>
          <p:cNvPr id="1745926" name="Text Box 6"/>
          <p:cNvSpPr txBox="1">
            <a:spLocks noChangeArrowheads="1"/>
          </p:cNvSpPr>
          <p:nvPr/>
        </p:nvSpPr>
        <p:spPr bwMode="auto">
          <a:xfrm>
            <a:off x="684213" y="2244796"/>
            <a:ext cx="628698" cy="338554"/>
          </a:xfrm>
          <a:prstGeom prst="rect">
            <a:avLst/>
          </a:prstGeom>
          <a:noFill/>
          <a:ln w="9525">
            <a:noFill/>
            <a:miter lim="800000"/>
            <a:headEnd/>
            <a:tailEnd/>
          </a:ln>
        </p:spPr>
        <p:txBody>
          <a:bodyPr wrap="none">
            <a:spAutoFit/>
          </a:bodyPr>
          <a:lstStyle/>
          <a:p>
            <a:pPr eaLnBrk="0" hangingPunct="0"/>
            <a:r>
              <a:rPr lang="de-CH" sz="1600" dirty="0">
                <a:latin typeface="Arial" charset="0"/>
              </a:rPr>
              <a:t>NOK</a:t>
            </a:r>
          </a:p>
        </p:txBody>
      </p:sp>
      <p:sp>
        <p:nvSpPr>
          <p:cNvPr id="1745927" name="Text Box 7"/>
          <p:cNvSpPr txBox="1">
            <a:spLocks noChangeArrowheads="1"/>
          </p:cNvSpPr>
          <p:nvPr/>
        </p:nvSpPr>
        <p:spPr bwMode="auto">
          <a:xfrm>
            <a:off x="684213" y="4537075"/>
            <a:ext cx="611187" cy="336550"/>
          </a:xfrm>
          <a:prstGeom prst="rect">
            <a:avLst/>
          </a:prstGeom>
          <a:noFill/>
          <a:ln w="9525">
            <a:noFill/>
            <a:miter lim="800000"/>
            <a:headEnd/>
            <a:tailEnd/>
          </a:ln>
        </p:spPr>
        <p:txBody>
          <a:bodyPr wrap="none">
            <a:spAutoFit/>
          </a:bodyPr>
          <a:lstStyle/>
          <a:p>
            <a:pPr eaLnBrk="0" hangingPunct="0"/>
            <a:r>
              <a:rPr lang="de-CH" sz="1600">
                <a:latin typeface="Arial" charset="0"/>
              </a:rPr>
              <a:t>USD</a:t>
            </a:r>
          </a:p>
        </p:txBody>
      </p:sp>
      <p:sp>
        <p:nvSpPr>
          <p:cNvPr id="1745928" name="Rectangle 8"/>
          <p:cNvSpPr>
            <a:spLocks noChangeArrowheads="1"/>
          </p:cNvSpPr>
          <p:nvPr/>
        </p:nvSpPr>
        <p:spPr bwMode="auto">
          <a:xfrm>
            <a:off x="2124075" y="1560583"/>
            <a:ext cx="400050" cy="863600"/>
          </a:xfrm>
          <a:prstGeom prst="rect">
            <a:avLst/>
          </a:prstGeom>
          <a:solidFill>
            <a:schemeClr val="accent4"/>
          </a:solidFill>
          <a:ln w="9525">
            <a:noFill/>
            <a:miter lim="800000"/>
            <a:headEnd/>
            <a:tailEnd/>
          </a:ln>
        </p:spPr>
        <p:txBody>
          <a:bodyPr wrap="none" anchor="ctr"/>
          <a:lstStyle/>
          <a:p>
            <a:endParaRPr lang="fr-FR">
              <a:latin typeface="Verdana" pitchFamily="34" charset="0"/>
            </a:endParaRPr>
          </a:p>
        </p:txBody>
      </p:sp>
      <p:sp>
        <p:nvSpPr>
          <p:cNvPr id="1745930" name="Rectangle 10"/>
          <p:cNvSpPr>
            <a:spLocks noChangeArrowheads="1"/>
          </p:cNvSpPr>
          <p:nvPr/>
        </p:nvSpPr>
        <p:spPr bwMode="auto">
          <a:xfrm>
            <a:off x="1556420" y="1632021"/>
            <a:ext cx="414338" cy="792162"/>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1745934" name="Rectangle 16"/>
          <p:cNvSpPr>
            <a:spLocks noChangeArrowheads="1"/>
          </p:cNvSpPr>
          <p:nvPr/>
        </p:nvSpPr>
        <p:spPr bwMode="auto">
          <a:xfrm>
            <a:off x="3894056" y="4370388"/>
            <a:ext cx="400050" cy="360362"/>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1745935" name="Rectangle 17"/>
          <p:cNvSpPr>
            <a:spLocks noChangeArrowheads="1"/>
          </p:cNvSpPr>
          <p:nvPr/>
        </p:nvSpPr>
        <p:spPr bwMode="auto">
          <a:xfrm>
            <a:off x="4973556" y="4370388"/>
            <a:ext cx="400050" cy="360362"/>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1745936" name="Rectangle 18"/>
          <p:cNvSpPr>
            <a:spLocks noChangeArrowheads="1"/>
          </p:cNvSpPr>
          <p:nvPr/>
        </p:nvSpPr>
        <p:spPr bwMode="auto">
          <a:xfrm>
            <a:off x="6199106" y="4370388"/>
            <a:ext cx="400050" cy="360362"/>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1745937" name="Rectangle 19"/>
          <p:cNvSpPr>
            <a:spLocks noChangeArrowheads="1"/>
          </p:cNvSpPr>
          <p:nvPr/>
        </p:nvSpPr>
        <p:spPr bwMode="auto">
          <a:xfrm>
            <a:off x="7638969" y="3938588"/>
            <a:ext cx="400050" cy="792162"/>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1745938" name="Rectangle 20"/>
          <p:cNvSpPr>
            <a:spLocks noChangeArrowheads="1"/>
          </p:cNvSpPr>
          <p:nvPr/>
        </p:nvSpPr>
        <p:spPr bwMode="auto">
          <a:xfrm>
            <a:off x="2124075" y="4730750"/>
            <a:ext cx="400050" cy="863600"/>
          </a:xfrm>
          <a:prstGeom prst="rect">
            <a:avLst/>
          </a:prstGeom>
          <a:solidFill>
            <a:schemeClr val="accent4"/>
          </a:solidFill>
          <a:ln w="9525" cap="rnd">
            <a:noFill/>
            <a:prstDash val="sysDot"/>
            <a:miter lim="800000"/>
            <a:headEnd/>
            <a:tailEnd/>
          </a:ln>
        </p:spPr>
        <p:txBody>
          <a:bodyPr wrap="none" anchor="ctr"/>
          <a:lstStyle/>
          <a:p>
            <a:endParaRPr lang="fr-FR">
              <a:latin typeface="Verdana" pitchFamily="34" charset="0"/>
            </a:endParaRPr>
          </a:p>
        </p:txBody>
      </p:sp>
      <p:pic>
        <p:nvPicPr>
          <p:cNvPr id="1691650" name="Picture 2" descr="http://icons.iconarchive.com/icons/iconshock/real-vista-communications/256/phone-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442" y="5385205"/>
            <a:ext cx="1593628" cy="1593628"/>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8"/>
          <p:cNvSpPr>
            <a:spLocks noChangeArrowheads="1"/>
          </p:cNvSpPr>
          <p:nvPr/>
        </p:nvSpPr>
        <p:spPr bwMode="auto">
          <a:xfrm>
            <a:off x="1549996" y="2424183"/>
            <a:ext cx="400050" cy="863600"/>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36" name="Rectangle 8"/>
          <p:cNvSpPr>
            <a:spLocks noChangeArrowheads="1"/>
          </p:cNvSpPr>
          <p:nvPr/>
        </p:nvSpPr>
        <p:spPr bwMode="auto">
          <a:xfrm>
            <a:off x="1556420" y="3867150"/>
            <a:ext cx="400050" cy="863600"/>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37" name="Rectangle 8"/>
          <p:cNvSpPr>
            <a:spLocks noChangeArrowheads="1"/>
          </p:cNvSpPr>
          <p:nvPr/>
        </p:nvSpPr>
        <p:spPr bwMode="auto">
          <a:xfrm>
            <a:off x="2255289" y="1477926"/>
            <a:ext cx="400050" cy="946257"/>
          </a:xfrm>
          <a:prstGeom prst="rect">
            <a:avLst/>
          </a:prstGeom>
          <a:solidFill>
            <a:schemeClr val="accent4"/>
          </a:solidFill>
          <a:ln w="9525">
            <a:noFill/>
            <a:miter lim="800000"/>
            <a:headEnd/>
            <a:tailEnd/>
          </a:ln>
        </p:spPr>
        <p:txBody>
          <a:bodyPr wrap="none" anchor="ctr"/>
          <a:lstStyle/>
          <a:p>
            <a:endParaRPr lang="fr-FR">
              <a:latin typeface="Verdana" pitchFamily="34" charset="0"/>
            </a:endParaRPr>
          </a:p>
        </p:txBody>
      </p:sp>
      <p:sp>
        <p:nvSpPr>
          <p:cNvPr id="38" name="Rectangle 8"/>
          <p:cNvSpPr>
            <a:spLocks noChangeArrowheads="1"/>
          </p:cNvSpPr>
          <p:nvPr/>
        </p:nvSpPr>
        <p:spPr bwMode="auto">
          <a:xfrm>
            <a:off x="2265717" y="4730749"/>
            <a:ext cx="400050" cy="968301"/>
          </a:xfrm>
          <a:prstGeom prst="rect">
            <a:avLst/>
          </a:prstGeom>
          <a:solidFill>
            <a:schemeClr val="accent4"/>
          </a:solidFill>
          <a:ln w="9525">
            <a:noFill/>
            <a:miter lim="800000"/>
            <a:headEnd/>
            <a:tailEnd/>
          </a:ln>
        </p:spPr>
        <p:txBody>
          <a:bodyPr wrap="none" anchor="ctr"/>
          <a:lstStyle/>
          <a:p>
            <a:endParaRPr lang="fr-FR">
              <a:latin typeface="Verdana" pitchFamily="34" charset="0"/>
            </a:endParaRPr>
          </a:p>
        </p:txBody>
      </p:sp>
      <p:graphicFrame>
        <p:nvGraphicFramePr>
          <p:cNvPr id="27" name="Objekt 26"/>
          <p:cNvGraphicFramePr>
            <a:graphicFrameLocks noGrp="1" noChangeAspect="1"/>
          </p:cNvGraphicFramePr>
          <p:nvPr>
            <p:extLst>
              <p:ext uri="{D42A27DB-BD31-4B8C-83A1-F6EECF244321}">
                <p14:modId xmlns:p14="http://schemas.microsoft.com/office/powerpoint/2010/main" val="2018865965"/>
              </p:ext>
            </p:extLst>
          </p:nvPr>
        </p:nvGraphicFramePr>
        <p:xfrm>
          <a:off x="2092176" y="3264529"/>
          <a:ext cx="1214437" cy="695325"/>
        </p:xfrm>
        <a:graphic>
          <a:graphicData uri="http://schemas.openxmlformats.org/presentationml/2006/ole">
            <mc:AlternateContent xmlns:mc="http://schemas.openxmlformats.org/markup-compatibility/2006">
              <mc:Choice xmlns:v="urn:schemas-microsoft-com:vml" Requires="v">
                <p:oleObj spid="_x0000_s1692212" name="Formel" r:id="rId5" imgW="799920" imgH="457200" progId="Equation.3">
                  <p:embed/>
                </p:oleObj>
              </mc:Choice>
              <mc:Fallback>
                <p:oleObj name="Formel" r:id="rId5" imgW="799920" imgH="457200" progId="Equation.3">
                  <p:embed/>
                  <p:pic>
                    <p:nvPicPr>
                      <p:cNvPr id="0" name="Objekt 4"/>
                      <p:cNvPicPr>
                        <a:picLocks noGrp="1" noChangeAspect="1" noChangeArrowheads="1"/>
                      </p:cNvPicPr>
                      <p:nvPr/>
                    </p:nvPicPr>
                    <p:blipFill>
                      <a:blip r:embed="rId6"/>
                      <a:srcRect/>
                      <a:stretch>
                        <a:fillRect/>
                      </a:stretch>
                    </p:blipFill>
                    <p:spPr bwMode="auto">
                      <a:xfrm>
                        <a:off x="2092176" y="3264529"/>
                        <a:ext cx="121443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kt 27"/>
          <p:cNvGraphicFramePr>
            <a:graphicFrameLocks noGrp="1" noChangeAspect="1"/>
          </p:cNvGraphicFramePr>
          <p:nvPr>
            <p:extLst>
              <p:ext uri="{D42A27DB-BD31-4B8C-83A1-F6EECF244321}">
                <p14:modId xmlns:p14="http://schemas.microsoft.com/office/powerpoint/2010/main" val="4259692445"/>
              </p:ext>
            </p:extLst>
          </p:nvPr>
        </p:nvGraphicFramePr>
        <p:xfrm>
          <a:off x="1469108" y="3422684"/>
          <a:ext cx="501650" cy="309563"/>
        </p:xfrm>
        <a:graphic>
          <a:graphicData uri="http://schemas.openxmlformats.org/presentationml/2006/ole">
            <mc:AlternateContent xmlns:mc="http://schemas.openxmlformats.org/markup-compatibility/2006">
              <mc:Choice xmlns:v="urn:schemas-microsoft-com:vml" Requires="v">
                <p:oleObj spid="_x0000_s1692213" name="Formel" r:id="rId7" imgW="330120" imgH="203040" progId="Equation.3">
                  <p:embed/>
                </p:oleObj>
              </mc:Choice>
              <mc:Fallback>
                <p:oleObj name="Formel" r:id="rId7" imgW="330120" imgH="203040" progId="Equation.3">
                  <p:embed/>
                  <p:pic>
                    <p:nvPicPr>
                      <p:cNvPr id="0" name="Objekt 26"/>
                      <p:cNvPicPr>
                        <a:picLocks noGrp="1" noChangeAspect="1" noChangeArrowheads="1"/>
                      </p:cNvPicPr>
                      <p:nvPr/>
                    </p:nvPicPr>
                    <p:blipFill>
                      <a:blip r:embed="rId8"/>
                      <a:srcRect/>
                      <a:stretch>
                        <a:fillRect/>
                      </a:stretch>
                    </p:blipFill>
                    <p:spPr bwMode="auto">
                      <a:xfrm>
                        <a:off x="1469108" y="3422684"/>
                        <a:ext cx="50165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2569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45930"/>
                                        </p:tgtEl>
                                      </p:cBhvr>
                                    </p:animEffect>
                                    <p:set>
                                      <p:cBhvr>
                                        <p:cTn id="7" dur="1" fill="hold">
                                          <p:stCondLst>
                                            <p:cond delay="499"/>
                                          </p:stCondLst>
                                        </p:cTn>
                                        <p:tgtEl>
                                          <p:spTgt spid="17459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3.33333E-6 -1.40611E-6 L -0.06216 0.00162 " pathEditMode="relative" rAng="0" ptsTypes="AA">
                                      <p:cBhvr>
                                        <p:cTn id="11" dur="2000" fill="hold"/>
                                        <p:tgtEl>
                                          <p:spTgt spid="1745938"/>
                                        </p:tgtEl>
                                        <p:attrNameLst>
                                          <p:attrName>ppt_x</p:attrName>
                                          <p:attrName>ppt_y</p:attrName>
                                        </p:attrNameLst>
                                      </p:cBhvr>
                                      <p:rCtr x="-3108" y="69"/>
                                    </p:animMotion>
                                  </p:childTnLst>
                                </p:cTn>
                              </p:par>
                              <p:par>
                                <p:cTn id="12" presetID="42" presetClass="path" presetSubtype="0" accel="50000" decel="50000" fill="hold" grpId="0" nodeType="withEffect">
                                  <p:stCondLst>
                                    <p:cond delay="0"/>
                                  </p:stCondLst>
                                  <p:childTnLst>
                                    <p:animMotion origin="layout" path="M -1.66667E-6 -2.01296E-6 L -0.06371 0.00093 " pathEditMode="relative" rAng="0" ptsTypes="AA">
                                      <p:cBhvr>
                                        <p:cTn id="13" dur="2000" fill="hold"/>
                                        <p:tgtEl>
                                          <p:spTgt spid="1745937"/>
                                        </p:tgtEl>
                                        <p:attrNameLst>
                                          <p:attrName>ppt_x</p:attrName>
                                          <p:attrName>ppt_y</p:attrName>
                                        </p:attrNameLst>
                                      </p:cBhvr>
                                      <p:rCtr x="-3194" y="46"/>
                                    </p:animMotion>
                                  </p:childTnLst>
                                </p:cTn>
                              </p:par>
                              <p:par>
                                <p:cTn id="14" presetID="42" presetClass="path" presetSubtype="0" accel="50000" decel="50000" fill="hold" grpId="0" nodeType="withEffect">
                                  <p:stCondLst>
                                    <p:cond delay="0"/>
                                  </p:stCondLst>
                                  <p:childTnLst>
                                    <p:animMotion origin="layout" path="M 3.33333E-6 -4.56059E-6 L -0.0625 -0.00092 " pathEditMode="relative" rAng="0" ptsTypes="AA">
                                      <p:cBhvr>
                                        <p:cTn id="15" dur="2000" fill="hold"/>
                                        <p:tgtEl>
                                          <p:spTgt spid="1745928"/>
                                        </p:tgtEl>
                                        <p:attrNameLst>
                                          <p:attrName>ppt_x</p:attrName>
                                          <p:attrName>ppt_y</p:attrName>
                                        </p:attrNameLst>
                                      </p:cBhvr>
                                      <p:rCtr x="-3125" y="-46"/>
                                    </p:animMotion>
                                  </p:childTnLst>
                                </p:cTn>
                              </p:par>
                              <p:par>
                                <p:cTn id="16" presetID="42" presetClass="path" presetSubtype="0" accel="50000" decel="50000" fill="hold" grpId="0" nodeType="withEffect">
                                  <p:stCondLst>
                                    <p:cond delay="0"/>
                                  </p:stCondLst>
                                  <p:childTnLst>
                                    <p:animMotion origin="layout" path="M -3.05556E-6 1.07358E-6 L -0.06284 -0.00116 " pathEditMode="relative" rAng="0" ptsTypes="AA">
                                      <p:cBhvr>
                                        <p:cTn id="17" dur="2000" fill="hold"/>
                                        <p:tgtEl>
                                          <p:spTgt spid="1745934"/>
                                        </p:tgtEl>
                                        <p:attrNameLst>
                                          <p:attrName>ppt_x</p:attrName>
                                          <p:attrName>ppt_y</p:attrName>
                                        </p:attrNameLst>
                                      </p:cBhvr>
                                      <p:rCtr x="-3142" y="-69"/>
                                    </p:animMotion>
                                  </p:childTnLst>
                                </p:cTn>
                              </p:par>
                              <p:par>
                                <p:cTn id="18" presetID="42" presetClass="path" presetSubtype="0" accel="50000" decel="50000" fill="hold" grpId="0" nodeType="withEffect">
                                  <p:stCondLst>
                                    <p:cond delay="0"/>
                                  </p:stCondLst>
                                  <p:childTnLst>
                                    <p:animMotion origin="layout" path="M 1.38889E-6 1.07358E-6 L -0.06406 -0.00023 " pathEditMode="relative" rAng="0" ptsTypes="AA">
                                      <p:cBhvr>
                                        <p:cTn id="19" dur="2000" fill="hold"/>
                                        <p:tgtEl>
                                          <p:spTgt spid="1745935"/>
                                        </p:tgtEl>
                                        <p:attrNameLst>
                                          <p:attrName>ppt_x</p:attrName>
                                          <p:attrName>ppt_y</p:attrName>
                                        </p:attrNameLst>
                                      </p:cBhvr>
                                      <p:rCtr x="-3212" y="-23"/>
                                    </p:animMotion>
                                  </p:childTnLst>
                                </p:cTn>
                              </p:par>
                              <p:par>
                                <p:cTn id="20" presetID="42" presetClass="path" presetSubtype="0" accel="50000" decel="50000" fill="hold" grpId="0" nodeType="withEffect">
                                  <p:stCondLst>
                                    <p:cond delay="0"/>
                                  </p:stCondLst>
                                  <p:childTnLst>
                                    <p:animMotion origin="layout" path="M 3.61111E-6 1.07358E-6 L -0.06511 -0.00116 " pathEditMode="relative" rAng="0" ptsTypes="AA">
                                      <p:cBhvr>
                                        <p:cTn id="21" dur="2000" fill="hold"/>
                                        <p:tgtEl>
                                          <p:spTgt spid="1745936"/>
                                        </p:tgtEl>
                                        <p:attrNameLst>
                                          <p:attrName>ppt_x</p:attrName>
                                          <p:attrName>ppt_y</p:attrName>
                                        </p:attrNameLst>
                                      </p:cBhvr>
                                      <p:rCtr x="-3264" y="-69"/>
                                    </p:animMotion>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91650"/>
                                        </p:tgtEl>
                                        <p:attrNameLst>
                                          <p:attrName>style.visibility</p:attrName>
                                        </p:attrNameLst>
                                      </p:cBhvr>
                                      <p:to>
                                        <p:strVal val="visible"/>
                                      </p:to>
                                    </p:set>
                                    <p:anim calcmode="lin" valueType="num">
                                      <p:cBhvr>
                                        <p:cTn id="26" dur="500" fill="hold"/>
                                        <p:tgtEl>
                                          <p:spTgt spid="1691650"/>
                                        </p:tgtEl>
                                        <p:attrNameLst>
                                          <p:attrName>ppt_w</p:attrName>
                                        </p:attrNameLst>
                                      </p:cBhvr>
                                      <p:tavLst>
                                        <p:tav tm="0">
                                          <p:val>
                                            <p:fltVal val="0"/>
                                          </p:val>
                                        </p:tav>
                                        <p:tav tm="100000">
                                          <p:val>
                                            <p:strVal val="#ppt_w"/>
                                          </p:val>
                                        </p:tav>
                                      </p:tavLst>
                                    </p:anim>
                                    <p:anim calcmode="lin" valueType="num">
                                      <p:cBhvr>
                                        <p:cTn id="27" dur="500" fill="hold"/>
                                        <p:tgtEl>
                                          <p:spTgt spid="1691650"/>
                                        </p:tgtEl>
                                        <p:attrNameLst>
                                          <p:attrName>ppt_h</p:attrName>
                                        </p:attrNameLst>
                                      </p:cBhvr>
                                      <p:tavLst>
                                        <p:tav tm="0">
                                          <p:val>
                                            <p:fltVal val="0"/>
                                          </p:val>
                                        </p:tav>
                                        <p:tav tm="100000">
                                          <p:val>
                                            <p:strVal val="#ppt_h"/>
                                          </p:val>
                                        </p:tav>
                                      </p:tavLst>
                                    </p:anim>
                                    <p:animEffect transition="in" filter="fade">
                                      <p:cBhvr>
                                        <p:cTn id="28" dur="500"/>
                                        <p:tgtEl>
                                          <p:spTgt spid="1691650"/>
                                        </p:tgtEl>
                                      </p:cBhvr>
                                    </p:animEffect>
                                  </p:childTnLst>
                                </p:cTn>
                              </p:par>
                              <p:par>
                                <p:cTn id="29" presetID="32" presetClass="emph" presetSubtype="0" repeatCount="indefinite" fill="hold" nodeType="withEffect">
                                  <p:stCondLst>
                                    <p:cond delay="0"/>
                                  </p:stCondLst>
                                  <p:endCondLst>
                                    <p:cond evt="onNext" delay="0">
                                      <p:tgtEl>
                                        <p:sldTgt/>
                                      </p:tgtEl>
                                    </p:cond>
                                  </p:endCondLst>
                                  <p:childTnLst>
                                    <p:animRot by="120000">
                                      <p:cBhvr>
                                        <p:cTn id="30" dur="50" fill="hold">
                                          <p:stCondLst>
                                            <p:cond delay="0"/>
                                          </p:stCondLst>
                                        </p:cTn>
                                        <p:tgtEl>
                                          <p:spTgt spid="1691650"/>
                                        </p:tgtEl>
                                        <p:attrNameLst>
                                          <p:attrName>r</p:attrName>
                                        </p:attrNameLst>
                                      </p:cBhvr>
                                    </p:animRot>
                                    <p:animRot by="-240000">
                                      <p:cBhvr>
                                        <p:cTn id="31" dur="100" fill="hold">
                                          <p:stCondLst>
                                            <p:cond delay="100"/>
                                          </p:stCondLst>
                                        </p:cTn>
                                        <p:tgtEl>
                                          <p:spTgt spid="1691650"/>
                                        </p:tgtEl>
                                        <p:attrNameLst>
                                          <p:attrName>r</p:attrName>
                                        </p:attrNameLst>
                                      </p:cBhvr>
                                    </p:animRot>
                                    <p:animRot by="240000">
                                      <p:cBhvr>
                                        <p:cTn id="32" dur="100" fill="hold">
                                          <p:stCondLst>
                                            <p:cond delay="200"/>
                                          </p:stCondLst>
                                        </p:cTn>
                                        <p:tgtEl>
                                          <p:spTgt spid="1691650"/>
                                        </p:tgtEl>
                                        <p:attrNameLst>
                                          <p:attrName>r</p:attrName>
                                        </p:attrNameLst>
                                      </p:cBhvr>
                                    </p:animRot>
                                    <p:animRot by="-240000">
                                      <p:cBhvr>
                                        <p:cTn id="33" dur="100" fill="hold">
                                          <p:stCondLst>
                                            <p:cond delay="300"/>
                                          </p:stCondLst>
                                        </p:cTn>
                                        <p:tgtEl>
                                          <p:spTgt spid="1691650"/>
                                        </p:tgtEl>
                                        <p:attrNameLst>
                                          <p:attrName>r</p:attrName>
                                        </p:attrNameLst>
                                      </p:cBhvr>
                                    </p:animRot>
                                    <p:animRot by="120000">
                                      <p:cBhvr>
                                        <p:cTn id="34" dur="100" fill="hold">
                                          <p:stCondLst>
                                            <p:cond delay="400"/>
                                          </p:stCondLst>
                                        </p:cTn>
                                        <p:tgtEl>
                                          <p:spTgt spid="169165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53" presetClass="exit" presetSubtype="32" fill="hold" nodeType="withEffect">
                                  <p:stCondLst>
                                    <p:cond delay="0"/>
                                  </p:stCondLst>
                                  <p:childTnLst>
                                    <p:anim calcmode="lin" valueType="num">
                                      <p:cBhvr>
                                        <p:cTn id="42" dur="500"/>
                                        <p:tgtEl>
                                          <p:spTgt spid="1691650"/>
                                        </p:tgtEl>
                                        <p:attrNameLst>
                                          <p:attrName>ppt_w</p:attrName>
                                        </p:attrNameLst>
                                      </p:cBhvr>
                                      <p:tavLst>
                                        <p:tav tm="0">
                                          <p:val>
                                            <p:strVal val="ppt_w"/>
                                          </p:val>
                                        </p:tav>
                                        <p:tav tm="100000">
                                          <p:val>
                                            <p:fltVal val="0"/>
                                          </p:val>
                                        </p:tav>
                                      </p:tavLst>
                                    </p:anim>
                                    <p:anim calcmode="lin" valueType="num">
                                      <p:cBhvr>
                                        <p:cTn id="43" dur="500"/>
                                        <p:tgtEl>
                                          <p:spTgt spid="1691650"/>
                                        </p:tgtEl>
                                        <p:attrNameLst>
                                          <p:attrName>ppt_h</p:attrName>
                                        </p:attrNameLst>
                                      </p:cBhvr>
                                      <p:tavLst>
                                        <p:tav tm="0">
                                          <p:val>
                                            <p:strVal val="ppt_h"/>
                                          </p:val>
                                        </p:tav>
                                        <p:tav tm="100000">
                                          <p:val>
                                            <p:fltVal val="0"/>
                                          </p:val>
                                        </p:tav>
                                      </p:tavLst>
                                    </p:anim>
                                    <p:animEffect transition="out" filter="fade">
                                      <p:cBhvr>
                                        <p:cTn id="44" dur="500"/>
                                        <p:tgtEl>
                                          <p:spTgt spid="1691650"/>
                                        </p:tgtEl>
                                      </p:cBhvr>
                                    </p:animEffect>
                                    <p:set>
                                      <p:cBhvr>
                                        <p:cTn id="45" dur="1" fill="hold">
                                          <p:stCondLst>
                                            <p:cond delay="499"/>
                                          </p:stCondLst>
                                        </p:cTn>
                                        <p:tgtEl>
                                          <p:spTgt spid="169165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745938"/>
                                        </p:tgtEl>
                                      </p:cBhvr>
                                    </p:animEffect>
                                    <p:set>
                                      <p:cBhvr>
                                        <p:cTn id="56" dur="1" fill="hold">
                                          <p:stCondLst>
                                            <p:cond delay="499"/>
                                          </p:stCondLst>
                                        </p:cTn>
                                        <p:tgtEl>
                                          <p:spTgt spid="1745938"/>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745928"/>
                                        </p:tgtEl>
                                      </p:cBhvr>
                                    </p:animEffect>
                                    <p:set>
                                      <p:cBhvr>
                                        <p:cTn id="59" dur="1" fill="hold">
                                          <p:stCondLst>
                                            <p:cond delay="499"/>
                                          </p:stCondLst>
                                        </p:cTn>
                                        <p:tgtEl>
                                          <p:spTgt spid="1745928"/>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745937"/>
                                        </p:tgtEl>
                                      </p:cBhvr>
                                    </p:animEffect>
                                    <p:set>
                                      <p:cBhvr>
                                        <p:cTn id="62" dur="1" fill="hold">
                                          <p:stCondLst>
                                            <p:cond delay="499"/>
                                          </p:stCondLst>
                                        </p:cTn>
                                        <p:tgtEl>
                                          <p:spTgt spid="1745937"/>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745934"/>
                                        </p:tgtEl>
                                      </p:cBhvr>
                                    </p:animEffect>
                                    <p:set>
                                      <p:cBhvr>
                                        <p:cTn id="65" dur="1" fill="hold">
                                          <p:stCondLst>
                                            <p:cond delay="499"/>
                                          </p:stCondLst>
                                        </p:cTn>
                                        <p:tgtEl>
                                          <p:spTgt spid="1745934"/>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745935"/>
                                        </p:tgtEl>
                                      </p:cBhvr>
                                    </p:animEffect>
                                    <p:set>
                                      <p:cBhvr>
                                        <p:cTn id="68" dur="1" fill="hold">
                                          <p:stCondLst>
                                            <p:cond delay="499"/>
                                          </p:stCondLst>
                                        </p:cTn>
                                        <p:tgtEl>
                                          <p:spTgt spid="1745935"/>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745936"/>
                                        </p:tgtEl>
                                      </p:cBhvr>
                                    </p:animEffect>
                                    <p:set>
                                      <p:cBhvr>
                                        <p:cTn id="71" dur="1" fill="hold">
                                          <p:stCondLst>
                                            <p:cond delay="499"/>
                                          </p:stCondLst>
                                        </p:cTn>
                                        <p:tgtEl>
                                          <p:spTgt spid="1745936"/>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7"/>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5928" grpId="0" animBg="1"/>
      <p:bldP spid="1745928" grpId="1" animBg="1"/>
      <p:bldP spid="1745930" grpId="0" animBg="1"/>
      <p:bldP spid="1745934" grpId="0" animBg="1"/>
      <p:bldP spid="1745934" grpId="1" animBg="1"/>
      <p:bldP spid="1745935" grpId="0" animBg="1"/>
      <p:bldP spid="1745935" grpId="1" animBg="1"/>
      <p:bldP spid="1745936" grpId="0" animBg="1"/>
      <p:bldP spid="1745936" grpId="1" animBg="1"/>
      <p:bldP spid="1745937" grpId="0" animBg="1"/>
      <p:bldP spid="1745937" grpId="1" animBg="1"/>
      <p:bldP spid="1745938" grpId="0" animBg="1"/>
      <p:bldP spid="1745938" grpId="1" animBg="1"/>
      <p:bldP spid="35" grpId="0" animBg="1"/>
      <p:bldP spid="36" grpId="0" animBg="1"/>
      <p:bldP spid="37" grpId="0" animBg="1"/>
      <p:bldP spid="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Line 4"/>
          <p:cNvSpPr>
            <a:spLocks noChangeShapeType="1"/>
          </p:cNvSpPr>
          <p:nvPr/>
        </p:nvSpPr>
        <p:spPr bwMode="auto">
          <a:xfrm>
            <a:off x="1023938" y="5589588"/>
            <a:ext cx="7273925" cy="0"/>
          </a:xfrm>
          <a:prstGeom prst="line">
            <a:avLst/>
          </a:prstGeom>
          <a:noFill/>
          <a:ln w="9525">
            <a:solidFill>
              <a:schemeClr val="tx1"/>
            </a:solidFill>
            <a:round/>
            <a:headEnd/>
            <a:tailEnd type="triangle" w="med" len="med"/>
          </a:ln>
        </p:spPr>
        <p:txBody>
          <a:bodyPr/>
          <a:lstStyle/>
          <a:p>
            <a:endParaRPr lang="de-DE"/>
          </a:p>
        </p:txBody>
      </p:sp>
      <p:sp>
        <p:nvSpPr>
          <p:cNvPr id="1032" name="Rectangle 5"/>
          <p:cNvSpPr>
            <a:spLocks noChangeArrowheads="1"/>
          </p:cNvSpPr>
          <p:nvPr/>
        </p:nvSpPr>
        <p:spPr bwMode="auto">
          <a:xfrm>
            <a:off x="6996113" y="2593975"/>
            <a:ext cx="676275" cy="2967038"/>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1033" name="Rectangle 7"/>
          <p:cNvSpPr>
            <a:spLocks noChangeArrowheads="1"/>
          </p:cNvSpPr>
          <p:nvPr/>
        </p:nvSpPr>
        <p:spPr bwMode="auto">
          <a:xfrm>
            <a:off x="1495425" y="3336925"/>
            <a:ext cx="674688" cy="2224088"/>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1034" name="Line 8"/>
          <p:cNvSpPr>
            <a:spLocks noChangeShapeType="1"/>
          </p:cNvSpPr>
          <p:nvPr/>
        </p:nvSpPr>
        <p:spPr bwMode="auto">
          <a:xfrm>
            <a:off x="1817688" y="5589588"/>
            <a:ext cx="0" cy="144462"/>
          </a:xfrm>
          <a:prstGeom prst="line">
            <a:avLst/>
          </a:prstGeom>
          <a:noFill/>
          <a:ln w="9525">
            <a:solidFill>
              <a:schemeClr val="tx1"/>
            </a:solidFill>
            <a:round/>
            <a:headEnd/>
            <a:tailEnd/>
          </a:ln>
        </p:spPr>
        <p:txBody>
          <a:bodyPr/>
          <a:lstStyle/>
          <a:p>
            <a:endParaRPr lang="de-DE"/>
          </a:p>
        </p:txBody>
      </p:sp>
      <p:sp>
        <p:nvSpPr>
          <p:cNvPr id="1035" name="Line 9"/>
          <p:cNvSpPr>
            <a:spLocks noChangeShapeType="1"/>
          </p:cNvSpPr>
          <p:nvPr/>
        </p:nvSpPr>
        <p:spPr bwMode="auto">
          <a:xfrm>
            <a:off x="7362825" y="5589588"/>
            <a:ext cx="0" cy="144462"/>
          </a:xfrm>
          <a:prstGeom prst="line">
            <a:avLst/>
          </a:prstGeom>
          <a:noFill/>
          <a:ln w="9525">
            <a:solidFill>
              <a:schemeClr val="tx1"/>
            </a:solidFill>
            <a:round/>
            <a:headEnd/>
            <a:tailEnd/>
          </a:ln>
        </p:spPr>
        <p:txBody>
          <a:bodyPr/>
          <a:lstStyle/>
          <a:p>
            <a:endParaRPr lang="de-DE"/>
          </a:p>
        </p:txBody>
      </p:sp>
      <p:sp>
        <p:nvSpPr>
          <p:cNvPr id="1036" name="Line 11"/>
          <p:cNvSpPr>
            <a:spLocks noChangeShapeType="1"/>
          </p:cNvSpPr>
          <p:nvPr/>
        </p:nvSpPr>
        <p:spPr bwMode="auto">
          <a:xfrm flipV="1">
            <a:off x="2363788" y="2611438"/>
            <a:ext cx="4465637" cy="576262"/>
          </a:xfrm>
          <a:prstGeom prst="line">
            <a:avLst/>
          </a:prstGeom>
          <a:noFill/>
          <a:ln w="28575">
            <a:solidFill>
              <a:schemeClr val="accent2"/>
            </a:solidFill>
            <a:round/>
            <a:headEnd type="none" w="lg" len="lg"/>
            <a:tailEnd type="triangle" w="lg" len="lg"/>
          </a:ln>
        </p:spPr>
        <p:txBody>
          <a:bodyPr/>
          <a:lstStyle/>
          <a:p>
            <a:endParaRPr lang="de-DE"/>
          </a:p>
        </p:txBody>
      </p:sp>
      <p:sp>
        <p:nvSpPr>
          <p:cNvPr id="1037" name="Text Box 12"/>
          <p:cNvSpPr txBox="1">
            <a:spLocks noChangeArrowheads="1"/>
          </p:cNvSpPr>
          <p:nvPr/>
        </p:nvSpPr>
        <p:spPr bwMode="auto">
          <a:xfrm rot="21145897">
            <a:off x="3289024" y="2484586"/>
            <a:ext cx="2323072" cy="461665"/>
          </a:xfrm>
          <a:prstGeom prst="rect">
            <a:avLst/>
          </a:prstGeom>
          <a:noFill/>
          <a:ln w="9525">
            <a:noFill/>
            <a:miter lim="800000"/>
            <a:headEnd/>
            <a:tailEnd/>
          </a:ln>
        </p:spPr>
        <p:txBody>
          <a:bodyPr wrap="none">
            <a:spAutoFit/>
          </a:bodyPr>
          <a:lstStyle/>
          <a:p>
            <a:pPr eaLnBrk="0" hangingPunct="0">
              <a:defRPr/>
            </a:pPr>
            <a:r>
              <a:rPr lang="de-CH" sz="2400" dirty="0" err="1">
                <a:solidFill>
                  <a:schemeClr val="accent2"/>
                </a:solidFill>
                <a:latin typeface="+mj-lt"/>
              </a:rPr>
              <a:t>Compounding</a:t>
            </a:r>
            <a:endParaRPr lang="de-CH" sz="2400" dirty="0">
              <a:solidFill>
                <a:schemeClr val="accent2"/>
              </a:solidFill>
              <a:latin typeface="+mj-lt"/>
            </a:endParaRPr>
          </a:p>
        </p:txBody>
      </p:sp>
      <p:sp>
        <p:nvSpPr>
          <p:cNvPr id="1038" name="Line 13"/>
          <p:cNvSpPr>
            <a:spLocks noChangeShapeType="1"/>
          </p:cNvSpPr>
          <p:nvPr/>
        </p:nvSpPr>
        <p:spPr bwMode="auto">
          <a:xfrm flipV="1">
            <a:off x="2320925" y="2759075"/>
            <a:ext cx="4465638" cy="576263"/>
          </a:xfrm>
          <a:prstGeom prst="line">
            <a:avLst/>
          </a:prstGeom>
          <a:noFill/>
          <a:ln w="28575">
            <a:solidFill>
              <a:schemeClr val="accent4"/>
            </a:solidFill>
            <a:round/>
            <a:headEnd type="triangle" w="lg" len="lg"/>
            <a:tailEnd/>
          </a:ln>
        </p:spPr>
        <p:txBody>
          <a:bodyPr/>
          <a:lstStyle/>
          <a:p>
            <a:endParaRPr lang="de-DE"/>
          </a:p>
        </p:txBody>
      </p:sp>
      <p:sp>
        <p:nvSpPr>
          <p:cNvPr id="1039" name="Text Box 14"/>
          <p:cNvSpPr txBox="1">
            <a:spLocks noChangeArrowheads="1"/>
          </p:cNvSpPr>
          <p:nvPr/>
        </p:nvSpPr>
        <p:spPr bwMode="auto">
          <a:xfrm rot="21145897">
            <a:off x="3516798" y="2995761"/>
            <a:ext cx="2000869" cy="461665"/>
          </a:xfrm>
          <a:prstGeom prst="rect">
            <a:avLst/>
          </a:prstGeom>
          <a:noFill/>
          <a:ln w="9525">
            <a:noFill/>
            <a:miter lim="800000"/>
            <a:headEnd/>
            <a:tailEnd/>
          </a:ln>
        </p:spPr>
        <p:txBody>
          <a:bodyPr wrap="none">
            <a:spAutoFit/>
          </a:bodyPr>
          <a:lstStyle/>
          <a:p>
            <a:pPr eaLnBrk="0" hangingPunct="0">
              <a:defRPr/>
            </a:pPr>
            <a:r>
              <a:rPr lang="de-CH" sz="2400" dirty="0" err="1">
                <a:solidFill>
                  <a:schemeClr val="accent4"/>
                </a:solidFill>
                <a:latin typeface="+mj-lt"/>
              </a:rPr>
              <a:t>Discounting</a:t>
            </a:r>
            <a:endParaRPr lang="de-CH" sz="2400" dirty="0">
              <a:solidFill>
                <a:schemeClr val="accent4"/>
              </a:solidFill>
              <a:latin typeface="+mj-lt"/>
            </a:endParaRPr>
          </a:p>
        </p:txBody>
      </p:sp>
      <p:sp>
        <p:nvSpPr>
          <p:cNvPr id="1040" name="Line 15"/>
          <p:cNvSpPr>
            <a:spLocks noChangeShapeType="1"/>
          </p:cNvSpPr>
          <p:nvPr/>
        </p:nvSpPr>
        <p:spPr bwMode="auto">
          <a:xfrm flipV="1">
            <a:off x="1169988" y="1989138"/>
            <a:ext cx="0" cy="3600450"/>
          </a:xfrm>
          <a:prstGeom prst="line">
            <a:avLst/>
          </a:prstGeom>
          <a:noFill/>
          <a:ln w="9525">
            <a:solidFill>
              <a:schemeClr val="tx1"/>
            </a:solidFill>
            <a:round/>
            <a:headEnd/>
            <a:tailEnd type="triangle" w="med" len="med"/>
          </a:ln>
        </p:spPr>
        <p:txBody>
          <a:bodyPr/>
          <a:lstStyle/>
          <a:p>
            <a:endParaRPr lang="de-DE"/>
          </a:p>
        </p:txBody>
      </p:sp>
      <p:sp>
        <p:nvSpPr>
          <p:cNvPr id="1041" name="Text Box 16"/>
          <p:cNvSpPr txBox="1">
            <a:spLocks noChangeArrowheads="1"/>
          </p:cNvSpPr>
          <p:nvPr/>
        </p:nvSpPr>
        <p:spPr bwMode="auto">
          <a:xfrm rot="10800000">
            <a:off x="587395" y="3093334"/>
            <a:ext cx="553998" cy="1360309"/>
          </a:xfrm>
          <a:prstGeom prst="rect">
            <a:avLst/>
          </a:prstGeom>
          <a:noFill/>
          <a:ln w="9525">
            <a:noFill/>
            <a:miter lim="800000"/>
            <a:headEnd/>
            <a:tailEnd/>
          </a:ln>
        </p:spPr>
        <p:txBody>
          <a:bodyPr vert="eaVert" wrap="none">
            <a:spAutoFit/>
          </a:bodyPr>
          <a:lstStyle/>
          <a:p>
            <a:pPr eaLnBrk="0" hangingPunct="0">
              <a:defRPr/>
            </a:pPr>
            <a:r>
              <a:rPr lang="de-CH" sz="2400" dirty="0">
                <a:latin typeface="+mn-lt"/>
              </a:rPr>
              <a:t>Nominal</a:t>
            </a:r>
          </a:p>
        </p:txBody>
      </p:sp>
      <p:sp>
        <p:nvSpPr>
          <p:cNvPr id="1042" name="Text Box 17"/>
          <p:cNvSpPr txBox="1">
            <a:spLocks noChangeArrowheads="1"/>
          </p:cNvSpPr>
          <p:nvPr/>
        </p:nvSpPr>
        <p:spPr bwMode="auto">
          <a:xfrm>
            <a:off x="1504950" y="2827338"/>
            <a:ext cx="574675" cy="457200"/>
          </a:xfrm>
          <a:prstGeom prst="rect">
            <a:avLst/>
          </a:prstGeom>
          <a:noFill/>
          <a:ln w="9525">
            <a:noFill/>
            <a:miter lim="800000"/>
            <a:headEnd/>
            <a:tailEnd/>
          </a:ln>
        </p:spPr>
        <p:txBody>
          <a:bodyPr wrap="none">
            <a:spAutoFit/>
          </a:bodyPr>
          <a:lstStyle/>
          <a:p>
            <a:pPr eaLnBrk="0" hangingPunct="0"/>
            <a:r>
              <a:rPr lang="de-CH" sz="2400" dirty="0">
                <a:latin typeface="Times" pitchFamily="18" charset="0"/>
              </a:rPr>
              <a:t>PV</a:t>
            </a:r>
          </a:p>
        </p:txBody>
      </p:sp>
      <p:sp>
        <p:nvSpPr>
          <p:cNvPr id="1043" name="Text Box 18"/>
          <p:cNvSpPr txBox="1">
            <a:spLocks noChangeArrowheads="1"/>
          </p:cNvSpPr>
          <p:nvPr/>
        </p:nvSpPr>
        <p:spPr bwMode="auto">
          <a:xfrm>
            <a:off x="7045325" y="2060575"/>
            <a:ext cx="557213" cy="457200"/>
          </a:xfrm>
          <a:prstGeom prst="rect">
            <a:avLst/>
          </a:prstGeom>
          <a:noFill/>
          <a:ln w="9525">
            <a:noFill/>
            <a:miter lim="800000"/>
            <a:headEnd/>
            <a:tailEnd/>
          </a:ln>
        </p:spPr>
        <p:txBody>
          <a:bodyPr wrap="none">
            <a:spAutoFit/>
          </a:bodyPr>
          <a:lstStyle/>
          <a:p>
            <a:pPr eaLnBrk="0" hangingPunct="0"/>
            <a:r>
              <a:rPr lang="de-CH" sz="2400">
                <a:latin typeface="Times" pitchFamily="18" charset="0"/>
              </a:rPr>
              <a:t>CF</a:t>
            </a:r>
          </a:p>
        </p:txBody>
      </p:sp>
      <p:graphicFrame>
        <p:nvGraphicFramePr>
          <p:cNvPr id="1028" name="Object 10"/>
          <p:cNvGraphicFramePr>
            <a:graphicFrameLocks noChangeAspect="1"/>
          </p:cNvGraphicFramePr>
          <p:nvPr/>
        </p:nvGraphicFramePr>
        <p:xfrm>
          <a:off x="8339138" y="5484813"/>
          <a:ext cx="261937" cy="288925"/>
        </p:xfrm>
        <a:graphic>
          <a:graphicData uri="http://schemas.openxmlformats.org/presentationml/2006/ole">
            <mc:AlternateContent xmlns:mc="http://schemas.openxmlformats.org/markup-compatibility/2006">
              <mc:Choice xmlns:v="urn:schemas-microsoft-com:vml" Requires="v">
                <p:oleObj spid="_x0000_s1700" name="Equation" r:id="rId4" imgW="126720" imgH="139680" progId="Equation.3">
                  <p:embed/>
                </p:oleObj>
              </mc:Choice>
              <mc:Fallback>
                <p:oleObj name="Equation" r:id="rId4" imgW="126720" imgH="139680" progId="Equation.3">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9138" y="5484813"/>
                        <a:ext cx="261937" cy="288925"/>
                      </a:xfrm>
                      <a:prstGeom prst="rect">
                        <a:avLst/>
                      </a:prstGeom>
                      <a:noFill/>
                      <a:ln>
                        <a:noFill/>
                      </a:ln>
                      <a:extLst>
                        <a:ext uri="{909E8E84-426E-40DD-AFC4-6F175D3DCCD1}">
                          <a14:hiddenFill xmlns:a14="http://schemas.microsoft.com/office/drawing/2010/main">
                            <a:solidFill>
                              <a:srgbClr val="DF103F"/>
                            </a:solidFill>
                          </a14:hiddenFill>
                        </a:ext>
                        <a:ext uri="{91240B29-F687-4F45-9708-019B960494DF}">
                          <a14:hiddenLine xmlns:a14="http://schemas.microsoft.com/office/drawing/2010/main" w="9525">
                            <a:solidFill>
                              <a:srgbClr val="DF103F"/>
                            </a:solidFill>
                            <a:miter lim="800000"/>
                            <a:headEnd/>
                            <a:tailEnd/>
                          </a14:hiddenLine>
                        </a:ext>
                      </a:extLst>
                    </p:spPr>
                  </p:pic>
                </p:oleObj>
              </mc:Fallback>
            </mc:AlternateContent>
          </a:graphicData>
        </a:graphic>
      </p:graphicFrame>
      <p:sp>
        <p:nvSpPr>
          <p:cNvPr id="2" name="Titel 1"/>
          <p:cNvSpPr>
            <a:spLocks noGrp="1"/>
          </p:cNvSpPr>
          <p:nvPr>
            <p:ph type="title"/>
          </p:nvPr>
        </p:nvSpPr>
        <p:spPr/>
        <p:txBody>
          <a:bodyPr/>
          <a:lstStyle/>
          <a:p>
            <a:r>
              <a:rPr lang="de-CH" dirty="0" err="1"/>
              <a:t>Compounding</a:t>
            </a:r>
            <a:r>
              <a:rPr lang="de-CH" dirty="0"/>
              <a:t> </a:t>
            </a:r>
            <a:r>
              <a:rPr lang="de-CH" dirty="0" err="1"/>
              <a:t>and</a:t>
            </a:r>
            <a:r>
              <a:rPr lang="de-CH" dirty="0"/>
              <a:t> </a:t>
            </a:r>
            <a:r>
              <a:rPr lang="de-CH" dirty="0" err="1"/>
              <a:t>Discounting</a:t>
            </a:r>
            <a:endParaRPr lang="de-CH" dirty="0"/>
          </a:p>
        </p:txBody>
      </p:sp>
      <p:grpSp>
        <p:nvGrpSpPr>
          <p:cNvPr id="4" name="Gruppieren 3"/>
          <p:cNvGrpSpPr/>
          <p:nvPr/>
        </p:nvGrpSpPr>
        <p:grpSpPr>
          <a:xfrm>
            <a:off x="2384822" y="884238"/>
            <a:ext cx="4552156" cy="1727200"/>
            <a:chOff x="2363788" y="631374"/>
            <a:chExt cx="4960143" cy="1886401"/>
          </a:xfrm>
        </p:grpSpPr>
        <p:pic>
          <p:nvPicPr>
            <p:cNvPr id="1477" name="Picture 453" descr="https://static-s.aa-cdn.net/img/amazon/30600000366974/bf85a30dad4f3390a13c45f2a52bafa8?v=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3788" y="1169116"/>
              <a:ext cx="1348659" cy="1348659"/>
            </a:xfrm>
            <a:prstGeom prst="rect">
              <a:avLst/>
            </a:prstGeom>
            <a:noFill/>
            <a:extLst>
              <a:ext uri="{909E8E84-426E-40DD-AFC4-6F175D3DCCD1}">
                <a14:hiddenFill xmlns:a14="http://schemas.microsoft.com/office/drawing/2010/main">
                  <a:solidFill>
                    <a:srgbClr val="FFFFFF"/>
                  </a:solidFill>
                </a14:hiddenFill>
              </a:ext>
            </a:extLst>
          </p:spPr>
        </p:pic>
        <p:sp>
          <p:nvSpPr>
            <p:cNvPr id="3" name="Ovale Legende 2"/>
            <p:cNvSpPr/>
            <p:nvPr/>
          </p:nvSpPr>
          <p:spPr>
            <a:xfrm>
              <a:off x="4062413" y="631374"/>
              <a:ext cx="3261518" cy="923132"/>
            </a:xfrm>
            <a:prstGeom prst="wedgeEllipseCallout">
              <a:avLst>
                <a:gd name="adj1" fmla="val -71202"/>
                <a:gd name="adj2" fmla="val 53809"/>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400" dirty="0">
                  <a:solidFill>
                    <a:schemeClr val="tx1"/>
                  </a:solidFill>
                </a:rPr>
                <a:t>«</a:t>
              </a:r>
              <a:r>
                <a:rPr lang="de-CH" sz="1400" dirty="0" err="1">
                  <a:solidFill>
                    <a:schemeClr val="tx1"/>
                  </a:solidFill>
                </a:rPr>
                <a:t>Compound</a:t>
              </a:r>
              <a:r>
                <a:rPr lang="de-CH" sz="1400" dirty="0">
                  <a:solidFill>
                    <a:schemeClr val="tx1"/>
                  </a:solidFill>
                </a:rPr>
                <a:t> </a:t>
              </a:r>
              <a:r>
                <a:rPr lang="de-CH" sz="1400" dirty="0" err="1">
                  <a:solidFill>
                    <a:schemeClr val="tx1"/>
                  </a:solidFill>
                </a:rPr>
                <a:t>interest</a:t>
              </a:r>
              <a:r>
                <a:rPr lang="de-CH" sz="1400" dirty="0">
                  <a:solidFill>
                    <a:schemeClr val="tx1"/>
                  </a:solidFill>
                </a:rPr>
                <a:t> </a:t>
              </a:r>
              <a:r>
                <a:rPr lang="de-CH" sz="1400" dirty="0" err="1">
                  <a:solidFill>
                    <a:schemeClr val="tx1"/>
                  </a:solidFill>
                </a:rPr>
                <a:t>is</a:t>
              </a:r>
              <a:r>
                <a:rPr lang="de-CH" sz="1400" dirty="0">
                  <a:solidFill>
                    <a:schemeClr val="tx1"/>
                  </a:solidFill>
                </a:rPr>
                <a:t> </a:t>
              </a:r>
              <a:r>
                <a:rPr lang="de-CH" sz="1400" dirty="0" err="1">
                  <a:solidFill>
                    <a:schemeClr val="tx1"/>
                  </a:solidFill>
                </a:rPr>
                <a:t>the</a:t>
              </a:r>
              <a:r>
                <a:rPr lang="de-CH" sz="1400" dirty="0">
                  <a:solidFill>
                    <a:schemeClr val="tx1"/>
                  </a:solidFill>
                </a:rPr>
                <a:t> </a:t>
              </a:r>
              <a:r>
                <a:rPr lang="de-CH" sz="1400" dirty="0" err="1">
                  <a:solidFill>
                    <a:schemeClr val="tx1"/>
                  </a:solidFill>
                </a:rPr>
                <a:t>eighth</a:t>
              </a:r>
              <a:r>
                <a:rPr lang="de-CH" sz="1400" dirty="0">
                  <a:solidFill>
                    <a:schemeClr val="tx1"/>
                  </a:solidFill>
                </a:rPr>
                <a:t> </a:t>
              </a:r>
              <a:r>
                <a:rPr lang="de-CH" sz="1400" dirty="0" err="1">
                  <a:solidFill>
                    <a:schemeClr val="tx1"/>
                  </a:solidFill>
                </a:rPr>
                <a:t>wonder</a:t>
              </a:r>
              <a:r>
                <a:rPr lang="de-CH" sz="1400" dirty="0">
                  <a:solidFill>
                    <a:schemeClr val="tx1"/>
                  </a:solidFill>
                </a:rPr>
                <a:t> </a:t>
              </a:r>
              <a:r>
                <a:rPr lang="de-CH" sz="1400" dirty="0" err="1">
                  <a:solidFill>
                    <a:schemeClr val="tx1"/>
                  </a:solidFill>
                </a:rPr>
                <a:t>of</a:t>
              </a:r>
              <a:r>
                <a:rPr lang="de-CH" sz="1400" dirty="0">
                  <a:solidFill>
                    <a:schemeClr val="tx1"/>
                  </a:solidFill>
                </a:rPr>
                <a:t> </a:t>
              </a:r>
              <a:r>
                <a:rPr lang="de-CH" sz="1400" dirty="0" err="1">
                  <a:solidFill>
                    <a:schemeClr val="tx1"/>
                  </a:solidFill>
                </a:rPr>
                <a:t>the</a:t>
              </a:r>
              <a:r>
                <a:rPr lang="de-CH" sz="1400" dirty="0">
                  <a:solidFill>
                    <a:schemeClr val="tx1"/>
                  </a:solidFill>
                </a:rPr>
                <a:t> </a:t>
              </a:r>
              <a:r>
                <a:rPr lang="de-CH" sz="1400" dirty="0" err="1">
                  <a:solidFill>
                    <a:schemeClr val="tx1"/>
                  </a:solidFill>
                </a:rPr>
                <a:t>world</a:t>
              </a:r>
              <a:r>
                <a:rPr lang="de-CH" sz="1400" dirty="0">
                  <a:solidFill>
                    <a:schemeClr val="tx1"/>
                  </a:solidFill>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6161" name="Rectangle 2"/>
          <p:cNvSpPr>
            <a:spLocks noGrp="1" noChangeArrowheads="1"/>
          </p:cNvSpPr>
          <p:nvPr>
            <p:ph type="title"/>
          </p:nvPr>
        </p:nvSpPr>
        <p:spPr/>
        <p:txBody>
          <a:bodyPr/>
          <a:lstStyle/>
          <a:p>
            <a:r>
              <a:rPr lang="de-CH" dirty="0"/>
              <a:t>Spot </a:t>
            </a:r>
            <a:r>
              <a:rPr lang="de-CH" dirty="0" err="1"/>
              <a:t>the</a:t>
            </a:r>
            <a:r>
              <a:rPr lang="de-CH" dirty="0"/>
              <a:t> </a:t>
            </a:r>
            <a:r>
              <a:rPr lang="de-CH" dirty="0" err="1"/>
              <a:t>forward</a:t>
            </a:r>
            <a:r>
              <a:rPr lang="de-CH" dirty="0"/>
              <a:t> </a:t>
            </a:r>
            <a:r>
              <a:rPr lang="de-CH" dirty="0" err="1"/>
              <a:t>point</a:t>
            </a:r>
            <a:endParaRPr lang="de-CH" dirty="0"/>
          </a:p>
        </p:txBody>
      </p:sp>
      <p:sp>
        <p:nvSpPr>
          <p:cNvPr id="4" name="Slide Number Placeholder 1"/>
          <p:cNvSpPr>
            <a:spLocks noGrp="1"/>
          </p:cNvSpPr>
          <p:nvPr>
            <p:ph type="sldNum" sz="quarter" idx="4294967295"/>
          </p:nvPr>
        </p:nvSpPr>
        <p:spPr>
          <a:xfrm>
            <a:off x="1089025" y="6453188"/>
            <a:ext cx="7918450" cy="404812"/>
          </a:xfrm>
          <a:prstGeom prst="rect">
            <a:avLst/>
          </a:prstGeom>
        </p:spPr>
        <p:txBody>
          <a:bodyPr/>
          <a:lstStyle/>
          <a:p>
            <a:pPr>
              <a:defRPr/>
            </a:pPr>
            <a:fld id="{90019D9E-926B-4E4F-83D4-D971888D7EE8}" type="slidenum">
              <a:rPr lang="de-CH" sz="700" smtClean="0">
                <a:latin typeface="+mn-lt"/>
              </a:rPr>
              <a:pPr>
                <a:defRPr/>
              </a:pPr>
              <a:t>120</a:t>
            </a:fld>
            <a:r>
              <a:rPr lang="de-CH" sz="700" dirty="0">
                <a:latin typeface="+mn-lt"/>
              </a:rPr>
              <a:t>, </a:t>
            </a:r>
            <a:fld id="{BF5DE8DE-B72F-47A7-B80D-6BAA52AC6AD8}" type="datetime4">
              <a:rPr lang="de-CH" sz="700" smtClean="0">
                <a:latin typeface="+mn-lt"/>
              </a:rPr>
              <a:pPr>
                <a:defRPr/>
              </a:pPr>
              <a:t>3. November 2018</a:t>
            </a:fld>
            <a:endParaRPr lang="de-CH" sz="700" dirty="0">
              <a:latin typeface="+mn-lt"/>
            </a:endParaRPr>
          </a:p>
        </p:txBody>
      </p:sp>
      <p:pic>
        <p:nvPicPr>
          <p:cNvPr id="1695746" name="Picture 2" descr="C:\Users\e2633\AppData\Local\Temp\Bloomberg\temp\bfm33F9.jpg"/>
          <p:cNvPicPr>
            <a:picLocks noChangeAspect="1" noChangeArrowheads="1"/>
          </p:cNvPicPr>
          <p:nvPr/>
        </p:nvPicPr>
        <p:blipFill rotWithShape="1">
          <a:blip r:embed="rId3">
            <a:extLst>
              <a:ext uri="{28A0092B-C50C-407E-A947-70E740481C1C}">
                <a14:useLocalDpi xmlns:a14="http://schemas.microsoft.com/office/drawing/2010/main" val="0"/>
              </a:ext>
            </a:extLst>
          </a:blip>
          <a:srcRect t="15579" r="51299" b="27963"/>
          <a:stretch/>
        </p:blipFill>
        <p:spPr bwMode="auto">
          <a:xfrm>
            <a:off x="878775" y="1175655"/>
            <a:ext cx="6305798" cy="45717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Forward </a:t>
            </a:r>
            <a:r>
              <a:rPr lang="de-CH" dirty="0" err="1"/>
              <a:t>points</a:t>
            </a:r>
            <a:r>
              <a:rPr lang="de-CH" dirty="0"/>
              <a:t> </a:t>
            </a:r>
            <a:r>
              <a:rPr lang="de-CH" dirty="0" err="1"/>
              <a:t>are</a:t>
            </a:r>
            <a:r>
              <a:rPr lang="de-CH" dirty="0"/>
              <a:t> </a:t>
            </a:r>
            <a:r>
              <a:rPr lang="de-CH" dirty="0" err="1"/>
              <a:t>more</a:t>
            </a:r>
            <a:r>
              <a:rPr lang="de-CH" dirty="0"/>
              <a:t> </a:t>
            </a:r>
            <a:r>
              <a:rPr lang="de-CH" dirty="0" err="1"/>
              <a:t>than</a:t>
            </a:r>
            <a:r>
              <a:rPr lang="de-CH" dirty="0"/>
              <a:t> </a:t>
            </a:r>
            <a:r>
              <a:rPr lang="de-CH" dirty="0" err="1"/>
              <a:t>interest</a:t>
            </a:r>
            <a:r>
              <a:rPr lang="de-CH" dirty="0"/>
              <a:t>-rate </a:t>
            </a:r>
            <a:r>
              <a:rPr lang="de-CH" dirty="0" err="1"/>
              <a:t>differentials</a:t>
            </a:r>
            <a:endParaRPr lang="de-CH" dirty="0"/>
          </a:p>
        </p:txBody>
      </p:sp>
      <p:graphicFrame>
        <p:nvGraphicFramePr>
          <p:cNvPr id="17" name="Inhaltsplatzhalter 16"/>
          <p:cNvGraphicFramePr>
            <a:graphicFrameLocks noGrp="1"/>
          </p:cNvGraphicFramePr>
          <p:nvPr>
            <p:ph sz="half" idx="2"/>
            <p:extLst>
              <p:ext uri="{D42A27DB-BD31-4B8C-83A1-F6EECF244321}">
                <p14:modId xmlns:p14="http://schemas.microsoft.com/office/powerpoint/2010/main" val="746985907"/>
              </p:ext>
            </p:extLst>
          </p:nvPr>
        </p:nvGraphicFramePr>
        <p:xfrm>
          <a:off x="4808538" y="1473201"/>
          <a:ext cx="4008437" cy="43219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nhaltsplatzhalter 20"/>
          <p:cNvGraphicFramePr>
            <a:graphicFrameLocks noGrp="1"/>
          </p:cNvGraphicFramePr>
          <p:nvPr>
            <p:ph sz="half" idx="1"/>
            <p:extLst>
              <p:ext uri="{D42A27DB-BD31-4B8C-83A1-F6EECF244321}">
                <p14:modId xmlns:p14="http://schemas.microsoft.com/office/powerpoint/2010/main" val="3447151031"/>
              </p:ext>
            </p:extLst>
          </p:nvPr>
        </p:nvGraphicFramePr>
        <p:xfrm>
          <a:off x="647700" y="1555846"/>
          <a:ext cx="4008438" cy="4387020"/>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feld 22"/>
          <p:cNvSpPr txBox="1"/>
          <p:nvPr/>
        </p:nvSpPr>
        <p:spPr>
          <a:xfrm>
            <a:off x="973777" y="1270169"/>
            <a:ext cx="1816925" cy="307777"/>
          </a:xfrm>
          <a:prstGeom prst="rect">
            <a:avLst/>
          </a:prstGeom>
          <a:noFill/>
        </p:spPr>
        <p:txBody>
          <a:bodyPr wrap="square" rtlCol="0">
            <a:spAutoFit/>
          </a:bodyPr>
          <a:lstStyle/>
          <a:p>
            <a:r>
              <a:rPr lang="de-CH" sz="1400" dirty="0">
                <a:latin typeface="+mn-lt"/>
              </a:rPr>
              <a:t>NOK/EUR</a:t>
            </a:r>
          </a:p>
        </p:txBody>
      </p:sp>
      <p:sp>
        <p:nvSpPr>
          <p:cNvPr id="24" name="Textfeld 23"/>
          <p:cNvSpPr txBox="1"/>
          <p:nvPr/>
        </p:nvSpPr>
        <p:spPr>
          <a:xfrm>
            <a:off x="5175662" y="1268680"/>
            <a:ext cx="1816925" cy="307777"/>
          </a:xfrm>
          <a:prstGeom prst="rect">
            <a:avLst/>
          </a:prstGeom>
          <a:noFill/>
        </p:spPr>
        <p:txBody>
          <a:bodyPr wrap="square" rtlCol="0">
            <a:spAutoFit/>
          </a:bodyPr>
          <a:lstStyle/>
          <a:p>
            <a:r>
              <a:rPr lang="de-CH" sz="1400" dirty="0">
                <a:latin typeface="+mn-lt"/>
              </a:rPr>
              <a:t>CHF/EUR</a:t>
            </a:r>
          </a:p>
        </p:txBody>
      </p:sp>
      <p:sp>
        <p:nvSpPr>
          <p:cNvPr id="25" name="Textfeld 24"/>
          <p:cNvSpPr txBox="1"/>
          <p:nvPr/>
        </p:nvSpPr>
        <p:spPr>
          <a:xfrm>
            <a:off x="5498275" y="5094514"/>
            <a:ext cx="3230089" cy="246221"/>
          </a:xfrm>
          <a:prstGeom prst="rect">
            <a:avLst/>
          </a:prstGeom>
          <a:noFill/>
        </p:spPr>
        <p:txBody>
          <a:bodyPr wrap="square" rtlCol="0">
            <a:spAutoFit/>
          </a:bodyPr>
          <a:lstStyle/>
          <a:p>
            <a:pPr algn="r"/>
            <a:r>
              <a:rPr lang="de-CH" sz="1000" dirty="0">
                <a:latin typeface="+mn-lt"/>
              </a:rPr>
              <a:t>Source: Bloomberg/</a:t>
            </a:r>
            <a:r>
              <a:rPr lang="de-CH" sz="1000" dirty="0" err="1">
                <a:latin typeface="+mn-lt"/>
              </a:rPr>
              <a:t>own</a:t>
            </a:r>
            <a:r>
              <a:rPr lang="de-CH" sz="1000" dirty="0">
                <a:latin typeface="+mn-lt"/>
              </a:rPr>
              <a:t> </a:t>
            </a:r>
            <a:r>
              <a:rPr lang="de-CH" sz="1000" dirty="0" err="1">
                <a:latin typeface="+mn-lt"/>
              </a:rPr>
              <a:t>calculations</a:t>
            </a:r>
            <a:endParaRPr lang="de-CH" sz="1000" dirty="0">
              <a:latin typeface="+mn-lt"/>
            </a:endParaRPr>
          </a:p>
        </p:txBody>
      </p:sp>
      <p:sp>
        <p:nvSpPr>
          <p:cNvPr id="26" name="Textfeld 25"/>
          <p:cNvSpPr txBox="1"/>
          <p:nvPr/>
        </p:nvSpPr>
        <p:spPr>
          <a:xfrm>
            <a:off x="2945081" y="1995055"/>
            <a:ext cx="1698171" cy="307777"/>
          </a:xfrm>
          <a:prstGeom prst="rect">
            <a:avLst/>
          </a:prstGeom>
          <a:noFill/>
        </p:spPr>
        <p:txBody>
          <a:bodyPr wrap="square" rtlCol="0">
            <a:spAutoFit/>
          </a:bodyPr>
          <a:lstStyle/>
          <a:p>
            <a:r>
              <a:rPr lang="de-CH" sz="1400" dirty="0" err="1">
                <a:solidFill>
                  <a:schemeClr val="tx1">
                    <a:lumMod val="50000"/>
                    <a:lumOff val="50000"/>
                  </a:schemeClr>
                </a:solidFill>
                <a:latin typeface="+mn-lt"/>
              </a:rPr>
              <a:t>Fwd</a:t>
            </a:r>
            <a:r>
              <a:rPr lang="de-CH" sz="1400" dirty="0">
                <a:solidFill>
                  <a:schemeClr val="tx1">
                    <a:lumMod val="50000"/>
                    <a:lumOff val="50000"/>
                  </a:schemeClr>
                </a:solidFill>
                <a:latin typeface="+mn-lt"/>
              </a:rPr>
              <a:t> </a:t>
            </a:r>
            <a:r>
              <a:rPr lang="de-CH" sz="1400" dirty="0" err="1">
                <a:solidFill>
                  <a:schemeClr val="tx1">
                    <a:lumMod val="50000"/>
                    <a:lumOff val="50000"/>
                  </a:schemeClr>
                </a:solidFill>
                <a:latin typeface="+mn-lt"/>
              </a:rPr>
              <a:t>points</a:t>
            </a:r>
            <a:r>
              <a:rPr lang="de-CH" sz="1400" dirty="0">
                <a:solidFill>
                  <a:schemeClr val="tx1">
                    <a:lumMod val="50000"/>
                    <a:lumOff val="50000"/>
                  </a:schemeClr>
                </a:solidFill>
                <a:latin typeface="+mn-lt"/>
              </a:rPr>
              <a:t> </a:t>
            </a:r>
          </a:p>
        </p:txBody>
      </p:sp>
      <p:sp>
        <p:nvSpPr>
          <p:cNvPr id="27" name="Textfeld 26"/>
          <p:cNvSpPr txBox="1"/>
          <p:nvPr/>
        </p:nvSpPr>
        <p:spPr>
          <a:xfrm>
            <a:off x="3024252" y="4035631"/>
            <a:ext cx="1698171" cy="307777"/>
          </a:xfrm>
          <a:prstGeom prst="rect">
            <a:avLst/>
          </a:prstGeom>
          <a:noFill/>
        </p:spPr>
        <p:txBody>
          <a:bodyPr wrap="square" rtlCol="0">
            <a:spAutoFit/>
          </a:bodyPr>
          <a:lstStyle/>
          <a:p>
            <a:r>
              <a:rPr lang="de-CH" sz="1400" dirty="0">
                <a:solidFill>
                  <a:schemeClr val="accent4"/>
                </a:solidFill>
                <a:latin typeface="+mn-lt"/>
              </a:rPr>
              <a:t>Libor/</a:t>
            </a:r>
            <a:r>
              <a:rPr lang="de-CH" sz="1400" dirty="0" err="1">
                <a:solidFill>
                  <a:schemeClr val="accent4"/>
                </a:solidFill>
                <a:latin typeface="+mn-lt"/>
              </a:rPr>
              <a:t>Nibor</a:t>
            </a:r>
            <a:r>
              <a:rPr lang="de-CH" sz="1400" dirty="0">
                <a:solidFill>
                  <a:schemeClr val="accent4"/>
                </a:solidFill>
                <a:latin typeface="+mn-lt"/>
              </a:rPr>
              <a:t> </a:t>
            </a:r>
            <a:r>
              <a:rPr lang="de-CH" sz="1400" dirty="0" err="1">
                <a:solidFill>
                  <a:schemeClr val="accent4"/>
                </a:solidFill>
                <a:latin typeface="+mn-lt"/>
              </a:rPr>
              <a:t>diff</a:t>
            </a:r>
            <a:endParaRPr lang="de-CH" sz="1400" dirty="0">
              <a:solidFill>
                <a:schemeClr val="accent4"/>
              </a:solidFill>
              <a:latin typeface="+mn-lt"/>
            </a:endParaRPr>
          </a:p>
        </p:txBody>
      </p:sp>
      <p:sp>
        <p:nvSpPr>
          <p:cNvPr id="28" name="Textfeld 27"/>
          <p:cNvSpPr txBox="1"/>
          <p:nvPr/>
        </p:nvSpPr>
        <p:spPr>
          <a:xfrm>
            <a:off x="7113319" y="4793672"/>
            <a:ext cx="1698171" cy="307777"/>
          </a:xfrm>
          <a:prstGeom prst="rect">
            <a:avLst/>
          </a:prstGeom>
          <a:noFill/>
        </p:spPr>
        <p:txBody>
          <a:bodyPr wrap="square" rtlCol="0">
            <a:spAutoFit/>
          </a:bodyPr>
          <a:lstStyle/>
          <a:p>
            <a:r>
              <a:rPr lang="de-CH" sz="1400" dirty="0" err="1">
                <a:solidFill>
                  <a:schemeClr val="accent4"/>
                </a:solidFill>
                <a:latin typeface="+mn-lt"/>
              </a:rPr>
              <a:t>Diff</a:t>
            </a:r>
            <a:r>
              <a:rPr lang="de-CH" sz="1400" dirty="0">
                <a:solidFill>
                  <a:schemeClr val="accent4"/>
                </a:solidFill>
                <a:latin typeface="+mn-lt"/>
              </a:rPr>
              <a:t> Libor </a:t>
            </a:r>
            <a:r>
              <a:rPr lang="de-CH" sz="1400" dirty="0" err="1">
                <a:solidFill>
                  <a:schemeClr val="accent4"/>
                </a:solidFill>
                <a:latin typeface="+mn-lt"/>
              </a:rPr>
              <a:t>rates</a:t>
            </a:r>
            <a:endParaRPr lang="de-CH" sz="1400" dirty="0">
              <a:solidFill>
                <a:schemeClr val="accent4"/>
              </a:solidFill>
              <a:latin typeface="+mn-lt"/>
            </a:endParaRPr>
          </a:p>
        </p:txBody>
      </p:sp>
      <p:sp>
        <p:nvSpPr>
          <p:cNvPr id="29" name="Textfeld 28"/>
          <p:cNvSpPr txBox="1"/>
          <p:nvPr/>
        </p:nvSpPr>
        <p:spPr>
          <a:xfrm>
            <a:off x="7348848" y="3644728"/>
            <a:ext cx="1379516" cy="307777"/>
          </a:xfrm>
          <a:prstGeom prst="rect">
            <a:avLst/>
          </a:prstGeom>
          <a:noFill/>
        </p:spPr>
        <p:txBody>
          <a:bodyPr wrap="square" rtlCol="0">
            <a:spAutoFit/>
          </a:bodyPr>
          <a:lstStyle/>
          <a:p>
            <a:r>
              <a:rPr lang="de-CH" sz="1400" dirty="0" err="1">
                <a:solidFill>
                  <a:schemeClr val="tx1">
                    <a:lumMod val="50000"/>
                    <a:lumOff val="50000"/>
                  </a:schemeClr>
                </a:solidFill>
                <a:latin typeface="+mn-lt"/>
              </a:rPr>
              <a:t>Fwd</a:t>
            </a:r>
            <a:r>
              <a:rPr lang="de-CH" sz="1400" dirty="0">
                <a:solidFill>
                  <a:schemeClr val="tx1">
                    <a:lumMod val="50000"/>
                    <a:lumOff val="50000"/>
                  </a:schemeClr>
                </a:solidFill>
                <a:latin typeface="+mn-lt"/>
              </a:rPr>
              <a:t> </a:t>
            </a:r>
            <a:r>
              <a:rPr lang="de-CH" sz="1400" dirty="0" err="1">
                <a:solidFill>
                  <a:schemeClr val="tx1">
                    <a:lumMod val="50000"/>
                    <a:lumOff val="50000"/>
                  </a:schemeClr>
                </a:solidFill>
                <a:latin typeface="+mn-lt"/>
              </a:rPr>
              <a:t>points</a:t>
            </a:r>
            <a:r>
              <a:rPr lang="de-CH" sz="1400" dirty="0">
                <a:solidFill>
                  <a:schemeClr val="tx1">
                    <a:lumMod val="50000"/>
                    <a:lumOff val="50000"/>
                  </a:schemeClr>
                </a:solidFill>
                <a:latin typeface="+mn-lt"/>
              </a:rPr>
              <a:t> </a:t>
            </a:r>
          </a:p>
        </p:txBody>
      </p:sp>
    </p:spTree>
    <p:extLst>
      <p:ext uri="{BB962C8B-B14F-4D97-AF65-F5344CB8AC3E}">
        <p14:creationId xmlns:p14="http://schemas.microsoft.com/office/powerpoint/2010/main" val="36353779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1473" name="Rectangle 2"/>
          <p:cNvSpPr>
            <a:spLocks noGrp="1" noChangeArrowheads="1"/>
          </p:cNvSpPr>
          <p:nvPr>
            <p:ph type="title"/>
          </p:nvPr>
        </p:nvSpPr>
        <p:spPr/>
        <p:txBody>
          <a:bodyPr/>
          <a:lstStyle/>
          <a:p>
            <a:r>
              <a:rPr lang="de-CH" dirty="0"/>
              <a:t>Basis-</a:t>
            </a:r>
            <a:r>
              <a:rPr lang="de-CH" dirty="0" err="1"/>
              <a:t>spreads</a:t>
            </a:r>
            <a:r>
              <a:rPr lang="de-CH" dirty="0"/>
              <a:t> </a:t>
            </a:r>
            <a:r>
              <a:rPr lang="de-CH" dirty="0" err="1"/>
              <a:t>reflect</a:t>
            </a:r>
            <a:r>
              <a:rPr lang="de-CH" dirty="0"/>
              <a:t> </a:t>
            </a:r>
            <a:r>
              <a:rPr lang="de-CH" dirty="0" err="1"/>
              <a:t>cost</a:t>
            </a:r>
            <a:r>
              <a:rPr lang="de-CH" dirty="0"/>
              <a:t> </a:t>
            </a:r>
            <a:r>
              <a:rPr lang="de-CH" dirty="0" err="1"/>
              <a:t>of</a:t>
            </a:r>
            <a:r>
              <a:rPr lang="de-CH" dirty="0"/>
              <a:t> </a:t>
            </a:r>
            <a:r>
              <a:rPr lang="de-CH" dirty="0" err="1"/>
              <a:t>funding</a:t>
            </a:r>
            <a:endParaRPr lang="de-CH" dirty="0"/>
          </a:p>
        </p:txBody>
      </p:sp>
      <p:pic>
        <p:nvPicPr>
          <p:cNvPr id="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7700" y="1209974"/>
            <a:ext cx="8169275" cy="4577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hteck 55"/>
          <p:cNvSpPr/>
          <p:nvPr/>
        </p:nvSpPr>
        <p:spPr>
          <a:xfrm>
            <a:off x="2513433" y="4730750"/>
            <a:ext cx="390865" cy="9683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Rechteck 20"/>
          <p:cNvSpPr/>
          <p:nvPr/>
        </p:nvSpPr>
        <p:spPr>
          <a:xfrm>
            <a:off x="2504248" y="1477926"/>
            <a:ext cx="390865" cy="9361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6" name="Rectangle 8"/>
          <p:cNvSpPr>
            <a:spLocks noChangeArrowheads="1"/>
          </p:cNvSpPr>
          <p:nvPr/>
        </p:nvSpPr>
        <p:spPr bwMode="auto">
          <a:xfrm>
            <a:off x="1542772" y="2424183"/>
            <a:ext cx="393626" cy="863600"/>
          </a:xfrm>
          <a:prstGeom prst="rect">
            <a:avLst/>
          </a:prstGeom>
          <a:solidFill>
            <a:schemeClr val="accent1">
              <a:lumMod val="75000"/>
            </a:schemeClr>
          </a:solidFill>
          <a:ln w="9525">
            <a:noFill/>
            <a:miter lim="800000"/>
            <a:headEnd/>
            <a:tailEnd/>
          </a:ln>
        </p:spPr>
        <p:txBody>
          <a:bodyPr wrap="none" anchor="ctr"/>
          <a:lstStyle/>
          <a:p>
            <a:endParaRPr lang="fr-FR">
              <a:latin typeface="Verdana" pitchFamily="34" charset="0"/>
            </a:endParaRPr>
          </a:p>
        </p:txBody>
      </p:sp>
      <p:sp>
        <p:nvSpPr>
          <p:cNvPr id="45" name="Rectangle 8"/>
          <p:cNvSpPr>
            <a:spLocks noChangeArrowheads="1"/>
          </p:cNvSpPr>
          <p:nvPr/>
        </p:nvSpPr>
        <p:spPr bwMode="auto">
          <a:xfrm>
            <a:off x="1542772" y="2428322"/>
            <a:ext cx="393626" cy="858665"/>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grpSp>
        <p:nvGrpSpPr>
          <p:cNvPr id="39" name="Gruppieren 38"/>
          <p:cNvGrpSpPr/>
          <p:nvPr/>
        </p:nvGrpSpPr>
        <p:grpSpPr>
          <a:xfrm>
            <a:off x="1542330" y="2994795"/>
            <a:ext cx="393626" cy="292192"/>
            <a:chOff x="1554440" y="3685736"/>
            <a:chExt cx="414338" cy="253647"/>
          </a:xfrm>
        </p:grpSpPr>
        <p:sp>
          <p:nvSpPr>
            <p:cNvPr id="40" name="Rechteck 39"/>
            <p:cNvSpPr/>
            <p:nvPr/>
          </p:nvSpPr>
          <p:spPr>
            <a:xfrm>
              <a:off x="1554440" y="3685736"/>
              <a:ext cx="414338" cy="2528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1" name="Pfeil nach oben 40"/>
            <p:cNvSpPr/>
            <p:nvPr/>
          </p:nvSpPr>
          <p:spPr>
            <a:xfrm>
              <a:off x="1645590" y="3685736"/>
              <a:ext cx="227279" cy="253647"/>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18" name="Rechteck 17"/>
          <p:cNvSpPr/>
          <p:nvPr/>
        </p:nvSpPr>
        <p:spPr>
          <a:xfrm>
            <a:off x="1542773" y="3240351"/>
            <a:ext cx="393184"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9" name="Rechteck 48"/>
          <p:cNvSpPr/>
          <p:nvPr/>
        </p:nvSpPr>
        <p:spPr>
          <a:xfrm>
            <a:off x="1542330" y="3194632"/>
            <a:ext cx="393184"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0" name="Rechteck 49"/>
          <p:cNvSpPr/>
          <p:nvPr/>
        </p:nvSpPr>
        <p:spPr>
          <a:xfrm>
            <a:off x="1543320" y="3148913"/>
            <a:ext cx="393184"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1" name="Rechteck 50"/>
          <p:cNvSpPr/>
          <p:nvPr/>
        </p:nvSpPr>
        <p:spPr>
          <a:xfrm>
            <a:off x="1542773" y="2991910"/>
            <a:ext cx="393184" cy="15700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45922" name="Rectangle 2"/>
          <p:cNvSpPr>
            <a:spLocks noGrp="1" noChangeArrowheads="1"/>
          </p:cNvSpPr>
          <p:nvPr>
            <p:ph type="title"/>
          </p:nvPr>
        </p:nvSpPr>
        <p:spPr/>
        <p:txBody>
          <a:bodyPr/>
          <a:lstStyle/>
          <a:p>
            <a:pPr eaLnBrk="1" hangingPunct="1"/>
            <a:r>
              <a:rPr lang="de-CH" dirty="0" err="1"/>
              <a:t>Hedges</a:t>
            </a:r>
            <a:r>
              <a:rPr lang="de-CH" dirty="0"/>
              <a:t> </a:t>
            </a:r>
            <a:r>
              <a:rPr lang="de-CH" dirty="0" err="1"/>
              <a:t>generate</a:t>
            </a:r>
            <a:r>
              <a:rPr lang="de-CH" dirty="0"/>
              <a:t> </a:t>
            </a:r>
            <a:r>
              <a:rPr lang="de-CH" dirty="0" err="1"/>
              <a:t>realised</a:t>
            </a:r>
            <a:r>
              <a:rPr lang="de-CH" dirty="0"/>
              <a:t> </a:t>
            </a:r>
            <a:r>
              <a:rPr lang="de-CH" dirty="0" err="1"/>
              <a:t>and</a:t>
            </a:r>
            <a:r>
              <a:rPr lang="de-CH" dirty="0"/>
              <a:t> non-</a:t>
            </a:r>
            <a:r>
              <a:rPr lang="de-CH" dirty="0" err="1"/>
              <a:t>realised</a:t>
            </a:r>
            <a:r>
              <a:rPr lang="de-CH" dirty="0"/>
              <a:t> P&amp;L</a:t>
            </a:r>
          </a:p>
        </p:txBody>
      </p:sp>
      <p:sp>
        <p:nvSpPr>
          <p:cNvPr id="1745925" name="Line 5"/>
          <p:cNvSpPr>
            <a:spLocks noChangeShapeType="1"/>
          </p:cNvSpPr>
          <p:nvPr/>
        </p:nvSpPr>
        <p:spPr bwMode="auto">
          <a:xfrm flipH="1">
            <a:off x="2059672" y="1569209"/>
            <a:ext cx="793" cy="4033767"/>
          </a:xfrm>
          <a:prstGeom prst="line">
            <a:avLst/>
          </a:prstGeom>
          <a:noFill/>
          <a:ln w="9525">
            <a:solidFill>
              <a:schemeClr val="tx1"/>
            </a:solidFill>
            <a:round/>
            <a:headEnd type="none" w="med" len="med"/>
            <a:tailEnd type="none" w="med" len="med"/>
          </a:ln>
        </p:spPr>
        <p:txBody>
          <a:bodyPr/>
          <a:lstStyle/>
          <a:p>
            <a:endParaRPr lang="de-DE"/>
          </a:p>
        </p:txBody>
      </p:sp>
      <p:sp>
        <p:nvSpPr>
          <p:cNvPr id="1745926" name="Text Box 6"/>
          <p:cNvSpPr txBox="1">
            <a:spLocks noChangeArrowheads="1"/>
          </p:cNvSpPr>
          <p:nvPr/>
        </p:nvSpPr>
        <p:spPr bwMode="auto">
          <a:xfrm>
            <a:off x="684213" y="2244796"/>
            <a:ext cx="628698" cy="338554"/>
          </a:xfrm>
          <a:prstGeom prst="rect">
            <a:avLst/>
          </a:prstGeom>
          <a:noFill/>
          <a:ln w="9525">
            <a:noFill/>
            <a:miter lim="800000"/>
            <a:headEnd/>
            <a:tailEnd/>
          </a:ln>
        </p:spPr>
        <p:txBody>
          <a:bodyPr wrap="none">
            <a:spAutoFit/>
          </a:bodyPr>
          <a:lstStyle/>
          <a:p>
            <a:pPr eaLnBrk="0" hangingPunct="0"/>
            <a:r>
              <a:rPr lang="de-CH" sz="1600" dirty="0">
                <a:latin typeface="Arial" charset="0"/>
              </a:rPr>
              <a:t>NOK</a:t>
            </a:r>
          </a:p>
        </p:txBody>
      </p:sp>
      <p:sp>
        <p:nvSpPr>
          <p:cNvPr id="1745927" name="Text Box 7"/>
          <p:cNvSpPr txBox="1">
            <a:spLocks noChangeArrowheads="1"/>
          </p:cNvSpPr>
          <p:nvPr/>
        </p:nvSpPr>
        <p:spPr bwMode="auto">
          <a:xfrm>
            <a:off x="684213" y="4537075"/>
            <a:ext cx="611187" cy="336550"/>
          </a:xfrm>
          <a:prstGeom prst="rect">
            <a:avLst/>
          </a:prstGeom>
          <a:noFill/>
          <a:ln w="9525">
            <a:noFill/>
            <a:miter lim="800000"/>
            <a:headEnd/>
            <a:tailEnd/>
          </a:ln>
        </p:spPr>
        <p:txBody>
          <a:bodyPr wrap="none">
            <a:spAutoFit/>
          </a:bodyPr>
          <a:lstStyle/>
          <a:p>
            <a:pPr eaLnBrk="0" hangingPunct="0"/>
            <a:r>
              <a:rPr lang="de-CH" sz="1600">
                <a:latin typeface="Arial" charset="0"/>
              </a:rPr>
              <a:t>USD</a:t>
            </a:r>
          </a:p>
        </p:txBody>
      </p:sp>
      <p:sp>
        <p:nvSpPr>
          <p:cNvPr id="1745928" name="Rectangle 8"/>
          <p:cNvSpPr>
            <a:spLocks noChangeArrowheads="1"/>
          </p:cNvSpPr>
          <p:nvPr/>
        </p:nvSpPr>
        <p:spPr bwMode="auto">
          <a:xfrm>
            <a:off x="1542772" y="1560583"/>
            <a:ext cx="393626" cy="863600"/>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1745934" name="Rectangle 16"/>
          <p:cNvSpPr>
            <a:spLocks noChangeArrowheads="1"/>
          </p:cNvSpPr>
          <p:nvPr/>
        </p:nvSpPr>
        <p:spPr bwMode="auto">
          <a:xfrm>
            <a:off x="3994718" y="4370388"/>
            <a:ext cx="400050" cy="360362"/>
          </a:xfrm>
          <a:prstGeom prst="rect">
            <a:avLst/>
          </a:prstGeom>
          <a:solidFill>
            <a:schemeClr val="bg1">
              <a:lumMod val="75000"/>
            </a:schemeClr>
          </a:solidFill>
          <a:ln w="9525">
            <a:noFill/>
            <a:miter lim="800000"/>
            <a:headEnd/>
            <a:tailEnd/>
          </a:ln>
        </p:spPr>
        <p:txBody>
          <a:bodyPr wrap="none" anchor="ctr"/>
          <a:lstStyle/>
          <a:p>
            <a:endParaRPr lang="fr-FR">
              <a:latin typeface="Verdana" pitchFamily="34" charset="0"/>
            </a:endParaRPr>
          </a:p>
        </p:txBody>
      </p:sp>
      <p:sp>
        <p:nvSpPr>
          <p:cNvPr id="1745935" name="Rectangle 17"/>
          <p:cNvSpPr>
            <a:spLocks noChangeArrowheads="1"/>
          </p:cNvSpPr>
          <p:nvPr/>
        </p:nvSpPr>
        <p:spPr bwMode="auto">
          <a:xfrm>
            <a:off x="5147368" y="4370388"/>
            <a:ext cx="400050" cy="360362"/>
          </a:xfrm>
          <a:prstGeom prst="rect">
            <a:avLst/>
          </a:prstGeom>
          <a:solidFill>
            <a:schemeClr val="bg1">
              <a:lumMod val="75000"/>
            </a:schemeClr>
          </a:solidFill>
          <a:ln w="9525">
            <a:noFill/>
            <a:miter lim="800000"/>
            <a:headEnd/>
            <a:tailEnd/>
          </a:ln>
        </p:spPr>
        <p:txBody>
          <a:bodyPr wrap="none" anchor="ctr"/>
          <a:lstStyle/>
          <a:p>
            <a:endParaRPr lang="fr-FR">
              <a:latin typeface="Verdana" pitchFamily="34" charset="0"/>
            </a:endParaRPr>
          </a:p>
        </p:txBody>
      </p:sp>
      <p:sp>
        <p:nvSpPr>
          <p:cNvPr id="1745936" name="Rectangle 18"/>
          <p:cNvSpPr>
            <a:spLocks noChangeArrowheads="1"/>
          </p:cNvSpPr>
          <p:nvPr/>
        </p:nvSpPr>
        <p:spPr bwMode="auto">
          <a:xfrm>
            <a:off x="6292453" y="4370388"/>
            <a:ext cx="400050" cy="360362"/>
          </a:xfrm>
          <a:prstGeom prst="rect">
            <a:avLst/>
          </a:prstGeom>
          <a:solidFill>
            <a:schemeClr val="bg1">
              <a:lumMod val="75000"/>
            </a:schemeClr>
          </a:solidFill>
          <a:ln w="9525">
            <a:noFill/>
            <a:miter lim="800000"/>
            <a:headEnd/>
            <a:tailEnd/>
          </a:ln>
        </p:spPr>
        <p:txBody>
          <a:bodyPr wrap="none" anchor="ctr"/>
          <a:lstStyle/>
          <a:p>
            <a:endParaRPr lang="fr-FR">
              <a:latin typeface="Verdana" pitchFamily="34" charset="0"/>
            </a:endParaRPr>
          </a:p>
        </p:txBody>
      </p:sp>
      <p:sp>
        <p:nvSpPr>
          <p:cNvPr id="1745937" name="Rectangle 19"/>
          <p:cNvSpPr>
            <a:spLocks noChangeArrowheads="1"/>
          </p:cNvSpPr>
          <p:nvPr/>
        </p:nvSpPr>
        <p:spPr bwMode="auto">
          <a:xfrm>
            <a:off x="7451826" y="3938588"/>
            <a:ext cx="400050" cy="792162"/>
          </a:xfrm>
          <a:prstGeom prst="rect">
            <a:avLst/>
          </a:prstGeom>
          <a:solidFill>
            <a:schemeClr val="bg1">
              <a:lumMod val="75000"/>
            </a:schemeClr>
          </a:solidFill>
          <a:ln w="9525">
            <a:noFill/>
            <a:miter lim="800000"/>
            <a:headEnd/>
            <a:tailEnd/>
          </a:ln>
        </p:spPr>
        <p:txBody>
          <a:bodyPr wrap="none" anchor="ctr"/>
          <a:lstStyle/>
          <a:p>
            <a:endParaRPr lang="fr-FR">
              <a:latin typeface="Verdana" pitchFamily="34" charset="0"/>
            </a:endParaRPr>
          </a:p>
        </p:txBody>
      </p:sp>
      <p:sp>
        <p:nvSpPr>
          <p:cNvPr id="1745938" name="Rectangle 20"/>
          <p:cNvSpPr>
            <a:spLocks noChangeArrowheads="1"/>
          </p:cNvSpPr>
          <p:nvPr/>
        </p:nvSpPr>
        <p:spPr bwMode="auto">
          <a:xfrm>
            <a:off x="1549996" y="4734731"/>
            <a:ext cx="400050" cy="863600"/>
          </a:xfrm>
          <a:prstGeom prst="rect">
            <a:avLst/>
          </a:prstGeom>
          <a:solidFill>
            <a:schemeClr val="accent1"/>
          </a:solidFill>
          <a:ln w="9525" cap="rnd">
            <a:noFill/>
            <a:prstDash val="sysDot"/>
            <a:miter lim="800000"/>
            <a:headEnd/>
            <a:tailEnd/>
          </a:ln>
        </p:spPr>
        <p:txBody>
          <a:bodyPr wrap="none" anchor="ctr"/>
          <a:lstStyle/>
          <a:p>
            <a:endParaRPr lang="fr-FR">
              <a:latin typeface="Verdana" pitchFamily="34" charset="0"/>
            </a:endParaRPr>
          </a:p>
        </p:txBody>
      </p:sp>
      <p:sp>
        <p:nvSpPr>
          <p:cNvPr id="37" name="Rectangle 8"/>
          <p:cNvSpPr>
            <a:spLocks noChangeArrowheads="1"/>
          </p:cNvSpPr>
          <p:nvPr/>
        </p:nvSpPr>
        <p:spPr bwMode="auto">
          <a:xfrm>
            <a:off x="2495063" y="1477926"/>
            <a:ext cx="400050" cy="946257"/>
          </a:xfrm>
          <a:prstGeom prst="rect">
            <a:avLst/>
          </a:prstGeom>
          <a:solidFill>
            <a:schemeClr val="accent4"/>
          </a:solidFill>
          <a:ln w="9525">
            <a:noFill/>
            <a:miter lim="800000"/>
            <a:headEnd/>
            <a:tailEnd/>
          </a:ln>
        </p:spPr>
        <p:txBody>
          <a:bodyPr wrap="none" anchor="ctr"/>
          <a:lstStyle/>
          <a:p>
            <a:endParaRPr lang="fr-FR">
              <a:latin typeface="Verdana" pitchFamily="34" charset="0"/>
            </a:endParaRPr>
          </a:p>
        </p:txBody>
      </p:sp>
      <p:sp>
        <p:nvSpPr>
          <p:cNvPr id="38" name="Rectangle 8"/>
          <p:cNvSpPr>
            <a:spLocks noChangeArrowheads="1"/>
          </p:cNvSpPr>
          <p:nvPr/>
        </p:nvSpPr>
        <p:spPr bwMode="auto">
          <a:xfrm>
            <a:off x="2504248" y="4730750"/>
            <a:ext cx="400050" cy="968301"/>
          </a:xfrm>
          <a:prstGeom prst="rect">
            <a:avLst/>
          </a:prstGeom>
          <a:solidFill>
            <a:schemeClr val="accent4"/>
          </a:solidFill>
          <a:ln w="9525">
            <a:noFill/>
            <a:miter lim="800000"/>
            <a:headEnd/>
            <a:tailEnd/>
          </a:ln>
        </p:spPr>
        <p:txBody>
          <a:bodyPr wrap="none" anchor="ctr"/>
          <a:lstStyle/>
          <a:p>
            <a:endParaRPr lang="fr-FR">
              <a:latin typeface="Verdana" pitchFamily="34" charset="0"/>
            </a:endParaRPr>
          </a:p>
        </p:txBody>
      </p:sp>
      <p:graphicFrame>
        <p:nvGraphicFramePr>
          <p:cNvPr id="27" name="Objekt 26"/>
          <p:cNvGraphicFramePr>
            <a:graphicFrameLocks noGrp="1" noChangeAspect="1"/>
          </p:cNvGraphicFramePr>
          <p:nvPr>
            <p:extLst>
              <p:ext uri="{D42A27DB-BD31-4B8C-83A1-F6EECF244321}">
                <p14:modId xmlns:p14="http://schemas.microsoft.com/office/powerpoint/2010/main" val="375077962"/>
              </p:ext>
            </p:extLst>
          </p:nvPr>
        </p:nvGraphicFramePr>
        <p:xfrm>
          <a:off x="2075568" y="4880264"/>
          <a:ext cx="370681" cy="259232"/>
        </p:xfrm>
        <a:graphic>
          <a:graphicData uri="http://schemas.openxmlformats.org/presentationml/2006/ole">
            <mc:AlternateContent xmlns:mc="http://schemas.openxmlformats.org/markup-compatibility/2006">
              <mc:Choice xmlns:v="urn:schemas-microsoft-com:vml" Requires="v">
                <p:oleObj spid="_x0000_s1715852" name="Formel" r:id="rId4" imgW="368280" imgH="241200" progId="Equation.3">
                  <p:embed/>
                </p:oleObj>
              </mc:Choice>
              <mc:Fallback>
                <p:oleObj name="Formel" r:id="rId4" imgW="368280" imgH="241200" progId="Equation.3">
                  <p:embed/>
                  <p:pic>
                    <p:nvPicPr>
                      <p:cNvPr id="0" name=""/>
                      <p:cNvPicPr>
                        <a:picLocks noGrp="1" noChangeAspect="1" noChangeArrowheads="1"/>
                      </p:cNvPicPr>
                      <p:nvPr/>
                    </p:nvPicPr>
                    <p:blipFill>
                      <a:blip r:embed="rId5"/>
                      <a:srcRect/>
                      <a:stretch>
                        <a:fillRect/>
                      </a:stretch>
                    </p:blipFill>
                    <p:spPr bwMode="auto">
                      <a:xfrm>
                        <a:off x="2075568" y="4880264"/>
                        <a:ext cx="370681" cy="259232"/>
                      </a:xfrm>
                      <a:prstGeom prst="rect">
                        <a:avLst/>
                      </a:prstGeom>
                      <a:noFill/>
                      <a:ln>
                        <a:noFill/>
                      </a:ln>
                      <a:extLst/>
                    </p:spPr>
                  </p:pic>
                </p:oleObj>
              </mc:Fallback>
            </mc:AlternateContent>
          </a:graphicData>
        </a:graphic>
      </p:graphicFrame>
      <p:graphicFrame>
        <p:nvGraphicFramePr>
          <p:cNvPr id="8" name="Objekt 7"/>
          <p:cNvGraphicFramePr>
            <a:graphicFrameLocks noGrp="1" noChangeAspect="1"/>
          </p:cNvGraphicFramePr>
          <p:nvPr>
            <p:extLst>
              <p:ext uri="{D42A27DB-BD31-4B8C-83A1-F6EECF244321}">
                <p14:modId xmlns:p14="http://schemas.microsoft.com/office/powerpoint/2010/main" val="2173544157"/>
              </p:ext>
            </p:extLst>
          </p:nvPr>
        </p:nvGraphicFramePr>
        <p:xfrm>
          <a:off x="2376454" y="1130263"/>
          <a:ext cx="655638" cy="347663"/>
        </p:xfrm>
        <a:graphic>
          <a:graphicData uri="http://schemas.openxmlformats.org/presentationml/2006/ole">
            <mc:AlternateContent xmlns:mc="http://schemas.openxmlformats.org/markup-compatibility/2006">
              <mc:Choice xmlns:v="urn:schemas-microsoft-com:vml" Requires="v">
                <p:oleObj spid="_x0000_s1715853" name="Formel" r:id="rId6" imgW="431640" imgH="228600" progId="Equation.3">
                  <p:embed/>
                </p:oleObj>
              </mc:Choice>
              <mc:Fallback>
                <p:oleObj name="Formel" r:id="rId6" imgW="431640" imgH="228600" progId="Equation.3">
                  <p:embed/>
                  <p:pic>
                    <p:nvPicPr>
                      <p:cNvPr id="0" name="Objekt 27"/>
                      <p:cNvPicPr>
                        <a:picLocks noGrp="1" noChangeAspect="1" noChangeArrowheads="1"/>
                      </p:cNvPicPr>
                      <p:nvPr/>
                    </p:nvPicPr>
                    <p:blipFill>
                      <a:blip r:embed="rId7"/>
                      <a:srcRect/>
                      <a:stretch>
                        <a:fillRect/>
                      </a:stretch>
                    </p:blipFill>
                    <p:spPr bwMode="auto">
                      <a:xfrm>
                        <a:off x="2376454" y="1130263"/>
                        <a:ext cx="655638"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kt 8"/>
          <p:cNvGraphicFramePr>
            <a:graphicFrameLocks noGrp="1" noChangeAspect="1"/>
          </p:cNvGraphicFramePr>
          <p:nvPr>
            <p:extLst>
              <p:ext uri="{D42A27DB-BD31-4B8C-83A1-F6EECF244321}">
                <p14:modId xmlns:p14="http://schemas.microsoft.com/office/powerpoint/2010/main" val="3713103063"/>
              </p:ext>
            </p:extLst>
          </p:nvPr>
        </p:nvGraphicFramePr>
        <p:xfrm>
          <a:off x="2405387" y="5699125"/>
          <a:ext cx="596900" cy="347663"/>
        </p:xfrm>
        <a:graphic>
          <a:graphicData uri="http://schemas.openxmlformats.org/presentationml/2006/ole">
            <mc:AlternateContent xmlns:mc="http://schemas.openxmlformats.org/markup-compatibility/2006">
              <mc:Choice xmlns:v="urn:schemas-microsoft-com:vml" Requires="v">
                <p:oleObj spid="_x0000_s1715854" name="Formel" r:id="rId8" imgW="393480" imgH="228600" progId="Equation.3">
                  <p:embed/>
                </p:oleObj>
              </mc:Choice>
              <mc:Fallback>
                <p:oleObj name="Formel" r:id="rId8" imgW="393480" imgH="228600" progId="Equation.3">
                  <p:embed/>
                  <p:pic>
                    <p:nvPicPr>
                      <p:cNvPr id="0" name="Objekt 7"/>
                      <p:cNvPicPr>
                        <a:picLocks noGrp="1" noChangeAspect="1" noChangeArrowheads="1"/>
                      </p:cNvPicPr>
                      <p:nvPr/>
                    </p:nvPicPr>
                    <p:blipFill>
                      <a:blip r:embed="rId9"/>
                      <a:srcRect/>
                      <a:stretch>
                        <a:fillRect/>
                      </a:stretch>
                    </p:blipFill>
                    <p:spPr bwMode="auto">
                      <a:xfrm>
                        <a:off x="2405387" y="5699125"/>
                        <a:ext cx="5969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Pfeil nach links 9"/>
          <p:cNvSpPr/>
          <p:nvPr/>
        </p:nvSpPr>
        <p:spPr>
          <a:xfrm>
            <a:off x="1961199" y="5071730"/>
            <a:ext cx="491057" cy="183203"/>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Pfeil nach oben 10"/>
          <p:cNvSpPr/>
          <p:nvPr/>
        </p:nvSpPr>
        <p:spPr>
          <a:xfrm>
            <a:off x="1646748" y="3586091"/>
            <a:ext cx="182052" cy="1085209"/>
          </a:xfrm>
          <a:prstGeom prst="up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0" name="Pfeil nach links 29"/>
          <p:cNvSpPr/>
          <p:nvPr/>
        </p:nvSpPr>
        <p:spPr>
          <a:xfrm>
            <a:off x="1961198" y="1859452"/>
            <a:ext cx="491057" cy="183203"/>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45924" name="Line 4"/>
          <p:cNvSpPr>
            <a:spLocks noChangeShapeType="1"/>
          </p:cNvSpPr>
          <p:nvPr/>
        </p:nvSpPr>
        <p:spPr bwMode="auto">
          <a:xfrm>
            <a:off x="1331913" y="4730750"/>
            <a:ext cx="6985000" cy="0"/>
          </a:xfrm>
          <a:prstGeom prst="line">
            <a:avLst/>
          </a:prstGeom>
          <a:noFill/>
          <a:ln w="9525">
            <a:solidFill>
              <a:schemeClr val="tx1"/>
            </a:solidFill>
            <a:round/>
            <a:headEnd/>
            <a:tailEnd type="triangle" w="med" len="med"/>
          </a:ln>
        </p:spPr>
        <p:txBody>
          <a:bodyPr/>
          <a:lstStyle/>
          <a:p>
            <a:endParaRPr lang="de-DE"/>
          </a:p>
        </p:txBody>
      </p:sp>
      <p:sp>
        <p:nvSpPr>
          <p:cNvPr id="1745923" name="Line 3"/>
          <p:cNvSpPr>
            <a:spLocks noChangeShapeType="1"/>
          </p:cNvSpPr>
          <p:nvPr/>
        </p:nvSpPr>
        <p:spPr bwMode="auto">
          <a:xfrm>
            <a:off x="1331913" y="2424183"/>
            <a:ext cx="7056437" cy="0"/>
          </a:xfrm>
          <a:prstGeom prst="line">
            <a:avLst/>
          </a:prstGeom>
          <a:noFill/>
          <a:ln w="9525">
            <a:solidFill>
              <a:schemeClr val="tx1"/>
            </a:solidFill>
            <a:round/>
            <a:headEnd/>
            <a:tailEnd type="triangle" w="med" len="med"/>
          </a:ln>
        </p:spPr>
        <p:txBody>
          <a:bodyPr/>
          <a:lstStyle/>
          <a:p>
            <a:endParaRPr lang="de-DE"/>
          </a:p>
        </p:txBody>
      </p:sp>
      <p:pic>
        <p:nvPicPr>
          <p:cNvPr id="1693722" name="Picture 2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200000">
            <a:off x="1299171" y="3846236"/>
            <a:ext cx="501650" cy="30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Objekt 12"/>
          <p:cNvGraphicFramePr>
            <a:graphicFrameLocks noGrp="1" noChangeAspect="1"/>
          </p:cNvGraphicFramePr>
          <p:nvPr>
            <p:extLst>
              <p:ext uri="{D42A27DB-BD31-4B8C-83A1-F6EECF244321}">
                <p14:modId xmlns:p14="http://schemas.microsoft.com/office/powerpoint/2010/main" val="3755906110"/>
              </p:ext>
            </p:extLst>
          </p:nvPr>
        </p:nvGraphicFramePr>
        <p:xfrm>
          <a:off x="1444625" y="5699125"/>
          <a:ext cx="615950" cy="347663"/>
        </p:xfrm>
        <a:graphic>
          <a:graphicData uri="http://schemas.openxmlformats.org/presentationml/2006/ole">
            <mc:AlternateContent xmlns:mc="http://schemas.openxmlformats.org/markup-compatibility/2006">
              <mc:Choice xmlns:v="urn:schemas-microsoft-com:vml" Requires="v">
                <p:oleObj spid="_x0000_s1715855" name="Formel" r:id="rId11" imgW="406080" imgH="228600" progId="Equation.3">
                  <p:embed/>
                </p:oleObj>
              </mc:Choice>
              <mc:Fallback>
                <p:oleObj name="Formel" r:id="rId11" imgW="406080" imgH="228600" progId="Equation.3">
                  <p:embed/>
                  <p:pic>
                    <p:nvPicPr>
                      <p:cNvPr id="0" name="Objekt 8"/>
                      <p:cNvPicPr>
                        <a:picLocks noGrp="1" noChangeAspect="1" noChangeArrowheads="1"/>
                      </p:cNvPicPr>
                      <p:nvPr/>
                    </p:nvPicPr>
                    <p:blipFill>
                      <a:blip r:embed="rId12"/>
                      <a:srcRect/>
                      <a:stretch>
                        <a:fillRect/>
                      </a:stretch>
                    </p:blipFill>
                    <p:spPr bwMode="auto">
                      <a:xfrm>
                        <a:off x="1444625" y="5699125"/>
                        <a:ext cx="61595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kt 13"/>
          <p:cNvGraphicFramePr>
            <a:graphicFrameLocks noGrp="1" noChangeAspect="1"/>
          </p:cNvGraphicFramePr>
          <p:nvPr>
            <p:extLst>
              <p:ext uri="{D42A27DB-BD31-4B8C-83A1-F6EECF244321}">
                <p14:modId xmlns:p14="http://schemas.microsoft.com/office/powerpoint/2010/main" val="286233621"/>
              </p:ext>
            </p:extLst>
          </p:nvPr>
        </p:nvGraphicFramePr>
        <p:xfrm>
          <a:off x="1500981" y="1130263"/>
          <a:ext cx="655638" cy="347663"/>
        </p:xfrm>
        <a:graphic>
          <a:graphicData uri="http://schemas.openxmlformats.org/presentationml/2006/ole">
            <mc:AlternateContent xmlns:mc="http://schemas.openxmlformats.org/markup-compatibility/2006">
              <mc:Choice xmlns:v="urn:schemas-microsoft-com:vml" Requires="v">
                <p:oleObj spid="_x0000_s1715856" name="Formel" r:id="rId13" imgW="431640" imgH="228600" progId="Equation.3">
                  <p:embed/>
                </p:oleObj>
              </mc:Choice>
              <mc:Fallback>
                <p:oleObj name="Formel" r:id="rId13" imgW="431640" imgH="228600" progId="Equation.3">
                  <p:embed/>
                  <p:pic>
                    <p:nvPicPr>
                      <p:cNvPr id="0" name="Objekt 7"/>
                      <p:cNvPicPr>
                        <a:picLocks noGrp="1" noChangeAspect="1" noChangeArrowheads="1"/>
                      </p:cNvPicPr>
                      <p:nvPr/>
                    </p:nvPicPr>
                    <p:blipFill>
                      <a:blip r:embed="rId14"/>
                      <a:srcRect/>
                      <a:stretch>
                        <a:fillRect/>
                      </a:stretch>
                    </p:blipFill>
                    <p:spPr bwMode="auto">
                      <a:xfrm>
                        <a:off x="1500981" y="1130263"/>
                        <a:ext cx="655638"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kt 14"/>
          <p:cNvGraphicFramePr>
            <a:graphicFrameLocks noGrp="1" noChangeAspect="1"/>
          </p:cNvGraphicFramePr>
          <p:nvPr>
            <p:extLst>
              <p:ext uri="{D42A27DB-BD31-4B8C-83A1-F6EECF244321}">
                <p14:modId xmlns:p14="http://schemas.microsoft.com/office/powerpoint/2010/main" val="433287930"/>
              </p:ext>
            </p:extLst>
          </p:nvPr>
        </p:nvGraphicFramePr>
        <p:xfrm>
          <a:off x="2070040" y="1668484"/>
          <a:ext cx="395612" cy="258742"/>
        </p:xfrm>
        <a:graphic>
          <a:graphicData uri="http://schemas.openxmlformats.org/presentationml/2006/ole">
            <mc:AlternateContent xmlns:mc="http://schemas.openxmlformats.org/markup-compatibility/2006">
              <mc:Choice xmlns:v="urn:schemas-microsoft-com:vml" Requires="v">
                <p:oleObj spid="_x0000_s1715857" name="Formel" r:id="rId15" imgW="393480" imgH="241200" progId="Equation.3">
                  <p:embed/>
                </p:oleObj>
              </mc:Choice>
              <mc:Fallback>
                <p:oleObj name="Formel" r:id="rId15" imgW="393480" imgH="241200" progId="Equation.3">
                  <p:embed/>
                  <p:pic>
                    <p:nvPicPr>
                      <p:cNvPr id="0" name="Objekt 26"/>
                      <p:cNvPicPr>
                        <a:picLocks noGrp="1" noChangeAspect="1" noChangeArrowheads="1"/>
                      </p:cNvPicPr>
                      <p:nvPr/>
                    </p:nvPicPr>
                    <p:blipFill>
                      <a:blip r:embed="rId16"/>
                      <a:srcRect/>
                      <a:stretch>
                        <a:fillRect/>
                      </a:stretch>
                    </p:blipFill>
                    <p:spPr bwMode="auto">
                      <a:xfrm>
                        <a:off x="2070040" y="1668484"/>
                        <a:ext cx="395612" cy="258742"/>
                      </a:xfrm>
                      <a:prstGeom prst="rect">
                        <a:avLst/>
                      </a:prstGeom>
                      <a:noFill/>
                      <a:ln>
                        <a:noFill/>
                      </a:ln>
                    </p:spPr>
                  </p:pic>
                </p:oleObj>
              </mc:Fallback>
            </mc:AlternateContent>
          </a:graphicData>
        </a:graphic>
      </p:graphicFrame>
      <p:grpSp>
        <p:nvGrpSpPr>
          <p:cNvPr id="42" name="Gruppieren 41"/>
          <p:cNvGrpSpPr/>
          <p:nvPr/>
        </p:nvGrpSpPr>
        <p:grpSpPr>
          <a:xfrm>
            <a:off x="1542772" y="3286987"/>
            <a:ext cx="393626" cy="299103"/>
            <a:chOff x="1554440" y="3938588"/>
            <a:chExt cx="414338" cy="252852"/>
          </a:xfrm>
        </p:grpSpPr>
        <p:sp>
          <p:nvSpPr>
            <p:cNvPr id="43" name="Rechteck 42"/>
            <p:cNvSpPr/>
            <p:nvPr/>
          </p:nvSpPr>
          <p:spPr>
            <a:xfrm>
              <a:off x="1554440" y="3938588"/>
              <a:ext cx="414338" cy="2528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4" name="Pfeil nach unten 43"/>
            <p:cNvSpPr/>
            <p:nvPr/>
          </p:nvSpPr>
          <p:spPr>
            <a:xfrm>
              <a:off x="1645590" y="3939382"/>
              <a:ext cx="227279" cy="252057"/>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46" name="Rectangle 8"/>
          <p:cNvSpPr>
            <a:spLocks noChangeArrowheads="1"/>
          </p:cNvSpPr>
          <p:nvPr/>
        </p:nvSpPr>
        <p:spPr bwMode="auto">
          <a:xfrm>
            <a:off x="1542772" y="3867150"/>
            <a:ext cx="400050" cy="863600"/>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58" name="Rechteck 57"/>
          <p:cNvSpPr/>
          <p:nvPr/>
        </p:nvSpPr>
        <p:spPr>
          <a:xfrm>
            <a:off x="2513434" y="5699051"/>
            <a:ext cx="381680" cy="19776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55305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45934"/>
                                        </p:tgtEl>
                                      </p:cBhvr>
                                    </p:animEffect>
                                    <p:set>
                                      <p:cBhvr>
                                        <p:cTn id="7" dur="1" fill="hold">
                                          <p:stCondLst>
                                            <p:cond delay="499"/>
                                          </p:stCondLst>
                                        </p:cTn>
                                        <p:tgtEl>
                                          <p:spTgt spid="174593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745935"/>
                                        </p:tgtEl>
                                      </p:cBhvr>
                                    </p:animEffect>
                                    <p:set>
                                      <p:cBhvr>
                                        <p:cTn id="10" dur="1" fill="hold">
                                          <p:stCondLst>
                                            <p:cond delay="499"/>
                                          </p:stCondLst>
                                        </p:cTn>
                                        <p:tgtEl>
                                          <p:spTgt spid="174593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745936"/>
                                        </p:tgtEl>
                                      </p:cBhvr>
                                    </p:animEffect>
                                    <p:set>
                                      <p:cBhvr>
                                        <p:cTn id="13" dur="1" fill="hold">
                                          <p:stCondLst>
                                            <p:cond delay="499"/>
                                          </p:stCondLst>
                                        </p:cTn>
                                        <p:tgtEl>
                                          <p:spTgt spid="174593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745937"/>
                                        </p:tgtEl>
                                      </p:cBhvr>
                                    </p:animEffect>
                                    <p:set>
                                      <p:cBhvr>
                                        <p:cTn id="16" dur="1" fill="hold">
                                          <p:stCondLst>
                                            <p:cond delay="499"/>
                                          </p:stCondLst>
                                        </p:cTn>
                                        <p:tgtEl>
                                          <p:spTgt spid="174593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459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4593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937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down)">
                                      <p:cBhvr>
                                        <p:cTn id="53" dur="600"/>
                                        <p:tgtEl>
                                          <p:spTgt spid="39"/>
                                        </p:tgtEl>
                                      </p:cBhvr>
                                    </p:animEffect>
                                  </p:childTnLst>
                                </p:cTn>
                              </p:par>
                              <p:par>
                                <p:cTn id="54" presetID="22" presetClass="exit" presetSubtype="1" fill="hold" nodeType="withEffect">
                                  <p:stCondLst>
                                    <p:cond delay="600"/>
                                  </p:stCondLst>
                                  <p:childTnLst>
                                    <p:animEffect transition="out" filter="wipe(up)">
                                      <p:cBhvr>
                                        <p:cTn id="55" dur="600"/>
                                        <p:tgtEl>
                                          <p:spTgt spid="39"/>
                                        </p:tgtEl>
                                      </p:cBhvr>
                                    </p:animEffect>
                                    <p:set>
                                      <p:cBhvr>
                                        <p:cTn id="56" dur="1" fill="hold">
                                          <p:stCondLst>
                                            <p:cond delay="599"/>
                                          </p:stCondLst>
                                        </p:cTn>
                                        <p:tgtEl>
                                          <p:spTgt spid="39"/>
                                        </p:tgtEl>
                                        <p:attrNameLst>
                                          <p:attrName>style.visibility</p:attrName>
                                        </p:attrNameLst>
                                      </p:cBhvr>
                                      <p:to>
                                        <p:strVal val="hidden"/>
                                      </p:to>
                                    </p:set>
                                  </p:childTnLst>
                                </p:cTn>
                              </p:par>
                              <p:par>
                                <p:cTn id="57" presetID="22" presetClass="entr" presetSubtype="1" fill="hold" nodeType="withEffect">
                                  <p:stCondLst>
                                    <p:cond delay="1200"/>
                                  </p:stCondLst>
                                  <p:childTnLst>
                                    <p:set>
                                      <p:cBhvr>
                                        <p:cTn id="58" dur="1" fill="hold">
                                          <p:stCondLst>
                                            <p:cond delay="0"/>
                                          </p:stCondLst>
                                        </p:cTn>
                                        <p:tgtEl>
                                          <p:spTgt spid="42"/>
                                        </p:tgtEl>
                                        <p:attrNameLst>
                                          <p:attrName>style.visibility</p:attrName>
                                        </p:attrNameLst>
                                      </p:cBhvr>
                                      <p:to>
                                        <p:strVal val="visible"/>
                                      </p:to>
                                    </p:set>
                                    <p:animEffect transition="in" filter="wipe(up)">
                                      <p:cBhvr>
                                        <p:cTn id="59" dur="600"/>
                                        <p:tgtEl>
                                          <p:spTgt spid="42"/>
                                        </p:tgtEl>
                                      </p:cBhvr>
                                    </p:animEffect>
                                  </p:childTnLst>
                                </p:cTn>
                              </p:par>
                              <p:par>
                                <p:cTn id="60" presetID="22" presetClass="exit" presetSubtype="4" fill="hold" nodeType="withEffect">
                                  <p:stCondLst>
                                    <p:cond delay="1800"/>
                                  </p:stCondLst>
                                  <p:childTnLst>
                                    <p:animEffect transition="out" filter="wipe(down)">
                                      <p:cBhvr>
                                        <p:cTn id="61" dur="600"/>
                                        <p:tgtEl>
                                          <p:spTgt spid="42"/>
                                        </p:tgtEl>
                                      </p:cBhvr>
                                    </p:animEffect>
                                    <p:set>
                                      <p:cBhvr>
                                        <p:cTn id="62" dur="1" fill="hold">
                                          <p:stCondLst>
                                            <p:cond delay="599"/>
                                          </p:stCondLst>
                                        </p:cTn>
                                        <p:tgtEl>
                                          <p:spTgt spid="4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5"/>
                                        </p:tgtEl>
                                      </p:cBhvr>
                                    </p:animEffect>
                                    <p:set>
                                      <p:cBhvr>
                                        <p:cTn id="73" dur="1" fill="hold">
                                          <p:stCondLst>
                                            <p:cond delay="499"/>
                                          </p:stCondLst>
                                        </p:cTn>
                                        <p:tgtEl>
                                          <p:spTgt spid="15"/>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30"/>
                                        </p:tgtEl>
                                      </p:cBhvr>
                                    </p:animEffect>
                                    <p:set>
                                      <p:cBhvr>
                                        <p:cTn id="76" dur="1" fill="hold">
                                          <p:stCondLst>
                                            <p:cond delay="499"/>
                                          </p:stCondLst>
                                        </p:cTn>
                                        <p:tgtEl>
                                          <p:spTgt spid="30"/>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745928"/>
                                        </p:tgtEl>
                                      </p:cBhvr>
                                    </p:animEffect>
                                    <p:set>
                                      <p:cBhvr>
                                        <p:cTn id="79" dur="1" fill="hold">
                                          <p:stCondLst>
                                            <p:cond delay="499"/>
                                          </p:stCondLst>
                                        </p:cTn>
                                        <p:tgtEl>
                                          <p:spTgt spid="1745928"/>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4"/>
                                        </p:tgtEl>
                                      </p:cBhvr>
                                    </p:animEffect>
                                    <p:set>
                                      <p:cBhvr>
                                        <p:cTn id="82" dur="1" fill="hold">
                                          <p:stCondLst>
                                            <p:cond delay="499"/>
                                          </p:stCondLst>
                                        </p:cTn>
                                        <p:tgtEl>
                                          <p:spTgt spid="14"/>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7"/>
                                        </p:tgtEl>
                                      </p:cBhvr>
                                    </p:animEffect>
                                    <p:set>
                                      <p:cBhvr>
                                        <p:cTn id="85" dur="1" fill="hold">
                                          <p:stCondLst>
                                            <p:cond delay="499"/>
                                          </p:stCondLst>
                                        </p:cTn>
                                        <p:tgtEl>
                                          <p:spTgt spid="27"/>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0"/>
                                        </p:tgtEl>
                                      </p:cBhvr>
                                    </p:animEffect>
                                    <p:set>
                                      <p:cBhvr>
                                        <p:cTn id="88" dur="1" fill="hold">
                                          <p:stCondLst>
                                            <p:cond delay="499"/>
                                          </p:stCondLst>
                                        </p:cTn>
                                        <p:tgtEl>
                                          <p:spTgt spid="10"/>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745938"/>
                                        </p:tgtEl>
                                      </p:cBhvr>
                                    </p:animEffect>
                                    <p:set>
                                      <p:cBhvr>
                                        <p:cTn id="91" dur="1" fill="hold">
                                          <p:stCondLst>
                                            <p:cond delay="499"/>
                                          </p:stCondLst>
                                        </p:cTn>
                                        <p:tgtEl>
                                          <p:spTgt spid="174593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13"/>
                                        </p:tgtEl>
                                      </p:cBhvr>
                                    </p:animEffect>
                                    <p:set>
                                      <p:cBhvr>
                                        <p:cTn id="94" dur="1" fill="hold">
                                          <p:stCondLst>
                                            <p:cond delay="499"/>
                                          </p:stCondLst>
                                        </p:cTn>
                                        <p:tgtEl>
                                          <p:spTgt spid="13"/>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1"/>
                                        </p:tgtEl>
                                      </p:cBhvr>
                                    </p:animEffect>
                                    <p:set>
                                      <p:cBhvr>
                                        <p:cTn id="97" dur="1" fill="hold">
                                          <p:stCondLst>
                                            <p:cond delay="499"/>
                                          </p:stCondLst>
                                        </p:cTn>
                                        <p:tgtEl>
                                          <p:spTgt spid="11"/>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1693722"/>
                                        </p:tgtEl>
                                      </p:cBhvr>
                                    </p:animEffect>
                                    <p:set>
                                      <p:cBhvr>
                                        <p:cTn id="100" dur="1" fill="hold">
                                          <p:stCondLst>
                                            <p:cond delay="499"/>
                                          </p:stCondLst>
                                        </p:cTn>
                                        <p:tgtEl>
                                          <p:spTgt spid="1693722"/>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36"/>
                                        </p:tgtEl>
                                      </p:cBhvr>
                                    </p:animEffect>
                                    <p:set>
                                      <p:cBhvr>
                                        <p:cTn id="103" dur="1" fill="hold">
                                          <p:stCondLst>
                                            <p:cond delay="499"/>
                                          </p:stCondLst>
                                        </p:cTn>
                                        <p:tgtEl>
                                          <p:spTgt spid="36"/>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39"/>
                                        </p:tgtEl>
                                      </p:cBhvr>
                                    </p:animEffect>
                                    <p:set>
                                      <p:cBhvr>
                                        <p:cTn id="106" dur="1" fill="hold">
                                          <p:stCondLst>
                                            <p:cond delay="499"/>
                                          </p:stCondLst>
                                        </p:cTn>
                                        <p:tgtEl>
                                          <p:spTgt spid="39"/>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42"/>
                                        </p:tgtEl>
                                      </p:cBhvr>
                                    </p:animEffect>
                                    <p:set>
                                      <p:cBhvr>
                                        <p:cTn id="109" dur="1" fill="hold">
                                          <p:stCondLst>
                                            <p:cond delay="499"/>
                                          </p:stCondLst>
                                        </p:cTn>
                                        <p:tgtEl>
                                          <p:spTgt spid="42"/>
                                        </p:tgtEl>
                                        <p:attrNameLst>
                                          <p:attrName>style.visibility</p:attrName>
                                        </p:attrNameLst>
                                      </p:cBhvr>
                                      <p:to>
                                        <p:strVal val="hidden"/>
                                      </p:to>
                                    </p:set>
                                  </p:childTnLst>
                                </p:cTn>
                              </p:par>
                              <p:par>
                                <p:cTn id="110" presetID="10" presetClass="entr" presetSubtype="0" fill="hold" grpId="1" nodeType="withEffect">
                                  <p:stCondLst>
                                    <p:cond delay="0"/>
                                  </p:stCondLst>
                                  <p:childTnLst>
                                    <p:set>
                                      <p:cBhvr>
                                        <p:cTn id="111" dur="1" fill="hold">
                                          <p:stCondLst>
                                            <p:cond delay="0"/>
                                          </p:stCondLst>
                                        </p:cTn>
                                        <p:tgtEl>
                                          <p:spTgt spid="1745934"/>
                                        </p:tgtEl>
                                        <p:attrNameLst>
                                          <p:attrName>style.visibility</p:attrName>
                                        </p:attrNameLst>
                                      </p:cBhvr>
                                      <p:to>
                                        <p:strVal val="visible"/>
                                      </p:to>
                                    </p:set>
                                    <p:animEffect transition="in" filter="fade">
                                      <p:cBhvr>
                                        <p:cTn id="112" dur="500"/>
                                        <p:tgtEl>
                                          <p:spTgt spid="1745934"/>
                                        </p:tgtEl>
                                      </p:cBhvr>
                                    </p:animEffect>
                                  </p:childTnLst>
                                </p:cTn>
                              </p:par>
                              <p:par>
                                <p:cTn id="113" presetID="10" presetClass="entr" presetSubtype="0" fill="hold" grpId="1" nodeType="withEffect">
                                  <p:stCondLst>
                                    <p:cond delay="0"/>
                                  </p:stCondLst>
                                  <p:childTnLst>
                                    <p:set>
                                      <p:cBhvr>
                                        <p:cTn id="114" dur="1" fill="hold">
                                          <p:stCondLst>
                                            <p:cond delay="0"/>
                                          </p:stCondLst>
                                        </p:cTn>
                                        <p:tgtEl>
                                          <p:spTgt spid="1745935"/>
                                        </p:tgtEl>
                                        <p:attrNameLst>
                                          <p:attrName>style.visibility</p:attrName>
                                        </p:attrNameLst>
                                      </p:cBhvr>
                                      <p:to>
                                        <p:strVal val="visible"/>
                                      </p:to>
                                    </p:set>
                                    <p:animEffect transition="in" filter="fade">
                                      <p:cBhvr>
                                        <p:cTn id="115" dur="500"/>
                                        <p:tgtEl>
                                          <p:spTgt spid="1745935"/>
                                        </p:tgtEl>
                                      </p:cBhvr>
                                    </p:animEffect>
                                  </p:childTnLst>
                                </p:cTn>
                              </p:par>
                              <p:par>
                                <p:cTn id="116" presetID="10" presetClass="entr" presetSubtype="0" fill="hold" grpId="1" nodeType="withEffect">
                                  <p:stCondLst>
                                    <p:cond delay="0"/>
                                  </p:stCondLst>
                                  <p:childTnLst>
                                    <p:set>
                                      <p:cBhvr>
                                        <p:cTn id="117" dur="1" fill="hold">
                                          <p:stCondLst>
                                            <p:cond delay="0"/>
                                          </p:stCondLst>
                                        </p:cTn>
                                        <p:tgtEl>
                                          <p:spTgt spid="1745936"/>
                                        </p:tgtEl>
                                        <p:attrNameLst>
                                          <p:attrName>style.visibility</p:attrName>
                                        </p:attrNameLst>
                                      </p:cBhvr>
                                      <p:to>
                                        <p:strVal val="visible"/>
                                      </p:to>
                                    </p:set>
                                    <p:animEffect transition="in" filter="fade">
                                      <p:cBhvr>
                                        <p:cTn id="118" dur="500"/>
                                        <p:tgtEl>
                                          <p:spTgt spid="1745936"/>
                                        </p:tgtEl>
                                      </p:cBhvr>
                                    </p:animEffect>
                                  </p:childTnLst>
                                </p:cTn>
                              </p:par>
                              <p:par>
                                <p:cTn id="119" presetID="10" presetClass="entr" presetSubtype="0" fill="hold" grpId="1" nodeType="withEffect">
                                  <p:stCondLst>
                                    <p:cond delay="0"/>
                                  </p:stCondLst>
                                  <p:childTnLst>
                                    <p:set>
                                      <p:cBhvr>
                                        <p:cTn id="120" dur="1" fill="hold">
                                          <p:stCondLst>
                                            <p:cond delay="0"/>
                                          </p:stCondLst>
                                        </p:cTn>
                                        <p:tgtEl>
                                          <p:spTgt spid="1745937"/>
                                        </p:tgtEl>
                                        <p:attrNameLst>
                                          <p:attrName>style.visibility</p:attrName>
                                        </p:attrNameLst>
                                      </p:cBhvr>
                                      <p:to>
                                        <p:strVal val="visible"/>
                                      </p:to>
                                    </p:set>
                                    <p:animEffect transition="in" filter="fade">
                                      <p:cBhvr>
                                        <p:cTn id="121" dur="500"/>
                                        <p:tgtEl>
                                          <p:spTgt spid="1745937"/>
                                        </p:tgtEl>
                                      </p:cBhvr>
                                    </p:animEffect>
                                  </p:childTnLst>
                                </p:cTn>
                              </p:par>
                            </p:childTnLst>
                          </p:cTn>
                        </p:par>
                      </p:childTnLst>
                    </p:cTn>
                  </p:par>
                  <p:par>
                    <p:cTn id="122" fill="hold">
                      <p:stCondLst>
                        <p:cond delay="indefinite"/>
                      </p:stCondLst>
                      <p:childTnLst>
                        <p:par>
                          <p:cTn id="123" fill="hold">
                            <p:stCondLst>
                              <p:cond delay="0"/>
                            </p:stCondLst>
                            <p:childTnLst>
                              <p:par>
                                <p:cTn id="124" presetID="42" presetClass="path" presetSubtype="0" accel="50000" decel="50000" fill="hold" grpId="2" nodeType="clickEffect">
                                  <p:stCondLst>
                                    <p:cond delay="0"/>
                                  </p:stCondLst>
                                  <p:childTnLst>
                                    <p:animMotion origin="layout" path="M 3.61111E-6 4.07407E-6 L -0.10469 -0.00047 " pathEditMode="relative" rAng="0" ptsTypes="AA">
                                      <p:cBhvr>
                                        <p:cTn id="125" dur="2000" fill="hold"/>
                                        <p:tgtEl>
                                          <p:spTgt spid="1745934"/>
                                        </p:tgtEl>
                                        <p:attrNameLst>
                                          <p:attrName>ppt_x</p:attrName>
                                          <p:attrName>ppt_y</p:attrName>
                                        </p:attrNameLst>
                                      </p:cBhvr>
                                      <p:rCtr x="-5243" y="-23"/>
                                    </p:animMotion>
                                  </p:childTnLst>
                                </p:cTn>
                              </p:par>
                              <p:par>
                                <p:cTn id="126" presetID="42" presetClass="path" presetSubtype="0" accel="50000" decel="50000" fill="hold" grpId="2" nodeType="withEffect">
                                  <p:stCondLst>
                                    <p:cond delay="0"/>
                                  </p:stCondLst>
                                  <p:childTnLst>
                                    <p:animMotion origin="layout" path="M -0.00052 4.07407E-6 L -0.10451 -0.00047 " pathEditMode="relative" rAng="0" ptsTypes="AA">
                                      <p:cBhvr>
                                        <p:cTn id="127" dur="2000" fill="hold"/>
                                        <p:tgtEl>
                                          <p:spTgt spid="1745935"/>
                                        </p:tgtEl>
                                        <p:attrNameLst>
                                          <p:attrName>ppt_x</p:attrName>
                                          <p:attrName>ppt_y</p:attrName>
                                        </p:attrNameLst>
                                      </p:cBhvr>
                                      <p:rCtr x="-5208" y="-23"/>
                                    </p:animMotion>
                                  </p:childTnLst>
                                </p:cTn>
                              </p:par>
                              <p:par>
                                <p:cTn id="128" presetID="42" presetClass="path" presetSubtype="0" accel="50000" decel="50000" fill="hold" grpId="2" nodeType="withEffect">
                                  <p:stCondLst>
                                    <p:cond delay="0"/>
                                  </p:stCondLst>
                                  <p:childTnLst>
                                    <p:animMotion origin="layout" path="M 2.77778E-7 4.07407E-6 L -0.10521 -0.00047 " pathEditMode="relative" rAng="0" ptsTypes="AA">
                                      <p:cBhvr>
                                        <p:cTn id="129" dur="2000" fill="hold"/>
                                        <p:tgtEl>
                                          <p:spTgt spid="1745936"/>
                                        </p:tgtEl>
                                        <p:attrNameLst>
                                          <p:attrName>ppt_x</p:attrName>
                                          <p:attrName>ppt_y</p:attrName>
                                        </p:attrNameLst>
                                      </p:cBhvr>
                                      <p:rCtr x="-5260" y="-23"/>
                                    </p:animMotion>
                                  </p:childTnLst>
                                </p:cTn>
                              </p:par>
                              <p:par>
                                <p:cTn id="130" presetID="42" presetClass="path" presetSubtype="0" accel="50000" decel="50000" fill="hold" grpId="2" nodeType="withEffect">
                                  <p:stCondLst>
                                    <p:cond delay="0"/>
                                  </p:stCondLst>
                                  <p:childTnLst>
                                    <p:animMotion origin="layout" path="M 5E-6 -4.44444E-6 L -0.10469 0.0007 " pathEditMode="relative" rAng="0" ptsTypes="AA">
                                      <p:cBhvr>
                                        <p:cTn id="131" dur="2000" fill="hold"/>
                                        <p:tgtEl>
                                          <p:spTgt spid="1745937"/>
                                        </p:tgtEl>
                                        <p:attrNameLst>
                                          <p:attrName>ppt_x</p:attrName>
                                          <p:attrName>ppt_y</p:attrName>
                                        </p:attrNameLst>
                                      </p:cBhvr>
                                      <p:rCtr x="-5243" y="23"/>
                                    </p:animMotion>
                                  </p:childTnLst>
                                </p:cTn>
                              </p:par>
                              <p:par>
                                <p:cTn id="132" presetID="42" presetClass="path" presetSubtype="0" accel="50000" decel="50000" fill="hold" grpId="0" nodeType="withEffect">
                                  <p:stCondLst>
                                    <p:cond delay="0"/>
                                  </p:stCondLst>
                                  <p:childTnLst>
                                    <p:animMotion origin="layout" path="M -1.66667E-6 -7.40741E-7 L -0.10521 -0.00046 " pathEditMode="relative" rAng="0" ptsTypes="AA">
                                      <p:cBhvr>
                                        <p:cTn id="133" dur="2000" fill="hold"/>
                                        <p:tgtEl>
                                          <p:spTgt spid="37"/>
                                        </p:tgtEl>
                                        <p:attrNameLst>
                                          <p:attrName>ppt_x</p:attrName>
                                          <p:attrName>ppt_y</p:attrName>
                                        </p:attrNameLst>
                                      </p:cBhvr>
                                      <p:rCtr x="-5260" y="-23"/>
                                    </p:animMotion>
                                  </p:childTnLst>
                                </p:cTn>
                              </p:par>
                              <p:par>
                                <p:cTn id="134" presetID="42" presetClass="path" presetSubtype="0" accel="50000" decel="50000" fill="hold" grpId="0" nodeType="withEffect">
                                  <p:stCondLst>
                                    <p:cond delay="0"/>
                                  </p:stCondLst>
                                  <p:childTnLst>
                                    <p:animMotion origin="layout" path="M 2.77778E-7 3.33333E-6 L -0.10486 3.33333E-6 " pathEditMode="relative" rAng="0" ptsTypes="AA">
                                      <p:cBhvr>
                                        <p:cTn id="135" dur="2000" fill="hold"/>
                                        <p:tgtEl>
                                          <p:spTgt spid="38"/>
                                        </p:tgtEl>
                                        <p:attrNameLst>
                                          <p:attrName>ppt_x</p:attrName>
                                          <p:attrName>ppt_y</p:attrName>
                                        </p:attrNameLst>
                                      </p:cBhvr>
                                      <p:rCtr x="-5243" y="0"/>
                                    </p:animMotion>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45"/>
                                        </p:tgtEl>
                                        <p:attrNameLst>
                                          <p:attrName>style.visibility</p:attrName>
                                        </p:attrNameLst>
                                      </p:cBhvr>
                                      <p:to>
                                        <p:strVal val="visible"/>
                                      </p:to>
                                    </p:set>
                                  </p:childTnLst>
                                </p:cTn>
                              </p:par>
                              <p:par>
                                <p:cTn id="140" presetID="1" presetClass="entr" presetSubtype="0" fill="hold" grpId="0" nodeType="withEffect">
                                  <p:stCondLst>
                                    <p:cond delay="0"/>
                                  </p:stCondLst>
                                  <p:childTnLst>
                                    <p:set>
                                      <p:cBhvr>
                                        <p:cTn id="141" dur="1" fill="hold">
                                          <p:stCondLst>
                                            <p:cond delay="0"/>
                                          </p:stCondLst>
                                        </p:cTn>
                                        <p:tgtEl>
                                          <p:spTgt spid="21"/>
                                        </p:tgtEl>
                                        <p:attrNameLst>
                                          <p:attrName>style.visibility</p:attrName>
                                        </p:attrNameLst>
                                      </p:cBhvr>
                                      <p:to>
                                        <p:strVal val="visible"/>
                                      </p:to>
                                    </p:set>
                                  </p:childTnLst>
                                </p:cTn>
                              </p:par>
                              <p:par>
                                <p:cTn id="142" presetID="1" presetClass="entr" presetSubtype="0" fill="hold" grpId="0" nodeType="withEffect">
                                  <p:stCondLst>
                                    <p:cond delay="0"/>
                                  </p:stCondLst>
                                  <p:childTnLst>
                                    <p:set>
                                      <p:cBhvr>
                                        <p:cTn id="143" dur="1" fill="hold">
                                          <p:stCondLst>
                                            <p:cond delay="0"/>
                                          </p:stCondLst>
                                        </p:cTn>
                                        <p:tgtEl>
                                          <p:spTgt spid="56"/>
                                        </p:tgtEl>
                                        <p:attrNameLst>
                                          <p:attrName>style.visibility</p:attrName>
                                        </p:attrNameLst>
                                      </p:cBhvr>
                                      <p:to>
                                        <p:strVal val="visible"/>
                                      </p:to>
                                    </p:set>
                                  </p:childTnLst>
                                </p:cTn>
                              </p:par>
                              <p:par>
                                <p:cTn id="144" presetID="1" presetClass="entr" presetSubtype="0" fill="hold" grpId="0" nodeType="withEffect">
                                  <p:stCondLst>
                                    <p:cond delay="0"/>
                                  </p:stCondLst>
                                  <p:childTnLst>
                                    <p:set>
                                      <p:cBhvr>
                                        <p:cTn id="145" dur="1" fill="hold">
                                          <p:stCondLst>
                                            <p:cond delay="0"/>
                                          </p:stCondLst>
                                        </p:cTn>
                                        <p:tgtEl>
                                          <p:spTgt spid="46"/>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22" presetClass="entr" presetSubtype="4" fill="hold" nodeType="clickEffect">
                                  <p:stCondLst>
                                    <p:cond delay="0"/>
                                  </p:stCondLst>
                                  <p:childTnLst>
                                    <p:set>
                                      <p:cBhvr>
                                        <p:cTn id="149" dur="1" fill="hold">
                                          <p:stCondLst>
                                            <p:cond delay="0"/>
                                          </p:stCondLst>
                                        </p:cTn>
                                        <p:tgtEl>
                                          <p:spTgt spid="39"/>
                                        </p:tgtEl>
                                        <p:attrNameLst>
                                          <p:attrName>style.visibility</p:attrName>
                                        </p:attrNameLst>
                                      </p:cBhvr>
                                      <p:to>
                                        <p:strVal val="visible"/>
                                      </p:to>
                                    </p:set>
                                    <p:animEffect transition="in" filter="wipe(down)">
                                      <p:cBhvr>
                                        <p:cTn id="150" dur="500"/>
                                        <p:tgtEl>
                                          <p:spTgt spid="39"/>
                                        </p:tgtEl>
                                      </p:cBhvr>
                                    </p:animEffec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18"/>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49"/>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50"/>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51"/>
                                        </p:tgtEl>
                                        <p:attrNameLst>
                                          <p:attrName>style.visibility</p:attrName>
                                        </p:attrNameLst>
                                      </p:cBhvr>
                                      <p:to>
                                        <p:strVal val="visible"/>
                                      </p:to>
                                    </p:set>
                                  </p:childTnLst>
                                </p:cTn>
                              </p:par>
                              <p:par>
                                <p:cTn id="161" presetID="50" presetClass="path" presetSubtype="0" accel="50000" decel="50000" fill="hold" grpId="1" nodeType="withEffect">
                                  <p:stCondLst>
                                    <p:cond delay="0"/>
                                  </p:stCondLst>
                                  <p:childTnLst>
                                    <p:animMotion origin="layout" path="M 2.22222E-6 -4.31745E-6 L 0.0816 -4.31745E-6 C 0.11857 -4.31745E-6 0.16406 0.04327 0.16406 0.07844 L 0.16406 0.15803 " pathEditMode="relative" rAng="0" ptsTypes="FfFF">
                                      <p:cBhvr>
                                        <p:cTn id="162" dur="2000" fill="hold"/>
                                        <p:tgtEl>
                                          <p:spTgt spid="18"/>
                                        </p:tgtEl>
                                        <p:attrNameLst>
                                          <p:attrName>ppt_x</p:attrName>
                                          <p:attrName>ppt_y</p:attrName>
                                        </p:attrNameLst>
                                      </p:cBhvr>
                                      <p:rCtr x="8194" y="7890"/>
                                    </p:animMotion>
                                  </p:childTnLst>
                                </p:cTn>
                              </p:par>
                              <p:par>
                                <p:cTn id="163" presetID="50" presetClass="path" presetSubtype="0" accel="50000" decel="50000" fill="hold" grpId="1" nodeType="withEffect">
                                  <p:stCondLst>
                                    <p:cond delay="0"/>
                                  </p:stCondLst>
                                  <p:childTnLst>
                                    <p:animMotion origin="layout" path="M -4.16667E-6 -2.94608E-6 L 0.14445 -2.94608E-6 C 0.20973 -2.94608E-6 0.28976 0.04559 0.28976 0.08262 L 0.28976 0.16571 " pathEditMode="relative" rAng="0" ptsTypes="FfFF">
                                      <p:cBhvr>
                                        <p:cTn id="164" dur="2000" fill="hold"/>
                                        <p:tgtEl>
                                          <p:spTgt spid="49"/>
                                        </p:tgtEl>
                                        <p:attrNameLst>
                                          <p:attrName>ppt_x</p:attrName>
                                          <p:attrName>ppt_y</p:attrName>
                                        </p:attrNameLst>
                                      </p:cBhvr>
                                      <p:rCtr x="14479" y="8285"/>
                                    </p:animMotion>
                                  </p:childTnLst>
                                </p:cTn>
                              </p:par>
                              <p:par>
                                <p:cTn id="165" presetID="50" presetClass="path" presetSubtype="0" accel="50000" decel="50000" fill="hold" grpId="1" nodeType="withEffect">
                                  <p:stCondLst>
                                    <p:cond delay="0"/>
                                  </p:stCondLst>
                                  <p:childTnLst>
                                    <p:animMotion origin="layout" path="M 2.22222E-6 -2.96459E-6 L 0.20712 -2.96459E-6 C 0.30035 -2.96459E-6 0.4151 0.04652 0.4151 0.08494 L 0.4151 0.1708 " pathEditMode="relative" rAng="0" ptsTypes="FfFF">
                                      <p:cBhvr>
                                        <p:cTn id="166" dur="2000" fill="hold"/>
                                        <p:tgtEl>
                                          <p:spTgt spid="50"/>
                                        </p:tgtEl>
                                        <p:attrNameLst>
                                          <p:attrName>ppt_x</p:attrName>
                                          <p:attrName>ppt_y</p:attrName>
                                        </p:attrNameLst>
                                      </p:cBhvr>
                                      <p:rCtr x="20747" y="8540"/>
                                    </p:animMotion>
                                  </p:childTnLst>
                                </p:cTn>
                              </p:par>
                              <p:par>
                                <p:cTn id="167" presetID="50" presetClass="path" presetSubtype="0" accel="50000" decel="50000" fill="hold" grpId="1" nodeType="withEffect">
                                  <p:stCondLst>
                                    <p:cond delay="0"/>
                                  </p:stCondLst>
                                  <p:childTnLst>
                                    <p:animMotion origin="layout" path="M 2.22222E-6 -1.57834E-6 L 0.27048 -1.57834E-6 C 0.39201 -1.57834E-6 0.54149 0.03194 0.54149 0.05809 L 0.54149 0.11664 " pathEditMode="relative" rAng="0" ptsTypes="FfFF">
                                      <p:cBhvr>
                                        <p:cTn id="168" dur="2000" fill="hold"/>
                                        <p:tgtEl>
                                          <p:spTgt spid="51"/>
                                        </p:tgtEl>
                                        <p:attrNameLst>
                                          <p:attrName>ppt_x</p:attrName>
                                          <p:attrName>ppt_y</p:attrName>
                                        </p:attrNameLst>
                                      </p:cBhvr>
                                      <p:rCtr x="27066" y="5832"/>
                                    </p:animMotion>
                                  </p:childTnLst>
                                </p:cTn>
                              </p:par>
                              <p:par>
                                <p:cTn id="169" presetID="10" presetClass="entr" presetSubtype="0" fill="hold" grpId="0" nodeType="withEffect">
                                  <p:stCondLst>
                                    <p:cond delay="2000"/>
                                  </p:stCondLst>
                                  <p:childTnLst>
                                    <p:set>
                                      <p:cBhvr>
                                        <p:cTn id="170" dur="1" fill="hold">
                                          <p:stCondLst>
                                            <p:cond delay="0"/>
                                          </p:stCondLst>
                                        </p:cTn>
                                        <p:tgtEl>
                                          <p:spTgt spid="58"/>
                                        </p:tgtEl>
                                        <p:attrNameLst>
                                          <p:attrName>style.visibility</p:attrName>
                                        </p:attrNameLst>
                                      </p:cBhvr>
                                      <p:to>
                                        <p:strVal val="visible"/>
                                      </p:to>
                                    </p:set>
                                    <p:animEffect transition="in" filter="fade">
                                      <p:cBhvr>
                                        <p:cTn id="171" dur="500"/>
                                        <p:tgtEl>
                                          <p:spTgt spid="58"/>
                                        </p:tgtEl>
                                      </p:cBhvr>
                                    </p:animEffect>
                                  </p:childTnLst>
                                </p:cTn>
                              </p:par>
                            </p:childTnLst>
                          </p:cTn>
                        </p:par>
                      </p:childTnLst>
                    </p:cTn>
                  </p:par>
                  <p:par>
                    <p:cTn id="172" fill="hold">
                      <p:stCondLst>
                        <p:cond delay="indefinite"/>
                      </p:stCondLst>
                      <p:childTnLst>
                        <p:par>
                          <p:cTn id="173" fill="hold">
                            <p:stCondLst>
                              <p:cond delay="0"/>
                            </p:stCondLst>
                            <p:childTnLst>
                              <p:par>
                                <p:cTn id="174" presetID="1" presetClass="exit" presetSubtype="0" fill="hold" nodeType="clickEffect">
                                  <p:stCondLst>
                                    <p:cond delay="0"/>
                                  </p:stCondLst>
                                  <p:childTnLst>
                                    <p:set>
                                      <p:cBhvr>
                                        <p:cTn id="175" dur="1" fill="hold">
                                          <p:stCondLst>
                                            <p:cond delay="0"/>
                                          </p:stCondLst>
                                        </p:cTn>
                                        <p:tgtEl>
                                          <p:spTgt spid="39"/>
                                        </p:tgtEl>
                                        <p:attrNameLst>
                                          <p:attrName>style.visibility</p:attrName>
                                        </p:attrNameLst>
                                      </p:cBhvr>
                                      <p:to>
                                        <p:strVal val="hidden"/>
                                      </p:to>
                                    </p:set>
                                  </p:childTnLst>
                                </p:cTn>
                              </p:par>
                              <p:par>
                                <p:cTn id="176" presetID="1" presetClass="exit" presetSubtype="0" fill="hold" grpId="1" nodeType="withEffect">
                                  <p:stCondLst>
                                    <p:cond delay="0"/>
                                  </p:stCondLst>
                                  <p:childTnLst>
                                    <p:set>
                                      <p:cBhvr>
                                        <p:cTn id="177" dur="1" fill="hold">
                                          <p:stCondLst>
                                            <p:cond delay="0"/>
                                          </p:stCondLst>
                                        </p:cTn>
                                        <p:tgtEl>
                                          <p:spTgt spid="46"/>
                                        </p:tgtEl>
                                        <p:attrNameLst>
                                          <p:attrName>style.visibility</p:attrName>
                                        </p:attrNameLst>
                                      </p:cBhvr>
                                      <p:to>
                                        <p:strVal val="hidden"/>
                                      </p:to>
                                    </p:set>
                                  </p:childTnLst>
                                </p:cTn>
                              </p:par>
                              <p:par>
                                <p:cTn id="178" presetID="1" presetClass="exit" presetSubtype="0" fill="hold" grpId="1" nodeType="withEffect">
                                  <p:stCondLst>
                                    <p:cond delay="0"/>
                                  </p:stCondLst>
                                  <p:childTnLst>
                                    <p:set>
                                      <p:cBhvr>
                                        <p:cTn id="179" dur="1" fill="hold">
                                          <p:stCondLst>
                                            <p:cond delay="0"/>
                                          </p:stCondLst>
                                        </p:cTn>
                                        <p:tgtEl>
                                          <p:spTgt spid="45"/>
                                        </p:tgtEl>
                                        <p:attrNameLst>
                                          <p:attrName>style.visibility</p:attrName>
                                        </p:attrNameLst>
                                      </p:cBhvr>
                                      <p:to>
                                        <p:strVal val="hidden"/>
                                      </p:to>
                                    </p:set>
                                  </p:childTnLst>
                                </p:cTn>
                              </p:par>
                              <p:par>
                                <p:cTn id="180" presetID="1" presetClass="exit" presetSubtype="0" fill="hold" grpId="1" nodeType="withEffect">
                                  <p:stCondLst>
                                    <p:cond delay="0"/>
                                  </p:stCondLst>
                                  <p:childTnLst>
                                    <p:set>
                                      <p:cBhvr>
                                        <p:cTn id="181" dur="1" fill="hold">
                                          <p:stCondLst>
                                            <p:cond delay="0"/>
                                          </p:stCondLst>
                                        </p:cTn>
                                        <p:tgtEl>
                                          <p:spTgt spid="37"/>
                                        </p:tgtEl>
                                        <p:attrNameLst>
                                          <p:attrName>style.visibility</p:attrName>
                                        </p:attrNameLst>
                                      </p:cBhvr>
                                      <p:to>
                                        <p:strVal val="hidden"/>
                                      </p:to>
                                    </p:set>
                                  </p:childTnLst>
                                </p:cTn>
                              </p:par>
                              <p:par>
                                <p:cTn id="182" presetID="1" presetClass="exit" presetSubtype="0" fill="hold" grpId="1" nodeType="withEffect">
                                  <p:stCondLst>
                                    <p:cond delay="0"/>
                                  </p:stCondLst>
                                  <p:childTnLst>
                                    <p:set>
                                      <p:cBhvr>
                                        <p:cTn id="183"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21" grpId="0" animBg="1"/>
      <p:bldP spid="36" grpId="0" animBg="1"/>
      <p:bldP spid="36" grpId="1" animBg="1"/>
      <p:bldP spid="45" grpId="0" animBg="1"/>
      <p:bldP spid="45" grpId="1" animBg="1"/>
      <p:bldP spid="18" grpId="0" animBg="1"/>
      <p:bldP spid="18" grpId="1" animBg="1"/>
      <p:bldP spid="49" grpId="0" animBg="1"/>
      <p:bldP spid="49" grpId="1" animBg="1"/>
      <p:bldP spid="50" grpId="0" animBg="1"/>
      <p:bldP spid="50" grpId="1" animBg="1"/>
      <p:bldP spid="51" grpId="0" animBg="1"/>
      <p:bldP spid="51" grpId="1" animBg="1"/>
      <p:bldP spid="1745928" grpId="0" animBg="1"/>
      <p:bldP spid="1745928" grpId="1" animBg="1"/>
      <p:bldP spid="1745934" grpId="0" animBg="1"/>
      <p:bldP spid="1745934" grpId="1" animBg="1"/>
      <p:bldP spid="1745934" grpId="2" animBg="1"/>
      <p:bldP spid="1745935" grpId="0" animBg="1"/>
      <p:bldP spid="1745935" grpId="1" animBg="1"/>
      <p:bldP spid="1745935" grpId="2" animBg="1"/>
      <p:bldP spid="1745936" grpId="0" animBg="1"/>
      <p:bldP spid="1745936" grpId="1" animBg="1"/>
      <p:bldP spid="1745936" grpId="2" animBg="1"/>
      <p:bldP spid="1745937" grpId="0" animBg="1"/>
      <p:bldP spid="1745937" grpId="1" animBg="1"/>
      <p:bldP spid="1745937" grpId="2" animBg="1"/>
      <p:bldP spid="1745938" grpId="0" animBg="1"/>
      <p:bldP spid="1745938" grpId="1" animBg="1"/>
      <p:bldP spid="37" grpId="0" animBg="1"/>
      <p:bldP spid="37" grpId="1" animBg="1"/>
      <p:bldP spid="38" grpId="0" animBg="1"/>
      <p:bldP spid="38" grpId="1" animBg="1"/>
      <p:bldP spid="10" grpId="0" animBg="1"/>
      <p:bldP spid="10" grpId="1" animBg="1"/>
      <p:bldP spid="11" grpId="0" animBg="1"/>
      <p:bldP spid="11" grpId="1" animBg="1"/>
      <p:bldP spid="30" grpId="0" animBg="1"/>
      <p:bldP spid="30" grpId="1" animBg="1"/>
      <p:bldP spid="46" grpId="0" animBg="1"/>
      <p:bldP spid="46" grpId="1" animBg="1"/>
      <p:bldP spid="58"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92" name="Rectangle 2"/>
          <p:cNvSpPr>
            <a:spLocks noGrp="1" noChangeArrowheads="1"/>
          </p:cNvSpPr>
          <p:nvPr>
            <p:ph type="title"/>
          </p:nvPr>
        </p:nvSpPr>
        <p:spPr>
          <a:noFill/>
        </p:spPr>
        <p:txBody>
          <a:bodyPr/>
          <a:lstStyle/>
          <a:p>
            <a:r>
              <a:rPr lang="de-CH" sz="1400" dirty="0"/>
              <a:t>«Average </a:t>
            </a:r>
            <a:r>
              <a:rPr lang="de-CH" sz="1400" dirty="0" err="1"/>
              <a:t>Yield</a:t>
            </a:r>
            <a:r>
              <a:rPr lang="de-CH" sz="1400" dirty="0"/>
              <a:t>» </a:t>
            </a:r>
            <a:r>
              <a:rPr lang="de-CH" sz="1400" dirty="0" err="1"/>
              <a:t>is</a:t>
            </a:r>
            <a:r>
              <a:rPr lang="de-CH" sz="1400" dirty="0"/>
              <a:t> a </a:t>
            </a:r>
            <a:r>
              <a:rPr lang="de-CH" sz="1400" dirty="0" err="1"/>
              <a:t>meaningless</a:t>
            </a:r>
            <a:r>
              <a:rPr lang="de-CH" sz="1400" dirty="0"/>
              <a:t> </a:t>
            </a:r>
            <a:r>
              <a:rPr lang="de-CH" sz="1400" dirty="0" err="1"/>
              <a:t>concept</a:t>
            </a:r>
            <a:endParaRPr lang="de-CH" sz="1400" dirty="0"/>
          </a:p>
        </p:txBody>
      </p:sp>
      <p:graphicFrame>
        <p:nvGraphicFramePr>
          <p:cNvPr id="2" name="Group 64"/>
          <p:cNvGraphicFramePr>
            <a:graphicFrameLocks noGrp="1"/>
          </p:cNvGraphicFramePr>
          <p:nvPr>
            <p:ph idx="1"/>
            <p:extLst>
              <p:ext uri="{D42A27DB-BD31-4B8C-83A1-F6EECF244321}">
                <p14:modId xmlns:p14="http://schemas.microsoft.com/office/powerpoint/2010/main" val="2417011902"/>
              </p:ext>
            </p:extLst>
          </p:nvPr>
        </p:nvGraphicFramePr>
        <p:xfrm>
          <a:off x="647700" y="1114425"/>
          <a:ext cx="7406971" cy="2654301"/>
        </p:xfrm>
        <a:graphic>
          <a:graphicData uri="http://schemas.openxmlformats.org/drawingml/2006/table">
            <a:tbl>
              <a:tblPr/>
              <a:tblGrid>
                <a:gridCol w="2209963">
                  <a:extLst>
                    <a:ext uri="{9D8B030D-6E8A-4147-A177-3AD203B41FA5}">
                      <a16:colId xmlns:a16="http://schemas.microsoft.com/office/drawing/2014/main" val="20000"/>
                    </a:ext>
                  </a:extLst>
                </a:gridCol>
                <a:gridCol w="3447721">
                  <a:extLst>
                    <a:ext uri="{9D8B030D-6E8A-4147-A177-3AD203B41FA5}">
                      <a16:colId xmlns:a16="http://schemas.microsoft.com/office/drawing/2014/main" val="20001"/>
                    </a:ext>
                  </a:extLst>
                </a:gridCol>
                <a:gridCol w="1749287">
                  <a:extLst>
                    <a:ext uri="{9D8B030D-6E8A-4147-A177-3AD203B41FA5}">
                      <a16:colId xmlns:a16="http://schemas.microsoft.com/office/drawing/2014/main" val="20002"/>
                    </a:ext>
                  </a:extLst>
                </a:gridCol>
              </a:tblGrid>
              <a:tr h="636588">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CH" sz="1600" b="0" i="0" u="none" strike="noStrike" cap="none" normalizeH="0" baseline="0" dirty="0">
                        <a:ln>
                          <a:noFill/>
                        </a:ln>
                        <a:solidFill>
                          <a:schemeClr val="tx1"/>
                        </a:solidFill>
                        <a:effectLst/>
                        <a:latin typeface="Verdana" pitchFamily="34" charset="0"/>
                      </a:endParaRPr>
                    </a:p>
                  </a:txBody>
                  <a:tcPr marL="105528" marR="105528" horzOverflow="overflow">
                    <a:lnL cap="flat">
                      <a:noFill/>
                    </a:lnL>
                    <a:lnR>
                      <a:noFill/>
                    </a:lnR>
                    <a:lnT cap="flat">
                      <a:noFill/>
                    </a:lnT>
                    <a:lnB>
                      <a:noFill/>
                    </a:lnB>
                    <a:lnTlToBr>
                      <a:noFill/>
                    </a:lnTlToBr>
                    <a:lnBlToTr>
                      <a:noFill/>
                    </a:lnBlToTr>
                    <a:solidFill>
                      <a:schemeClr val="accent4"/>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err="1">
                          <a:ln>
                            <a:noFill/>
                          </a:ln>
                          <a:solidFill>
                            <a:schemeClr val="tx1"/>
                          </a:solidFill>
                          <a:effectLst/>
                          <a:latin typeface="Verdana" pitchFamily="34" charset="0"/>
                        </a:rPr>
                        <a:t>Formula</a:t>
                      </a:r>
                      <a:endParaRPr kumimoji="0" lang="de-CH" sz="1600" b="0" i="0" u="none" strike="noStrike" cap="none" normalizeH="0" baseline="0" dirty="0">
                        <a:ln>
                          <a:noFill/>
                        </a:ln>
                        <a:solidFill>
                          <a:schemeClr val="tx1"/>
                        </a:solidFill>
                        <a:effectLst/>
                        <a:latin typeface="Verdana" pitchFamily="34" charset="0"/>
                      </a:endParaRPr>
                    </a:p>
                  </a:txBody>
                  <a:tcPr marL="105528" marR="105528" horzOverflow="overflow">
                    <a:lnL>
                      <a:noFill/>
                    </a:lnL>
                    <a:lnR>
                      <a:noFill/>
                    </a:lnR>
                    <a:lnT cap="flat">
                      <a:noFill/>
                    </a:lnT>
                    <a:lnB>
                      <a:noFill/>
                    </a:lnB>
                    <a:lnTlToBr>
                      <a:noFill/>
                    </a:lnTlToBr>
                    <a:lnBlToTr>
                      <a:noFill/>
                    </a:lnBlToTr>
                    <a:solidFill>
                      <a:schemeClr val="accent4"/>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Average </a:t>
                      </a:r>
                      <a:r>
                        <a:rPr kumimoji="0" lang="de-CH" sz="1600" b="0" i="0" u="none" strike="noStrike" cap="none" normalizeH="0" baseline="0" dirty="0" err="1">
                          <a:ln>
                            <a:noFill/>
                          </a:ln>
                          <a:solidFill>
                            <a:schemeClr val="tx1"/>
                          </a:solidFill>
                          <a:effectLst/>
                          <a:latin typeface="Verdana" pitchFamily="34" charset="0"/>
                        </a:rPr>
                        <a:t>Yield</a:t>
                      </a:r>
                      <a:endParaRPr kumimoji="0" lang="de-CH" sz="1600" b="0" i="0" u="none" strike="noStrike" cap="none" normalizeH="0" baseline="0" dirty="0">
                        <a:ln>
                          <a:noFill/>
                        </a:ln>
                        <a:solidFill>
                          <a:schemeClr val="tx1"/>
                        </a:solidFill>
                        <a:effectLst/>
                        <a:latin typeface="Verdana" pitchFamily="34" charset="0"/>
                      </a:endParaRPr>
                    </a:p>
                  </a:txBody>
                  <a:tcPr marL="105528" marR="105528" horzOverflow="overflow">
                    <a:lnL>
                      <a:noFill/>
                    </a:lnL>
                    <a:lnR cap="flat">
                      <a:noFill/>
                    </a:lnR>
                    <a:lnT cap="flat">
                      <a:noFill/>
                    </a:lnT>
                    <a:lnB>
                      <a:noFill/>
                    </a:lnB>
                    <a:lnTlToBr>
                      <a:noFill/>
                    </a:lnTlToBr>
                    <a:lnBlToTr>
                      <a:noFill/>
                    </a:lnBlToTr>
                    <a:solidFill>
                      <a:schemeClr val="accent4"/>
                    </a:solidFill>
                  </a:tcPr>
                </a:tc>
                <a:extLst>
                  <a:ext uri="{0D108BD9-81ED-4DB2-BD59-A6C34878D82A}">
                    <a16:rowId xmlns:a16="http://schemas.microsoft.com/office/drawing/2014/main" val="10000"/>
                  </a:ext>
                </a:extLst>
              </a:tr>
              <a:tr h="7159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Simple </a:t>
                      </a:r>
                      <a:r>
                        <a:rPr kumimoji="0" lang="de-CH" sz="1600" b="0" i="0" u="none" strike="noStrike" cap="none" normalizeH="0" baseline="0" dirty="0" err="1">
                          <a:ln>
                            <a:noFill/>
                          </a:ln>
                          <a:solidFill>
                            <a:schemeClr val="tx1"/>
                          </a:solidFill>
                          <a:effectLst/>
                          <a:latin typeface="Verdana" pitchFamily="34" charset="0"/>
                        </a:rPr>
                        <a:t>average</a:t>
                      </a:r>
                      <a:endParaRPr kumimoji="0" lang="de-CH" sz="1600" b="0" i="0" u="none" strike="noStrike" cap="none" normalizeH="0" baseline="0" dirty="0">
                        <a:ln>
                          <a:noFill/>
                        </a:ln>
                        <a:solidFill>
                          <a:schemeClr val="tx1"/>
                        </a:solidFill>
                        <a:effectLst/>
                        <a:latin typeface="Verdana" pitchFamily="34" charset="0"/>
                      </a:endParaRPr>
                    </a:p>
                  </a:txBody>
                  <a:tcPr marL="105528" marR="105528" horzOverflow="overflow">
                    <a:lnL cap="flat">
                      <a:noFill/>
                    </a:lnL>
                    <a:lnR>
                      <a:noFill/>
                    </a:lnR>
                    <a:lnT>
                      <a:noFill/>
                    </a:lnT>
                    <a:lnB>
                      <a:noFill/>
                    </a:lnB>
                    <a:lnTlToBr>
                      <a:noFill/>
                    </a:lnTlToBr>
                    <a:lnBlToTr>
                      <a:noFill/>
                    </a:lnBlToTr>
                    <a:solidFill>
                      <a:schemeClr val="accent4"/>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CH" sz="1600" b="0" i="0" u="none" strike="noStrike" cap="none" normalizeH="0" baseline="0" dirty="0">
                        <a:ln>
                          <a:noFill/>
                        </a:ln>
                        <a:solidFill>
                          <a:schemeClr val="tx1"/>
                        </a:solidFill>
                        <a:effectLst/>
                        <a:latin typeface="Verdana" pitchFamily="34" charset="0"/>
                      </a:endParaRPr>
                    </a:p>
                  </a:txBody>
                  <a:tcPr marL="105528" marR="105528" horzOverflow="overflow">
                    <a:lnL>
                      <a:noFill/>
                    </a:lnL>
                    <a:lnR>
                      <a:noFill/>
                    </a:lnR>
                    <a:lnT>
                      <a:noFill/>
                    </a:lnT>
                    <a:lnB>
                      <a:noFill/>
                    </a:lnB>
                    <a:lnTlToBr>
                      <a:noFill/>
                    </a:lnTlToBr>
                    <a:lnBlToTr>
                      <a:noFill/>
                    </a:lnBlToTr>
                    <a:solidFill>
                      <a:schemeClr val="accent4"/>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4.000%</a:t>
                      </a:r>
                    </a:p>
                  </a:txBody>
                  <a:tcPr marL="105528" marR="105528" horzOverflow="overflow">
                    <a:lnL>
                      <a:noFill/>
                    </a:lnL>
                    <a:lnR cap="flat">
                      <a:noFill/>
                    </a:lnR>
                    <a:lnT>
                      <a:noFill/>
                    </a:lnT>
                    <a:lnB>
                      <a:noFill/>
                    </a:lnB>
                    <a:lnTlToBr>
                      <a:noFill/>
                    </a:lnTlToBr>
                    <a:lnBlToTr>
                      <a:noFill/>
                    </a:lnBlToTr>
                    <a:solidFill>
                      <a:schemeClr val="accent4"/>
                    </a:solidFill>
                  </a:tcPr>
                </a:tc>
                <a:extLst>
                  <a:ext uri="{0D108BD9-81ED-4DB2-BD59-A6C34878D82A}">
                    <a16:rowId xmlns:a16="http://schemas.microsoft.com/office/drawing/2014/main" val="10001"/>
                  </a:ext>
                </a:extLst>
              </a:tr>
              <a:tr h="6635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Duration-</a:t>
                      </a:r>
                      <a:r>
                        <a:rPr kumimoji="0" lang="de-CH" sz="1600" b="0" i="0" u="none" strike="noStrike" cap="none" normalizeH="0" baseline="0" dirty="0" err="1">
                          <a:ln>
                            <a:noFill/>
                          </a:ln>
                          <a:solidFill>
                            <a:schemeClr val="tx1"/>
                          </a:solidFill>
                          <a:effectLst/>
                          <a:latin typeface="Verdana" pitchFamily="34" charset="0"/>
                        </a:rPr>
                        <a:t>weighted</a:t>
                      </a:r>
                      <a:endParaRPr kumimoji="0" lang="de-CH" sz="1600" b="0" i="0" u="none" strike="noStrike" cap="none" normalizeH="0" baseline="0" dirty="0">
                        <a:ln>
                          <a:noFill/>
                        </a:ln>
                        <a:solidFill>
                          <a:schemeClr val="tx1"/>
                        </a:solidFill>
                        <a:effectLst/>
                        <a:latin typeface="Verdana" pitchFamily="34" charset="0"/>
                      </a:endParaRPr>
                    </a:p>
                  </a:txBody>
                  <a:tcPr marL="105528" marR="105528" horzOverflow="overflow">
                    <a:lnL cap="flat">
                      <a:noFill/>
                    </a:lnL>
                    <a:lnR>
                      <a:noFill/>
                    </a:lnR>
                    <a:lnT>
                      <a:noFill/>
                    </a:lnT>
                    <a:lnB>
                      <a:noFill/>
                    </a:lnB>
                    <a:lnTlToBr>
                      <a:noFill/>
                    </a:lnTlToBr>
                    <a:lnBlToTr>
                      <a:noFill/>
                    </a:lnBlToTr>
                    <a:solidFill>
                      <a:schemeClr val="accent4"/>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CH" sz="1600" b="0" i="0" u="none" strike="noStrike" cap="none" normalizeH="0" baseline="0" dirty="0">
                        <a:ln>
                          <a:noFill/>
                        </a:ln>
                        <a:solidFill>
                          <a:schemeClr val="tx1"/>
                        </a:solidFill>
                        <a:effectLst/>
                        <a:latin typeface="Verdana" pitchFamily="34" charset="0"/>
                      </a:endParaRPr>
                    </a:p>
                  </a:txBody>
                  <a:tcPr marL="105528" marR="105528" horzOverflow="overflow">
                    <a:lnL>
                      <a:noFill/>
                    </a:lnL>
                    <a:lnR>
                      <a:noFill/>
                    </a:lnR>
                    <a:lnT>
                      <a:noFill/>
                    </a:lnT>
                    <a:lnB>
                      <a:noFill/>
                    </a:lnB>
                    <a:lnTlToBr>
                      <a:noFill/>
                    </a:lnTlToBr>
                    <a:lnBlToTr>
                      <a:noFill/>
                    </a:lnBlToTr>
                    <a:solidFill>
                      <a:schemeClr val="accent4"/>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a:ln>
                            <a:noFill/>
                          </a:ln>
                          <a:solidFill>
                            <a:schemeClr val="tx1"/>
                          </a:solidFill>
                          <a:effectLst/>
                          <a:latin typeface="Verdana" pitchFamily="34" charset="0"/>
                        </a:rPr>
                        <a:t>4.777%</a:t>
                      </a:r>
                    </a:p>
                  </a:txBody>
                  <a:tcPr marL="105528" marR="105528" horzOverflow="overflow">
                    <a:lnL>
                      <a:noFill/>
                    </a:lnL>
                    <a:lnR cap="flat">
                      <a:noFill/>
                    </a:lnR>
                    <a:lnT>
                      <a:noFill/>
                    </a:lnT>
                    <a:lnB>
                      <a:noFill/>
                    </a:lnB>
                    <a:lnTlToBr>
                      <a:noFill/>
                    </a:lnTlToBr>
                    <a:lnBlToTr>
                      <a:noFill/>
                    </a:lnBlToTr>
                    <a:solidFill>
                      <a:schemeClr val="accent4"/>
                    </a:solidFill>
                  </a:tcPr>
                </a:tc>
                <a:extLst>
                  <a:ext uri="{0D108BD9-81ED-4DB2-BD59-A6C34878D82A}">
                    <a16:rowId xmlns:a16="http://schemas.microsoft.com/office/drawing/2014/main" val="10002"/>
                  </a:ext>
                </a:extLst>
              </a:tr>
              <a:tr h="6381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IRR</a:t>
                      </a:r>
                    </a:p>
                  </a:txBody>
                  <a:tcPr marL="105528" marR="105528" horzOverflow="overflow">
                    <a:lnL cap="flat">
                      <a:noFill/>
                    </a:lnL>
                    <a:lnR>
                      <a:noFill/>
                    </a:lnR>
                    <a:lnT>
                      <a:noFill/>
                    </a:lnT>
                    <a:lnB cap="flat">
                      <a:noFill/>
                    </a:lnB>
                    <a:lnTlToBr>
                      <a:noFill/>
                    </a:lnTlToBr>
                    <a:lnBlToTr>
                      <a:noFill/>
                    </a:lnBlToTr>
                    <a:solidFill>
                      <a:schemeClr val="accent4"/>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CH" sz="1600" b="0" i="0" u="none" strike="noStrike" cap="none" normalizeH="0" baseline="0">
                        <a:ln>
                          <a:noFill/>
                        </a:ln>
                        <a:solidFill>
                          <a:schemeClr val="tx1"/>
                        </a:solidFill>
                        <a:effectLst/>
                        <a:latin typeface="Verdana" pitchFamily="34" charset="0"/>
                      </a:endParaRPr>
                    </a:p>
                  </a:txBody>
                  <a:tcPr marL="105528" marR="105528" horzOverflow="overflow">
                    <a:lnL>
                      <a:noFill/>
                    </a:lnL>
                    <a:lnR>
                      <a:noFill/>
                    </a:lnR>
                    <a:lnT>
                      <a:noFill/>
                    </a:lnT>
                    <a:lnB cap="flat">
                      <a:noFill/>
                    </a:lnB>
                    <a:lnTlToBr>
                      <a:noFill/>
                    </a:lnTlToBr>
                    <a:lnBlToTr>
                      <a:noFill/>
                    </a:lnBlToTr>
                    <a:solidFill>
                      <a:schemeClr val="accent4"/>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4.782%</a:t>
                      </a:r>
                    </a:p>
                  </a:txBody>
                  <a:tcPr marL="105528" marR="105528" horzOverflow="overflow">
                    <a:lnL>
                      <a:noFill/>
                    </a:lnL>
                    <a:lnR cap="flat">
                      <a:noFill/>
                    </a:lnR>
                    <a:lnT>
                      <a:noFill/>
                    </a:lnT>
                    <a:lnB cap="flat">
                      <a:noFill/>
                    </a:lnB>
                    <a:lnTlToBr>
                      <a:noFill/>
                    </a:lnTlToBr>
                    <a:lnBlToTr>
                      <a:noFill/>
                    </a:lnBlToTr>
                    <a:solidFill>
                      <a:schemeClr val="accent4"/>
                    </a:solidFill>
                  </a:tcPr>
                </a:tc>
                <a:extLst>
                  <a:ext uri="{0D108BD9-81ED-4DB2-BD59-A6C34878D82A}">
                    <a16:rowId xmlns:a16="http://schemas.microsoft.com/office/drawing/2014/main" val="10003"/>
                  </a:ext>
                </a:extLst>
              </a:tr>
            </a:tbl>
          </a:graphicData>
        </a:graphic>
      </p:graphicFrame>
      <p:grpSp>
        <p:nvGrpSpPr>
          <p:cNvPr id="585806" name="Group 30"/>
          <p:cNvGrpSpPr>
            <a:grpSpLocks/>
          </p:cNvGrpSpPr>
          <p:nvPr/>
        </p:nvGrpSpPr>
        <p:grpSpPr bwMode="auto">
          <a:xfrm>
            <a:off x="4611978" y="4136496"/>
            <a:ext cx="3883025" cy="1457325"/>
            <a:chOff x="3008" y="2817"/>
            <a:chExt cx="2446" cy="918"/>
          </a:xfrm>
        </p:grpSpPr>
        <p:sp>
          <p:nvSpPr>
            <p:cNvPr id="585807" name="Rectangle 31"/>
            <p:cNvSpPr>
              <a:spLocks noChangeArrowheads="1"/>
            </p:cNvSpPr>
            <p:nvPr/>
          </p:nvSpPr>
          <p:spPr bwMode="auto">
            <a:xfrm>
              <a:off x="4583" y="3429"/>
              <a:ext cx="871" cy="153"/>
            </a:xfrm>
            <a:prstGeom prst="rect">
              <a:avLst/>
            </a:prstGeom>
            <a:solidFill>
              <a:schemeClr val="bg2"/>
            </a:solidFill>
            <a:ln w="9525">
              <a:noFill/>
              <a:miter lim="800000"/>
              <a:headEnd/>
              <a:tailEnd/>
            </a:ln>
          </p:spPr>
          <p:txBody>
            <a:bodyPr/>
            <a:lstStyle/>
            <a:p>
              <a:pPr algn="ctr" eaLnBrk="0" hangingPunct="0"/>
              <a:r>
                <a:rPr lang="de-CH" sz="1200">
                  <a:latin typeface="Verdana" pitchFamily="34" charset="0"/>
                </a:rPr>
                <a:t>5%</a:t>
              </a:r>
            </a:p>
          </p:txBody>
        </p:sp>
        <p:sp>
          <p:nvSpPr>
            <p:cNvPr id="585808" name="Rectangle 32"/>
            <p:cNvSpPr>
              <a:spLocks noChangeArrowheads="1"/>
            </p:cNvSpPr>
            <p:nvPr/>
          </p:nvSpPr>
          <p:spPr bwMode="auto">
            <a:xfrm>
              <a:off x="3595" y="3429"/>
              <a:ext cx="988" cy="153"/>
            </a:xfrm>
            <a:prstGeom prst="rect">
              <a:avLst/>
            </a:prstGeom>
            <a:solidFill>
              <a:schemeClr val="bg2"/>
            </a:solidFill>
            <a:ln w="9525">
              <a:noFill/>
              <a:miter lim="800000"/>
              <a:headEnd/>
              <a:tailEnd/>
            </a:ln>
          </p:spPr>
          <p:txBody>
            <a:bodyPr/>
            <a:lstStyle/>
            <a:p>
              <a:pPr algn="ctr" eaLnBrk="0" hangingPunct="0"/>
              <a:r>
                <a:rPr lang="de-CH" sz="1200">
                  <a:latin typeface="Verdana" pitchFamily="34" charset="0"/>
                </a:rPr>
                <a:t>3%</a:t>
              </a:r>
            </a:p>
          </p:txBody>
        </p:sp>
        <p:sp>
          <p:nvSpPr>
            <p:cNvPr id="585809" name="Rectangle 33"/>
            <p:cNvSpPr>
              <a:spLocks noChangeArrowheads="1"/>
            </p:cNvSpPr>
            <p:nvPr/>
          </p:nvSpPr>
          <p:spPr bwMode="auto">
            <a:xfrm>
              <a:off x="3008" y="3429"/>
              <a:ext cx="587" cy="153"/>
            </a:xfrm>
            <a:prstGeom prst="rect">
              <a:avLst/>
            </a:prstGeom>
            <a:solidFill>
              <a:schemeClr val="bg2"/>
            </a:solidFill>
            <a:ln w="9525">
              <a:noFill/>
              <a:miter lim="800000"/>
              <a:headEnd/>
              <a:tailEnd/>
            </a:ln>
          </p:spPr>
          <p:txBody>
            <a:bodyPr/>
            <a:lstStyle/>
            <a:p>
              <a:pPr eaLnBrk="0" hangingPunct="0"/>
              <a:r>
                <a:rPr lang="de-CH" sz="1200" dirty="0" err="1">
                  <a:latin typeface="Verdana" pitchFamily="34" charset="0"/>
                </a:rPr>
                <a:t>Yield</a:t>
              </a:r>
              <a:endParaRPr lang="de-CH" sz="1200" dirty="0">
                <a:latin typeface="Verdana" pitchFamily="34" charset="0"/>
              </a:endParaRPr>
            </a:p>
          </p:txBody>
        </p:sp>
        <p:sp>
          <p:nvSpPr>
            <p:cNvPr id="585810" name="Rectangle 34"/>
            <p:cNvSpPr>
              <a:spLocks noChangeArrowheads="1"/>
            </p:cNvSpPr>
            <p:nvPr/>
          </p:nvSpPr>
          <p:spPr bwMode="auto">
            <a:xfrm>
              <a:off x="4583" y="3582"/>
              <a:ext cx="871" cy="153"/>
            </a:xfrm>
            <a:prstGeom prst="rect">
              <a:avLst/>
            </a:prstGeom>
            <a:solidFill>
              <a:schemeClr val="bg2"/>
            </a:solidFill>
            <a:ln w="9525">
              <a:noFill/>
              <a:miter lim="800000"/>
              <a:headEnd/>
              <a:tailEnd/>
            </a:ln>
          </p:spPr>
          <p:txBody>
            <a:bodyPr/>
            <a:lstStyle/>
            <a:p>
              <a:pPr algn="ctr" eaLnBrk="0" hangingPunct="0"/>
              <a:r>
                <a:rPr lang="de-CH" sz="1200">
                  <a:latin typeface="Verdana" pitchFamily="34" charset="0"/>
                </a:rPr>
                <a:t>7.72</a:t>
              </a:r>
            </a:p>
          </p:txBody>
        </p:sp>
        <p:sp>
          <p:nvSpPr>
            <p:cNvPr id="585811" name="Rectangle 35"/>
            <p:cNvSpPr>
              <a:spLocks noChangeArrowheads="1"/>
            </p:cNvSpPr>
            <p:nvPr/>
          </p:nvSpPr>
          <p:spPr bwMode="auto">
            <a:xfrm>
              <a:off x="3595" y="3582"/>
              <a:ext cx="988" cy="153"/>
            </a:xfrm>
            <a:prstGeom prst="rect">
              <a:avLst/>
            </a:prstGeom>
            <a:solidFill>
              <a:schemeClr val="bg2"/>
            </a:solidFill>
            <a:ln w="9525">
              <a:noFill/>
              <a:miter lim="800000"/>
              <a:headEnd/>
              <a:tailEnd/>
            </a:ln>
          </p:spPr>
          <p:txBody>
            <a:bodyPr/>
            <a:lstStyle/>
            <a:p>
              <a:pPr algn="ctr" eaLnBrk="0" hangingPunct="0"/>
              <a:r>
                <a:rPr lang="de-CH" sz="1200">
                  <a:latin typeface="Verdana" pitchFamily="34" charset="0"/>
                </a:rPr>
                <a:t>0.97</a:t>
              </a:r>
            </a:p>
          </p:txBody>
        </p:sp>
        <p:sp>
          <p:nvSpPr>
            <p:cNvPr id="585812" name="Rectangle 36"/>
            <p:cNvSpPr>
              <a:spLocks noChangeArrowheads="1"/>
            </p:cNvSpPr>
            <p:nvPr/>
          </p:nvSpPr>
          <p:spPr bwMode="auto">
            <a:xfrm>
              <a:off x="3008" y="3582"/>
              <a:ext cx="587" cy="153"/>
            </a:xfrm>
            <a:prstGeom prst="rect">
              <a:avLst/>
            </a:prstGeom>
            <a:solidFill>
              <a:schemeClr val="bg2"/>
            </a:solidFill>
            <a:ln w="9525">
              <a:noFill/>
              <a:miter lim="800000"/>
              <a:headEnd/>
              <a:tailEnd/>
            </a:ln>
          </p:spPr>
          <p:txBody>
            <a:bodyPr/>
            <a:lstStyle/>
            <a:p>
              <a:pPr eaLnBrk="0" hangingPunct="0"/>
              <a:r>
                <a:rPr lang="de-CH" sz="1200">
                  <a:latin typeface="Verdana" pitchFamily="34" charset="0"/>
                </a:rPr>
                <a:t>Duration</a:t>
              </a:r>
            </a:p>
          </p:txBody>
        </p:sp>
        <p:sp>
          <p:nvSpPr>
            <p:cNvPr id="585813" name="Rectangle 37"/>
            <p:cNvSpPr>
              <a:spLocks noChangeArrowheads="1"/>
            </p:cNvSpPr>
            <p:nvPr/>
          </p:nvSpPr>
          <p:spPr bwMode="auto">
            <a:xfrm>
              <a:off x="4583" y="3276"/>
              <a:ext cx="871" cy="153"/>
            </a:xfrm>
            <a:prstGeom prst="rect">
              <a:avLst/>
            </a:prstGeom>
            <a:solidFill>
              <a:schemeClr val="bg2"/>
            </a:solidFill>
            <a:ln w="9525">
              <a:noFill/>
              <a:miter lim="800000"/>
              <a:headEnd/>
              <a:tailEnd/>
            </a:ln>
          </p:spPr>
          <p:txBody>
            <a:bodyPr/>
            <a:lstStyle/>
            <a:p>
              <a:pPr algn="ctr" eaLnBrk="0" hangingPunct="0"/>
              <a:r>
                <a:rPr lang="de-CH" sz="1200">
                  <a:latin typeface="Verdana" pitchFamily="34" charset="0"/>
                </a:rPr>
                <a:t>5%</a:t>
              </a:r>
            </a:p>
          </p:txBody>
        </p:sp>
        <p:sp>
          <p:nvSpPr>
            <p:cNvPr id="585814" name="Rectangle 38"/>
            <p:cNvSpPr>
              <a:spLocks noChangeArrowheads="1"/>
            </p:cNvSpPr>
            <p:nvPr/>
          </p:nvSpPr>
          <p:spPr bwMode="auto">
            <a:xfrm>
              <a:off x="3595" y="3276"/>
              <a:ext cx="988" cy="153"/>
            </a:xfrm>
            <a:prstGeom prst="rect">
              <a:avLst/>
            </a:prstGeom>
            <a:solidFill>
              <a:schemeClr val="bg2"/>
            </a:solidFill>
            <a:ln w="9525">
              <a:noFill/>
              <a:miter lim="800000"/>
              <a:headEnd/>
              <a:tailEnd/>
            </a:ln>
          </p:spPr>
          <p:txBody>
            <a:bodyPr/>
            <a:lstStyle/>
            <a:p>
              <a:pPr algn="ctr" eaLnBrk="0" hangingPunct="0"/>
              <a:r>
                <a:rPr lang="de-CH" sz="1200">
                  <a:latin typeface="Verdana" pitchFamily="34" charset="0"/>
                </a:rPr>
                <a:t>3%</a:t>
              </a:r>
            </a:p>
          </p:txBody>
        </p:sp>
        <p:sp>
          <p:nvSpPr>
            <p:cNvPr id="585815" name="Rectangle 39"/>
            <p:cNvSpPr>
              <a:spLocks noChangeArrowheads="1"/>
            </p:cNvSpPr>
            <p:nvPr/>
          </p:nvSpPr>
          <p:spPr bwMode="auto">
            <a:xfrm>
              <a:off x="3008" y="3276"/>
              <a:ext cx="587" cy="153"/>
            </a:xfrm>
            <a:prstGeom prst="rect">
              <a:avLst/>
            </a:prstGeom>
            <a:solidFill>
              <a:schemeClr val="bg2"/>
            </a:solidFill>
            <a:ln w="9525">
              <a:noFill/>
              <a:miter lim="800000"/>
              <a:headEnd/>
              <a:tailEnd/>
            </a:ln>
          </p:spPr>
          <p:txBody>
            <a:bodyPr/>
            <a:lstStyle/>
            <a:p>
              <a:pPr eaLnBrk="0" hangingPunct="0"/>
              <a:r>
                <a:rPr lang="de-CH" sz="1200">
                  <a:latin typeface="Verdana" pitchFamily="34" charset="0"/>
                </a:rPr>
                <a:t>Coupon</a:t>
              </a:r>
            </a:p>
          </p:txBody>
        </p:sp>
        <p:sp>
          <p:nvSpPr>
            <p:cNvPr id="585816" name="Rectangle 40"/>
            <p:cNvSpPr>
              <a:spLocks noChangeArrowheads="1"/>
            </p:cNvSpPr>
            <p:nvPr/>
          </p:nvSpPr>
          <p:spPr bwMode="auto">
            <a:xfrm>
              <a:off x="4583" y="3123"/>
              <a:ext cx="871" cy="153"/>
            </a:xfrm>
            <a:prstGeom prst="rect">
              <a:avLst/>
            </a:prstGeom>
            <a:solidFill>
              <a:schemeClr val="bg2"/>
            </a:solidFill>
            <a:ln w="9525">
              <a:noFill/>
              <a:miter lim="800000"/>
              <a:headEnd/>
              <a:tailEnd/>
            </a:ln>
          </p:spPr>
          <p:txBody>
            <a:bodyPr/>
            <a:lstStyle/>
            <a:p>
              <a:pPr algn="ctr" eaLnBrk="0" hangingPunct="0"/>
              <a:r>
                <a:rPr lang="de-CH" sz="1200" dirty="0">
                  <a:latin typeface="Verdana" pitchFamily="34" charset="0"/>
                </a:rPr>
                <a:t>10 </a:t>
              </a:r>
              <a:r>
                <a:rPr lang="de-CH" sz="1200" dirty="0" err="1">
                  <a:latin typeface="Verdana" pitchFamily="34" charset="0"/>
                </a:rPr>
                <a:t>years</a:t>
              </a:r>
              <a:endParaRPr lang="de-CH" sz="1200" dirty="0">
                <a:latin typeface="Verdana" pitchFamily="34" charset="0"/>
              </a:endParaRPr>
            </a:p>
          </p:txBody>
        </p:sp>
        <p:sp>
          <p:nvSpPr>
            <p:cNvPr id="585817" name="Rectangle 41"/>
            <p:cNvSpPr>
              <a:spLocks noChangeArrowheads="1"/>
            </p:cNvSpPr>
            <p:nvPr/>
          </p:nvSpPr>
          <p:spPr bwMode="auto">
            <a:xfrm>
              <a:off x="3595" y="3123"/>
              <a:ext cx="988" cy="153"/>
            </a:xfrm>
            <a:prstGeom prst="rect">
              <a:avLst/>
            </a:prstGeom>
            <a:solidFill>
              <a:schemeClr val="bg2"/>
            </a:solidFill>
            <a:ln w="9525">
              <a:noFill/>
              <a:miter lim="800000"/>
              <a:headEnd/>
              <a:tailEnd/>
            </a:ln>
          </p:spPr>
          <p:txBody>
            <a:bodyPr/>
            <a:lstStyle/>
            <a:p>
              <a:pPr algn="ctr" eaLnBrk="0" hangingPunct="0"/>
              <a:r>
                <a:rPr lang="de-CH" sz="1200" dirty="0">
                  <a:latin typeface="Verdana" pitchFamily="34" charset="0"/>
                </a:rPr>
                <a:t>1 </a:t>
              </a:r>
              <a:r>
                <a:rPr lang="de-CH" sz="1200" dirty="0" err="1">
                  <a:latin typeface="Verdana" pitchFamily="34" charset="0"/>
                </a:rPr>
                <a:t>year</a:t>
              </a:r>
              <a:endParaRPr lang="de-CH" sz="1200" dirty="0">
                <a:latin typeface="Verdana" pitchFamily="34" charset="0"/>
              </a:endParaRPr>
            </a:p>
          </p:txBody>
        </p:sp>
        <p:sp>
          <p:nvSpPr>
            <p:cNvPr id="585818" name="Rectangle 42"/>
            <p:cNvSpPr>
              <a:spLocks noChangeArrowheads="1"/>
            </p:cNvSpPr>
            <p:nvPr/>
          </p:nvSpPr>
          <p:spPr bwMode="auto">
            <a:xfrm>
              <a:off x="3008" y="3123"/>
              <a:ext cx="587" cy="153"/>
            </a:xfrm>
            <a:prstGeom prst="rect">
              <a:avLst/>
            </a:prstGeom>
            <a:solidFill>
              <a:schemeClr val="bg2"/>
            </a:solidFill>
            <a:ln w="9525">
              <a:noFill/>
              <a:miter lim="800000"/>
              <a:headEnd/>
              <a:tailEnd/>
            </a:ln>
          </p:spPr>
          <p:txBody>
            <a:bodyPr/>
            <a:lstStyle/>
            <a:p>
              <a:pPr eaLnBrk="0" hangingPunct="0"/>
              <a:r>
                <a:rPr lang="de-CH" sz="1200" dirty="0" err="1">
                  <a:latin typeface="Verdana" pitchFamily="34" charset="0"/>
                </a:rPr>
                <a:t>Maturity</a:t>
              </a:r>
              <a:endParaRPr lang="de-CH" sz="1200" dirty="0">
                <a:latin typeface="Verdana" pitchFamily="34" charset="0"/>
              </a:endParaRPr>
            </a:p>
          </p:txBody>
        </p:sp>
        <p:sp>
          <p:nvSpPr>
            <p:cNvPr id="585819" name="Rectangle 43"/>
            <p:cNvSpPr>
              <a:spLocks noChangeArrowheads="1"/>
            </p:cNvSpPr>
            <p:nvPr/>
          </p:nvSpPr>
          <p:spPr bwMode="auto">
            <a:xfrm>
              <a:off x="4583" y="2970"/>
              <a:ext cx="871" cy="153"/>
            </a:xfrm>
            <a:prstGeom prst="rect">
              <a:avLst/>
            </a:prstGeom>
            <a:solidFill>
              <a:schemeClr val="bg2"/>
            </a:solidFill>
            <a:ln w="9525">
              <a:noFill/>
              <a:miter lim="800000"/>
              <a:headEnd/>
              <a:tailEnd/>
            </a:ln>
          </p:spPr>
          <p:txBody>
            <a:bodyPr/>
            <a:lstStyle/>
            <a:p>
              <a:pPr algn="ctr" eaLnBrk="0" hangingPunct="0"/>
              <a:r>
                <a:rPr lang="de-CH" sz="1200">
                  <a:latin typeface="Verdana" pitchFamily="34" charset="0"/>
                </a:rPr>
                <a:t>1‘000‘000</a:t>
              </a:r>
            </a:p>
          </p:txBody>
        </p:sp>
        <p:sp>
          <p:nvSpPr>
            <p:cNvPr id="585820" name="Rectangle 44"/>
            <p:cNvSpPr>
              <a:spLocks noChangeArrowheads="1"/>
            </p:cNvSpPr>
            <p:nvPr/>
          </p:nvSpPr>
          <p:spPr bwMode="auto">
            <a:xfrm>
              <a:off x="3595" y="2970"/>
              <a:ext cx="988" cy="153"/>
            </a:xfrm>
            <a:prstGeom prst="rect">
              <a:avLst/>
            </a:prstGeom>
            <a:solidFill>
              <a:schemeClr val="bg2"/>
            </a:solidFill>
            <a:ln w="9525">
              <a:noFill/>
              <a:miter lim="800000"/>
              <a:headEnd/>
              <a:tailEnd/>
            </a:ln>
          </p:spPr>
          <p:txBody>
            <a:bodyPr/>
            <a:lstStyle/>
            <a:p>
              <a:pPr algn="ctr" eaLnBrk="0" hangingPunct="0"/>
              <a:r>
                <a:rPr lang="de-CH" sz="1200">
                  <a:latin typeface="Verdana" pitchFamily="34" charset="0"/>
                </a:rPr>
                <a:t>1‘000‘000</a:t>
              </a:r>
            </a:p>
          </p:txBody>
        </p:sp>
        <p:sp>
          <p:nvSpPr>
            <p:cNvPr id="585821" name="Rectangle 45"/>
            <p:cNvSpPr>
              <a:spLocks noChangeArrowheads="1"/>
            </p:cNvSpPr>
            <p:nvPr/>
          </p:nvSpPr>
          <p:spPr bwMode="auto">
            <a:xfrm>
              <a:off x="3008" y="2970"/>
              <a:ext cx="587" cy="153"/>
            </a:xfrm>
            <a:prstGeom prst="rect">
              <a:avLst/>
            </a:prstGeom>
            <a:solidFill>
              <a:schemeClr val="bg2"/>
            </a:solidFill>
            <a:ln w="9525">
              <a:noFill/>
              <a:miter lim="800000"/>
              <a:headEnd/>
              <a:tailEnd/>
            </a:ln>
          </p:spPr>
          <p:txBody>
            <a:bodyPr/>
            <a:lstStyle/>
            <a:p>
              <a:pPr eaLnBrk="0" hangingPunct="0"/>
              <a:r>
                <a:rPr lang="de-CH" sz="1200">
                  <a:latin typeface="Verdana" pitchFamily="34" charset="0"/>
                </a:rPr>
                <a:t>Nominal</a:t>
              </a:r>
            </a:p>
          </p:txBody>
        </p:sp>
        <p:sp>
          <p:nvSpPr>
            <p:cNvPr id="585822" name="Rectangle 46"/>
            <p:cNvSpPr>
              <a:spLocks noChangeArrowheads="1"/>
            </p:cNvSpPr>
            <p:nvPr/>
          </p:nvSpPr>
          <p:spPr bwMode="auto">
            <a:xfrm>
              <a:off x="4583" y="2817"/>
              <a:ext cx="871" cy="153"/>
            </a:xfrm>
            <a:prstGeom prst="rect">
              <a:avLst/>
            </a:prstGeom>
            <a:solidFill>
              <a:schemeClr val="bg2"/>
            </a:solidFill>
            <a:ln w="9525">
              <a:noFill/>
              <a:miter lim="800000"/>
              <a:headEnd/>
              <a:tailEnd/>
            </a:ln>
          </p:spPr>
          <p:txBody>
            <a:bodyPr/>
            <a:lstStyle/>
            <a:p>
              <a:pPr algn="ctr" eaLnBrk="0" hangingPunct="0"/>
              <a:r>
                <a:rPr lang="de-CH" sz="1200">
                  <a:latin typeface="Verdana" pitchFamily="34" charset="0"/>
                </a:rPr>
                <a:t>Bond 2</a:t>
              </a:r>
            </a:p>
          </p:txBody>
        </p:sp>
        <p:sp>
          <p:nvSpPr>
            <p:cNvPr id="585823" name="Rectangle 47"/>
            <p:cNvSpPr>
              <a:spLocks noChangeArrowheads="1"/>
            </p:cNvSpPr>
            <p:nvPr/>
          </p:nvSpPr>
          <p:spPr bwMode="auto">
            <a:xfrm>
              <a:off x="3595" y="2817"/>
              <a:ext cx="988" cy="153"/>
            </a:xfrm>
            <a:prstGeom prst="rect">
              <a:avLst/>
            </a:prstGeom>
            <a:solidFill>
              <a:schemeClr val="bg2"/>
            </a:solidFill>
            <a:ln w="9525">
              <a:noFill/>
              <a:miter lim="800000"/>
              <a:headEnd/>
              <a:tailEnd/>
            </a:ln>
          </p:spPr>
          <p:txBody>
            <a:bodyPr/>
            <a:lstStyle/>
            <a:p>
              <a:pPr algn="ctr" eaLnBrk="0" hangingPunct="0"/>
              <a:r>
                <a:rPr lang="de-CH" sz="1200">
                  <a:latin typeface="Verdana" pitchFamily="34" charset="0"/>
                </a:rPr>
                <a:t>Bond 1</a:t>
              </a:r>
            </a:p>
          </p:txBody>
        </p:sp>
        <p:sp>
          <p:nvSpPr>
            <p:cNvPr id="585824" name="Rectangle 48"/>
            <p:cNvSpPr>
              <a:spLocks noChangeArrowheads="1"/>
            </p:cNvSpPr>
            <p:nvPr/>
          </p:nvSpPr>
          <p:spPr bwMode="auto">
            <a:xfrm>
              <a:off x="3008" y="2817"/>
              <a:ext cx="587" cy="153"/>
            </a:xfrm>
            <a:prstGeom prst="rect">
              <a:avLst/>
            </a:prstGeom>
            <a:solidFill>
              <a:schemeClr val="bg2"/>
            </a:solidFill>
            <a:ln w="9525">
              <a:noFill/>
              <a:miter lim="800000"/>
              <a:headEnd/>
              <a:tailEnd/>
            </a:ln>
          </p:spPr>
          <p:txBody>
            <a:bodyPr/>
            <a:lstStyle/>
            <a:p>
              <a:pPr eaLnBrk="0" hangingPunct="0"/>
              <a:endParaRPr lang="de-CH" sz="1200">
                <a:latin typeface="Verdana" pitchFamily="34" charset="0"/>
              </a:endParaRPr>
            </a:p>
          </p:txBody>
        </p:sp>
        <p:sp>
          <p:nvSpPr>
            <p:cNvPr id="585825" name="Line 49"/>
            <p:cNvSpPr>
              <a:spLocks noChangeShapeType="1"/>
            </p:cNvSpPr>
            <p:nvPr/>
          </p:nvSpPr>
          <p:spPr bwMode="auto">
            <a:xfrm>
              <a:off x="3008" y="2817"/>
              <a:ext cx="2446" cy="0"/>
            </a:xfrm>
            <a:prstGeom prst="line">
              <a:avLst/>
            </a:prstGeom>
            <a:noFill/>
            <a:ln w="12700" cap="sq">
              <a:noFill/>
              <a:round/>
              <a:headEnd/>
              <a:tailEnd/>
            </a:ln>
          </p:spPr>
          <p:txBody>
            <a:bodyPr/>
            <a:lstStyle/>
            <a:p>
              <a:endParaRPr lang="de-DE"/>
            </a:p>
          </p:txBody>
        </p:sp>
        <p:sp>
          <p:nvSpPr>
            <p:cNvPr id="585826" name="Line 50"/>
            <p:cNvSpPr>
              <a:spLocks noChangeShapeType="1"/>
            </p:cNvSpPr>
            <p:nvPr/>
          </p:nvSpPr>
          <p:spPr bwMode="auto">
            <a:xfrm>
              <a:off x="3008" y="2970"/>
              <a:ext cx="2446" cy="0"/>
            </a:xfrm>
            <a:prstGeom prst="line">
              <a:avLst/>
            </a:prstGeom>
            <a:noFill/>
            <a:ln w="12700">
              <a:noFill/>
              <a:round/>
              <a:headEnd/>
              <a:tailEnd/>
            </a:ln>
          </p:spPr>
          <p:txBody>
            <a:bodyPr/>
            <a:lstStyle/>
            <a:p>
              <a:endParaRPr lang="de-DE"/>
            </a:p>
          </p:txBody>
        </p:sp>
        <p:sp>
          <p:nvSpPr>
            <p:cNvPr id="585827" name="Line 51"/>
            <p:cNvSpPr>
              <a:spLocks noChangeShapeType="1"/>
            </p:cNvSpPr>
            <p:nvPr/>
          </p:nvSpPr>
          <p:spPr bwMode="auto">
            <a:xfrm>
              <a:off x="3008" y="3123"/>
              <a:ext cx="2446" cy="0"/>
            </a:xfrm>
            <a:prstGeom prst="line">
              <a:avLst/>
            </a:prstGeom>
            <a:noFill/>
            <a:ln w="12700">
              <a:noFill/>
              <a:round/>
              <a:headEnd/>
              <a:tailEnd/>
            </a:ln>
          </p:spPr>
          <p:txBody>
            <a:bodyPr/>
            <a:lstStyle/>
            <a:p>
              <a:endParaRPr lang="de-DE"/>
            </a:p>
          </p:txBody>
        </p:sp>
        <p:sp>
          <p:nvSpPr>
            <p:cNvPr id="585828" name="Line 52"/>
            <p:cNvSpPr>
              <a:spLocks noChangeShapeType="1"/>
            </p:cNvSpPr>
            <p:nvPr/>
          </p:nvSpPr>
          <p:spPr bwMode="auto">
            <a:xfrm>
              <a:off x="3008" y="3276"/>
              <a:ext cx="2446" cy="0"/>
            </a:xfrm>
            <a:prstGeom prst="line">
              <a:avLst/>
            </a:prstGeom>
            <a:noFill/>
            <a:ln w="12700">
              <a:noFill/>
              <a:round/>
              <a:headEnd/>
              <a:tailEnd/>
            </a:ln>
          </p:spPr>
          <p:txBody>
            <a:bodyPr/>
            <a:lstStyle/>
            <a:p>
              <a:endParaRPr lang="de-DE"/>
            </a:p>
          </p:txBody>
        </p:sp>
        <p:sp>
          <p:nvSpPr>
            <p:cNvPr id="585829" name="Line 53"/>
            <p:cNvSpPr>
              <a:spLocks noChangeShapeType="1"/>
            </p:cNvSpPr>
            <p:nvPr/>
          </p:nvSpPr>
          <p:spPr bwMode="auto">
            <a:xfrm>
              <a:off x="3008" y="3429"/>
              <a:ext cx="2446" cy="0"/>
            </a:xfrm>
            <a:prstGeom prst="line">
              <a:avLst/>
            </a:prstGeom>
            <a:noFill/>
            <a:ln w="12700">
              <a:noFill/>
              <a:round/>
              <a:headEnd/>
              <a:tailEnd/>
            </a:ln>
          </p:spPr>
          <p:txBody>
            <a:bodyPr/>
            <a:lstStyle/>
            <a:p>
              <a:endParaRPr lang="de-DE"/>
            </a:p>
          </p:txBody>
        </p:sp>
        <p:sp>
          <p:nvSpPr>
            <p:cNvPr id="585830" name="Line 54"/>
            <p:cNvSpPr>
              <a:spLocks noChangeShapeType="1"/>
            </p:cNvSpPr>
            <p:nvPr/>
          </p:nvSpPr>
          <p:spPr bwMode="auto">
            <a:xfrm>
              <a:off x="3008" y="3735"/>
              <a:ext cx="2446" cy="0"/>
            </a:xfrm>
            <a:prstGeom prst="line">
              <a:avLst/>
            </a:prstGeom>
            <a:noFill/>
            <a:ln w="12700" cap="sq">
              <a:noFill/>
              <a:round/>
              <a:headEnd/>
              <a:tailEnd/>
            </a:ln>
          </p:spPr>
          <p:txBody>
            <a:bodyPr/>
            <a:lstStyle/>
            <a:p>
              <a:endParaRPr lang="de-DE"/>
            </a:p>
          </p:txBody>
        </p:sp>
        <p:sp>
          <p:nvSpPr>
            <p:cNvPr id="585831" name="Line 55"/>
            <p:cNvSpPr>
              <a:spLocks noChangeShapeType="1"/>
            </p:cNvSpPr>
            <p:nvPr/>
          </p:nvSpPr>
          <p:spPr bwMode="auto">
            <a:xfrm>
              <a:off x="3008" y="2817"/>
              <a:ext cx="0" cy="918"/>
            </a:xfrm>
            <a:prstGeom prst="line">
              <a:avLst/>
            </a:prstGeom>
            <a:noFill/>
            <a:ln w="12700" cap="sq">
              <a:noFill/>
              <a:round/>
              <a:headEnd/>
              <a:tailEnd/>
            </a:ln>
          </p:spPr>
          <p:txBody>
            <a:bodyPr/>
            <a:lstStyle/>
            <a:p>
              <a:endParaRPr lang="de-DE"/>
            </a:p>
          </p:txBody>
        </p:sp>
        <p:sp>
          <p:nvSpPr>
            <p:cNvPr id="585832" name="Line 56"/>
            <p:cNvSpPr>
              <a:spLocks noChangeShapeType="1"/>
            </p:cNvSpPr>
            <p:nvPr/>
          </p:nvSpPr>
          <p:spPr bwMode="auto">
            <a:xfrm>
              <a:off x="3595" y="2817"/>
              <a:ext cx="0" cy="918"/>
            </a:xfrm>
            <a:prstGeom prst="line">
              <a:avLst/>
            </a:prstGeom>
            <a:noFill/>
            <a:ln w="12700">
              <a:noFill/>
              <a:round/>
              <a:headEnd/>
              <a:tailEnd/>
            </a:ln>
          </p:spPr>
          <p:txBody>
            <a:bodyPr/>
            <a:lstStyle/>
            <a:p>
              <a:endParaRPr lang="de-DE"/>
            </a:p>
          </p:txBody>
        </p:sp>
        <p:sp>
          <p:nvSpPr>
            <p:cNvPr id="585833" name="Line 57"/>
            <p:cNvSpPr>
              <a:spLocks noChangeShapeType="1"/>
            </p:cNvSpPr>
            <p:nvPr/>
          </p:nvSpPr>
          <p:spPr bwMode="auto">
            <a:xfrm>
              <a:off x="4583" y="2817"/>
              <a:ext cx="0" cy="918"/>
            </a:xfrm>
            <a:prstGeom prst="line">
              <a:avLst/>
            </a:prstGeom>
            <a:noFill/>
            <a:ln w="12700">
              <a:noFill/>
              <a:round/>
              <a:headEnd/>
              <a:tailEnd/>
            </a:ln>
          </p:spPr>
          <p:txBody>
            <a:bodyPr/>
            <a:lstStyle/>
            <a:p>
              <a:endParaRPr lang="de-DE"/>
            </a:p>
          </p:txBody>
        </p:sp>
        <p:sp>
          <p:nvSpPr>
            <p:cNvPr id="585834" name="Line 58"/>
            <p:cNvSpPr>
              <a:spLocks noChangeShapeType="1"/>
            </p:cNvSpPr>
            <p:nvPr/>
          </p:nvSpPr>
          <p:spPr bwMode="auto">
            <a:xfrm>
              <a:off x="5454" y="2817"/>
              <a:ext cx="0" cy="918"/>
            </a:xfrm>
            <a:prstGeom prst="line">
              <a:avLst/>
            </a:prstGeom>
            <a:noFill/>
            <a:ln w="12700" cap="sq">
              <a:noFill/>
              <a:round/>
              <a:headEnd/>
              <a:tailEnd/>
            </a:ln>
          </p:spPr>
          <p:txBody>
            <a:bodyPr/>
            <a:lstStyle/>
            <a:p>
              <a:endParaRPr lang="de-DE"/>
            </a:p>
          </p:txBody>
        </p:sp>
        <p:sp>
          <p:nvSpPr>
            <p:cNvPr id="585835" name="Line 59"/>
            <p:cNvSpPr>
              <a:spLocks noChangeShapeType="1"/>
            </p:cNvSpPr>
            <p:nvPr/>
          </p:nvSpPr>
          <p:spPr bwMode="auto">
            <a:xfrm>
              <a:off x="3008" y="3582"/>
              <a:ext cx="2446" cy="0"/>
            </a:xfrm>
            <a:prstGeom prst="line">
              <a:avLst/>
            </a:prstGeom>
            <a:noFill/>
            <a:ln w="12700">
              <a:noFill/>
              <a:round/>
              <a:headEnd/>
              <a:tailEnd/>
            </a:ln>
          </p:spPr>
          <p:txBody>
            <a:bodyPr/>
            <a:lstStyle/>
            <a:p>
              <a:endParaRPr lang="de-DE"/>
            </a:p>
          </p:txBody>
        </p:sp>
      </p:grpSp>
      <p:graphicFrame>
        <p:nvGraphicFramePr>
          <p:cNvPr id="585789" name="Object 61"/>
          <p:cNvGraphicFramePr>
            <a:graphicFrameLocks noChangeAspect="1"/>
          </p:cNvGraphicFramePr>
          <p:nvPr>
            <p:extLst>
              <p:ext uri="{D42A27DB-BD31-4B8C-83A1-F6EECF244321}">
                <p14:modId xmlns:p14="http://schemas.microsoft.com/office/powerpoint/2010/main" val="1197761175"/>
              </p:ext>
            </p:extLst>
          </p:nvPr>
        </p:nvGraphicFramePr>
        <p:xfrm>
          <a:off x="3151242" y="1705072"/>
          <a:ext cx="1533525" cy="501650"/>
        </p:xfrm>
        <a:graphic>
          <a:graphicData uri="http://schemas.openxmlformats.org/presentationml/2006/ole">
            <mc:AlternateContent xmlns:mc="http://schemas.openxmlformats.org/markup-compatibility/2006">
              <mc:Choice xmlns:v="urn:schemas-microsoft-com:vml" Requires="v">
                <p:oleObj spid="_x0000_s1726475" name="Equation" r:id="rId4" imgW="939600" imgH="393480" progId="Equation.3">
                  <p:embed/>
                </p:oleObj>
              </mc:Choice>
              <mc:Fallback>
                <p:oleObj name="Equation" r:id="rId4" imgW="939600" imgH="393480" progId="Equation.3">
                  <p:embed/>
                  <p:pic>
                    <p:nvPicPr>
                      <p:cNvPr id="0" name="Picture 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1242" y="1705072"/>
                        <a:ext cx="15335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85790" name="Object 62"/>
          <p:cNvGraphicFramePr>
            <a:graphicFrameLocks noChangeAspect="1"/>
          </p:cNvGraphicFramePr>
          <p:nvPr>
            <p:extLst>
              <p:ext uri="{D42A27DB-BD31-4B8C-83A1-F6EECF244321}">
                <p14:modId xmlns:p14="http://schemas.microsoft.com/office/powerpoint/2010/main" val="2912203315"/>
              </p:ext>
            </p:extLst>
          </p:nvPr>
        </p:nvGraphicFramePr>
        <p:xfrm>
          <a:off x="3113088" y="2325757"/>
          <a:ext cx="1985963" cy="546100"/>
        </p:xfrm>
        <a:graphic>
          <a:graphicData uri="http://schemas.openxmlformats.org/presentationml/2006/ole">
            <mc:AlternateContent xmlns:mc="http://schemas.openxmlformats.org/markup-compatibility/2006">
              <mc:Choice xmlns:v="urn:schemas-microsoft-com:vml" Requires="v">
                <p:oleObj spid="_x0000_s1726476" name="Equation" r:id="rId6" imgW="1117440" imgH="393480" progId="Equation.3">
                  <p:embed/>
                </p:oleObj>
              </mc:Choice>
              <mc:Fallback>
                <p:oleObj name="Equation" r:id="rId6" imgW="1117440" imgH="393480" progId="Equation.3">
                  <p:embed/>
                  <p:pic>
                    <p:nvPicPr>
                      <p:cNvPr id="0" name="Picture 6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3088" y="2325757"/>
                        <a:ext cx="1985963" cy="54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85791" name="Object 63"/>
          <p:cNvGraphicFramePr>
            <a:graphicFrameLocks noChangeAspect="1"/>
          </p:cNvGraphicFramePr>
          <p:nvPr>
            <p:extLst>
              <p:ext uri="{D42A27DB-BD31-4B8C-83A1-F6EECF244321}">
                <p14:modId xmlns:p14="http://schemas.microsoft.com/office/powerpoint/2010/main" val="1507933595"/>
              </p:ext>
            </p:extLst>
          </p:nvPr>
        </p:nvGraphicFramePr>
        <p:xfrm>
          <a:off x="3095020" y="3090986"/>
          <a:ext cx="3071812" cy="519113"/>
        </p:xfrm>
        <a:graphic>
          <a:graphicData uri="http://schemas.openxmlformats.org/presentationml/2006/ole">
            <mc:AlternateContent xmlns:mc="http://schemas.openxmlformats.org/markup-compatibility/2006">
              <mc:Choice xmlns:v="urn:schemas-microsoft-com:vml" Requires="v">
                <p:oleObj spid="_x0000_s1726477" name="Equation" r:id="rId8" imgW="1866600" imgH="368280" progId="Equation.3">
                  <p:embed/>
                </p:oleObj>
              </mc:Choice>
              <mc:Fallback>
                <p:oleObj name="Equation" r:id="rId8" imgW="1866600" imgH="368280" progId="Equation.3">
                  <p:embed/>
                  <p:pic>
                    <p:nvPicPr>
                      <p:cNvPr id="0" name="Picture 6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95020" y="3090986"/>
                        <a:ext cx="3071812" cy="519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Average yields become even fuzzier in international portfolios</a:t>
            </a:r>
            <a:endParaRPr lang="de-CH" dirty="0"/>
          </a:p>
        </p:txBody>
      </p:sp>
      <p:pic>
        <p:nvPicPr>
          <p:cNvPr id="169677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51143" y="1122377"/>
            <a:ext cx="6521985" cy="476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llipse 3"/>
          <p:cNvSpPr/>
          <p:nvPr/>
        </p:nvSpPr>
        <p:spPr>
          <a:xfrm>
            <a:off x="3554234" y="1673750"/>
            <a:ext cx="254442" cy="262393"/>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Ellipse 13"/>
          <p:cNvSpPr/>
          <p:nvPr/>
        </p:nvSpPr>
        <p:spPr>
          <a:xfrm>
            <a:off x="1639296" y="5030525"/>
            <a:ext cx="254442" cy="262393"/>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aphicFrame>
        <p:nvGraphicFramePr>
          <p:cNvPr id="12" name="Objekt 11"/>
          <p:cNvGraphicFramePr>
            <a:graphicFrameLocks noGrp="1" noChangeAspect="1"/>
          </p:cNvGraphicFramePr>
          <p:nvPr>
            <p:extLst>
              <p:ext uri="{D42A27DB-BD31-4B8C-83A1-F6EECF244321}">
                <p14:modId xmlns:p14="http://schemas.microsoft.com/office/powerpoint/2010/main" val="2856565963"/>
              </p:ext>
            </p:extLst>
          </p:nvPr>
        </p:nvGraphicFramePr>
        <p:xfrm>
          <a:off x="3554234" y="3097033"/>
          <a:ext cx="4400550" cy="387350"/>
        </p:xfrm>
        <a:graphic>
          <a:graphicData uri="http://schemas.openxmlformats.org/presentationml/2006/ole">
            <mc:AlternateContent xmlns:mc="http://schemas.openxmlformats.org/markup-compatibility/2006">
              <mc:Choice xmlns:v="urn:schemas-microsoft-com:vml" Requires="v">
                <p:oleObj spid="_x0000_s1697032" name="Formel" r:id="rId5" imgW="2590560" imgH="228600" progId="Equation.3">
                  <p:embed/>
                </p:oleObj>
              </mc:Choice>
              <mc:Fallback>
                <p:oleObj name="Formel" r:id="rId5" imgW="2590560" imgH="228600" progId="Equation.3">
                  <p:embed/>
                  <p:pic>
                    <p:nvPicPr>
                      <p:cNvPr id="0" name="Object 41"/>
                      <p:cNvPicPr>
                        <a:picLocks noGrp="1" noChangeAspect="1" noChangeArrowheads="1"/>
                      </p:cNvPicPr>
                      <p:nvPr/>
                    </p:nvPicPr>
                    <p:blipFill>
                      <a:blip r:embed="rId6"/>
                      <a:srcRect/>
                      <a:stretch>
                        <a:fillRect/>
                      </a:stretch>
                    </p:blipFill>
                    <p:spPr bwMode="auto">
                      <a:xfrm>
                        <a:off x="3554234" y="3097033"/>
                        <a:ext cx="4400550" cy="387350"/>
                      </a:xfrm>
                      <a:prstGeom prst="rect">
                        <a:avLst/>
                      </a:prstGeom>
                      <a:solidFill>
                        <a:schemeClr val="bg1"/>
                      </a:solidFill>
                      <a:ln>
                        <a:noFill/>
                      </a:ln>
                    </p:spPr>
                  </p:pic>
                </p:oleObj>
              </mc:Fallback>
            </mc:AlternateContent>
          </a:graphicData>
        </a:graphic>
      </p:graphicFrame>
    </p:spTree>
    <p:extLst>
      <p:ext uri="{BB962C8B-B14F-4D97-AF65-F5344CB8AC3E}">
        <p14:creationId xmlns:p14="http://schemas.microsoft.com/office/powerpoint/2010/main" val="322940891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Duration </a:t>
            </a:r>
            <a:r>
              <a:rPr lang="de-CH" dirty="0" err="1"/>
              <a:t>has</a:t>
            </a:r>
            <a:r>
              <a:rPr lang="de-CH" dirty="0"/>
              <a:t> </a:t>
            </a:r>
            <a:r>
              <a:rPr lang="de-CH" dirty="0" err="1"/>
              <a:t>no</a:t>
            </a:r>
            <a:r>
              <a:rPr lang="de-CH" dirty="0"/>
              <a:t> </a:t>
            </a:r>
            <a:r>
              <a:rPr lang="de-CH" dirty="0" err="1"/>
              <a:t>clear</a:t>
            </a:r>
            <a:r>
              <a:rPr lang="de-CH" dirty="0"/>
              <a:t> </a:t>
            </a:r>
            <a:r>
              <a:rPr lang="de-CH" dirty="0" err="1"/>
              <a:t>meaning</a:t>
            </a:r>
            <a:r>
              <a:rPr lang="de-CH" dirty="0"/>
              <a:t> in multi-</a:t>
            </a:r>
            <a:r>
              <a:rPr lang="de-CH" dirty="0" err="1"/>
              <a:t>currency</a:t>
            </a:r>
            <a:r>
              <a:rPr lang="de-CH" dirty="0"/>
              <a:t> </a:t>
            </a:r>
            <a:r>
              <a:rPr lang="de-CH" dirty="0" err="1"/>
              <a:t>portfolios</a:t>
            </a:r>
            <a:endParaRPr lang="de-CH" dirty="0"/>
          </a:p>
        </p:txBody>
      </p:sp>
      <p:pic>
        <p:nvPicPr>
          <p:cNvPr id="17111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799" y="949752"/>
            <a:ext cx="3717980" cy="2664543"/>
          </a:xfrm>
          <a:prstGeom prst="rect">
            <a:avLst/>
          </a:prstGeom>
          <a:noFill/>
          <a:extLst>
            <a:ext uri="{909E8E84-426E-40DD-AFC4-6F175D3DCCD1}">
              <a14:hiddenFill xmlns:a14="http://schemas.microsoft.com/office/drawing/2010/main">
                <a:solidFill>
                  <a:srgbClr val="FFFFFF"/>
                </a:solidFill>
              </a14:hiddenFill>
            </a:ext>
          </a:extLst>
        </p:spPr>
      </p:pic>
      <p:pic>
        <p:nvPicPr>
          <p:cNvPr id="171110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5549" y="949752"/>
            <a:ext cx="3717979" cy="2664543"/>
          </a:xfrm>
          <a:prstGeom prst="rect">
            <a:avLst/>
          </a:prstGeom>
          <a:noFill/>
          <a:extLst>
            <a:ext uri="{909E8E84-426E-40DD-AFC4-6F175D3DCCD1}">
              <a14:hiddenFill xmlns:a14="http://schemas.microsoft.com/office/drawing/2010/main">
                <a:solidFill>
                  <a:srgbClr val="FFFFFF"/>
                </a:solidFill>
              </a14:hiddenFill>
            </a:ext>
          </a:extLst>
        </p:spPr>
      </p:pic>
      <p:pic>
        <p:nvPicPr>
          <p:cNvPr id="171110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6800" y="3614295"/>
            <a:ext cx="3717979" cy="2664543"/>
          </a:xfrm>
          <a:prstGeom prst="rect">
            <a:avLst/>
          </a:prstGeom>
          <a:noFill/>
          <a:extLst>
            <a:ext uri="{909E8E84-426E-40DD-AFC4-6F175D3DCCD1}">
              <a14:hiddenFill xmlns:a14="http://schemas.microsoft.com/office/drawing/2010/main">
                <a:solidFill>
                  <a:srgbClr val="FFFFFF"/>
                </a:solidFill>
              </a14:hiddenFill>
            </a:ext>
          </a:extLst>
        </p:spPr>
      </p:pic>
      <p:pic>
        <p:nvPicPr>
          <p:cNvPr id="171110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5550" y="3614296"/>
            <a:ext cx="3717978" cy="2664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27709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3811" name="Left Arrow 32"/>
          <p:cNvSpPr>
            <a:spLocks noChangeArrowheads="1"/>
          </p:cNvSpPr>
          <p:nvPr/>
        </p:nvSpPr>
        <p:spPr bwMode="auto">
          <a:xfrm>
            <a:off x="1495425" y="2690813"/>
            <a:ext cx="6899275" cy="962025"/>
          </a:xfrm>
          <a:prstGeom prst="leftArrow">
            <a:avLst>
              <a:gd name="adj1" fmla="val 100000"/>
              <a:gd name="adj2" fmla="val 39776"/>
            </a:avLst>
          </a:prstGeom>
          <a:solidFill>
            <a:schemeClr val="accent1"/>
          </a:solidFill>
          <a:ln w="25400" algn="ctr">
            <a:noFill/>
            <a:miter lim="800000"/>
            <a:headEnd/>
            <a:tailEnd/>
          </a:ln>
        </p:spPr>
        <p:txBody>
          <a:bodyPr anchor="ctr"/>
          <a:lstStyle/>
          <a:p>
            <a:pPr marL="450850"/>
            <a:r>
              <a:rPr lang="fr-CH" sz="2400" b="1" dirty="0">
                <a:solidFill>
                  <a:srgbClr val="FFFFFF"/>
                </a:solidFill>
                <a:latin typeface="Verdana" pitchFamily="34" charset="0"/>
              </a:rPr>
              <a:t>Appendix</a:t>
            </a:r>
          </a:p>
        </p:txBody>
      </p:sp>
      <p:sp>
        <p:nvSpPr>
          <p:cNvPr id="1783812" name="Oval 30"/>
          <p:cNvSpPr>
            <a:spLocks noChangeArrowheads="1"/>
          </p:cNvSpPr>
          <p:nvPr/>
        </p:nvSpPr>
        <p:spPr bwMode="auto">
          <a:xfrm>
            <a:off x="779463" y="2630488"/>
            <a:ext cx="1096962" cy="1096962"/>
          </a:xfrm>
          <a:prstGeom prst="ellipse">
            <a:avLst/>
          </a:prstGeom>
          <a:solidFill>
            <a:schemeClr val="accent4"/>
          </a:solidFill>
          <a:ln w="38100" algn="ctr">
            <a:solidFill>
              <a:schemeClr val="bg1"/>
            </a:solidFill>
            <a:round/>
            <a:headEnd/>
            <a:tailEnd/>
          </a:ln>
        </p:spPr>
        <p:txBody>
          <a:bodyPr lIns="0" tIns="0" rIns="0" bIns="0" anchor="ctr"/>
          <a:lstStyle/>
          <a:p>
            <a:pPr algn="ctr"/>
            <a:r>
              <a:rPr lang="fr-CH" sz="4000" b="1" dirty="0">
                <a:solidFill>
                  <a:srgbClr val="FFFFFF"/>
                </a:solidFill>
                <a:latin typeface="Verdana" pitchFamily="34" charset="0"/>
              </a:rPr>
              <a:t>X</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r>
              <a:rPr lang="de-CH" dirty="0"/>
              <a:t>Applications </a:t>
            </a:r>
            <a:r>
              <a:rPr lang="de-CH" dirty="0" err="1"/>
              <a:t>of</a:t>
            </a:r>
            <a:r>
              <a:rPr lang="de-CH" dirty="0"/>
              <a:t> Fama-Bliss / </a:t>
            </a:r>
            <a:r>
              <a:rPr lang="de-CH" dirty="0" err="1"/>
              <a:t>Cochrane-Piazzesi</a:t>
            </a:r>
            <a:r>
              <a:rPr lang="de-CH" dirty="0"/>
              <a:t> </a:t>
            </a:r>
            <a:r>
              <a:rPr lang="de-CH" dirty="0" err="1"/>
              <a:t>frameworks</a:t>
            </a:r>
            <a:r>
              <a:rPr lang="de-CH" dirty="0"/>
              <a:t> (</a:t>
            </a:r>
            <a:r>
              <a:rPr lang="de-CH" dirty="0" err="1"/>
              <a:t>other</a:t>
            </a:r>
            <a:r>
              <a:rPr lang="de-CH" dirty="0"/>
              <a:t> </a:t>
            </a:r>
            <a:r>
              <a:rPr lang="de-CH" dirty="0" err="1"/>
              <a:t>currencies</a:t>
            </a:r>
            <a:r>
              <a:rPr lang="de-CH" dirty="0"/>
              <a:t>, </a:t>
            </a:r>
            <a:r>
              <a:rPr lang="de-CH" dirty="0" err="1"/>
              <a:t>credit</a:t>
            </a:r>
            <a:r>
              <a:rPr lang="de-CH" dirty="0"/>
              <a:t>, </a:t>
            </a:r>
            <a:r>
              <a:rPr lang="de-CH" dirty="0" err="1"/>
              <a:t>segments</a:t>
            </a:r>
            <a:r>
              <a:rPr lang="de-CH" dirty="0"/>
              <a:t> </a:t>
            </a:r>
            <a:r>
              <a:rPr lang="de-CH" dirty="0" err="1"/>
              <a:t>of</a:t>
            </a:r>
            <a:r>
              <a:rPr lang="de-CH" dirty="0"/>
              <a:t> </a:t>
            </a:r>
            <a:r>
              <a:rPr lang="de-CH" dirty="0" err="1"/>
              <a:t>the</a:t>
            </a:r>
            <a:r>
              <a:rPr lang="de-CH" dirty="0"/>
              <a:t> </a:t>
            </a:r>
            <a:r>
              <a:rPr lang="de-CH" dirty="0" err="1"/>
              <a:t>curve</a:t>
            </a:r>
            <a:r>
              <a:rPr lang="de-CH" dirty="0"/>
              <a:t>)</a:t>
            </a:r>
          </a:p>
          <a:p>
            <a:r>
              <a:rPr lang="de-CH" dirty="0" err="1"/>
              <a:t>Effect</a:t>
            </a:r>
            <a:r>
              <a:rPr lang="de-CH" dirty="0"/>
              <a:t> </a:t>
            </a:r>
            <a:r>
              <a:rPr lang="de-CH" dirty="0" err="1"/>
              <a:t>of</a:t>
            </a:r>
            <a:r>
              <a:rPr lang="de-CH" dirty="0"/>
              <a:t> </a:t>
            </a:r>
            <a:r>
              <a:rPr lang="de-CH" dirty="0" err="1"/>
              <a:t>financial</a:t>
            </a:r>
            <a:r>
              <a:rPr lang="de-CH" dirty="0"/>
              <a:t> </a:t>
            </a:r>
            <a:r>
              <a:rPr lang="de-CH" dirty="0" err="1"/>
              <a:t>repression</a:t>
            </a:r>
            <a:r>
              <a:rPr lang="de-CH" dirty="0"/>
              <a:t> on </a:t>
            </a:r>
            <a:r>
              <a:rPr lang="de-CH" dirty="0" err="1"/>
              <a:t>the</a:t>
            </a:r>
            <a:r>
              <a:rPr lang="de-CH" dirty="0"/>
              <a:t> </a:t>
            </a:r>
            <a:r>
              <a:rPr lang="de-CH" dirty="0" err="1"/>
              <a:t>bond</a:t>
            </a:r>
            <a:r>
              <a:rPr lang="de-CH" dirty="0"/>
              <a:t> </a:t>
            </a:r>
            <a:r>
              <a:rPr lang="de-CH" dirty="0" err="1"/>
              <a:t>risk</a:t>
            </a:r>
            <a:r>
              <a:rPr lang="de-CH" dirty="0"/>
              <a:t> premium</a:t>
            </a:r>
          </a:p>
          <a:p>
            <a:r>
              <a:rPr lang="de-CH" dirty="0" err="1"/>
              <a:t>Shifts</a:t>
            </a:r>
            <a:r>
              <a:rPr lang="de-CH" dirty="0"/>
              <a:t> in </a:t>
            </a:r>
            <a:r>
              <a:rPr lang="de-CH" dirty="0" err="1"/>
              <a:t>the</a:t>
            </a:r>
            <a:r>
              <a:rPr lang="de-CH" dirty="0"/>
              <a:t> </a:t>
            </a:r>
            <a:r>
              <a:rPr lang="de-CH" dirty="0" err="1"/>
              <a:t>beta</a:t>
            </a:r>
            <a:r>
              <a:rPr lang="de-CH" dirty="0"/>
              <a:t> </a:t>
            </a:r>
            <a:r>
              <a:rPr lang="de-CH" dirty="0" err="1"/>
              <a:t>of</a:t>
            </a:r>
            <a:r>
              <a:rPr lang="de-CH" dirty="0"/>
              <a:t> </a:t>
            </a:r>
            <a:r>
              <a:rPr lang="de-CH" dirty="0" err="1"/>
              <a:t>inflation</a:t>
            </a:r>
            <a:r>
              <a:rPr lang="de-CH" dirty="0"/>
              <a:t> </a:t>
            </a:r>
            <a:r>
              <a:rPr lang="de-CH" dirty="0" err="1"/>
              <a:t>expectations</a:t>
            </a:r>
            <a:endParaRPr lang="de-CH" dirty="0"/>
          </a:p>
          <a:p>
            <a:r>
              <a:rPr lang="de-CH" dirty="0" err="1"/>
              <a:t>Predictive</a:t>
            </a:r>
            <a:r>
              <a:rPr lang="de-CH" dirty="0"/>
              <a:t> power </a:t>
            </a:r>
            <a:r>
              <a:rPr lang="de-CH" dirty="0" err="1"/>
              <a:t>of</a:t>
            </a:r>
            <a:r>
              <a:rPr lang="de-CH" dirty="0"/>
              <a:t> </a:t>
            </a:r>
            <a:r>
              <a:rPr lang="de-CH" dirty="0" err="1"/>
              <a:t>implied</a:t>
            </a:r>
            <a:r>
              <a:rPr lang="de-CH" dirty="0"/>
              <a:t> </a:t>
            </a:r>
            <a:r>
              <a:rPr lang="de-CH" dirty="0" err="1"/>
              <a:t>vol</a:t>
            </a:r>
            <a:r>
              <a:rPr lang="de-CH" dirty="0"/>
              <a:t> on </a:t>
            </a:r>
            <a:r>
              <a:rPr lang="de-CH" dirty="0" err="1"/>
              <a:t>credit</a:t>
            </a:r>
            <a:r>
              <a:rPr lang="de-CH" dirty="0"/>
              <a:t> </a:t>
            </a:r>
            <a:r>
              <a:rPr lang="de-CH" dirty="0" err="1"/>
              <a:t>returns</a:t>
            </a:r>
            <a:r>
              <a:rPr lang="de-CH" dirty="0"/>
              <a:t> </a:t>
            </a:r>
            <a:r>
              <a:rPr lang="de-CH" dirty="0" err="1"/>
              <a:t>and</a:t>
            </a:r>
            <a:r>
              <a:rPr lang="de-CH" dirty="0"/>
              <a:t> </a:t>
            </a:r>
            <a:r>
              <a:rPr lang="de-CH" dirty="0" err="1"/>
              <a:t>spread</a:t>
            </a:r>
            <a:r>
              <a:rPr lang="de-CH" dirty="0"/>
              <a:t> </a:t>
            </a:r>
            <a:r>
              <a:rPr lang="de-CH" dirty="0" err="1"/>
              <a:t>levels</a:t>
            </a:r>
            <a:endParaRPr lang="de-CH" dirty="0"/>
          </a:p>
          <a:p>
            <a:r>
              <a:rPr lang="de-CH" dirty="0" err="1"/>
              <a:t>Determinants</a:t>
            </a:r>
            <a:r>
              <a:rPr lang="de-CH" dirty="0"/>
              <a:t> </a:t>
            </a:r>
            <a:r>
              <a:rPr lang="de-CH" dirty="0" err="1"/>
              <a:t>of</a:t>
            </a:r>
            <a:r>
              <a:rPr lang="de-CH" dirty="0"/>
              <a:t> </a:t>
            </a:r>
            <a:r>
              <a:rPr lang="de-CH" dirty="0" err="1"/>
              <a:t>new</a:t>
            </a:r>
            <a:r>
              <a:rPr lang="de-CH" dirty="0"/>
              <a:t> </a:t>
            </a:r>
            <a:r>
              <a:rPr lang="de-CH" dirty="0" err="1"/>
              <a:t>issue</a:t>
            </a:r>
            <a:r>
              <a:rPr lang="de-CH" dirty="0"/>
              <a:t> </a:t>
            </a:r>
            <a:r>
              <a:rPr lang="de-CH" dirty="0" err="1"/>
              <a:t>spreads</a:t>
            </a:r>
            <a:endParaRPr lang="de-CH" dirty="0"/>
          </a:p>
          <a:p>
            <a:r>
              <a:rPr lang="de-CH" dirty="0"/>
              <a:t>Impact </a:t>
            </a:r>
            <a:r>
              <a:rPr lang="de-CH" dirty="0" err="1"/>
              <a:t>of</a:t>
            </a:r>
            <a:r>
              <a:rPr lang="de-CH" dirty="0"/>
              <a:t> </a:t>
            </a:r>
            <a:r>
              <a:rPr lang="de-CH" dirty="0" err="1"/>
              <a:t>banking</a:t>
            </a:r>
            <a:r>
              <a:rPr lang="de-CH" dirty="0"/>
              <a:t> </a:t>
            </a:r>
            <a:r>
              <a:rPr lang="de-CH" dirty="0" err="1"/>
              <a:t>capital</a:t>
            </a:r>
            <a:r>
              <a:rPr lang="de-CH" dirty="0"/>
              <a:t> </a:t>
            </a:r>
            <a:r>
              <a:rPr lang="de-CH" dirty="0" err="1"/>
              <a:t>regulation</a:t>
            </a:r>
            <a:r>
              <a:rPr lang="de-CH" dirty="0"/>
              <a:t> (</a:t>
            </a:r>
            <a:r>
              <a:rPr lang="de-CH" dirty="0" err="1"/>
              <a:t>capital</a:t>
            </a:r>
            <a:r>
              <a:rPr lang="de-CH" dirty="0"/>
              <a:t> </a:t>
            </a:r>
            <a:r>
              <a:rPr lang="de-CH" dirty="0" err="1"/>
              <a:t>requirements</a:t>
            </a:r>
            <a:r>
              <a:rPr lang="de-CH" dirty="0"/>
              <a:t>, </a:t>
            </a:r>
            <a:r>
              <a:rPr lang="de-CH" dirty="0" err="1"/>
              <a:t>cost</a:t>
            </a:r>
            <a:r>
              <a:rPr lang="de-CH" dirty="0"/>
              <a:t> </a:t>
            </a:r>
            <a:r>
              <a:rPr lang="de-CH" dirty="0" err="1"/>
              <a:t>of</a:t>
            </a:r>
            <a:r>
              <a:rPr lang="de-CH" dirty="0"/>
              <a:t> </a:t>
            </a:r>
            <a:r>
              <a:rPr lang="de-CH" dirty="0" err="1"/>
              <a:t>capital</a:t>
            </a:r>
            <a:r>
              <a:rPr lang="de-CH" dirty="0"/>
              <a:t>, </a:t>
            </a:r>
            <a:r>
              <a:rPr lang="de-CH" dirty="0" err="1"/>
              <a:t>value</a:t>
            </a:r>
            <a:r>
              <a:rPr lang="de-CH" dirty="0"/>
              <a:t> at </a:t>
            </a:r>
            <a:r>
              <a:rPr lang="de-CH" dirty="0" err="1"/>
              <a:t>risk</a:t>
            </a:r>
            <a:r>
              <a:rPr lang="de-CH" dirty="0"/>
              <a:t> </a:t>
            </a:r>
            <a:r>
              <a:rPr lang="de-CH" dirty="0" err="1"/>
              <a:t>models</a:t>
            </a:r>
            <a:r>
              <a:rPr lang="de-CH" dirty="0"/>
              <a:t>) on </a:t>
            </a:r>
            <a:r>
              <a:rPr lang="de-CH" dirty="0" err="1"/>
              <a:t>secondary</a:t>
            </a:r>
            <a:r>
              <a:rPr lang="de-CH" dirty="0"/>
              <a:t> </a:t>
            </a:r>
            <a:r>
              <a:rPr lang="de-CH" dirty="0" err="1"/>
              <a:t>market</a:t>
            </a:r>
            <a:r>
              <a:rPr lang="de-CH" dirty="0"/>
              <a:t> </a:t>
            </a:r>
            <a:r>
              <a:rPr lang="de-CH" dirty="0" err="1"/>
              <a:t>liquidity</a:t>
            </a:r>
            <a:r>
              <a:rPr lang="de-CH" dirty="0"/>
              <a:t> </a:t>
            </a:r>
            <a:r>
              <a:rPr lang="de-CH" dirty="0" err="1"/>
              <a:t>and</a:t>
            </a:r>
            <a:r>
              <a:rPr lang="de-CH" dirty="0"/>
              <a:t> </a:t>
            </a:r>
            <a:r>
              <a:rPr lang="de-CH" dirty="0" err="1"/>
              <a:t>basis</a:t>
            </a:r>
            <a:r>
              <a:rPr lang="de-CH" dirty="0"/>
              <a:t> </a:t>
            </a:r>
            <a:r>
              <a:rPr lang="de-CH" dirty="0" err="1"/>
              <a:t>spreads</a:t>
            </a:r>
            <a:r>
              <a:rPr lang="de-CH" dirty="0"/>
              <a:t> </a:t>
            </a:r>
          </a:p>
          <a:p>
            <a:r>
              <a:rPr lang="de-CH" dirty="0"/>
              <a:t>Integration </a:t>
            </a:r>
            <a:r>
              <a:rPr lang="de-CH" dirty="0" err="1"/>
              <a:t>of</a:t>
            </a:r>
            <a:r>
              <a:rPr lang="de-CH" dirty="0"/>
              <a:t> </a:t>
            </a:r>
            <a:r>
              <a:rPr lang="de-CH" dirty="0" err="1"/>
              <a:t>dynamic</a:t>
            </a:r>
            <a:r>
              <a:rPr lang="de-CH" dirty="0"/>
              <a:t> </a:t>
            </a:r>
            <a:r>
              <a:rPr lang="de-CH" dirty="0" err="1"/>
              <a:t>macro</a:t>
            </a:r>
            <a:r>
              <a:rPr lang="de-CH" dirty="0"/>
              <a:t> </a:t>
            </a:r>
            <a:r>
              <a:rPr lang="de-CH" dirty="0" err="1"/>
              <a:t>risk</a:t>
            </a:r>
            <a:r>
              <a:rPr lang="de-CH" dirty="0"/>
              <a:t> </a:t>
            </a:r>
            <a:r>
              <a:rPr lang="de-CH" dirty="0" err="1"/>
              <a:t>factors</a:t>
            </a:r>
            <a:r>
              <a:rPr lang="de-CH" dirty="0"/>
              <a:t> in </a:t>
            </a:r>
            <a:r>
              <a:rPr lang="de-CH" dirty="0" err="1"/>
              <a:t>credit</a:t>
            </a:r>
            <a:r>
              <a:rPr lang="de-CH" dirty="0"/>
              <a:t> </a:t>
            </a:r>
            <a:r>
              <a:rPr lang="de-CH" dirty="0" err="1"/>
              <a:t>risk</a:t>
            </a:r>
            <a:r>
              <a:rPr lang="de-CH" dirty="0"/>
              <a:t> </a:t>
            </a:r>
            <a:r>
              <a:rPr lang="de-CH" dirty="0" err="1"/>
              <a:t>models</a:t>
            </a:r>
            <a:endParaRPr lang="de-CH" dirty="0"/>
          </a:p>
          <a:p>
            <a:r>
              <a:rPr lang="de-CH" dirty="0"/>
              <a:t>Basis </a:t>
            </a:r>
            <a:r>
              <a:rPr lang="de-CH" dirty="0" err="1"/>
              <a:t>swaps</a:t>
            </a:r>
            <a:r>
              <a:rPr lang="de-CH" dirty="0"/>
              <a:t> </a:t>
            </a:r>
            <a:r>
              <a:rPr lang="de-CH" dirty="0" err="1"/>
              <a:t>as</a:t>
            </a:r>
            <a:r>
              <a:rPr lang="de-CH" dirty="0"/>
              <a:t> </a:t>
            </a:r>
            <a:r>
              <a:rPr lang="de-CH" dirty="0" err="1"/>
              <a:t>predictors</a:t>
            </a:r>
            <a:r>
              <a:rPr lang="de-CH" dirty="0"/>
              <a:t> </a:t>
            </a:r>
            <a:r>
              <a:rPr lang="de-CH" dirty="0" err="1"/>
              <a:t>of</a:t>
            </a:r>
            <a:r>
              <a:rPr lang="de-CH" dirty="0"/>
              <a:t> </a:t>
            </a:r>
            <a:r>
              <a:rPr lang="de-CH" dirty="0" err="1"/>
              <a:t>credit</a:t>
            </a:r>
            <a:r>
              <a:rPr lang="de-CH" dirty="0"/>
              <a:t> </a:t>
            </a:r>
            <a:r>
              <a:rPr lang="de-CH" dirty="0" err="1"/>
              <a:t>risk</a:t>
            </a:r>
            <a:r>
              <a:rPr lang="de-CH" dirty="0"/>
              <a:t> </a:t>
            </a:r>
            <a:r>
              <a:rPr lang="de-CH" dirty="0" err="1"/>
              <a:t>and</a:t>
            </a:r>
            <a:r>
              <a:rPr lang="de-CH" dirty="0"/>
              <a:t> </a:t>
            </a:r>
            <a:r>
              <a:rPr lang="de-CH" dirty="0" err="1"/>
              <a:t>rating</a:t>
            </a:r>
            <a:r>
              <a:rPr lang="de-CH" dirty="0"/>
              <a:t> </a:t>
            </a:r>
            <a:r>
              <a:rPr lang="de-CH" dirty="0" err="1"/>
              <a:t>changes</a:t>
            </a:r>
            <a:endParaRPr lang="de-CH" dirty="0"/>
          </a:p>
          <a:p>
            <a:r>
              <a:rPr lang="de-CH" dirty="0" err="1"/>
              <a:t>Factors</a:t>
            </a:r>
            <a:r>
              <a:rPr lang="de-CH" dirty="0"/>
              <a:t> </a:t>
            </a:r>
            <a:r>
              <a:rPr lang="de-CH" dirty="0" err="1"/>
              <a:t>explaining</a:t>
            </a:r>
            <a:r>
              <a:rPr lang="de-CH" dirty="0"/>
              <a:t> </a:t>
            </a:r>
            <a:r>
              <a:rPr lang="de-CH" dirty="0" err="1"/>
              <a:t>the</a:t>
            </a:r>
            <a:r>
              <a:rPr lang="de-CH" dirty="0"/>
              <a:t> </a:t>
            </a:r>
            <a:r>
              <a:rPr lang="de-CH" dirty="0" err="1"/>
              <a:t>estimated</a:t>
            </a:r>
            <a:r>
              <a:rPr lang="de-CH" dirty="0"/>
              <a:t> </a:t>
            </a:r>
            <a:r>
              <a:rPr lang="de-CH" dirty="0" err="1"/>
              <a:t>bias</a:t>
            </a:r>
            <a:r>
              <a:rPr lang="de-CH" dirty="0"/>
              <a:t> in </a:t>
            </a:r>
            <a:r>
              <a:rPr lang="de-CH" dirty="0" err="1"/>
              <a:t>agency</a:t>
            </a:r>
            <a:r>
              <a:rPr lang="de-CH" dirty="0"/>
              <a:t> </a:t>
            </a:r>
            <a:r>
              <a:rPr lang="de-CH" dirty="0" err="1"/>
              <a:t>ratings</a:t>
            </a:r>
            <a:endParaRPr lang="de-CH" dirty="0"/>
          </a:p>
          <a:p>
            <a:r>
              <a:rPr lang="de-CH" dirty="0"/>
              <a:t>Impact </a:t>
            </a:r>
            <a:r>
              <a:rPr lang="de-CH" dirty="0" err="1"/>
              <a:t>of</a:t>
            </a:r>
            <a:r>
              <a:rPr lang="de-CH" dirty="0"/>
              <a:t> EM </a:t>
            </a:r>
            <a:r>
              <a:rPr lang="de-CH" dirty="0" err="1"/>
              <a:t>reserve</a:t>
            </a:r>
            <a:r>
              <a:rPr lang="de-CH" dirty="0"/>
              <a:t> </a:t>
            </a:r>
            <a:r>
              <a:rPr lang="de-CH" dirty="0" err="1"/>
              <a:t>accumulation</a:t>
            </a:r>
            <a:r>
              <a:rPr lang="de-CH" dirty="0"/>
              <a:t>/</a:t>
            </a:r>
            <a:r>
              <a:rPr lang="de-CH" dirty="0" err="1"/>
              <a:t>reduction</a:t>
            </a:r>
            <a:r>
              <a:rPr lang="de-CH" dirty="0"/>
              <a:t> on global </a:t>
            </a:r>
            <a:r>
              <a:rPr lang="de-CH" dirty="0" err="1"/>
              <a:t>fixed</a:t>
            </a:r>
            <a:r>
              <a:rPr lang="de-CH" dirty="0"/>
              <a:t> </a:t>
            </a:r>
            <a:r>
              <a:rPr lang="de-CH" dirty="0" err="1"/>
              <a:t>income</a:t>
            </a:r>
            <a:r>
              <a:rPr lang="de-CH" dirty="0"/>
              <a:t> </a:t>
            </a:r>
            <a:r>
              <a:rPr lang="de-CH" dirty="0" err="1"/>
              <a:t>markets</a:t>
            </a:r>
            <a:endParaRPr lang="de-CH" dirty="0"/>
          </a:p>
          <a:p>
            <a:r>
              <a:rPr lang="de-CH" dirty="0" err="1"/>
              <a:t>Testing</a:t>
            </a:r>
            <a:r>
              <a:rPr lang="de-CH" dirty="0"/>
              <a:t> </a:t>
            </a:r>
            <a:r>
              <a:rPr lang="de-CH" dirty="0" err="1"/>
              <a:t>factor-investing</a:t>
            </a:r>
            <a:r>
              <a:rPr lang="de-CH" dirty="0"/>
              <a:t> in </a:t>
            </a:r>
            <a:r>
              <a:rPr lang="de-CH" dirty="0" err="1"/>
              <a:t>rates</a:t>
            </a:r>
            <a:r>
              <a:rPr lang="de-CH" dirty="0"/>
              <a:t> </a:t>
            </a:r>
            <a:r>
              <a:rPr lang="de-CH" dirty="0" err="1"/>
              <a:t>and</a:t>
            </a:r>
            <a:r>
              <a:rPr lang="de-CH" dirty="0"/>
              <a:t> </a:t>
            </a:r>
            <a:r>
              <a:rPr lang="de-CH" dirty="0" err="1"/>
              <a:t>credit</a:t>
            </a:r>
            <a:r>
              <a:rPr lang="de-CH" dirty="0"/>
              <a:t> (</a:t>
            </a:r>
            <a:r>
              <a:rPr lang="de-CH" dirty="0" err="1"/>
              <a:t>notably</a:t>
            </a:r>
            <a:r>
              <a:rPr lang="de-CH" dirty="0"/>
              <a:t> </a:t>
            </a:r>
            <a:r>
              <a:rPr lang="de-CH" dirty="0" err="1"/>
              <a:t>momentum</a:t>
            </a:r>
            <a:r>
              <a:rPr lang="de-CH" dirty="0"/>
              <a:t> </a:t>
            </a:r>
            <a:r>
              <a:rPr lang="de-CH" dirty="0" err="1"/>
              <a:t>strategies</a:t>
            </a:r>
            <a:r>
              <a:rPr lang="de-CH" dirty="0"/>
              <a:t>; </a:t>
            </a:r>
            <a:r>
              <a:rPr lang="de-CH" dirty="0" err="1"/>
              <a:t>value</a:t>
            </a:r>
            <a:r>
              <a:rPr lang="de-CH" dirty="0"/>
              <a:t> </a:t>
            </a:r>
            <a:r>
              <a:rPr lang="de-CH" dirty="0" err="1"/>
              <a:t>investing</a:t>
            </a:r>
            <a:r>
              <a:rPr lang="de-CH" dirty="0"/>
              <a:t> in </a:t>
            </a:r>
            <a:r>
              <a:rPr lang="de-CH" dirty="0" err="1"/>
              <a:t>credit</a:t>
            </a:r>
            <a:r>
              <a:rPr lang="de-CH" dirty="0"/>
              <a:t>)</a:t>
            </a:r>
          </a:p>
          <a:p>
            <a:r>
              <a:rPr lang="de-CH" dirty="0" err="1"/>
              <a:t>Relationship</a:t>
            </a:r>
            <a:r>
              <a:rPr lang="de-CH" dirty="0"/>
              <a:t> </a:t>
            </a:r>
            <a:r>
              <a:rPr lang="de-CH" dirty="0" err="1"/>
              <a:t>between</a:t>
            </a:r>
            <a:r>
              <a:rPr lang="de-CH" dirty="0"/>
              <a:t> (</a:t>
            </a:r>
            <a:r>
              <a:rPr lang="de-CH" dirty="0" err="1"/>
              <a:t>low</a:t>
            </a:r>
            <a:r>
              <a:rPr lang="de-CH" dirty="0"/>
              <a:t>) real </a:t>
            </a:r>
            <a:r>
              <a:rPr lang="de-CH" dirty="0" err="1"/>
              <a:t>rates</a:t>
            </a:r>
            <a:r>
              <a:rPr lang="de-CH" dirty="0"/>
              <a:t> </a:t>
            </a:r>
            <a:r>
              <a:rPr lang="de-CH" dirty="0" err="1"/>
              <a:t>and</a:t>
            </a:r>
            <a:r>
              <a:rPr lang="de-CH" dirty="0"/>
              <a:t> </a:t>
            </a:r>
            <a:r>
              <a:rPr lang="de-CH" dirty="0" err="1"/>
              <a:t>risk</a:t>
            </a:r>
            <a:r>
              <a:rPr lang="de-CH" dirty="0"/>
              <a:t> </a:t>
            </a:r>
            <a:r>
              <a:rPr lang="de-CH" dirty="0" err="1"/>
              <a:t>seeking</a:t>
            </a:r>
            <a:r>
              <a:rPr lang="de-CH" dirty="0"/>
              <a:t> </a:t>
            </a:r>
            <a:r>
              <a:rPr lang="de-CH" dirty="0" err="1"/>
              <a:t>behaviour</a:t>
            </a:r>
            <a:r>
              <a:rPr lang="de-CH" dirty="0"/>
              <a:t> </a:t>
            </a:r>
            <a:r>
              <a:rPr lang="de-CH" dirty="0" err="1"/>
              <a:t>of</a:t>
            </a:r>
            <a:r>
              <a:rPr lang="de-CH" dirty="0"/>
              <a:t> </a:t>
            </a:r>
            <a:r>
              <a:rPr lang="de-CH" dirty="0" err="1"/>
              <a:t>investors</a:t>
            </a:r>
            <a:r>
              <a:rPr lang="de-CH" dirty="0"/>
              <a:t> (</a:t>
            </a:r>
            <a:r>
              <a:rPr lang="de-CH" dirty="0" err="1"/>
              <a:t>yield</a:t>
            </a:r>
            <a:r>
              <a:rPr lang="de-CH" dirty="0"/>
              <a:t> </a:t>
            </a:r>
            <a:r>
              <a:rPr lang="de-CH" dirty="0" err="1"/>
              <a:t>chasing</a:t>
            </a:r>
            <a:r>
              <a:rPr lang="de-CH" dirty="0"/>
              <a:t>)</a:t>
            </a:r>
          </a:p>
          <a:p>
            <a:r>
              <a:rPr lang="de-CH" dirty="0" err="1"/>
              <a:t>Factors</a:t>
            </a:r>
            <a:r>
              <a:rPr lang="de-CH" dirty="0"/>
              <a:t> </a:t>
            </a:r>
            <a:r>
              <a:rPr lang="de-CH" dirty="0" err="1"/>
              <a:t>explaining</a:t>
            </a:r>
            <a:r>
              <a:rPr lang="de-CH" dirty="0"/>
              <a:t> relative </a:t>
            </a:r>
            <a:r>
              <a:rPr lang="de-CH" dirty="0" err="1"/>
              <a:t>performance</a:t>
            </a:r>
            <a:r>
              <a:rPr lang="de-CH" dirty="0"/>
              <a:t> after </a:t>
            </a:r>
            <a:r>
              <a:rPr lang="de-CH" dirty="0" err="1"/>
              <a:t>downgrades</a:t>
            </a:r>
            <a:r>
              <a:rPr lang="de-CH" dirty="0"/>
              <a:t> (fallen </a:t>
            </a:r>
            <a:r>
              <a:rPr lang="de-CH" dirty="0" err="1"/>
              <a:t>angels</a:t>
            </a:r>
            <a:r>
              <a:rPr lang="de-CH" dirty="0"/>
              <a:t>)</a:t>
            </a:r>
          </a:p>
          <a:p>
            <a:r>
              <a:rPr lang="de-CH" dirty="0" err="1"/>
              <a:t>Machine</a:t>
            </a:r>
            <a:r>
              <a:rPr lang="de-CH" dirty="0"/>
              <a:t> </a:t>
            </a:r>
            <a:r>
              <a:rPr lang="de-CH" dirty="0" err="1"/>
              <a:t>learning</a:t>
            </a:r>
            <a:r>
              <a:rPr lang="de-CH" dirty="0"/>
              <a:t> in </a:t>
            </a:r>
            <a:r>
              <a:rPr lang="de-CH" dirty="0" err="1"/>
              <a:t>rates</a:t>
            </a:r>
            <a:r>
              <a:rPr lang="de-CH" dirty="0"/>
              <a:t> </a:t>
            </a:r>
            <a:r>
              <a:rPr lang="de-CH" dirty="0" err="1"/>
              <a:t>and</a:t>
            </a:r>
            <a:r>
              <a:rPr lang="de-CH" dirty="0"/>
              <a:t> </a:t>
            </a:r>
            <a:r>
              <a:rPr lang="de-CH" dirty="0" err="1"/>
              <a:t>credit</a:t>
            </a:r>
            <a:endParaRPr lang="de-CH" dirty="0"/>
          </a:p>
          <a:p>
            <a:pPr marL="0" indent="0">
              <a:buNone/>
            </a:pPr>
            <a:endParaRPr lang="de-CH" dirty="0"/>
          </a:p>
        </p:txBody>
      </p:sp>
      <p:sp>
        <p:nvSpPr>
          <p:cNvPr id="4" name="Left Arrow 32"/>
          <p:cNvSpPr>
            <a:spLocks noChangeArrowheads="1"/>
          </p:cNvSpPr>
          <p:nvPr/>
        </p:nvSpPr>
        <p:spPr bwMode="auto">
          <a:xfrm>
            <a:off x="1327945" y="134395"/>
            <a:ext cx="7625860" cy="582495"/>
          </a:xfrm>
          <a:prstGeom prst="leftArrow">
            <a:avLst>
              <a:gd name="adj1" fmla="val 100000"/>
              <a:gd name="adj2" fmla="val 39776"/>
            </a:avLst>
          </a:prstGeom>
          <a:solidFill>
            <a:schemeClr val="accent1"/>
          </a:solidFill>
          <a:ln w="25400" algn="ctr">
            <a:noFill/>
            <a:miter lim="800000"/>
            <a:headEnd/>
            <a:tailEnd/>
          </a:ln>
        </p:spPr>
        <p:txBody>
          <a:bodyPr anchor="ctr"/>
          <a:lstStyle/>
          <a:p>
            <a:pPr marL="450850"/>
            <a:r>
              <a:rPr lang="fr-CH" sz="2000" b="1" dirty="0" err="1">
                <a:solidFill>
                  <a:srgbClr val="FFFFFF"/>
                </a:solidFill>
                <a:latin typeface="Verdana" pitchFamily="34" charset="0"/>
              </a:rPr>
              <a:t>Some</a:t>
            </a:r>
            <a:r>
              <a:rPr lang="fr-CH" sz="2000" b="1" dirty="0">
                <a:solidFill>
                  <a:srgbClr val="FFFFFF"/>
                </a:solidFill>
                <a:latin typeface="Verdana" pitchFamily="34" charset="0"/>
              </a:rPr>
              <a:t> </a:t>
            </a:r>
            <a:r>
              <a:rPr lang="fr-CH" sz="2000" b="1" dirty="0" err="1">
                <a:solidFill>
                  <a:srgbClr val="FFFFFF"/>
                </a:solidFill>
                <a:latin typeface="Verdana" pitchFamily="34" charset="0"/>
              </a:rPr>
              <a:t>ideas</a:t>
            </a:r>
            <a:r>
              <a:rPr lang="fr-CH" sz="2000" b="1" dirty="0">
                <a:solidFill>
                  <a:srgbClr val="FFFFFF"/>
                </a:solidFill>
                <a:latin typeface="Verdana" pitchFamily="34" charset="0"/>
              </a:rPr>
              <a:t> for </a:t>
            </a:r>
            <a:r>
              <a:rPr lang="fr-CH" sz="2000" b="1" dirty="0" err="1">
                <a:solidFill>
                  <a:srgbClr val="FFFFFF"/>
                </a:solidFill>
                <a:latin typeface="Verdana" pitchFamily="34" charset="0"/>
              </a:rPr>
              <a:t>empirical</a:t>
            </a:r>
            <a:r>
              <a:rPr lang="fr-CH" sz="2000" b="1" dirty="0">
                <a:solidFill>
                  <a:srgbClr val="FFFFFF"/>
                </a:solidFill>
                <a:latin typeface="Verdana" pitchFamily="34" charset="0"/>
              </a:rPr>
              <a:t> </a:t>
            </a:r>
            <a:r>
              <a:rPr lang="fr-CH" sz="2000" b="1" dirty="0" err="1">
                <a:solidFill>
                  <a:srgbClr val="FFFFFF"/>
                </a:solidFill>
                <a:latin typeface="Verdana" pitchFamily="34" charset="0"/>
              </a:rPr>
              <a:t>research</a:t>
            </a:r>
            <a:endParaRPr lang="fr-CH" sz="2000" b="1" dirty="0">
              <a:solidFill>
                <a:srgbClr val="FFFFFF"/>
              </a:solidFill>
              <a:latin typeface="Verdana" pitchFamily="34" charset="0"/>
            </a:endParaRPr>
          </a:p>
        </p:txBody>
      </p:sp>
      <p:sp>
        <p:nvSpPr>
          <p:cNvPr id="5" name="Oval 30"/>
          <p:cNvSpPr>
            <a:spLocks noChangeArrowheads="1"/>
          </p:cNvSpPr>
          <p:nvPr/>
        </p:nvSpPr>
        <p:spPr bwMode="auto">
          <a:xfrm>
            <a:off x="611982" y="84798"/>
            <a:ext cx="738557" cy="664197"/>
          </a:xfrm>
          <a:prstGeom prst="ellipse">
            <a:avLst/>
          </a:prstGeom>
          <a:solidFill>
            <a:schemeClr val="accent4"/>
          </a:solidFill>
          <a:ln w="38100" algn="ctr">
            <a:solidFill>
              <a:schemeClr val="bg1"/>
            </a:solidFill>
            <a:round/>
            <a:headEnd/>
            <a:tailEnd/>
          </a:ln>
        </p:spPr>
        <p:txBody>
          <a:bodyPr lIns="0" tIns="0" rIns="0" bIns="0" anchor="ctr"/>
          <a:lstStyle/>
          <a:p>
            <a:pPr algn="ctr"/>
            <a:r>
              <a:rPr lang="fr-CH" sz="4000" b="1" dirty="0">
                <a:solidFill>
                  <a:srgbClr val="FFFFFF"/>
                </a:solidFill>
                <a:latin typeface="Verdana" pitchFamily="34" charset="0"/>
              </a:rPr>
              <a:t>X</a:t>
            </a:r>
          </a:p>
        </p:txBody>
      </p:sp>
    </p:spTree>
    <p:extLst>
      <p:ext uri="{BB962C8B-B14F-4D97-AF65-F5344CB8AC3E}">
        <p14:creationId xmlns:p14="http://schemas.microsoft.com/office/powerpoint/2010/main" val="40711175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eft Arrow 32"/>
          <p:cNvSpPr>
            <a:spLocks noChangeArrowheads="1"/>
          </p:cNvSpPr>
          <p:nvPr/>
        </p:nvSpPr>
        <p:spPr bwMode="auto">
          <a:xfrm>
            <a:off x="1327945" y="134395"/>
            <a:ext cx="7625860" cy="582495"/>
          </a:xfrm>
          <a:prstGeom prst="leftArrow">
            <a:avLst>
              <a:gd name="adj1" fmla="val 100000"/>
              <a:gd name="adj2" fmla="val 39776"/>
            </a:avLst>
          </a:prstGeom>
          <a:solidFill>
            <a:schemeClr val="accent1"/>
          </a:solidFill>
          <a:ln w="25400" algn="ctr">
            <a:noFill/>
            <a:miter lim="800000"/>
            <a:headEnd/>
            <a:tailEnd/>
          </a:ln>
        </p:spPr>
        <p:txBody>
          <a:bodyPr anchor="ctr"/>
          <a:lstStyle/>
          <a:p>
            <a:pPr marL="450850"/>
            <a:r>
              <a:rPr lang="fr-CH" sz="2000" b="1" dirty="0">
                <a:solidFill>
                  <a:srgbClr val="FFFFFF"/>
                </a:solidFill>
                <a:latin typeface="Verdana" pitchFamily="34" charset="0"/>
              </a:rPr>
              <a:t>Good portfolio managers are </a:t>
            </a:r>
            <a:r>
              <a:rPr lang="fr-CH" sz="2000" b="1" dirty="0" err="1">
                <a:solidFill>
                  <a:srgbClr val="FFFFFF"/>
                </a:solidFill>
                <a:latin typeface="Verdana" pitchFamily="34" charset="0"/>
              </a:rPr>
              <a:t>hungry</a:t>
            </a:r>
            <a:endParaRPr lang="fr-CH" sz="2000" b="1" dirty="0">
              <a:solidFill>
                <a:srgbClr val="FFFFFF"/>
              </a:solidFill>
              <a:latin typeface="Verdana" pitchFamily="34" charset="0"/>
            </a:endParaRPr>
          </a:p>
        </p:txBody>
      </p:sp>
      <p:sp>
        <p:nvSpPr>
          <p:cNvPr id="5" name="Oval 30"/>
          <p:cNvSpPr>
            <a:spLocks noChangeArrowheads="1"/>
          </p:cNvSpPr>
          <p:nvPr/>
        </p:nvSpPr>
        <p:spPr bwMode="auto">
          <a:xfrm>
            <a:off x="611982" y="84798"/>
            <a:ext cx="738557" cy="664197"/>
          </a:xfrm>
          <a:prstGeom prst="ellipse">
            <a:avLst/>
          </a:prstGeom>
          <a:solidFill>
            <a:schemeClr val="accent4"/>
          </a:solidFill>
          <a:ln w="38100" algn="ctr">
            <a:solidFill>
              <a:schemeClr val="bg1"/>
            </a:solidFill>
            <a:round/>
            <a:headEnd/>
            <a:tailEnd/>
          </a:ln>
        </p:spPr>
        <p:txBody>
          <a:bodyPr lIns="0" tIns="0" rIns="0" bIns="0" anchor="ctr"/>
          <a:lstStyle/>
          <a:p>
            <a:pPr algn="ctr"/>
            <a:r>
              <a:rPr lang="fr-CH" sz="4000" b="1" dirty="0">
                <a:solidFill>
                  <a:srgbClr val="FFFFFF"/>
                </a:solidFill>
                <a:latin typeface="Verdana" pitchFamily="34" charset="0"/>
              </a:rPr>
              <a:t>X</a:t>
            </a:r>
          </a:p>
        </p:txBody>
      </p:sp>
      <p:pic>
        <p:nvPicPr>
          <p:cNvPr id="1724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424" y="748996"/>
            <a:ext cx="2564411" cy="5634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244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4858" y="748996"/>
            <a:ext cx="1338565" cy="5634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244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7922" y="748996"/>
            <a:ext cx="1265861" cy="5634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677424" y="6452558"/>
            <a:ext cx="2768665" cy="246221"/>
          </a:xfrm>
          <a:prstGeom prst="rect">
            <a:avLst/>
          </a:prstGeom>
          <a:noFill/>
        </p:spPr>
        <p:txBody>
          <a:bodyPr wrap="square" rtlCol="0">
            <a:spAutoFit/>
          </a:bodyPr>
          <a:lstStyle/>
          <a:p>
            <a:r>
              <a:rPr lang="de-CH" sz="1000" dirty="0">
                <a:latin typeface="+mn-lt"/>
              </a:rPr>
              <a:t>Source: </a:t>
            </a:r>
            <a:r>
              <a:rPr lang="de-CH" sz="1000" dirty="0" err="1">
                <a:latin typeface="+mn-lt"/>
              </a:rPr>
              <a:t>Chuprinin</a:t>
            </a:r>
            <a:r>
              <a:rPr lang="de-CH" sz="1000" dirty="0">
                <a:latin typeface="+mn-lt"/>
              </a:rPr>
              <a:t> </a:t>
            </a:r>
            <a:r>
              <a:rPr lang="de-CH" sz="1000" dirty="0" err="1">
                <a:latin typeface="+mn-lt"/>
              </a:rPr>
              <a:t>and</a:t>
            </a:r>
            <a:r>
              <a:rPr lang="de-CH" sz="1000" dirty="0">
                <a:latin typeface="+mn-lt"/>
              </a:rPr>
              <a:t> </a:t>
            </a:r>
            <a:r>
              <a:rPr lang="de-CH" sz="1000" dirty="0" err="1">
                <a:latin typeface="+mn-lt"/>
              </a:rPr>
              <a:t>Sosyura</a:t>
            </a:r>
            <a:r>
              <a:rPr lang="de-CH" sz="1000" dirty="0">
                <a:latin typeface="+mn-lt"/>
              </a:rPr>
              <a:t> 2016</a:t>
            </a:r>
          </a:p>
        </p:txBody>
      </p:sp>
    </p:spTree>
    <p:extLst>
      <p:ext uri="{BB962C8B-B14F-4D97-AF65-F5344CB8AC3E}">
        <p14:creationId xmlns:p14="http://schemas.microsoft.com/office/powerpoint/2010/main" val="3479868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647700" y="692150"/>
            <a:ext cx="8169275" cy="355600"/>
          </a:xfrm>
        </p:spPr>
        <p:txBody>
          <a:bodyPr/>
          <a:lstStyle/>
          <a:p>
            <a:pPr defTabSz="728663" eaLnBrk="1" hangingPunct="1"/>
            <a:r>
              <a:rPr lang="de-CH" dirty="0" err="1"/>
              <a:t>From</a:t>
            </a:r>
            <a:r>
              <a:rPr lang="de-CH" dirty="0"/>
              <a:t> </a:t>
            </a:r>
            <a:r>
              <a:rPr lang="de-CH" dirty="0" err="1"/>
              <a:t>Discounting</a:t>
            </a:r>
            <a:r>
              <a:rPr lang="de-CH" dirty="0"/>
              <a:t> </a:t>
            </a:r>
            <a:r>
              <a:rPr lang="de-CH" dirty="0" err="1"/>
              <a:t>to</a:t>
            </a:r>
            <a:r>
              <a:rPr lang="de-CH" dirty="0"/>
              <a:t> </a:t>
            </a:r>
            <a:r>
              <a:rPr lang="de-CH" dirty="0" err="1"/>
              <a:t>Valuation</a:t>
            </a:r>
            <a:endParaRPr lang="de-DE" dirty="0">
              <a:solidFill>
                <a:schemeClr val="tx1"/>
              </a:solidFill>
            </a:endParaRPr>
          </a:p>
        </p:txBody>
      </p:sp>
      <p:sp>
        <p:nvSpPr>
          <p:cNvPr id="3077" name="Line 3"/>
          <p:cNvSpPr>
            <a:spLocks noChangeShapeType="1"/>
          </p:cNvSpPr>
          <p:nvPr/>
        </p:nvSpPr>
        <p:spPr bwMode="auto">
          <a:xfrm>
            <a:off x="1187450" y="3500438"/>
            <a:ext cx="6697663" cy="0"/>
          </a:xfrm>
          <a:prstGeom prst="line">
            <a:avLst/>
          </a:prstGeom>
          <a:noFill/>
          <a:ln w="9525">
            <a:solidFill>
              <a:schemeClr val="tx1"/>
            </a:solidFill>
            <a:round/>
            <a:headEnd/>
            <a:tailEnd type="triangle" w="med" len="med"/>
          </a:ln>
        </p:spPr>
        <p:txBody>
          <a:bodyPr/>
          <a:lstStyle/>
          <a:p>
            <a:endParaRPr lang="de-DE"/>
          </a:p>
        </p:txBody>
      </p:sp>
      <p:sp>
        <p:nvSpPr>
          <p:cNvPr id="3078" name="Line 4"/>
          <p:cNvSpPr>
            <a:spLocks noChangeShapeType="1"/>
          </p:cNvSpPr>
          <p:nvPr/>
        </p:nvSpPr>
        <p:spPr bwMode="auto">
          <a:xfrm>
            <a:off x="2124075" y="1773238"/>
            <a:ext cx="0" cy="1727200"/>
          </a:xfrm>
          <a:prstGeom prst="line">
            <a:avLst/>
          </a:prstGeom>
          <a:noFill/>
          <a:ln w="9525">
            <a:solidFill>
              <a:schemeClr val="tx1"/>
            </a:solidFill>
            <a:round/>
            <a:headEnd/>
            <a:tailEnd/>
          </a:ln>
        </p:spPr>
        <p:txBody>
          <a:bodyPr/>
          <a:lstStyle/>
          <a:p>
            <a:endParaRPr lang="de-DE"/>
          </a:p>
        </p:txBody>
      </p:sp>
      <p:sp>
        <p:nvSpPr>
          <p:cNvPr id="3079" name="Rectangle 5"/>
          <p:cNvSpPr>
            <a:spLocks noChangeArrowheads="1"/>
          </p:cNvSpPr>
          <p:nvPr/>
        </p:nvSpPr>
        <p:spPr bwMode="auto">
          <a:xfrm>
            <a:off x="2484438" y="3213100"/>
            <a:ext cx="574675" cy="287338"/>
          </a:xfrm>
          <a:prstGeom prst="rect">
            <a:avLst/>
          </a:prstGeom>
          <a:solidFill>
            <a:schemeClr val="accent3"/>
          </a:solidFill>
          <a:ln w="9525">
            <a:noFill/>
            <a:miter lim="800000"/>
            <a:headEnd/>
            <a:tailEnd/>
          </a:ln>
        </p:spPr>
        <p:txBody>
          <a:bodyPr wrap="none" anchor="ctr"/>
          <a:lstStyle/>
          <a:p>
            <a:endParaRPr lang="fr-FR">
              <a:latin typeface="Verdana" pitchFamily="34" charset="0"/>
            </a:endParaRPr>
          </a:p>
        </p:txBody>
      </p:sp>
      <p:sp>
        <p:nvSpPr>
          <p:cNvPr id="3080" name="Rectangle 6"/>
          <p:cNvSpPr>
            <a:spLocks noChangeArrowheads="1"/>
          </p:cNvSpPr>
          <p:nvPr/>
        </p:nvSpPr>
        <p:spPr bwMode="auto">
          <a:xfrm>
            <a:off x="3205163" y="3213100"/>
            <a:ext cx="574675" cy="287338"/>
          </a:xfrm>
          <a:prstGeom prst="rect">
            <a:avLst/>
          </a:prstGeom>
          <a:solidFill>
            <a:schemeClr val="accent3"/>
          </a:solidFill>
          <a:ln w="9525">
            <a:noFill/>
            <a:miter lim="800000"/>
            <a:headEnd/>
            <a:tailEnd/>
          </a:ln>
        </p:spPr>
        <p:txBody>
          <a:bodyPr wrap="none" anchor="ctr"/>
          <a:lstStyle/>
          <a:p>
            <a:endParaRPr lang="fr-FR">
              <a:latin typeface="Verdana" pitchFamily="34" charset="0"/>
            </a:endParaRPr>
          </a:p>
        </p:txBody>
      </p:sp>
      <p:sp>
        <p:nvSpPr>
          <p:cNvPr id="3081" name="Rectangle 7"/>
          <p:cNvSpPr>
            <a:spLocks noChangeArrowheads="1"/>
          </p:cNvSpPr>
          <p:nvPr/>
        </p:nvSpPr>
        <p:spPr bwMode="auto">
          <a:xfrm>
            <a:off x="3925888" y="3213100"/>
            <a:ext cx="574675" cy="287338"/>
          </a:xfrm>
          <a:prstGeom prst="rect">
            <a:avLst/>
          </a:prstGeom>
          <a:solidFill>
            <a:schemeClr val="accent3"/>
          </a:solidFill>
          <a:ln w="9525">
            <a:noFill/>
            <a:miter lim="800000"/>
            <a:headEnd/>
            <a:tailEnd/>
          </a:ln>
        </p:spPr>
        <p:txBody>
          <a:bodyPr wrap="none" anchor="ctr"/>
          <a:lstStyle/>
          <a:p>
            <a:endParaRPr lang="fr-FR">
              <a:latin typeface="Verdana" pitchFamily="34" charset="0"/>
            </a:endParaRPr>
          </a:p>
        </p:txBody>
      </p:sp>
      <p:sp>
        <p:nvSpPr>
          <p:cNvPr id="3082" name="Rectangle 8"/>
          <p:cNvSpPr>
            <a:spLocks noChangeArrowheads="1"/>
          </p:cNvSpPr>
          <p:nvPr/>
        </p:nvSpPr>
        <p:spPr bwMode="auto">
          <a:xfrm>
            <a:off x="4645025" y="3213100"/>
            <a:ext cx="574675" cy="287338"/>
          </a:xfrm>
          <a:prstGeom prst="rect">
            <a:avLst/>
          </a:prstGeom>
          <a:solidFill>
            <a:schemeClr val="accent3"/>
          </a:solidFill>
          <a:ln w="9525">
            <a:noFill/>
            <a:miter lim="800000"/>
            <a:headEnd/>
            <a:tailEnd/>
          </a:ln>
        </p:spPr>
        <p:txBody>
          <a:bodyPr wrap="none" anchor="ctr"/>
          <a:lstStyle/>
          <a:p>
            <a:endParaRPr lang="fr-FR">
              <a:latin typeface="Verdana" pitchFamily="34" charset="0"/>
            </a:endParaRPr>
          </a:p>
        </p:txBody>
      </p:sp>
      <p:sp>
        <p:nvSpPr>
          <p:cNvPr id="3083" name="Rectangle 9"/>
          <p:cNvSpPr>
            <a:spLocks noChangeArrowheads="1"/>
          </p:cNvSpPr>
          <p:nvPr/>
        </p:nvSpPr>
        <p:spPr bwMode="auto">
          <a:xfrm>
            <a:off x="5365750" y="3213100"/>
            <a:ext cx="574675" cy="287338"/>
          </a:xfrm>
          <a:prstGeom prst="rect">
            <a:avLst/>
          </a:prstGeom>
          <a:solidFill>
            <a:schemeClr val="accent3"/>
          </a:solidFill>
          <a:ln w="9525">
            <a:noFill/>
            <a:miter lim="800000"/>
            <a:headEnd/>
            <a:tailEnd/>
          </a:ln>
        </p:spPr>
        <p:txBody>
          <a:bodyPr wrap="none" anchor="ctr"/>
          <a:lstStyle/>
          <a:p>
            <a:endParaRPr lang="fr-FR">
              <a:latin typeface="Verdana" pitchFamily="34" charset="0"/>
            </a:endParaRPr>
          </a:p>
        </p:txBody>
      </p:sp>
      <p:sp>
        <p:nvSpPr>
          <p:cNvPr id="3084" name="Rectangle 10"/>
          <p:cNvSpPr>
            <a:spLocks noChangeArrowheads="1"/>
          </p:cNvSpPr>
          <p:nvPr/>
        </p:nvSpPr>
        <p:spPr bwMode="auto">
          <a:xfrm>
            <a:off x="6084888" y="1916113"/>
            <a:ext cx="574675" cy="1584325"/>
          </a:xfrm>
          <a:prstGeom prst="rect">
            <a:avLst/>
          </a:prstGeom>
          <a:solidFill>
            <a:schemeClr val="accent3"/>
          </a:solidFill>
          <a:ln w="9525">
            <a:noFill/>
            <a:miter lim="800000"/>
            <a:headEnd/>
            <a:tailEnd/>
          </a:ln>
        </p:spPr>
        <p:txBody>
          <a:bodyPr wrap="none" anchor="ctr"/>
          <a:lstStyle/>
          <a:p>
            <a:pPr algn="ctr"/>
            <a:endParaRPr lang="de-CH" sz="1800">
              <a:latin typeface="Arial" charset="0"/>
            </a:endParaRPr>
          </a:p>
        </p:txBody>
      </p:sp>
      <p:sp>
        <p:nvSpPr>
          <p:cNvPr id="3085" name="Text Box 11"/>
          <p:cNvSpPr txBox="1">
            <a:spLocks noChangeArrowheads="1"/>
          </p:cNvSpPr>
          <p:nvPr/>
        </p:nvSpPr>
        <p:spPr bwMode="auto">
          <a:xfrm>
            <a:off x="7864475" y="3232150"/>
            <a:ext cx="268288" cy="457200"/>
          </a:xfrm>
          <a:prstGeom prst="rect">
            <a:avLst/>
          </a:prstGeom>
          <a:noFill/>
          <a:ln w="9525">
            <a:noFill/>
            <a:miter lim="800000"/>
            <a:headEnd/>
            <a:tailEnd/>
          </a:ln>
        </p:spPr>
        <p:txBody>
          <a:bodyPr wrap="none">
            <a:spAutoFit/>
          </a:bodyPr>
          <a:lstStyle/>
          <a:p>
            <a:r>
              <a:rPr lang="de-CH" sz="2400">
                <a:latin typeface="Arial" charset="0"/>
                <a:sym typeface="Symbol" pitchFamily="18" charset="2"/>
              </a:rPr>
              <a:t>t</a:t>
            </a:r>
            <a:endParaRPr lang="de-DE" sz="2400">
              <a:latin typeface="Arial" charset="0"/>
              <a:sym typeface="Symbol" pitchFamily="18" charset="2"/>
            </a:endParaRPr>
          </a:p>
        </p:txBody>
      </p:sp>
      <p:sp>
        <p:nvSpPr>
          <p:cNvPr id="3086" name="Rectangle 12"/>
          <p:cNvSpPr>
            <a:spLocks noChangeArrowheads="1"/>
          </p:cNvSpPr>
          <p:nvPr/>
        </p:nvSpPr>
        <p:spPr bwMode="auto">
          <a:xfrm>
            <a:off x="2484438" y="3255963"/>
            <a:ext cx="574675" cy="244475"/>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3087" name="Rectangle 13"/>
          <p:cNvSpPr>
            <a:spLocks noChangeArrowheads="1"/>
          </p:cNvSpPr>
          <p:nvPr/>
        </p:nvSpPr>
        <p:spPr bwMode="auto">
          <a:xfrm>
            <a:off x="3205163" y="3278188"/>
            <a:ext cx="574675" cy="222250"/>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3088" name="Rectangle 14"/>
          <p:cNvSpPr>
            <a:spLocks noChangeArrowheads="1"/>
          </p:cNvSpPr>
          <p:nvPr/>
        </p:nvSpPr>
        <p:spPr bwMode="auto">
          <a:xfrm>
            <a:off x="3925888" y="3309938"/>
            <a:ext cx="574675" cy="190500"/>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3089" name="Rectangle 15"/>
          <p:cNvSpPr>
            <a:spLocks noChangeArrowheads="1"/>
          </p:cNvSpPr>
          <p:nvPr/>
        </p:nvSpPr>
        <p:spPr bwMode="auto">
          <a:xfrm>
            <a:off x="4643438" y="3333750"/>
            <a:ext cx="574675" cy="168275"/>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3090" name="Rectangle 16"/>
          <p:cNvSpPr>
            <a:spLocks noChangeArrowheads="1"/>
          </p:cNvSpPr>
          <p:nvPr/>
        </p:nvSpPr>
        <p:spPr bwMode="auto">
          <a:xfrm>
            <a:off x="5367338" y="3357563"/>
            <a:ext cx="574675" cy="142875"/>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3091" name="Rectangle 17"/>
          <p:cNvSpPr>
            <a:spLocks noChangeArrowheads="1"/>
          </p:cNvSpPr>
          <p:nvPr/>
        </p:nvSpPr>
        <p:spPr bwMode="auto">
          <a:xfrm>
            <a:off x="6084888" y="2747963"/>
            <a:ext cx="574675" cy="752475"/>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3092" name="Rectangle 23"/>
          <p:cNvSpPr>
            <a:spLocks noChangeArrowheads="1"/>
          </p:cNvSpPr>
          <p:nvPr/>
        </p:nvSpPr>
        <p:spPr bwMode="auto">
          <a:xfrm>
            <a:off x="1265238" y="1806575"/>
            <a:ext cx="601662" cy="1695450"/>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graphicFrame>
        <p:nvGraphicFramePr>
          <p:cNvPr id="3074" name="Object 24"/>
          <p:cNvGraphicFramePr>
            <a:graphicFrameLocks noGrp="1" noChangeAspect="1"/>
          </p:cNvGraphicFramePr>
          <p:nvPr>
            <p:ph sz="quarter" idx="1"/>
            <p:extLst>
              <p:ext uri="{D42A27DB-BD31-4B8C-83A1-F6EECF244321}">
                <p14:modId xmlns:p14="http://schemas.microsoft.com/office/powerpoint/2010/main" val="2467704356"/>
              </p:ext>
            </p:extLst>
          </p:nvPr>
        </p:nvGraphicFramePr>
        <p:xfrm>
          <a:off x="1603375" y="3998913"/>
          <a:ext cx="6215063" cy="1165225"/>
        </p:xfrm>
        <a:graphic>
          <a:graphicData uri="http://schemas.openxmlformats.org/presentationml/2006/ole">
            <mc:AlternateContent xmlns:mc="http://schemas.openxmlformats.org/markup-compatibility/2006">
              <mc:Choice xmlns:v="urn:schemas-microsoft-com:vml" Requires="v">
                <p:oleObj spid="_x0000_s3739" name="Formel" r:id="rId4" imgW="2234880" imgH="419040" progId="Equation.3">
                  <p:embed/>
                </p:oleObj>
              </mc:Choice>
              <mc:Fallback>
                <p:oleObj name="Formel" r:id="rId4" imgW="2234880" imgH="419040" progId="Equation.3">
                  <p:embed/>
                  <p:pic>
                    <p:nvPicPr>
                      <p:cNvPr id="0" name="Object 24"/>
                      <p:cNvPicPr>
                        <a:picLocks noChangeAspect="1" noChangeArrowheads="1"/>
                      </p:cNvPicPr>
                      <p:nvPr/>
                    </p:nvPicPr>
                    <p:blipFill>
                      <a:blip r:embed="rId5"/>
                      <a:srcRect/>
                      <a:stretch>
                        <a:fillRect/>
                      </a:stretch>
                    </p:blipFill>
                    <p:spPr bwMode="auto">
                      <a:xfrm>
                        <a:off x="1603375" y="3998913"/>
                        <a:ext cx="6215063"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eft Arrow 32"/>
          <p:cNvSpPr>
            <a:spLocks noChangeArrowheads="1"/>
          </p:cNvSpPr>
          <p:nvPr/>
        </p:nvSpPr>
        <p:spPr bwMode="auto">
          <a:xfrm>
            <a:off x="1327945" y="134395"/>
            <a:ext cx="7625860" cy="582495"/>
          </a:xfrm>
          <a:prstGeom prst="leftArrow">
            <a:avLst>
              <a:gd name="adj1" fmla="val 100000"/>
              <a:gd name="adj2" fmla="val 39776"/>
            </a:avLst>
          </a:prstGeom>
          <a:solidFill>
            <a:schemeClr val="accent1"/>
          </a:solidFill>
          <a:ln w="25400" algn="ctr">
            <a:noFill/>
            <a:miter lim="800000"/>
            <a:headEnd/>
            <a:tailEnd/>
          </a:ln>
        </p:spPr>
        <p:txBody>
          <a:bodyPr anchor="ctr"/>
          <a:lstStyle/>
          <a:p>
            <a:pPr marL="450850"/>
            <a:r>
              <a:rPr lang="fr-CH" sz="2000" b="1" dirty="0" err="1">
                <a:solidFill>
                  <a:srgbClr val="FFFFFF"/>
                </a:solidFill>
                <a:latin typeface="Verdana" pitchFamily="34" charset="0"/>
              </a:rPr>
              <a:t>Even</a:t>
            </a:r>
            <a:r>
              <a:rPr lang="fr-CH" sz="2000" b="1" dirty="0">
                <a:solidFill>
                  <a:srgbClr val="FFFFFF"/>
                </a:solidFill>
                <a:latin typeface="Verdana" pitchFamily="34" charset="0"/>
              </a:rPr>
              <a:t> more on bonds</a:t>
            </a:r>
          </a:p>
        </p:txBody>
      </p:sp>
      <p:sp>
        <p:nvSpPr>
          <p:cNvPr id="5" name="Oval 30"/>
          <p:cNvSpPr>
            <a:spLocks noChangeArrowheads="1"/>
          </p:cNvSpPr>
          <p:nvPr/>
        </p:nvSpPr>
        <p:spPr bwMode="auto">
          <a:xfrm>
            <a:off x="611982" y="84798"/>
            <a:ext cx="738557" cy="664197"/>
          </a:xfrm>
          <a:prstGeom prst="ellipse">
            <a:avLst/>
          </a:prstGeom>
          <a:solidFill>
            <a:schemeClr val="accent4"/>
          </a:solidFill>
          <a:ln w="38100" algn="ctr">
            <a:solidFill>
              <a:schemeClr val="bg1"/>
            </a:solidFill>
            <a:round/>
            <a:headEnd/>
            <a:tailEnd/>
          </a:ln>
        </p:spPr>
        <p:txBody>
          <a:bodyPr lIns="0" tIns="0" rIns="0" bIns="0" anchor="ctr"/>
          <a:lstStyle/>
          <a:p>
            <a:pPr algn="ctr"/>
            <a:r>
              <a:rPr lang="fr-CH" sz="4000" b="1" dirty="0">
                <a:solidFill>
                  <a:srgbClr val="FFFFFF"/>
                </a:solidFill>
                <a:latin typeface="Verdana" pitchFamily="34" charset="0"/>
              </a:rPr>
              <a:t>X</a:t>
            </a:r>
          </a:p>
        </p:txBody>
      </p:sp>
      <p:pic>
        <p:nvPicPr>
          <p:cNvPr id="1719298" name="Picture 2" descr="http://media.wiley.com/product_data/coverImage300/28/04708682/04708682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538" y="1203385"/>
            <a:ext cx="3264593" cy="4896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791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chor="t"/>
          <a:lstStyle/>
          <a:p>
            <a:r>
              <a:rPr lang="de-CH" dirty="0"/>
              <a:t>Real Life </a:t>
            </a:r>
            <a:r>
              <a:rPr lang="de-CH" dirty="0" err="1"/>
              <a:t>Example</a:t>
            </a:r>
            <a:endParaRPr lang="de-CH" dirty="0"/>
          </a:p>
        </p:txBody>
      </p:sp>
      <p:pic>
        <p:nvPicPr>
          <p:cNvPr id="4" name="Grafik 3">
            <a:extLst>
              <a:ext uri="{FF2B5EF4-FFF2-40B4-BE49-F238E27FC236}">
                <a16:creationId xmlns:a16="http://schemas.microsoft.com/office/drawing/2014/main" id="{02B29320-7E51-43A9-8234-7FB3543AC95D}"/>
              </a:ext>
            </a:extLst>
          </p:cNvPr>
          <p:cNvPicPr>
            <a:picLocks noChangeAspect="1"/>
          </p:cNvPicPr>
          <p:nvPr/>
        </p:nvPicPr>
        <p:blipFill>
          <a:blip r:embed="rId3"/>
          <a:stretch>
            <a:fillRect/>
          </a:stretch>
        </p:blipFill>
        <p:spPr>
          <a:xfrm>
            <a:off x="447784" y="2340077"/>
            <a:ext cx="8568396" cy="3409797"/>
          </a:xfrm>
          <a:prstGeom prst="rect">
            <a:avLst/>
          </a:prstGeom>
        </p:spPr>
      </p:pic>
      <p:pic>
        <p:nvPicPr>
          <p:cNvPr id="5" name="Grafik 4">
            <a:extLst>
              <a:ext uri="{FF2B5EF4-FFF2-40B4-BE49-F238E27FC236}">
                <a16:creationId xmlns:a16="http://schemas.microsoft.com/office/drawing/2014/main" id="{5AD514D7-7E77-4273-A6A0-4065DCD76508}"/>
              </a:ext>
            </a:extLst>
          </p:cNvPr>
          <p:cNvPicPr>
            <a:picLocks noChangeAspect="1"/>
          </p:cNvPicPr>
          <p:nvPr/>
        </p:nvPicPr>
        <p:blipFill>
          <a:blip r:embed="rId4"/>
          <a:stretch>
            <a:fillRect/>
          </a:stretch>
        </p:blipFill>
        <p:spPr>
          <a:xfrm>
            <a:off x="447784" y="1788088"/>
            <a:ext cx="3676650" cy="371475"/>
          </a:xfrm>
          <a:prstGeom prst="rect">
            <a:avLst/>
          </a:prstGeom>
        </p:spPr>
      </p:pic>
    </p:spTree>
    <p:extLst>
      <p:ext uri="{BB962C8B-B14F-4D97-AF65-F5344CB8AC3E}">
        <p14:creationId xmlns:p14="http://schemas.microsoft.com/office/powerpoint/2010/main" val="3855521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14E70-52EC-4DA4-B706-305EB91B9862}"/>
              </a:ext>
            </a:extLst>
          </p:cNvPr>
          <p:cNvSpPr>
            <a:spLocks noGrp="1"/>
          </p:cNvSpPr>
          <p:nvPr>
            <p:ph type="title"/>
          </p:nvPr>
        </p:nvSpPr>
        <p:spPr/>
        <p:txBody>
          <a:bodyPr/>
          <a:lstStyle/>
          <a:p>
            <a:r>
              <a:rPr lang="de-CH" dirty="0"/>
              <a:t>This </a:t>
            </a:r>
            <a:r>
              <a:rPr lang="de-CH" dirty="0" err="1"/>
              <a:t>is</a:t>
            </a:r>
            <a:r>
              <a:rPr lang="de-CH" dirty="0"/>
              <a:t> </a:t>
            </a:r>
            <a:r>
              <a:rPr lang="de-CH" dirty="0" err="1"/>
              <a:t>how</a:t>
            </a:r>
            <a:r>
              <a:rPr lang="de-CH" dirty="0"/>
              <a:t> such a </a:t>
            </a:r>
            <a:r>
              <a:rPr lang="de-CH" dirty="0" err="1"/>
              <a:t>bond</a:t>
            </a:r>
            <a:r>
              <a:rPr lang="de-CH" dirty="0"/>
              <a:t> </a:t>
            </a:r>
            <a:r>
              <a:rPr lang="de-CH" dirty="0" err="1"/>
              <a:t>trades</a:t>
            </a:r>
            <a:endParaRPr lang="de-CH" dirty="0"/>
          </a:p>
        </p:txBody>
      </p:sp>
      <p:pic>
        <p:nvPicPr>
          <p:cNvPr id="4" name="Inhaltsplatzhalter 3">
            <a:extLst>
              <a:ext uri="{FF2B5EF4-FFF2-40B4-BE49-F238E27FC236}">
                <a16:creationId xmlns:a16="http://schemas.microsoft.com/office/drawing/2014/main" id="{49BCA845-521B-4C66-B166-91F2554DEC45}"/>
              </a:ext>
            </a:extLst>
          </p:cNvPr>
          <p:cNvPicPr>
            <a:picLocks noGrp="1" noChangeAspect="1"/>
          </p:cNvPicPr>
          <p:nvPr>
            <p:ph idx="1"/>
          </p:nvPr>
        </p:nvPicPr>
        <p:blipFill>
          <a:blip r:embed="rId2"/>
          <a:stretch>
            <a:fillRect/>
          </a:stretch>
        </p:blipFill>
        <p:spPr>
          <a:xfrm>
            <a:off x="323235" y="1245825"/>
            <a:ext cx="8681950" cy="4329065"/>
          </a:xfrm>
          <a:prstGeom prst="rect">
            <a:avLst/>
          </a:prstGeom>
        </p:spPr>
      </p:pic>
    </p:spTree>
    <p:extLst>
      <p:ext uri="{BB962C8B-B14F-4D97-AF65-F5344CB8AC3E}">
        <p14:creationId xmlns:p14="http://schemas.microsoft.com/office/powerpoint/2010/main" val="156681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286603" y="327546"/>
            <a:ext cx="7589471" cy="823302"/>
          </a:xfrm>
        </p:spPr>
        <p:txBody>
          <a:bodyPr anchor="t"/>
          <a:lstStyle/>
          <a:p>
            <a:r>
              <a:rPr lang="de-CH" dirty="0" err="1"/>
              <a:t>How</a:t>
            </a:r>
            <a:r>
              <a:rPr lang="de-CH" dirty="0"/>
              <a:t> </a:t>
            </a:r>
            <a:r>
              <a:rPr lang="de-CH" dirty="0" err="1"/>
              <a:t>does</a:t>
            </a:r>
            <a:r>
              <a:rPr lang="de-CH" dirty="0"/>
              <a:t> </a:t>
            </a:r>
            <a:r>
              <a:rPr lang="de-CH" dirty="0" err="1"/>
              <a:t>valuation</a:t>
            </a:r>
            <a:r>
              <a:rPr lang="de-CH" dirty="0"/>
              <a:t> </a:t>
            </a:r>
            <a:r>
              <a:rPr lang="de-CH" dirty="0" err="1"/>
              <a:t>work</a:t>
            </a:r>
            <a:r>
              <a:rPr lang="de-CH" dirty="0"/>
              <a:t>?</a:t>
            </a:r>
          </a:p>
        </p:txBody>
      </p:sp>
      <p:graphicFrame>
        <p:nvGraphicFramePr>
          <p:cNvPr id="6" name="Tabelle 5">
            <a:extLst>
              <a:ext uri="{FF2B5EF4-FFF2-40B4-BE49-F238E27FC236}">
                <a16:creationId xmlns:a16="http://schemas.microsoft.com/office/drawing/2014/main" id="{E1F3401B-5CA0-4937-97E1-59F454706FB2}"/>
              </a:ext>
            </a:extLst>
          </p:cNvPr>
          <p:cNvGraphicFramePr>
            <a:graphicFrameLocks noGrp="1"/>
          </p:cNvGraphicFramePr>
          <p:nvPr>
            <p:extLst>
              <p:ext uri="{D42A27DB-BD31-4B8C-83A1-F6EECF244321}">
                <p14:modId xmlns:p14="http://schemas.microsoft.com/office/powerpoint/2010/main" val="4285208196"/>
              </p:ext>
            </p:extLst>
          </p:nvPr>
        </p:nvGraphicFramePr>
        <p:xfrm>
          <a:off x="766916" y="1150848"/>
          <a:ext cx="8062452" cy="3883272"/>
        </p:xfrm>
        <a:graphic>
          <a:graphicData uri="http://schemas.openxmlformats.org/drawingml/2006/table">
            <a:tbl>
              <a:tblPr/>
              <a:tblGrid>
                <a:gridCol w="1983821">
                  <a:extLst>
                    <a:ext uri="{9D8B030D-6E8A-4147-A177-3AD203B41FA5}">
                      <a16:colId xmlns:a16="http://schemas.microsoft.com/office/drawing/2014/main" val="4092935424"/>
                    </a:ext>
                  </a:extLst>
                </a:gridCol>
                <a:gridCol w="1220812">
                  <a:extLst>
                    <a:ext uri="{9D8B030D-6E8A-4147-A177-3AD203B41FA5}">
                      <a16:colId xmlns:a16="http://schemas.microsoft.com/office/drawing/2014/main" val="3664390027"/>
                    </a:ext>
                  </a:extLst>
                </a:gridCol>
                <a:gridCol w="1983821">
                  <a:extLst>
                    <a:ext uri="{9D8B030D-6E8A-4147-A177-3AD203B41FA5}">
                      <a16:colId xmlns:a16="http://schemas.microsoft.com/office/drawing/2014/main" val="1079674158"/>
                    </a:ext>
                  </a:extLst>
                </a:gridCol>
                <a:gridCol w="890177">
                  <a:extLst>
                    <a:ext uri="{9D8B030D-6E8A-4147-A177-3AD203B41FA5}">
                      <a16:colId xmlns:a16="http://schemas.microsoft.com/office/drawing/2014/main" val="208241242"/>
                    </a:ext>
                  </a:extLst>
                </a:gridCol>
                <a:gridCol w="1983821">
                  <a:extLst>
                    <a:ext uri="{9D8B030D-6E8A-4147-A177-3AD203B41FA5}">
                      <a16:colId xmlns:a16="http://schemas.microsoft.com/office/drawing/2014/main" val="967187918"/>
                    </a:ext>
                  </a:extLst>
                </a:gridCol>
              </a:tblGrid>
              <a:tr h="323606">
                <a:tc>
                  <a:txBody>
                    <a:bodyPr/>
                    <a:lstStyle/>
                    <a:p>
                      <a:pPr algn="r" fontAlgn="b"/>
                      <a:r>
                        <a:rPr lang="de-CH" sz="1800" b="0" i="0" u="none" strike="noStrike">
                          <a:solidFill>
                            <a:srgbClr val="000000"/>
                          </a:solidFill>
                          <a:effectLst/>
                          <a:latin typeface="Frutiger for ZKB Light" panose="020B0303030504020204" pitchFamily="34" charset="0"/>
                        </a:rPr>
                        <a:t>CF date</a:t>
                      </a:r>
                    </a:p>
                  </a:txBody>
                  <a:tcPr marL="9525" marR="9525" marT="9525" marB="0" anchor="b">
                    <a:lnL>
                      <a:noFill/>
                    </a:lnL>
                    <a:lnR>
                      <a:noFill/>
                    </a:lnR>
                    <a:lnT>
                      <a:noFill/>
                    </a:lnT>
                    <a:lnB>
                      <a:noFill/>
                    </a:lnB>
                  </a:tcPr>
                </a:tc>
                <a:tc>
                  <a:txBody>
                    <a:bodyPr/>
                    <a:lstStyle/>
                    <a:p>
                      <a:pPr algn="r" fontAlgn="b"/>
                      <a:r>
                        <a:rPr lang="de-CH" sz="1800" b="0" i="0" u="none" strike="noStrike">
                          <a:solidFill>
                            <a:srgbClr val="000000"/>
                          </a:solidFill>
                          <a:effectLst/>
                          <a:latin typeface="Symbol" panose="05050102010706020507" pitchFamily="18" charset="2"/>
                        </a:rPr>
                        <a:t>t</a:t>
                      </a:r>
                    </a:p>
                  </a:txBody>
                  <a:tcPr marL="9525" marR="9525" marT="9525" marB="0" anchor="b">
                    <a:lnL>
                      <a:noFill/>
                    </a:lnL>
                    <a:lnR>
                      <a:noFill/>
                    </a:lnR>
                    <a:lnT>
                      <a:noFill/>
                    </a:lnT>
                    <a:lnB>
                      <a:noFill/>
                    </a:lnB>
                  </a:tcPr>
                </a:tc>
                <a:tc>
                  <a:txBody>
                    <a:bodyPr/>
                    <a:lstStyle/>
                    <a:p>
                      <a:pPr algn="r" fontAlgn="b"/>
                      <a:r>
                        <a:rPr lang="de-CH" sz="1800" b="0" i="0" u="none" strike="noStrike">
                          <a:solidFill>
                            <a:srgbClr val="000000"/>
                          </a:solidFill>
                          <a:effectLst/>
                          <a:latin typeface="Symbol" panose="05050102010706020507" pitchFamily="18" charset="2"/>
                        </a:rPr>
                        <a:t>d</a:t>
                      </a:r>
                    </a:p>
                  </a:txBody>
                  <a:tcPr marL="9525" marR="9525" marT="9525" marB="0" anchor="b">
                    <a:lnL>
                      <a:noFill/>
                    </a:lnL>
                    <a:lnR>
                      <a:noFill/>
                    </a:lnR>
                    <a:lnT>
                      <a:noFill/>
                    </a:lnT>
                    <a:lnB>
                      <a:noFill/>
                    </a:lnB>
                  </a:tcPr>
                </a:tc>
                <a:tc>
                  <a:txBody>
                    <a:bodyPr/>
                    <a:lstStyle/>
                    <a:p>
                      <a:pPr algn="r" fontAlgn="b"/>
                      <a:r>
                        <a:rPr lang="de-CH" sz="1800" b="0" i="0" u="none" strike="noStrike">
                          <a:solidFill>
                            <a:srgbClr val="000000"/>
                          </a:solidFill>
                          <a:effectLst/>
                          <a:latin typeface="Frutiger for ZKB Light" panose="020B0303030504020204" pitchFamily="34" charset="0"/>
                        </a:rPr>
                        <a:t>CF</a:t>
                      </a:r>
                    </a:p>
                  </a:txBody>
                  <a:tcPr marL="9525" marR="9525" marT="9525" marB="0" anchor="b">
                    <a:lnL>
                      <a:noFill/>
                    </a:lnL>
                    <a:lnR>
                      <a:noFill/>
                    </a:lnR>
                    <a:lnT>
                      <a:noFill/>
                    </a:lnT>
                    <a:lnB>
                      <a:noFill/>
                    </a:lnB>
                  </a:tcPr>
                </a:tc>
                <a:tc>
                  <a:txBody>
                    <a:bodyPr/>
                    <a:lstStyle/>
                    <a:p>
                      <a:pPr algn="r" fontAlgn="b"/>
                      <a:r>
                        <a:rPr lang="de-CH" sz="1800" b="0" i="0" u="none" strike="noStrike">
                          <a:solidFill>
                            <a:srgbClr val="000000"/>
                          </a:solidFill>
                          <a:effectLst/>
                          <a:latin typeface="Frutiger for ZKB Light" panose="020B0303030504020204" pitchFamily="34" charset="0"/>
                        </a:rPr>
                        <a:t>PV</a:t>
                      </a:r>
                    </a:p>
                  </a:txBody>
                  <a:tcPr marL="9525" marR="9525" marT="9525" marB="0" anchor="b">
                    <a:lnL>
                      <a:noFill/>
                    </a:lnL>
                    <a:lnR>
                      <a:noFill/>
                    </a:lnR>
                    <a:lnT>
                      <a:noFill/>
                    </a:lnT>
                    <a:lnB>
                      <a:noFill/>
                    </a:lnB>
                  </a:tcPr>
                </a:tc>
                <a:extLst>
                  <a:ext uri="{0D108BD9-81ED-4DB2-BD59-A6C34878D82A}">
                    <a16:rowId xmlns:a16="http://schemas.microsoft.com/office/drawing/2014/main" val="1998521644"/>
                  </a:ext>
                </a:extLst>
              </a:tr>
              <a:tr h="323606">
                <a:tc>
                  <a:txBody>
                    <a:bodyPr/>
                    <a:lstStyle/>
                    <a:p>
                      <a:pPr algn="r" fontAlgn="b"/>
                      <a:r>
                        <a:rPr lang="de-CH" sz="1800" b="0" i="0" u="none" strike="noStrike" dirty="0">
                          <a:solidFill>
                            <a:srgbClr val="000000"/>
                          </a:solidFill>
                          <a:effectLst/>
                          <a:latin typeface="Frutiger for ZKB Light" panose="020B0303030504020204" pitchFamily="34" charset="0"/>
                        </a:rPr>
                        <a:t>26.04.2019</a:t>
                      </a:r>
                    </a:p>
                  </a:txBody>
                  <a:tcPr marL="9525" marR="9525" marT="9525" marB="0" anchor="b">
                    <a:lnL>
                      <a:noFill/>
                    </a:lnL>
                    <a:lnR>
                      <a:noFill/>
                    </a:lnR>
                    <a:lnT>
                      <a:noFill/>
                    </a:lnT>
                    <a:lnB>
                      <a:noFill/>
                    </a:lnB>
                  </a:tcPr>
                </a:tc>
                <a:tc>
                  <a:txBody>
                    <a:bodyPr/>
                    <a:lstStyle/>
                    <a:p>
                      <a:pPr algn="r" fontAlgn="b"/>
                      <a:r>
                        <a:rPr lang="de-CH" sz="1800" b="0" i="0" u="none" strike="noStrike" dirty="0">
                          <a:solidFill>
                            <a:srgbClr val="000000"/>
                          </a:solidFill>
                          <a:effectLst/>
                          <a:latin typeface="Frutiger for ZKB Light" panose="020B0303030504020204" pitchFamily="34" charset="0"/>
                        </a:rPr>
                        <a:t>       0.49 </a:t>
                      </a:r>
                    </a:p>
                  </a:txBody>
                  <a:tcPr marL="9525" marR="9525" marT="9525" marB="0" anchor="b">
                    <a:lnL>
                      <a:noFill/>
                    </a:lnL>
                    <a:lnR>
                      <a:noFill/>
                    </a:lnR>
                    <a:lnT>
                      <a:noFill/>
                    </a:lnT>
                    <a:lnB>
                      <a:noFill/>
                    </a:lnB>
                  </a:tcPr>
                </a:tc>
                <a:tc>
                  <a:txBody>
                    <a:bodyPr/>
                    <a:lstStyle/>
                    <a:p>
                      <a:pPr algn="r" fontAlgn="b"/>
                      <a:r>
                        <a:rPr lang="de-CH" sz="1800" b="0" i="0" u="none" strike="noStrike" dirty="0">
                          <a:solidFill>
                            <a:srgbClr val="000000"/>
                          </a:solidFill>
                          <a:effectLst/>
                          <a:latin typeface="Frutiger for ZKB Light" panose="020B0303030504020204" pitchFamily="34" charset="0"/>
                        </a:rPr>
                        <a:t>          0.990526 </a:t>
                      </a:r>
                    </a:p>
                  </a:txBody>
                  <a:tcPr marL="9525" marR="9525" marT="9525" marB="0" anchor="b">
                    <a:lnL>
                      <a:noFill/>
                    </a:lnL>
                    <a:lnR>
                      <a:noFill/>
                    </a:lnR>
                    <a:lnT>
                      <a:noFill/>
                    </a:lnT>
                    <a:lnB>
                      <a:noFill/>
                    </a:lnB>
                  </a:tcPr>
                </a:tc>
                <a:tc>
                  <a:txBody>
                    <a:bodyPr/>
                    <a:lstStyle/>
                    <a:p>
                      <a:pPr algn="r" fontAlgn="b"/>
                      <a:r>
                        <a:rPr lang="de-CH" sz="1800" b="0" i="0" u="none" strike="noStrike">
                          <a:solidFill>
                            <a:srgbClr val="000000"/>
                          </a:solidFill>
                          <a:effectLst/>
                          <a:latin typeface="Frutiger for ZKB Light" panose="020B0303030504020204" pitchFamily="34" charset="0"/>
                        </a:rPr>
                        <a:t>2</a:t>
                      </a:r>
                    </a:p>
                  </a:txBody>
                  <a:tcPr marL="9525" marR="9525" marT="9525" marB="0" anchor="b">
                    <a:lnL>
                      <a:noFill/>
                    </a:lnL>
                    <a:lnR>
                      <a:noFill/>
                    </a:lnR>
                    <a:lnT>
                      <a:noFill/>
                    </a:lnT>
                    <a:lnB>
                      <a:noFill/>
                    </a:lnB>
                  </a:tcPr>
                </a:tc>
                <a:tc>
                  <a:txBody>
                    <a:bodyPr/>
                    <a:lstStyle/>
                    <a:p>
                      <a:pPr algn="r" fontAlgn="b"/>
                      <a:r>
                        <a:rPr lang="de-CH" sz="1800" b="0" i="0" u="none" strike="noStrike">
                          <a:solidFill>
                            <a:srgbClr val="000000"/>
                          </a:solidFill>
                          <a:effectLst/>
                          <a:latin typeface="Frutiger for ZKB Light" panose="020B0303030504020204" pitchFamily="34" charset="0"/>
                        </a:rPr>
                        <a:t>                 1.98 </a:t>
                      </a:r>
                    </a:p>
                  </a:txBody>
                  <a:tcPr marL="9525" marR="9525" marT="9525" marB="0" anchor="b">
                    <a:lnL>
                      <a:noFill/>
                    </a:lnL>
                    <a:lnR>
                      <a:noFill/>
                    </a:lnR>
                    <a:lnT>
                      <a:noFill/>
                    </a:lnT>
                    <a:lnB>
                      <a:noFill/>
                    </a:lnB>
                  </a:tcPr>
                </a:tc>
                <a:extLst>
                  <a:ext uri="{0D108BD9-81ED-4DB2-BD59-A6C34878D82A}">
                    <a16:rowId xmlns:a16="http://schemas.microsoft.com/office/drawing/2014/main" val="1754109778"/>
                  </a:ext>
                </a:extLst>
              </a:tr>
              <a:tr h="323606">
                <a:tc>
                  <a:txBody>
                    <a:bodyPr/>
                    <a:lstStyle/>
                    <a:p>
                      <a:pPr algn="r" fontAlgn="b"/>
                      <a:r>
                        <a:rPr lang="de-CH" sz="1800" b="0" i="0" u="none" strike="noStrike">
                          <a:solidFill>
                            <a:srgbClr val="000000"/>
                          </a:solidFill>
                          <a:effectLst/>
                          <a:latin typeface="Frutiger for ZKB Light" panose="020B0303030504020204" pitchFamily="34" charset="0"/>
                        </a:rPr>
                        <a:t>27.04.2020</a:t>
                      </a:r>
                    </a:p>
                  </a:txBody>
                  <a:tcPr marL="9525" marR="9525" marT="9525" marB="0" anchor="b">
                    <a:lnL>
                      <a:noFill/>
                    </a:lnL>
                    <a:lnR>
                      <a:noFill/>
                    </a:lnR>
                    <a:lnT>
                      <a:noFill/>
                    </a:lnT>
                    <a:lnB>
                      <a:noFill/>
                    </a:lnB>
                  </a:tcPr>
                </a:tc>
                <a:tc>
                  <a:txBody>
                    <a:bodyPr/>
                    <a:lstStyle/>
                    <a:p>
                      <a:pPr algn="r" fontAlgn="b"/>
                      <a:r>
                        <a:rPr lang="de-CH" sz="1800" b="0" i="0" u="none" strike="noStrike">
                          <a:solidFill>
                            <a:srgbClr val="000000"/>
                          </a:solidFill>
                          <a:effectLst/>
                          <a:latin typeface="Frutiger for ZKB Light" panose="020B0303030504020204" pitchFamily="34" charset="0"/>
                        </a:rPr>
                        <a:t>       1.49 </a:t>
                      </a:r>
                    </a:p>
                  </a:txBody>
                  <a:tcPr marL="9525" marR="9525" marT="9525" marB="0" anchor="b">
                    <a:lnL>
                      <a:noFill/>
                    </a:lnL>
                    <a:lnR>
                      <a:noFill/>
                    </a:lnR>
                    <a:lnT>
                      <a:noFill/>
                    </a:lnT>
                    <a:lnB>
                      <a:noFill/>
                    </a:lnB>
                  </a:tcPr>
                </a:tc>
                <a:tc>
                  <a:txBody>
                    <a:bodyPr/>
                    <a:lstStyle/>
                    <a:p>
                      <a:pPr algn="r" fontAlgn="b"/>
                      <a:r>
                        <a:rPr lang="de-CH" sz="1800" b="0" i="0" u="none" strike="noStrike" dirty="0">
                          <a:solidFill>
                            <a:srgbClr val="000000"/>
                          </a:solidFill>
                          <a:effectLst/>
                          <a:latin typeface="Frutiger for ZKB Light" panose="020B0303030504020204" pitchFamily="34" charset="0"/>
                        </a:rPr>
                        <a:t>          0.971433 </a:t>
                      </a:r>
                    </a:p>
                  </a:txBody>
                  <a:tcPr marL="9525" marR="9525" marT="9525" marB="0" anchor="b">
                    <a:lnL>
                      <a:noFill/>
                    </a:lnL>
                    <a:lnR>
                      <a:noFill/>
                    </a:lnR>
                    <a:lnT>
                      <a:noFill/>
                    </a:lnT>
                    <a:lnB>
                      <a:noFill/>
                    </a:lnB>
                  </a:tcPr>
                </a:tc>
                <a:tc>
                  <a:txBody>
                    <a:bodyPr/>
                    <a:lstStyle/>
                    <a:p>
                      <a:pPr algn="r" fontAlgn="b"/>
                      <a:r>
                        <a:rPr lang="de-CH" sz="1800" b="0" i="0" u="none" strike="noStrike" dirty="0">
                          <a:solidFill>
                            <a:srgbClr val="000000"/>
                          </a:solidFill>
                          <a:effectLst/>
                          <a:latin typeface="Frutiger for ZKB Light" panose="020B0303030504020204" pitchFamily="34" charset="0"/>
                        </a:rPr>
                        <a:t>2</a:t>
                      </a:r>
                    </a:p>
                  </a:txBody>
                  <a:tcPr marL="9525" marR="9525" marT="9525" marB="0" anchor="b">
                    <a:lnL>
                      <a:noFill/>
                    </a:lnL>
                    <a:lnR>
                      <a:noFill/>
                    </a:lnR>
                    <a:lnT>
                      <a:noFill/>
                    </a:lnT>
                    <a:lnB>
                      <a:noFill/>
                    </a:lnB>
                  </a:tcPr>
                </a:tc>
                <a:tc>
                  <a:txBody>
                    <a:bodyPr/>
                    <a:lstStyle/>
                    <a:p>
                      <a:pPr algn="r" fontAlgn="b"/>
                      <a:r>
                        <a:rPr lang="de-CH" sz="1800" b="0" i="0" u="none" strike="noStrike" dirty="0">
                          <a:solidFill>
                            <a:srgbClr val="000000"/>
                          </a:solidFill>
                          <a:effectLst/>
                          <a:latin typeface="Frutiger for ZKB Light" panose="020B0303030504020204" pitchFamily="34" charset="0"/>
                        </a:rPr>
                        <a:t>                 1.94 </a:t>
                      </a:r>
                    </a:p>
                  </a:txBody>
                  <a:tcPr marL="9525" marR="9525" marT="9525" marB="0" anchor="b">
                    <a:lnL>
                      <a:noFill/>
                    </a:lnL>
                    <a:lnR>
                      <a:noFill/>
                    </a:lnR>
                    <a:lnT>
                      <a:noFill/>
                    </a:lnT>
                    <a:lnB>
                      <a:noFill/>
                    </a:lnB>
                  </a:tcPr>
                </a:tc>
                <a:extLst>
                  <a:ext uri="{0D108BD9-81ED-4DB2-BD59-A6C34878D82A}">
                    <a16:rowId xmlns:a16="http://schemas.microsoft.com/office/drawing/2014/main" val="2529765346"/>
                  </a:ext>
                </a:extLst>
              </a:tr>
              <a:tr h="323606">
                <a:tc>
                  <a:txBody>
                    <a:bodyPr/>
                    <a:lstStyle/>
                    <a:p>
                      <a:pPr algn="r" fontAlgn="b"/>
                      <a:r>
                        <a:rPr lang="de-CH" sz="1800" b="0" i="0" u="none" strike="noStrike">
                          <a:solidFill>
                            <a:srgbClr val="000000"/>
                          </a:solidFill>
                          <a:effectLst/>
                          <a:latin typeface="Frutiger for ZKB Light" panose="020B0303030504020204" pitchFamily="34" charset="0"/>
                        </a:rPr>
                        <a:t>26.04.2021</a:t>
                      </a:r>
                    </a:p>
                  </a:txBody>
                  <a:tcPr marL="9525" marR="9525" marT="9525" marB="0" anchor="b">
                    <a:lnL>
                      <a:noFill/>
                    </a:lnL>
                    <a:lnR>
                      <a:noFill/>
                    </a:lnR>
                    <a:lnT>
                      <a:noFill/>
                    </a:lnT>
                    <a:lnB>
                      <a:noFill/>
                    </a:lnB>
                  </a:tcPr>
                </a:tc>
                <a:tc>
                  <a:txBody>
                    <a:bodyPr/>
                    <a:lstStyle/>
                    <a:p>
                      <a:pPr algn="r" fontAlgn="b"/>
                      <a:r>
                        <a:rPr lang="de-CH" sz="1800" b="0" i="0" u="none" strike="noStrike">
                          <a:solidFill>
                            <a:srgbClr val="000000"/>
                          </a:solidFill>
                          <a:effectLst/>
                          <a:latin typeface="Frutiger for ZKB Light" panose="020B0303030504020204" pitchFamily="34" charset="0"/>
                        </a:rPr>
                        <a:t>       2.49 </a:t>
                      </a:r>
                    </a:p>
                  </a:txBody>
                  <a:tcPr marL="9525" marR="9525" marT="9525" marB="0" anchor="b">
                    <a:lnL>
                      <a:noFill/>
                    </a:lnL>
                    <a:lnR>
                      <a:noFill/>
                    </a:lnR>
                    <a:lnT>
                      <a:noFill/>
                    </a:lnT>
                    <a:lnB>
                      <a:noFill/>
                    </a:lnB>
                  </a:tcPr>
                </a:tc>
                <a:tc>
                  <a:txBody>
                    <a:bodyPr/>
                    <a:lstStyle/>
                    <a:p>
                      <a:pPr algn="r" fontAlgn="b"/>
                      <a:r>
                        <a:rPr lang="de-CH" sz="1800" b="0" i="0" u="none" strike="noStrike">
                          <a:solidFill>
                            <a:srgbClr val="000000"/>
                          </a:solidFill>
                          <a:effectLst/>
                          <a:latin typeface="Frutiger for ZKB Light" panose="020B0303030504020204" pitchFamily="34" charset="0"/>
                        </a:rPr>
                        <a:t>          0.952810 </a:t>
                      </a:r>
                    </a:p>
                  </a:txBody>
                  <a:tcPr marL="9525" marR="9525" marT="9525" marB="0" anchor="b">
                    <a:lnL>
                      <a:noFill/>
                    </a:lnL>
                    <a:lnR>
                      <a:noFill/>
                    </a:lnR>
                    <a:lnT>
                      <a:noFill/>
                    </a:lnT>
                    <a:lnB>
                      <a:noFill/>
                    </a:lnB>
                  </a:tcPr>
                </a:tc>
                <a:tc>
                  <a:txBody>
                    <a:bodyPr/>
                    <a:lstStyle/>
                    <a:p>
                      <a:pPr algn="r" fontAlgn="b"/>
                      <a:r>
                        <a:rPr lang="de-CH" sz="1800" b="0" i="0" u="none" strike="noStrike">
                          <a:solidFill>
                            <a:srgbClr val="000000"/>
                          </a:solidFill>
                          <a:effectLst/>
                          <a:latin typeface="Frutiger for ZKB Light" panose="020B0303030504020204" pitchFamily="34" charset="0"/>
                        </a:rPr>
                        <a:t>2</a:t>
                      </a:r>
                    </a:p>
                  </a:txBody>
                  <a:tcPr marL="9525" marR="9525" marT="9525" marB="0" anchor="b">
                    <a:lnL>
                      <a:noFill/>
                    </a:lnL>
                    <a:lnR>
                      <a:noFill/>
                    </a:lnR>
                    <a:lnT>
                      <a:noFill/>
                    </a:lnT>
                    <a:lnB>
                      <a:noFill/>
                    </a:lnB>
                  </a:tcPr>
                </a:tc>
                <a:tc>
                  <a:txBody>
                    <a:bodyPr/>
                    <a:lstStyle/>
                    <a:p>
                      <a:pPr algn="r" fontAlgn="b"/>
                      <a:r>
                        <a:rPr lang="de-CH" sz="1800" b="0" i="0" u="none" strike="noStrike" dirty="0">
                          <a:solidFill>
                            <a:srgbClr val="000000"/>
                          </a:solidFill>
                          <a:effectLst/>
                          <a:latin typeface="Frutiger for ZKB Light" panose="020B0303030504020204" pitchFamily="34" charset="0"/>
                        </a:rPr>
                        <a:t>                 1.91 </a:t>
                      </a:r>
                    </a:p>
                  </a:txBody>
                  <a:tcPr marL="9525" marR="9525" marT="9525" marB="0" anchor="b">
                    <a:lnL>
                      <a:noFill/>
                    </a:lnL>
                    <a:lnR>
                      <a:noFill/>
                    </a:lnR>
                    <a:lnT>
                      <a:noFill/>
                    </a:lnT>
                    <a:lnB>
                      <a:noFill/>
                    </a:lnB>
                  </a:tcPr>
                </a:tc>
                <a:extLst>
                  <a:ext uri="{0D108BD9-81ED-4DB2-BD59-A6C34878D82A}">
                    <a16:rowId xmlns:a16="http://schemas.microsoft.com/office/drawing/2014/main" val="901833180"/>
                  </a:ext>
                </a:extLst>
              </a:tr>
              <a:tr h="323606">
                <a:tc>
                  <a:txBody>
                    <a:bodyPr/>
                    <a:lstStyle/>
                    <a:p>
                      <a:pPr algn="r" fontAlgn="b"/>
                      <a:r>
                        <a:rPr lang="de-CH" sz="1800" b="0" i="0" u="none" strike="noStrike">
                          <a:solidFill>
                            <a:srgbClr val="000000"/>
                          </a:solidFill>
                          <a:effectLst/>
                          <a:latin typeface="Frutiger for ZKB Light" panose="020B0303030504020204" pitchFamily="34" charset="0"/>
                        </a:rPr>
                        <a:t>26.04.2022</a:t>
                      </a:r>
                    </a:p>
                  </a:txBody>
                  <a:tcPr marL="9525" marR="9525" marT="9525" marB="0" anchor="b">
                    <a:lnL>
                      <a:noFill/>
                    </a:lnL>
                    <a:lnR>
                      <a:noFill/>
                    </a:lnR>
                    <a:lnT>
                      <a:noFill/>
                    </a:lnT>
                    <a:lnB>
                      <a:noFill/>
                    </a:lnB>
                  </a:tcPr>
                </a:tc>
                <a:tc>
                  <a:txBody>
                    <a:bodyPr/>
                    <a:lstStyle/>
                    <a:p>
                      <a:pPr algn="r" fontAlgn="b"/>
                      <a:r>
                        <a:rPr lang="de-CH" sz="1800" b="0" i="0" u="none" strike="noStrike">
                          <a:solidFill>
                            <a:srgbClr val="000000"/>
                          </a:solidFill>
                          <a:effectLst/>
                          <a:latin typeface="Frutiger for ZKB Light" panose="020B0303030504020204" pitchFamily="34" charset="0"/>
                        </a:rPr>
                        <a:t>       3.49 </a:t>
                      </a:r>
                    </a:p>
                  </a:txBody>
                  <a:tcPr marL="9525" marR="9525" marT="9525" marB="0" anchor="b">
                    <a:lnL>
                      <a:noFill/>
                    </a:lnL>
                    <a:lnR>
                      <a:noFill/>
                    </a:lnR>
                    <a:lnT>
                      <a:noFill/>
                    </a:lnT>
                    <a:lnB>
                      <a:noFill/>
                    </a:lnB>
                  </a:tcPr>
                </a:tc>
                <a:tc>
                  <a:txBody>
                    <a:bodyPr/>
                    <a:lstStyle/>
                    <a:p>
                      <a:pPr algn="r" fontAlgn="b"/>
                      <a:r>
                        <a:rPr lang="de-CH" sz="1800" b="0" i="0" u="none" strike="noStrike">
                          <a:solidFill>
                            <a:srgbClr val="000000"/>
                          </a:solidFill>
                          <a:effectLst/>
                          <a:latin typeface="Frutiger for ZKB Light" panose="020B0303030504020204" pitchFamily="34" charset="0"/>
                        </a:rPr>
                        <a:t>          0.934494 </a:t>
                      </a:r>
                    </a:p>
                  </a:txBody>
                  <a:tcPr marL="9525" marR="9525" marT="9525" marB="0" anchor="b">
                    <a:lnL>
                      <a:noFill/>
                    </a:lnL>
                    <a:lnR>
                      <a:noFill/>
                    </a:lnR>
                    <a:lnT>
                      <a:noFill/>
                    </a:lnT>
                    <a:lnB>
                      <a:noFill/>
                    </a:lnB>
                  </a:tcPr>
                </a:tc>
                <a:tc>
                  <a:txBody>
                    <a:bodyPr/>
                    <a:lstStyle/>
                    <a:p>
                      <a:pPr algn="r" fontAlgn="b"/>
                      <a:r>
                        <a:rPr lang="de-CH" sz="1800" b="0" i="0" u="none" strike="noStrike">
                          <a:solidFill>
                            <a:srgbClr val="000000"/>
                          </a:solidFill>
                          <a:effectLst/>
                          <a:latin typeface="Frutiger for ZKB Light" panose="020B0303030504020204" pitchFamily="34" charset="0"/>
                        </a:rPr>
                        <a:t>2</a:t>
                      </a:r>
                    </a:p>
                  </a:txBody>
                  <a:tcPr marL="9525" marR="9525" marT="9525" marB="0" anchor="b">
                    <a:lnL>
                      <a:noFill/>
                    </a:lnL>
                    <a:lnR>
                      <a:noFill/>
                    </a:lnR>
                    <a:lnT>
                      <a:noFill/>
                    </a:lnT>
                    <a:lnB>
                      <a:noFill/>
                    </a:lnB>
                  </a:tcPr>
                </a:tc>
                <a:tc>
                  <a:txBody>
                    <a:bodyPr/>
                    <a:lstStyle/>
                    <a:p>
                      <a:pPr algn="r" fontAlgn="b"/>
                      <a:r>
                        <a:rPr lang="de-CH" sz="1800" b="0" i="0" u="none" strike="noStrike" dirty="0">
                          <a:solidFill>
                            <a:srgbClr val="000000"/>
                          </a:solidFill>
                          <a:effectLst/>
                          <a:latin typeface="Frutiger for ZKB Light" panose="020B0303030504020204" pitchFamily="34" charset="0"/>
                        </a:rPr>
                        <a:t>                 1.87 </a:t>
                      </a:r>
                    </a:p>
                  </a:txBody>
                  <a:tcPr marL="9525" marR="9525" marT="9525" marB="0" anchor="b">
                    <a:lnL>
                      <a:noFill/>
                    </a:lnL>
                    <a:lnR>
                      <a:noFill/>
                    </a:lnR>
                    <a:lnT>
                      <a:noFill/>
                    </a:lnT>
                    <a:lnB>
                      <a:noFill/>
                    </a:lnB>
                  </a:tcPr>
                </a:tc>
                <a:extLst>
                  <a:ext uri="{0D108BD9-81ED-4DB2-BD59-A6C34878D82A}">
                    <a16:rowId xmlns:a16="http://schemas.microsoft.com/office/drawing/2014/main" val="2349882322"/>
                  </a:ext>
                </a:extLst>
              </a:tr>
              <a:tr h="323606">
                <a:tc>
                  <a:txBody>
                    <a:bodyPr/>
                    <a:lstStyle/>
                    <a:p>
                      <a:pPr algn="r" fontAlgn="b"/>
                      <a:r>
                        <a:rPr lang="de-CH" sz="1800" b="0" i="0" u="none" strike="noStrike">
                          <a:solidFill>
                            <a:srgbClr val="000000"/>
                          </a:solidFill>
                          <a:effectLst/>
                          <a:latin typeface="Frutiger for ZKB Light" panose="020B0303030504020204" pitchFamily="34" charset="0"/>
                        </a:rPr>
                        <a:t>26.04.2023</a:t>
                      </a:r>
                    </a:p>
                  </a:txBody>
                  <a:tcPr marL="9525" marR="9525" marT="9525" marB="0" anchor="b">
                    <a:lnL>
                      <a:noFill/>
                    </a:lnL>
                    <a:lnR>
                      <a:noFill/>
                    </a:lnR>
                    <a:lnT>
                      <a:noFill/>
                    </a:lnT>
                    <a:lnB>
                      <a:noFill/>
                    </a:lnB>
                  </a:tcPr>
                </a:tc>
                <a:tc>
                  <a:txBody>
                    <a:bodyPr/>
                    <a:lstStyle/>
                    <a:p>
                      <a:pPr algn="r" fontAlgn="b"/>
                      <a:r>
                        <a:rPr lang="de-CH" sz="1800" b="0" i="0" u="none" strike="noStrike">
                          <a:solidFill>
                            <a:srgbClr val="000000"/>
                          </a:solidFill>
                          <a:effectLst/>
                          <a:latin typeface="Frutiger for ZKB Light" panose="020B0303030504020204" pitchFamily="34" charset="0"/>
                        </a:rPr>
                        <a:t>       4.49 </a:t>
                      </a:r>
                    </a:p>
                  </a:txBody>
                  <a:tcPr marL="9525" marR="9525" marT="9525" marB="0" anchor="b">
                    <a:lnL>
                      <a:noFill/>
                    </a:lnL>
                    <a:lnR>
                      <a:noFill/>
                    </a:lnR>
                    <a:lnT>
                      <a:noFill/>
                    </a:lnT>
                    <a:lnB>
                      <a:noFill/>
                    </a:lnB>
                  </a:tcPr>
                </a:tc>
                <a:tc>
                  <a:txBody>
                    <a:bodyPr/>
                    <a:lstStyle/>
                    <a:p>
                      <a:pPr algn="r" fontAlgn="b"/>
                      <a:r>
                        <a:rPr lang="de-CH" sz="1800" b="0" i="0" u="none" strike="noStrike">
                          <a:solidFill>
                            <a:srgbClr val="000000"/>
                          </a:solidFill>
                          <a:effectLst/>
                          <a:latin typeface="Frutiger for ZKB Light" panose="020B0303030504020204" pitchFamily="34" charset="0"/>
                        </a:rPr>
                        <a:t>          0.916530 </a:t>
                      </a:r>
                    </a:p>
                  </a:txBody>
                  <a:tcPr marL="9525" marR="9525" marT="9525" marB="0" anchor="b">
                    <a:lnL>
                      <a:noFill/>
                    </a:lnL>
                    <a:lnR>
                      <a:noFill/>
                    </a:lnR>
                    <a:lnT>
                      <a:noFill/>
                    </a:lnT>
                    <a:lnB>
                      <a:noFill/>
                    </a:lnB>
                  </a:tcPr>
                </a:tc>
                <a:tc>
                  <a:txBody>
                    <a:bodyPr/>
                    <a:lstStyle/>
                    <a:p>
                      <a:pPr algn="r" fontAlgn="b"/>
                      <a:r>
                        <a:rPr lang="de-CH" sz="1800" b="0" i="0" u="none" strike="noStrike">
                          <a:solidFill>
                            <a:srgbClr val="000000"/>
                          </a:solidFill>
                          <a:effectLst/>
                          <a:latin typeface="Frutiger for ZKB Light" panose="020B0303030504020204" pitchFamily="34" charset="0"/>
                        </a:rPr>
                        <a:t>2</a:t>
                      </a:r>
                    </a:p>
                  </a:txBody>
                  <a:tcPr marL="9525" marR="9525" marT="9525" marB="0" anchor="b">
                    <a:lnL>
                      <a:noFill/>
                    </a:lnL>
                    <a:lnR>
                      <a:noFill/>
                    </a:lnR>
                    <a:lnT>
                      <a:noFill/>
                    </a:lnT>
                    <a:lnB>
                      <a:noFill/>
                    </a:lnB>
                  </a:tcPr>
                </a:tc>
                <a:tc>
                  <a:txBody>
                    <a:bodyPr/>
                    <a:lstStyle/>
                    <a:p>
                      <a:pPr algn="r" fontAlgn="b"/>
                      <a:r>
                        <a:rPr lang="de-CH" sz="1800" b="0" i="0" u="none" strike="noStrike" dirty="0">
                          <a:solidFill>
                            <a:srgbClr val="000000"/>
                          </a:solidFill>
                          <a:effectLst/>
                          <a:latin typeface="Frutiger for ZKB Light" panose="020B0303030504020204" pitchFamily="34" charset="0"/>
                        </a:rPr>
                        <a:t>                 1.83 </a:t>
                      </a:r>
                    </a:p>
                  </a:txBody>
                  <a:tcPr marL="9525" marR="9525" marT="9525" marB="0" anchor="b">
                    <a:lnL>
                      <a:noFill/>
                    </a:lnL>
                    <a:lnR>
                      <a:noFill/>
                    </a:lnR>
                    <a:lnT>
                      <a:noFill/>
                    </a:lnT>
                    <a:lnB>
                      <a:noFill/>
                    </a:lnB>
                  </a:tcPr>
                </a:tc>
                <a:extLst>
                  <a:ext uri="{0D108BD9-81ED-4DB2-BD59-A6C34878D82A}">
                    <a16:rowId xmlns:a16="http://schemas.microsoft.com/office/drawing/2014/main" val="51722705"/>
                  </a:ext>
                </a:extLst>
              </a:tr>
              <a:tr h="323606">
                <a:tc>
                  <a:txBody>
                    <a:bodyPr/>
                    <a:lstStyle/>
                    <a:p>
                      <a:pPr algn="r" fontAlgn="b"/>
                      <a:r>
                        <a:rPr lang="de-CH" sz="1800" b="0" i="0" u="none" strike="noStrike">
                          <a:solidFill>
                            <a:srgbClr val="000000"/>
                          </a:solidFill>
                          <a:effectLst/>
                          <a:latin typeface="Frutiger for ZKB Light" panose="020B0303030504020204" pitchFamily="34" charset="0"/>
                        </a:rPr>
                        <a:t>26.04.2024</a:t>
                      </a:r>
                    </a:p>
                  </a:txBody>
                  <a:tcPr marL="9525" marR="9525" marT="9525" marB="0" anchor="b">
                    <a:lnL>
                      <a:noFill/>
                    </a:lnL>
                    <a:lnR>
                      <a:noFill/>
                    </a:lnR>
                    <a:lnT>
                      <a:noFill/>
                    </a:lnT>
                    <a:lnB>
                      <a:noFill/>
                    </a:lnB>
                  </a:tcPr>
                </a:tc>
                <a:tc>
                  <a:txBody>
                    <a:bodyPr/>
                    <a:lstStyle/>
                    <a:p>
                      <a:pPr algn="r" fontAlgn="b"/>
                      <a:r>
                        <a:rPr lang="de-CH" sz="1800" b="0" i="0" u="none" strike="noStrike">
                          <a:solidFill>
                            <a:srgbClr val="000000"/>
                          </a:solidFill>
                          <a:effectLst/>
                          <a:latin typeface="Frutiger for ZKB Light" panose="020B0303030504020204" pitchFamily="34" charset="0"/>
                        </a:rPr>
                        <a:t>       5.49 </a:t>
                      </a:r>
                    </a:p>
                  </a:txBody>
                  <a:tcPr marL="9525" marR="9525" marT="9525" marB="0" anchor="b">
                    <a:lnL>
                      <a:noFill/>
                    </a:lnL>
                    <a:lnR>
                      <a:noFill/>
                    </a:lnR>
                    <a:lnT>
                      <a:noFill/>
                    </a:lnT>
                    <a:lnB>
                      <a:noFill/>
                    </a:lnB>
                  </a:tcPr>
                </a:tc>
                <a:tc>
                  <a:txBody>
                    <a:bodyPr/>
                    <a:lstStyle/>
                    <a:p>
                      <a:pPr algn="r" fontAlgn="b"/>
                      <a:r>
                        <a:rPr lang="de-CH" sz="1800" b="0" i="0" u="none" strike="noStrike">
                          <a:solidFill>
                            <a:srgbClr val="000000"/>
                          </a:solidFill>
                          <a:effectLst/>
                          <a:latin typeface="Frutiger for ZKB Light" panose="020B0303030504020204" pitchFamily="34" charset="0"/>
                        </a:rPr>
                        <a:t>          0.898911 </a:t>
                      </a:r>
                    </a:p>
                  </a:txBody>
                  <a:tcPr marL="9525" marR="9525" marT="9525" marB="0" anchor="b">
                    <a:lnL>
                      <a:noFill/>
                    </a:lnL>
                    <a:lnR>
                      <a:noFill/>
                    </a:lnR>
                    <a:lnT>
                      <a:noFill/>
                    </a:lnT>
                    <a:lnB>
                      <a:noFill/>
                    </a:lnB>
                  </a:tcPr>
                </a:tc>
                <a:tc>
                  <a:txBody>
                    <a:bodyPr/>
                    <a:lstStyle/>
                    <a:p>
                      <a:pPr algn="r" fontAlgn="b"/>
                      <a:r>
                        <a:rPr lang="de-CH" sz="1800" b="0" i="0" u="none" strike="noStrike">
                          <a:solidFill>
                            <a:srgbClr val="000000"/>
                          </a:solidFill>
                          <a:effectLst/>
                          <a:latin typeface="Frutiger for ZKB Light" panose="020B0303030504020204" pitchFamily="34" charset="0"/>
                        </a:rPr>
                        <a:t>2</a:t>
                      </a:r>
                    </a:p>
                  </a:txBody>
                  <a:tcPr marL="9525" marR="9525" marT="9525" marB="0" anchor="b">
                    <a:lnL>
                      <a:noFill/>
                    </a:lnL>
                    <a:lnR>
                      <a:noFill/>
                    </a:lnR>
                    <a:lnT>
                      <a:noFill/>
                    </a:lnT>
                    <a:lnB>
                      <a:noFill/>
                    </a:lnB>
                  </a:tcPr>
                </a:tc>
                <a:tc>
                  <a:txBody>
                    <a:bodyPr/>
                    <a:lstStyle/>
                    <a:p>
                      <a:pPr algn="r" fontAlgn="b"/>
                      <a:r>
                        <a:rPr lang="de-CH" sz="1800" b="0" i="0" u="none" strike="noStrike" dirty="0">
                          <a:solidFill>
                            <a:srgbClr val="000000"/>
                          </a:solidFill>
                          <a:effectLst/>
                          <a:latin typeface="Frutiger for ZKB Light" panose="020B0303030504020204" pitchFamily="34" charset="0"/>
                        </a:rPr>
                        <a:t>                 1.80 </a:t>
                      </a:r>
                    </a:p>
                  </a:txBody>
                  <a:tcPr marL="9525" marR="9525" marT="9525" marB="0" anchor="b">
                    <a:lnL>
                      <a:noFill/>
                    </a:lnL>
                    <a:lnR>
                      <a:noFill/>
                    </a:lnR>
                    <a:lnT>
                      <a:noFill/>
                    </a:lnT>
                    <a:lnB>
                      <a:noFill/>
                    </a:lnB>
                  </a:tcPr>
                </a:tc>
                <a:extLst>
                  <a:ext uri="{0D108BD9-81ED-4DB2-BD59-A6C34878D82A}">
                    <a16:rowId xmlns:a16="http://schemas.microsoft.com/office/drawing/2014/main" val="3415531489"/>
                  </a:ext>
                </a:extLst>
              </a:tr>
              <a:tr h="323606">
                <a:tc>
                  <a:txBody>
                    <a:bodyPr/>
                    <a:lstStyle/>
                    <a:p>
                      <a:pPr algn="r" fontAlgn="b"/>
                      <a:r>
                        <a:rPr lang="de-CH" sz="1800" b="0" i="0" u="none" strike="noStrike">
                          <a:solidFill>
                            <a:srgbClr val="000000"/>
                          </a:solidFill>
                          <a:effectLst/>
                          <a:latin typeface="Frutiger for ZKB Light" panose="020B0303030504020204" pitchFamily="34" charset="0"/>
                        </a:rPr>
                        <a:t>28.04.2025</a:t>
                      </a:r>
                    </a:p>
                  </a:txBody>
                  <a:tcPr marL="9525" marR="9525" marT="9525" marB="0" anchor="b">
                    <a:lnL>
                      <a:noFill/>
                    </a:lnL>
                    <a:lnR>
                      <a:noFill/>
                    </a:lnR>
                    <a:lnT>
                      <a:noFill/>
                    </a:lnT>
                    <a:lnB>
                      <a:noFill/>
                    </a:lnB>
                  </a:tcPr>
                </a:tc>
                <a:tc>
                  <a:txBody>
                    <a:bodyPr/>
                    <a:lstStyle/>
                    <a:p>
                      <a:pPr algn="r" fontAlgn="b"/>
                      <a:r>
                        <a:rPr lang="de-CH" sz="1800" b="0" i="0" u="none" strike="noStrike">
                          <a:solidFill>
                            <a:srgbClr val="000000"/>
                          </a:solidFill>
                          <a:effectLst/>
                          <a:latin typeface="Frutiger for ZKB Light" panose="020B0303030504020204" pitchFamily="34" charset="0"/>
                        </a:rPr>
                        <a:t>       6.50 </a:t>
                      </a:r>
                    </a:p>
                  </a:txBody>
                  <a:tcPr marL="9525" marR="9525" marT="9525" marB="0" anchor="b">
                    <a:lnL>
                      <a:noFill/>
                    </a:lnL>
                    <a:lnR>
                      <a:noFill/>
                    </a:lnR>
                    <a:lnT>
                      <a:noFill/>
                    </a:lnT>
                    <a:lnB>
                      <a:noFill/>
                    </a:lnB>
                  </a:tcPr>
                </a:tc>
                <a:tc>
                  <a:txBody>
                    <a:bodyPr/>
                    <a:lstStyle/>
                    <a:p>
                      <a:pPr algn="r" fontAlgn="b"/>
                      <a:r>
                        <a:rPr lang="de-CH" sz="1800" b="0" i="0" u="none" strike="noStrike">
                          <a:solidFill>
                            <a:srgbClr val="000000"/>
                          </a:solidFill>
                          <a:effectLst/>
                          <a:latin typeface="Frutiger for ZKB Light" panose="020B0303030504020204" pitchFamily="34" charset="0"/>
                        </a:rPr>
                        <a:t>          0.881537 </a:t>
                      </a:r>
                    </a:p>
                  </a:txBody>
                  <a:tcPr marL="9525" marR="9525" marT="9525" marB="0" anchor="b">
                    <a:lnL>
                      <a:noFill/>
                    </a:lnL>
                    <a:lnR>
                      <a:noFill/>
                    </a:lnR>
                    <a:lnT>
                      <a:noFill/>
                    </a:lnT>
                    <a:lnB>
                      <a:noFill/>
                    </a:lnB>
                  </a:tcPr>
                </a:tc>
                <a:tc>
                  <a:txBody>
                    <a:bodyPr/>
                    <a:lstStyle/>
                    <a:p>
                      <a:pPr algn="r" fontAlgn="b"/>
                      <a:r>
                        <a:rPr lang="de-CH" sz="1800" b="0" i="0" u="none" strike="noStrike">
                          <a:solidFill>
                            <a:srgbClr val="000000"/>
                          </a:solidFill>
                          <a:effectLst/>
                          <a:latin typeface="Frutiger for ZKB Light" panose="020B0303030504020204" pitchFamily="34" charset="0"/>
                        </a:rPr>
                        <a:t>2</a:t>
                      </a:r>
                    </a:p>
                  </a:txBody>
                  <a:tcPr marL="9525" marR="9525" marT="9525" marB="0" anchor="b">
                    <a:lnL>
                      <a:noFill/>
                    </a:lnL>
                    <a:lnR>
                      <a:noFill/>
                    </a:lnR>
                    <a:lnT>
                      <a:noFill/>
                    </a:lnT>
                    <a:lnB>
                      <a:noFill/>
                    </a:lnB>
                  </a:tcPr>
                </a:tc>
                <a:tc>
                  <a:txBody>
                    <a:bodyPr/>
                    <a:lstStyle/>
                    <a:p>
                      <a:pPr algn="r" fontAlgn="b"/>
                      <a:r>
                        <a:rPr lang="de-CH" sz="1800" b="0" i="0" u="none" strike="noStrike" dirty="0">
                          <a:solidFill>
                            <a:srgbClr val="000000"/>
                          </a:solidFill>
                          <a:effectLst/>
                          <a:latin typeface="Frutiger for ZKB Light" panose="020B0303030504020204" pitchFamily="34" charset="0"/>
                        </a:rPr>
                        <a:t>                 1.76 </a:t>
                      </a:r>
                    </a:p>
                  </a:txBody>
                  <a:tcPr marL="9525" marR="9525" marT="9525" marB="0" anchor="b">
                    <a:lnL>
                      <a:noFill/>
                    </a:lnL>
                    <a:lnR>
                      <a:noFill/>
                    </a:lnR>
                    <a:lnT>
                      <a:noFill/>
                    </a:lnT>
                    <a:lnB>
                      <a:noFill/>
                    </a:lnB>
                  </a:tcPr>
                </a:tc>
                <a:extLst>
                  <a:ext uri="{0D108BD9-81ED-4DB2-BD59-A6C34878D82A}">
                    <a16:rowId xmlns:a16="http://schemas.microsoft.com/office/drawing/2014/main" val="4139307506"/>
                  </a:ext>
                </a:extLst>
              </a:tr>
              <a:tr h="323606">
                <a:tc>
                  <a:txBody>
                    <a:bodyPr/>
                    <a:lstStyle/>
                    <a:p>
                      <a:pPr algn="r" fontAlgn="b"/>
                      <a:r>
                        <a:rPr lang="de-CH" sz="1800" b="0" i="0" u="none" strike="noStrike">
                          <a:solidFill>
                            <a:srgbClr val="000000"/>
                          </a:solidFill>
                          <a:effectLst/>
                          <a:latin typeface="Frutiger for ZKB Light" panose="020B0303030504020204" pitchFamily="34" charset="0"/>
                        </a:rPr>
                        <a:t>27.04.2026</a:t>
                      </a:r>
                    </a:p>
                  </a:txBody>
                  <a:tcPr marL="9525" marR="9525" marT="9525" marB="0" anchor="b">
                    <a:lnL>
                      <a:noFill/>
                    </a:lnL>
                    <a:lnR>
                      <a:noFill/>
                    </a:lnR>
                    <a:lnT>
                      <a:noFill/>
                    </a:lnT>
                    <a:lnB>
                      <a:noFill/>
                    </a:lnB>
                  </a:tcPr>
                </a:tc>
                <a:tc>
                  <a:txBody>
                    <a:bodyPr/>
                    <a:lstStyle/>
                    <a:p>
                      <a:pPr algn="r" fontAlgn="b"/>
                      <a:r>
                        <a:rPr lang="de-CH" sz="1800" b="0" i="0" u="none" strike="noStrike">
                          <a:solidFill>
                            <a:srgbClr val="000000"/>
                          </a:solidFill>
                          <a:effectLst/>
                          <a:latin typeface="Frutiger for ZKB Light" panose="020B0303030504020204" pitchFamily="34" charset="0"/>
                        </a:rPr>
                        <a:t>       7.49 </a:t>
                      </a:r>
                    </a:p>
                  </a:txBody>
                  <a:tcPr marL="9525" marR="9525" marT="9525" marB="0" anchor="b">
                    <a:lnL>
                      <a:noFill/>
                    </a:lnL>
                    <a:lnR>
                      <a:noFill/>
                    </a:lnR>
                    <a:lnT>
                      <a:noFill/>
                    </a:lnT>
                    <a:lnB>
                      <a:noFill/>
                    </a:lnB>
                  </a:tcPr>
                </a:tc>
                <a:tc>
                  <a:txBody>
                    <a:bodyPr/>
                    <a:lstStyle/>
                    <a:p>
                      <a:pPr algn="r" fontAlgn="b"/>
                      <a:r>
                        <a:rPr lang="de-CH" sz="1800" b="0" i="0" u="none" strike="noStrike">
                          <a:solidFill>
                            <a:srgbClr val="000000"/>
                          </a:solidFill>
                          <a:effectLst/>
                          <a:latin typeface="Frutiger for ZKB Light" panose="020B0303030504020204" pitchFamily="34" charset="0"/>
                        </a:rPr>
                        <a:t>          0.864683 </a:t>
                      </a:r>
                    </a:p>
                  </a:txBody>
                  <a:tcPr marL="9525" marR="9525" marT="9525" marB="0" anchor="b">
                    <a:lnL>
                      <a:noFill/>
                    </a:lnL>
                    <a:lnR>
                      <a:noFill/>
                    </a:lnR>
                    <a:lnT>
                      <a:noFill/>
                    </a:lnT>
                    <a:lnB>
                      <a:noFill/>
                    </a:lnB>
                  </a:tcPr>
                </a:tc>
                <a:tc>
                  <a:txBody>
                    <a:bodyPr/>
                    <a:lstStyle/>
                    <a:p>
                      <a:pPr algn="r" fontAlgn="b"/>
                      <a:r>
                        <a:rPr lang="de-CH" sz="1800" b="0" i="0" u="none" strike="noStrike">
                          <a:solidFill>
                            <a:srgbClr val="000000"/>
                          </a:solidFill>
                          <a:effectLst/>
                          <a:latin typeface="Frutiger for ZKB Light" panose="020B0303030504020204" pitchFamily="34" charset="0"/>
                        </a:rPr>
                        <a:t>2</a:t>
                      </a:r>
                    </a:p>
                  </a:txBody>
                  <a:tcPr marL="9525" marR="9525" marT="9525" marB="0" anchor="b">
                    <a:lnL>
                      <a:noFill/>
                    </a:lnL>
                    <a:lnR>
                      <a:noFill/>
                    </a:lnR>
                    <a:lnT>
                      <a:noFill/>
                    </a:lnT>
                    <a:lnB>
                      <a:noFill/>
                    </a:lnB>
                  </a:tcPr>
                </a:tc>
                <a:tc>
                  <a:txBody>
                    <a:bodyPr/>
                    <a:lstStyle/>
                    <a:p>
                      <a:pPr algn="r" fontAlgn="b"/>
                      <a:r>
                        <a:rPr lang="de-CH" sz="1800" b="0" i="0" u="none" strike="noStrike" dirty="0">
                          <a:solidFill>
                            <a:srgbClr val="000000"/>
                          </a:solidFill>
                          <a:effectLst/>
                          <a:latin typeface="Frutiger for ZKB Light" panose="020B0303030504020204" pitchFamily="34" charset="0"/>
                        </a:rPr>
                        <a:t>                 1.73 </a:t>
                      </a:r>
                    </a:p>
                  </a:txBody>
                  <a:tcPr marL="9525" marR="9525" marT="9525" marB="0" anchor="b">
                    <a:lnL>
                      <a:noFill/>
                    </a:lnL>
                    <a:lnR>
                      <a:noFill/>
                    </a:lnR>
                    <a:lnT>
                      <a:noFill/>
                    </a:lnT>
                    <a:lnB>
                      <a:noFill/>
                    </a:lnB>
                  </a:tcPr>
                </a:tc>
                <a:extLst>
                  <a:ext uri="{0D108BD9-81ED-4DB2-BD59-A6C34878D82A}">
                    <a16:rowId xmlns:a16="http://schemas.microsoft.com/office/drawing/2014/main" val="2171547409"/>
                  </a:ext>
                </a:extLst>
              </a:tr>
              <a:tr h="323606">
                <a:tc>
                  <a:txBody>
                    <a:bodyPr/>
                    <a:lstStyle/>
                    <a:p>
                      <a:pPr algn="r" fontAlgn="b"/>
                      <a:r>
                        <a:rPr lang="de-CH" sz="1800" b="0" i="0" u="none" strike="noStrike">
                          <a:solidFill>
                            <a:srgbClr val="000000"/>
                          </a:solidFill>
                          <a:effectLst/>
                          <a:latin typeface="Frutiger for ZKB Light" panose="020B0303030504020204" pitchFamily="34" charset="0"/>
                        </a:rPr>
                        <a:t>26.04.2027</a:t>
                      </a:r>
                    </a:p>
                  </a:txBody>
                  <a:tcPr marL="9525" marR="9525" marT="9525" marB="0" anchor="b">
                    <a:lnL>
                      <a:noFill/>
                    </a:lnL>
                    <a:lnR>
                      <a:noFill/>
                    </a:lnR>
                    <a:lnT>
                      <a:noFill/>
                    </a:lnT>
                    <a:lnB>
                      <a:noFill/>
                    </a:lnB>
                  </a:tcPr>
                </a:tc>
                <a:tc>
                  <a:txBody>
                    <a:bodyPr/>
                    <a:lstStyle/>
                    <a:p>
                      <a:pPr algn="r" fontAlgn="b"/>
                      <a:r>
                        <a:rPr lang="de-CH" sz="1800" b="0" i="0" u="none" strike="noStrike">
                          <a:solidFill>
                            <a:srgbClr val="000000"/>
                          </a:solidFill>
                          <a:effectLst/>
                          <a:latin typeface="Frutiger for ZKB Light" panose="020B0303030504020204" pitchFamily="34" charset="0"/>
                        </a:rPr>
                        <a:t>       8.49 </a:t>
                      </a:r>
                    </a:p>
                  </a:txBody>
                  <a:tcPr marL="9525" marR="9525" marT="9525" marB="0" anchor="b">
                    <a:lnL>
                      <a:noFill/>
                    </a:lnL>
                    <a:lnR>
                      <a:noFill/>
                    </a:lnR>
                    <a:lnT>
                      <a:noFill/>
                    </a:lnT>
                    <a:lnB>
                      <a:noFill/>
                    </a:lnB>
                  </a:tcPr>
                </a:tc>
                <a:tc>
                  <a:txBody>
                    <a:bodyPr/>
                    <a:lstStyle/>
                    <a:p>
                      <a:pPr algn="r" fontAlgn="b"/>
                      <a:r>
                        <a:rPr lang="de-CH" sz="1800" b="0" i="0" u="none" strike="noStrike">
                          <a:solidFill>
                            <a:srgbClr val="000000"/>
                          </a:solidFill>
                          <a:effectLst/>
                          <a:latin typeface="Frutiger for ZKB Light" panose="020B0303030504020204" pitchFamily="34" charset="0"/>
                        </a:rPr>
                        <a:t>          0.848061 </a:t>
                      </a:r>
                    </a:p>
                  </a:txBody>
                  <a:tcPr marL="9525" marR="9525" marT="9525" marB="0" anchor="b">
                    <a:lnL>
                      <a:noFill/>
                    </a:lnL>
                    <a:lnR>
                      <a:noFill/>
                    </a:lnR>
                    <a:lnT>
                      <a:noFill/>
                    </a:lnT>
                    <a:lnB>
                      <a:noFill/>
                    </a:lnB>
                  </a:tcPr>
                </a:tc>
                <a:tc>
                  <a:txBody>
                    <a:bodyPr/>
                    <a:lstStyle/>
                    <a:p>
                      <a:pPr algn="r" fontAlgn="b"/>
                      <a:r>
                        <a:rPr lang="de-CH" sz="1800" b="0" i="0" u="none" strike="noStrike">
                          <a:solidFill>
                            <a:srgbClr val="000000"/>
                          </a:solidFill>
                          <a:effectLst/>
                          <a:latin typeface="Frutiger for ZKB Light" panose="020B0303030504020204" pitchFamily="34" charset="0"/>
                        </a:rPr>
                        <a:t>2</a:t>
                      </a:r>
                    </a:p>
                  </a:txBody>
                  <a:tcPr marL="9525" marR="9525" marT="9525" marB="0" anchor="b">
                    <a:lnL>
                      <a:noFill/>
                    </a:lnL>
                    <a:lnR>
                      <a:noFill/>
                    </a:lnR>
                    <a:lnT>
                      <a:noFill/>
                    </a:lnT>
                    <a:lnB>
                      <a:noFill/>
                    </a:lnB>
                  </a:tcPr>
                </a:tc>
                <a:tc>
                  <a:txBody>
                    <a:bodyPr/>
                    <a:lstStyle/>
                    <a:p>
                      <a:pPr algn="r" fontAlgn="b"/>
                      <a:r>
                        <a:rPr lang="de-CH" sz="1800" b="0" i="0" u="none" strike="noStrike" dirty="0">
                          <a:solidFill>
                            <a:srgbClr val="000000"/>
                          </a:solidFill>
                          <a:effectLst/>
                          <a:latin typeface="Frutiger for ZKB Light" panose="020B0303030504020204" pitchFamily="34" charset="0"/>
                        </a:rPr>
                        <a:t>                 1.70 </a:t>
                      </a:r>
                    </a:p>
                  </a:txBody>
                  <a:tcPr marL="9525" marR="9525" marT="9525" marB="0" anchor="b">
                    <a:lnL>
                      <a:noFill/>
                    </a:lnL>
                    <a:lnR>
                      <a:noFill/>
                    </a:lnR>
                    <a:lnT>
                      <a:noFill/>
                    </a:lnT>
                    <a:lnB>
                      <a:noFill/>
                    </a:lnB>
                  </a:tcPr>
                </a:tc>
                <a:extLst>
                  <a:ext uri="{0D108BD9-81ED-4DB2-BD59-A6C34878D82A}">
                    <a16:rowId xmlns:a16="http://schemas.microsoft.com/office/drawing/2014/main" val="1832219667"/>
                  </a:ext>
                </a:extLst>
              </a:tr>
              <a:tr h="323606">
                <a:tc>
                  <a:txBody>
                    <a:bodyPr/>
                    <a:lstStyle/>
                    <a:p>
                      <a:pPr algn="r" fontAlgn="b"/>
                      <a:r>
                        <a:rPr lang="de-CH" sz="1800" b="0" i="0" u="none" strike="noStrike">
                          <a:solidFill>
                            <a:srgbClr val="000000"/>
                          </a:solidFill>
                          <a:effectLst/>
                          <a:latin typeface="Frutiger for ZKB Light" panose="020B0303030504020204" pitchFamily="34" charset="0"/>
                        </a:rPr>
                        <a:t>26.04.2028</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de-CH" sz="1800" b="0" i="0" u="none" strike="noStrike">
                          <a:solidFill>
                            <a:srgbClr val="000000"/>
                          </a:solidFill>
                          <a:effectLst/>
                          <a:latin typeface="Frutiger for ZKB Light" panose="020B0303030504020204" pitchFamily="34" charset="0"/>
                        </a:rPr>
                        <a:t>       9.49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de-CH" sz="1800" b="0" i="0" u="none" strike="noStrike">
                          <a:solidFill>
                            <a:srgbClr val="000000"/>
                          </a:solidFill>
                          <a:effectLst/>
                          <a:latin typeface="Frutiger for ZKB Light" panose="020B0303030504020204" pitchFamily="34" charset="0"/>
                        </a:rPr>
                        <a:t>          0.831759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de-CH" sz="1800" b="0" i="0" u="none" strike="noStrike">
                          <a:solidFill>
                            <a:srgbClr val="000000"/>
                          </a:solidFill>
                          <a:effectLst/>
                          <a:latin typeface="Frutiger for ZKB Light" panose="020B0303030504020204" pitchFamily="34" charset="0"/>
                        </a:rPr>
                        <a:t>102</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de-CH" sz="1800" b="0" i="0" u="none" strike="noStrike" dirty="0">
                          <a:solidFill>
                            <a:srgbClr val="000000"/>
                          </a:solidFill>
                          <a:effectLst/>
                          <a:latin typeface="Frutiger for ZKB Light" panose="020B0303030504020204" pitchFamily="34" charset="0"/>
                        </a:rPr>
                        <a:t>               84.84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8806110"/>
                  </a:ext>
                </a:extLst>
              </a:tr>
              <a:tr h="323606">
                <a:tc>
                  <a:txBody>
                    <a:bodyPr/>
                    <a:lstStyle/>
                    <a:p>
                      <a:pPr algn="l" fontAlgn="b"/>
                      <a:endParaRPr lang="de-CH" sz="1800" b="0" i="0" u="none" strike="noStrike">
                        <a:solidFill>
                          <a:srgbClr val="000000"/>
                        </a:solidFill>
                        <a:effectLst/>
                        <a:latin typeface="Frutiger for ZKB Light" panose="020B030303050402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CH" sz="1800" b="0" i="0" u="none" strike="noStrike">
                        <a:solidFill>
                          <a:srgbClr val="000000"/>
                        </a:solidFill>
                        <a:effectLst/>
                        <a:latin typeface="Frutiger for ZKB Light" panose="020B030303050402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CH" sz="1800" b="0" i="0" u="none" strike="noStrike">
                        <a:solidFill>
                          <a:srgbClr val="000000"/>
                        </a:solidFill>
                        <a:effectLst/>
                        <a:latin typeface="Frutiger for ZKB Light" panose="020B030303050402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CH" sz="1800" b="0" i="0" u="none" strike="noStrike">
                        <a:solidFill>
                          <a:srgbClr val="000000"/>
                        </a:solidFill>
                        <a:effectLst/>
                        <a:latin typeface="Frutiger for ZKB Light" panose="020B030303050402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de-CH" sz="1800" b="0" i="0" u="none" strike="noStrike" dirty="0">
                          <a:solidFill>
                            <a:srgbClr val="000000"/>
                          </a:solidFill>
                          <a:effectLst/>
                          <a:latin typeface="Frutiger for ZKB Light" panose="020B0303030504020204" pitchFamily="34" charset="0"/>
                        </a:rPr>
                        <a:t>              101.36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370595592"/>
                  </a:ext>
                </a:extLst>
              </a:tr>
            </a:tbl>
          </a:graphicData>
        </a:graphic>
      </p:graphicFrame>
    </p:spTree>
    <p:extLst>
      <p:ext uri="{BB962C8B-B14F-4D97-AF65-F5344CB8AC3E}">
        <p14:creationId xmlns:p14="http://schemas.microsoft.com/office/powerpoint/2010/main" val="64653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57" name="Rectangle 2"/>
          <p:cNvSpPr>
            <a:spLocks noGrp="1" noChangeArrowheads="1"/>
          </p:cNvSpPr>
          <p:nvPr>
            <p:ph type="title" idx="4294967295"/>
          </p:nvPr>
        </p:nvSpPr>
        <p:spPr/>
        <p:txBody>
          <a:bodyPr anchor="t"/>
          <a:lstStyle/>
          <a:p>
            <a:pPr defTabSz="728663"/>
            <a:r>
              <a:rPr lang="de-CH" dirty="0"/>
              <a:t>Clean </a:t>
            </a:r>
            <a:r>
              <a:rPr lang="de-CH" dirty="0" err="1"/>
              <a:t>is</a:t>
            </a:r>
            <a:r>
              <a:rPr lang="de-CH" dirty="0"/>
              <a:t> </a:t>
            </a:r>
            <a:r>
              <a:rPr lang="de-CH" dirty="0" err="1"/>
              <a:t>the</a:t>
            </a:r>
            <a:r>
              <a:rPr lang="de-CH" dirty="0"/>
              <a:t> </a:t>
            </a:r>
            <a:r>
              <a:rPr lang="de-CH" dirty="0" err="1"/>
              <a:t>new</a:t>
            </a:r>
            <a:r>
              <a:rPr lang="de-CH" dirty="0"/>
              <a:t> </a:t>
            </a:r>
            <a:r>
              <a:rPr lang="de-CH" dirty="0" err="1"/>
              <a:t>dirty</a:t>
            </a:r>
            <a:endParaRPr lang="de-DE" dirty="0">
              <a:solidFill>
                <a:schemeClr val="tx1"/>
              </a:solidFill>
            </a:endParaRPr>
          </a:p>
        </p:txBody>
      </p:sp>
      <p:graphicFrame>
        <p:nvGraphicFramePr>
          <p:cNvPr id="572420" name="Object 3"/>
          <p:cNvGraphicFramePr>
            <a:graphicFrameLocks noGrp="1" noChangeAspect="1"/>
          </p:cNvGraphicFramePr>
          <p:nvPr>
            <p:ph sz="half" idx="4294967295"/>
          </p:nvPr>
        </p:nvGraphicFramePr>
        <p:xfrm>
          <a:off x="2060575" y="4668838"/>
          <a:ext cx="419100" cy="403225"/>
        </p:xfrm>
        <a:graphic>
          <a:graphicData uri="http://schemas.openxmlformats.org/presentationml/2006/ole">
            <mc:AlternateContent xmlns:mc="http://schemas.openxmlformats.org/markup-compatibility/2006">
              <mc:Choice xmlns:v="urn:schemas-microsoft-com:vml" Requires="v">
                <p:oleObj spid="_x0000_s1681383" name="Equation" r:id="rId4" imgW="228600" imgH="241200" progId="Equation.3">
                  <p:embed/>
                </p:oleObj>
              </mc:Choice>
              <mc:Fallback>
                <p:oleObj name="Equation" r:id="rId4" imgW="228600" imgH="2412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0575" y="4668838"/>
                        <a:ext cx="4191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72421" name="Object 4"/>
          <p:cNvGraphicFramePr>
            <a:graphicFrameLocks noGrp="1" noChangeAspect="1"/>
          </p:cNvGraphicFramePr>
          <p:nvPr>
            <p:ph sz="quarter" idx="4294967295"/>
            <p:extLst>
              <p:ext uri="{D42A27DB-BD31-4B8C-83A1-F6EECF244321}">
                <p14:modId xmlns:p14="http://schemas.microsoft.com/office/powerpoint/2010/main" val="3352111367"/>
              </p:ext>
            </p:extLst>
          </p:nvPr>
        </p:nvGraphicFramePr>
        <p:xfrm>
          <a:off x="1093788" y="1979613"/>
          <a:ext cx="1390650" cy="447675"/>
        </p:xfrm>
        <a:graphic>
          <a:graphicData uri="http://schemas.openxmlformats.org/presentationml/2006/ole">
            <mc:AlternateContent xmlns:mc="http://schemas.openxmlformats.org/markup-compatibility/2006">
              <mc:Choice xmlns:v="urn:schemas-microsoft-com:vml" Requires="v">
                <p:oleObj spid="_x0000_s1681384" name="Formel" r:id="rId6" imgW="749160" imgH="241200" progId="Equation.3">
                  <p:embed/>
                </p:oleObj>
              </mc:Choice>
              <mc:Fallback>
                <p:oleObj name="Formel" r:id="rId6" imgW="749160" imgH="241200" progId="Equation.3">
                  <p:embed/>
                  <p:pic>
                    <p:nvPicPr>
                      <p:cNvPr id="0" name="Object 4"/>
                      <p:cNvPicPr>
                        <a:picLocks noChangeAspect="1" noChangeArrowheads="1"/>
                      </p:cNvPicPr>
                      <p:nvPr/>
                    </p:nvPicPr>
                    <p:blipFill>
                      <a:blip r:embed="rId7"/>
                      <a:srcRect/>
                      <a:stretch>
                        <a:fillRect/>
                      </a:stretch>
                    </p:blipFill>
                    <p:spPr bwMode="auto">
                      <a:xfrm>
                        <a:off x="1093788" y="1979613"/>
                        <a:ext cx="1390650" cy="447675"/>
                      </a:xfrm>
                      <a:prstGeom prst="rect">
                        <a:avLst/>
                      </a:prstGeom>
                      <a:solidFill>
                        <a:schemeClr val="bg1"/>
                      </a:solidFill>
                      <a:ln>
                        <a:noFill/>
                      </a:ln>
                      <a:effectLst/>
                      <a:extLst/>
                    </p:spPr>
                  </p:pic>
                </p:oleObj>
              </mc:Fallback>
            </mc:AlternateContent>
          </a:graphicData>
        </a:graphic>
      </p:graphicFrame>
      <p:sp>
        <p:nvSpPr>
          <p:cNvPr id="572458" name="Line 5"/>
          <p:cNvSpPr>
            <a:spLocks noChangeShapeType="1"/>
          </p:cNvSpPr>
          <p:nvPr/>
        </p:nvSpPr>
        <p:spPr bwMode="auto">
          <a:xfrm>
            <a:off x="1817688" y="3721100"/>
            <a:ext cx="5553075" cy="0"/>
          </a:xfrm>
          <a:prstGeom prst="line">
            <a:avLst/>
          </a:prstGeom>
          <a:noFill/>
          <a:ln w="9525">
            <a:solidFill>
              <a:schemeClr val="tx1"/>
            </a:solidFill>
            <a:round/>
            <a:headEnd/>
            <a:tailEnd type="triangle" w="med" len="med"/>
          </a:ln>
        </p:spPr>
        <p:txBody>
          <a:bodyPr/>
          <a:lstStyle/>
          <a:p>
            <a:endParaRPr lang="de-DE"/>
          </a:p>
        </p:txBody>
      </p:sp>
      <p:sp>
        <p:nvSpPr>
          <p:cNvPr id="572459" name="Text Box 6"/>
          <p:cNvSpPr txBox="1">
            <a:spLocks noChangeArrowheads="1"/>
          </p:cNvSpPr>
          <p:nvPr/>
        </p:nvSpPr>
        <p:spPr bwMode="auto">
          <a:xfrm>
            <a:off x="7456488" y="3522663"/>
            <a:ext cx="317500" cy="457200"/>
          </a:xfrm>
          <a:prstGeom prst="rect">
            <a:avLst/>
          </a:prstGeom>
          <a:noFill/>
          <a:ln w="9525">
            <a:noFill/>
            <a:miter lim="800000"/>
            <a:headEnd/>
            <a:tailEnd/>
          </a:ln>
        </p:spPr>
        <p:txBody>
          <a:bodyPr wrap="none">
            <a:spAutoFit/>
          </a:bodyPr>
          <a:lstStyle/>
          <a:p>
            <a:r>
              <a:rPr lang="de-CH" sz="2400">
                <a:sym typeface="Symbol" pitchFamily="18" charset="2"/>
              </a:rPr>
              <a:t>t</a:t>
            </a:r>
          </a:p>
        </p:txBody>
      </p:sp>
      <p:sp>
        <p:nvSpPr>
          <p:cNvPr id="572460" name="Line 7"/>
          <p:cNvSpPr>
            <a:spLocks noChangeShapeType="1"/>
          </p:cNvSpPr>
          <p:nvPr/>
        </p:nvSpPr>
        <p:spPr bwMode="auto">
          <a:xfrm flipV="1">
            <a:off x="1833563" y="2501900"/>
            <a:ext cx="0" cy="1223963"/>
          </a:xfrm>
          <a:prstGeom prst="line">
            <a:avLst/>
          </a:prstGeom>
          <a:noFill/>
          <a:ln w="9525">
            <a:solidFill>
              <a:schemeClr val="tx1"/>
            </a:solidFill>
            <a:round/>
            <a:headEnd/>
            <a:tailEnd type="triangle" w="med" len="med"/>
          </a:ln>
        </p:spPr>
        <p:txBody>
          <a:bodyPr/>
          <a:lstStyle/>
          <a:p>
            <a:endParaRPr lang="de-DE"/>
          </a:p>
        </p:txBody>
      </p:sp>
      <p:grpSp>
        <p:nvGrpSpPr>
          <p:cNvPr id="572461" name="Group 8"/>
          <p:cNvGrpSpPr>
            <a:grpSpLocks/>
          </p:cNvGrpSpPr>
          <p:nvPr/>
        </p:nvGrpSpPr>
        <p:grpSpPr bwMode="auto">
          <a:xfrm>
            <a:off x="2225675" y="2784475"/>
            <a:ext cx="3738563" cy="450850"/>
            <a:chOff x="1036" y="2882"/>
            <a:chExt cx="2663" cy="372"/>
          </a:xfrm>
        </p:grpSpPr>
        <p:sp>
          <p:nvSpPr>
            <p:cNvPr id="572479" name="Line 9"/>
            <p:cNvSpPr>
              <a:spLocks noChangeShapeType="1"/>
            </p:cNvSpPr>
            <p:nvPr/>
          </p:nvSpPr>
          <p:spPr bwMode="auto">
            <a:xfrm flipV="1">
              <a:off x="1036" y="2897"/>
              <a:ext cx="443" cy="351"/>
            </a:xfrm>
            <a:prstGeom prst="line">
              <a:avLst/>
            </a:prstGeom>
            <a:noFill/>
            <a:ln w="38100">
              <a:solidFill>
                <a:schemeClr val="accent2"/>
              </a:solidFill>
              <a:round/>
              <a:headEnd/>
              <a:tailEnd/>
            </a:ln>
          </p:spPr>
          <p:txBody>
            <a:bodyPr/>
            <a:lstStyle/>
            <a:p>
              <a:endParaRPr lang="de-DE"/>
            </a:p>
          </p:txBody>
        </p:sp>
        <p:sp>
          <p:nvSpPr>
            <p:cNvPr id="572480" name="Line 10"/>
            <p:cNvSpPr>
              <a:spLocks noChangeShapeType="1"/>
            </p:cNvSpPr>
            <p:nvPr/>
          </p:nvSpPr>
          <p:spPr bwMode="auto">
            <a:xfrm flipH="1">
              <a:off x="1475" y="2903"/>
              <a:ext cx="5" cy="351"/>
            </a:xfrm>
            <a:prstGeom prst="line">
              <a:avLst/>
            </a:prstGeom>
            <a:noFill/>
            <a:ln w="38100">
              <a:solidFill>
                <a:schemeClr val="accent2"/>
              </a:solidFill>
              <a:round/>
              <a:headEnd/>
              <a:tailEnd/>
            </a:ln>
          </p:spPr>
          <p:txBody>
            <a:bodyPr/>
            <a:lstStyle/>
            <a:p>
              <a:endParaRPr lang="de-DE"/>
            </a:p>
          </p:txBody>
        </p:sp>
        <p:sp>
          <p:nvSpPr>
            <p:cNvPr id="572481" name="Line 11"/>
            <p:cNvSpPr>
              <a:spLocks noChangeShapeType="1"/>
            </p:cNvSpPr>
            <p:nvPr/>
          </p:nvSpPr>
          <p:spPr bwMode="auto">
            <a:xfrm flipV="1">
              <a:off x="1489" y="2895"/>
              <a:ext cx="443" cy="351"/>
            </a:xfrm>
            <a:prstGeom prst="line">
              <a:avLst/>
            </a:prstGeom>
            <a:noFill/>
            <a:ln w="38100">
              <a:solidFill>
                <a:schemeClr val="accent2"/>
              </a:solidFill>
              <a:round/>
              <a:headEnd/>
              <a:tailEnd/>
            </a:ln>
          </p:spPr>
          <p:txBody>
            <a:bodyPr/>
            <a:lstStyle/>
            <a:p>
              <a:endParaRPr lang="de-DE"/>
            </a:p>
          </p:txBody>
        </p:sp>
        <p:sp>
          <p:nvSpPr>
            <p:cNvPr id="572482" name="Line 12"/>
            <p:cNvSpPr>
              <a:spLocks noChangeShapeType="1"/>
            </p:cNvSpPr>
            <p:nvPr/>
          </p:nvSpPr>
          <p:spPr bwMode="auto">
            <a:xfrm flipH="1">
              <a:off x="1928" y="2901"/>
              <a:ext cx="5" cy="351"/>
            </a:xfrm>
            <a:prstGeom prst="line">
              <a:avLst/>
            </a:prstGeom>
            <a:noFill/>
            <a:ln w="38100">
              <a:solidFill>
                <a:schemeClr val="accent2"/>
              </a:solidFill>
              <a:round/>
              <a:headEnd/>
              <a:tailEnd/>
            </a:ln>
          </p:spPr>
          <p:txBody>
            <a:bodyPr/>
            <a:lstStyle/>
            <a:p>
              <a:endParaRPr lang="de-DE"/>
            </a:p>
          </p:txBody>
        </p:sp>
        <p:sp>
          <p:nvSpPr>
            <p:cNvPr id="572483" name="Line 13"/>
            <p:cNvSpPr>
              <a:spLocks noChangeShapeType="1"/>
            </p:cNvSpPr>
            <p:nvPr/>
          </p:nvSpPr>
          <p:spPr bwMode="auto">
            <a:xfrm flipV="1">
              <a:off x="1931" y="2893"/>
              <a:ext cx="443" cy="351"/>
            </a:xfrm>
            <a:prstGeom prst="line">
              <a:avLst/>
            </a:prstGeom>
            <a:noFill/>
            <a:ln w="38100">
              <a:solidFill>
                <a:schemeClr val="accent2"/>
              </a:solidFill>
              <a:round/>
              <a:headEnd/>
              <a:tailEnd/>
            </a:ln>
          </p:spPr>
          <p:txBody>
            <a:bodyPr/>
            <a:lstStyle/>
            <a:p>
              <a:endParaRPr lang="de-DE"/>
            </a:p>
          </p:txBody>
        </p:sp>
        <p:sp>
          <p:nvSpPr>
            <p:cNvPr id="572484" name="Line 14"/>
            <p:cNvSpPr>
              <a:spLocks noChangeShapeType="1"/>
            </p:cNvSpPr>
            <p:nvPr/>
          </p:nvSpPr>
          <p:spPr bwMode="auto">
            <a:xfrm flipH="1">
              <a:off x="2370" y="2899"/>
              <a:ext cx="5" cy="351"/>
            </a:xfrm>
            <a:prstGeom prst="line">
              <a:avLst/>
            </a:prstGeom>
            <a:noFill/>
            <a:ln w="38100">
              <a:solidFill>
                <a:schemeClr val="accent2"/>
              </a:solidFill>
              <a:round/>
              <a:headEnd/>
              <a:tailEnd/>
            </a:ln>
          </p:spPr>
          <p:txBody>
            <a:bodyPr/>
            <a:lstStyle/>
            <a:p>
              <a:endParaRPr lang="de-DE"/>
            </a:p>
          </p:txBody>
        </p:sp>
        <p:sp>
          <p:nvSpPr>
            <p:cNvPr id="572485" name="Line 15"/>
            <p:cNvSpPr>
              <a:spLocks noChangeShapeType="1"/>
            </p:cNvSpPr>
            <p:nvPr/>
          </p:nvSpPr>
          <p:spPr bwMode="auto">
            <a:xfrm flipV="1">
              <a:off x="2368" y="2892"/>
              <a:ext cx="443" cy="351"/>
            </a:xfrm>
            <a:prstGeom prst="line">
              <a:avLst/>
            </a:prstGeom>
            <a:noFill/>
            <a:ln w="38100">
              <a:solidFill>
                <a:schemeClr val="accent2"/>
              </a:solidFill>
              <a:round/>
              <a:headEnd/>
              <a:tailEnd/>
            </a:ln>
          </p:spPr>
          <p:txBody>
            <a:bodyPr/>
            <a:lstStyle/>
            <a:p>
              <a:endParaRPr lang="de-DE"/>
            </a:p>
          </p:txBody>
        </p:sp>
        <p:sp>
          <p:nvSpPr>
            <p:cNvPr id="572486" name="Line 16"/>
            <p:cNvSpPr>
              <a:spLocks noChangeShapeType="1"/>
            </p:cNvSpPr>
            <p:nvPr/>
          </p:nvSpPr>
          <p:spPr bwMode="auto">
            <a:xfrm flipH="1">
              <a:off x="2807" y="2898"/>
              <a:ext cx="5" cy="351"/>
            </a:xfrm>
            <a:prstGeom prst="line">
              <a:avLst/>
            </a:prstGeom>
            <a:noFill/>
            <a:ln w="38100">
              <a:solidFill>
                <a:schemeClr val="accent2"/>
              </a:solidFill>
              <a:round/>
              <a:headEnd/>
              <a:tailEnd/>
            </a:ln>
          </p:spPr>
          <p:txBody>
            <a:bodyPr/>
            <a:lstStyle/>
            <a:p>
              <a:endParaRPr lang="de-DE"/>
            </a:p>
          </p:txBody>
        </p:sp>
        <p:sp>
          <p:nvSpPr>
            <p:cNvPr id="572487" name="Line 17"/>
            <p:cNvSpPr>
              <a:spLocks noChangeShapeType="1"/>
            </p:cNvSpPr>
            <p:nvPr/>
          </p:nvSpPr>
          <p:spPr bwMode="auto">
            <a:xfrm flipV="1">
              <a:off x="2811" y="2882"/>
              <a:ext cx="443" cy="351"/>
            </a:xfrm>
            <a:prstGeom prst="line">
              <a:avLst/>
            </a:prstGeom>
            <a:noFill/>
            <a:ln w="38100">
              <a:solidFill>
                <a:schemeClr val="accent2"/>
              </a:solidFill>
              <a:round/>
              <a:headEnd/>
              <a:tailEnd/>
            </a:ln>
          </p:spPr>
          <p:txBody>
            <a:bodyPr/>
            <a:lstStyle/>
            <a:p>
              <a:endParaRPr lang="de-DE"/>
            </a:p>
          </p:txBody>
        </p:sp>
        <p:sp>
          <p:nvSpPr>
            <p:cNvPr id="572488" name="Line 18"/>
            <p:cNvSpPr>
              <a:spLocks noChangeShapeType="1"/>
            </p:cNvSpPr>
            <p:nvPr/>
          </p:nvSpPr>
          <p:spPr bwMode="auto">
            <a:xfrm flipH="1">
              <a:off x="3250" y="2888"/>
              <a:ext cx="5" cy="351"/>
            </a:xfrm>
            <a:prstGeom prst="line">
              <a:avLst/>
            </a:prstGeom>
            <a:noFill/>
            <a:ln w="38100">
              <a:solidFill>
                <a:schemeClr val="accent2"/>
              </a:solidFill>
              <a:round/>
              <a:headEnd/>
              <a:tailEnd/>
            </a:ln>
          </p:spPr>
          <p:txBody>
            <a:bodyPr/>
            <a:lstStyle/>
            <a:p>
              <a:endParaRPr lang="de-DE"/>
            </a:p>
          </p:txBody>
        </p:sp>
        <p:sp>
          <p:nvSpPr>
            <p:cNvPr id="572489" name="Line 19"/>
            <p:cNvSpPr>
              <a:spLocks noChangeShapeType="1"/>
            </p:cNvSpPr>
            <p:nvPr/>
          </p:nvSpPr>
          <p:spPr bwMode="auto">
            <a:xfrm flipV="1">
              <a:off x="3255" y="2887"/>
              <a:ext cx="443" cy="351"/>
            </a:xfrm>
            <a:prstGeom prst="line">
              <a:avLst/>
            </a:prstGeom>
            <a:noFill/>
            <a:ln w="38100">
              <a:solidFill>
                <a:schemeClr val="accent2"/>
              </a:solidFill>
              <a:round/>
              <a:headEnd/>
              <a:tailEnd/>
            </a:ln>
          </p:spPr>
          <p:txBody>
            <a:bodyPr/>
            <a:lstStyle/>
            <a:p>
              <a:endParaRPr lang="de-DE"/>
            </a:p>
          </p:txBody>
        </p:sp>
        <p:sp>
          <p:nvSpPr>
            <p:cNvPr id="572490" name="Line 20"/>
            <p:cNvSpPr>
              <a:spLocks noChangeShapeType="1"/>
            </p:cNvSpPr>
            <p:nvPr/>
          </p:nvSpPr>
          <p:spPr bwMode="auto">
            <a:xfrm flipH="1">
              <a:off x="3689" y="2893"/>
              <a:ext cx="10" cy="351"/>
            </a:xfrm>
            <a:prstGeom prst="line">
              <a:avLst/>
            </a:prstGeom>
            <a:noFill/>
            <a:ln w="38100">
              <a:solidFill>
                <a:schemeClr val="accent2"/>
              </a:solidFill>
              <a:round/>
              <a:headEnd/>
              <a:tailEnd/>
            </a:ln>
          </p:spPr>
          <p:txBody>
            <a:bodyPr/>
            <a:lstStyle/>
            <a:p>
              <a:endParaRPr lang="de-DE"/>
            </a:p>
          </p:txBody>
        </p:sp>
      </p:grpSp>
      <p:sp>
        <p:nvSpPr>
          <p:cNvPr id="572462" name="Line 21"/>
          <p:cNvSpPr>
            <a:spLocks noChangeShapeType="1"/>
          </p:cNvSpPr>
          <p:nvPr/>
        </p:nvSpPr>
        <p:spPr bwMode="auto">
          <a:xfrm>
            <a:off x="1809750" y="5186363"/>
            <a:ext cx="5564188" cy="0"/>
          </a:xfrm>
          <a:prstGeom prst="line">
            <a:avLst/>
          </a:prstGeom>
          <a:noFill/>
          <a:ln w="9525">
            <a:solidFill>
              <a:schemeClr val="tx1"/>
            </a:solidFill>
            <a:round/>
            <a:headEnd/>
            <a:tailEnd type="triangle" w="med" len="med"/>
          </a:ln>
        </p:spPr>
        <p:txBody>
          <a:bodyPr/>
          <a:lstStyle/>
          <a:p>
            <a:endParaRPr lang="de-DE"/>
          </a:p>
        </p:txBody>
      </p:sp>
      <p:sp>
        <p:nvSpPr>
          <p:cNvPr id="572463" name="Text Box 22"/>
          <p:cNvSpPr txBox="1">
            <a:spLocks noChangeArrowheads="1"/>
          </p:cNvSpPr>
          <p:nvPr/>
        </p:nvSpPr>
        <p:spPr bwMode="auto">
          <a:xfrm>
            <a:off x="7435850" y="4926013"/>
            <a:ext cx="317500" cy="457200"/>
          </a:xfrm>
          <a:prstGeom prst="rect">
            <a:avLst/>
          </a:prstGeom>
          <a:noFill/>
          <a:ln w="9525">
            <a:noFill/>
            <a:miter lim="800000"/>
            <a:headEnd/>
            <a:tailEnd/>
          </a:ln>
        </p:spPr>
        <p:txBody>
          <a:bodyPr wrap="none">
            <a:spAutoFit/>
          </a:bodyPr>
          <a:lstStyle/>
          <a:p>
            <a:r>
              <a:rPr lang="de-CH" sz="2400">
                <a:sym typeface="Symbol" pitchFamily="18" charset="2"/>
              </a:rPr>
              <a:t>t</a:t>
            </a:r>
            <a:endParaRPr lang="de-DE" sz="2400">
              <a:sym typeface="Symbol" pitchFamily="18" charset="2"/>
            </a:endParaRPr>
          </a:p>
        </p:txBody>
      </p:sp>
      <p:sp>
        <p:nvSpPr>
          <p:cNvPr id="572464" name="Line 23"/>
          <p:cNvSpPr>
            <a:spLocks noChangeShapeType="1"/>
          </p:cNvSpPr>
          <p:nvPr/>
        </p:nvSpPr>
        <p:spPr bwMode="auto">
          <a:xfrm flipV="1">
            <a:off x="1838325" y="3967163"/>
            <a:ext cx="0" cy="1223962"/>
          </a:xfrm>
          <a:prstGeom prst="line">
            <a:avLst/>
          </a:prstGeom>
          <a:noFill/>
          <a:ln w="9525">
            <a:solidFill>
              <a:schemeClr val="tx1"/>
            </a:solidFill>
            <a:round/>
            <a:headEnd/>
            <a:tailEnd type="triangle" w="med" len="med"/>
          </a:ln>
        </p:spPr>
        <p:txBody>
          <a:bodyPr/>
          <a:lstStyle/>
          <a:p>
            <a:endParaRPr lang="de-DE"/>
          </a:p>
        </p:txBody>
      </p:sp>
      <p:grpSp>
        <p:nvGrpSpPr>
          <p:cNvPr id="572465" name="Group 24"/>
          <p:cNvGrpSpPr>
            <a:grpSpLocks/>
          </p:cNvGrpSpPr>
          <p:nvPr/>
        </p:nvGrpSpPr>
        <p:grpSpPr bwMode="auto">
          <a:xfrm>
            <a:off x="2236788" y="4725988"/>
            <a:ext cx="3738562" cy="450850"/>
            <a:chOff x="1036" y="2882"/>
            <a:chExt cx="2663" cy="372"/>
          </a:xfrm>
        </p:grpSpPr>
        <p:sp>
          <p:nvSpPr>
            <p:cNvPr id="572467" name="Line 25"/>
            <p:cNvSpPr>
              <a:spLocks noChangeShapeType="1"/>
            </p:cNvSpPr>
            <p:nvPr/>
          </p:nvSpPr>
          <p:spPr bwMode="auto">
            <a:xfrm flipV="1">
              <a:off x="1036" y="2897"/>
              <a:ext cx="443" cy="351"/>
            </a:xfrm>
            <a:prstGeom prst="line">
              <a:avLst/>
            </a:prstGeom>
            <a:noFill/>
            <a:ln w="38100">
              <a:solidFill>
                <a:schemeClr val="accent4"/>
              </a:solidFill>
              <a:round/>
              <a:headEnd/>
              <a:tailEnd/>
            </a:ln>
          </p:spPr>
          <p:txBody>
            <a:bodyPr/>
            <a:lstStyle/>
            <a:p>
              <a:endParaRPr lang="de-DE"/>
            </a:p>
          </p:txBody>
        </p:sp>
        <p:sp>
          <p:nvSpPr>
            <p:cNvPr id="572468" name="Line 26"/>
            <p:cNvSpPr>
              <a:spLocks noChangeShapeType="1"/>
            </p:cNvSpPr>
            <p:nvPr/>
          </p:nvSpPr>
          <p:spPr bwMode="auto">
            <a:xfrm flipH="1">
              <a:off x="1475" y="2903"/>
              <a:ext cx="5" cy="351"/>
            </a:xfrm>
            <a:prstGeom prst="line">
              <a:avLst/>
            </a:prstGeom>
            <a:noFill/>
            <a:ln w="38100">
              <a:solidFill>
                <a:schemeClr val="accent4"/>
              </a:solidFill>
              <a:round/>
              <a:headEnd/>
              <a:tailEnd/>
            </a:ln>
          </p:spPr>
          <p:txBody>
            <a:bodyPr/>
            <a:lstStyle/>
            <a:p>
              <a:endParaRPr lang="de-DE"/>
            </a:p>
          </p:txBody>
        </p:sp>
        <p:sp>
          <p:nvSpPr>
            <p:cNvPr id="572469" name="Line 27"/>
            <p:cNvSpPr>
              <a:spLocks noChangeShapeType="1"/>
            </p:cNvSpPr>
            <p:nvPr/>
          </p:nvSpPr>
          <p:spPr bwMode="auto">
            <a:xfrm flipV="1">
              <a:off x="1489" y="2895"/>
              <a:ext cx="443" cy="351"/>
            </a:xfrm>
            <a:prstGeom prst="line">
              <a:avLst/>
            </a:prstGeom>
            <a:noFill/>
            <a:ln w="38100">
              <a:solidFill>
                <a:schemeClr val="accent4"/>
              </a:solidFill>
              <a:round/>
              <a:headEnd/>
              <a:tailEnd/>
            </a:ln>
          </p:spPr>
          <p:txBody>
            <a:bodyPr/>
            <a:lstStyle/>
            <a:p>
              <a:endParaRPr lang="de-DE"/>
            </a:p>
          </p:txBody>
        </p:sp>
        <p:sp>
          <p:nvSpPr>
            <p:cNvPr id="572470" name="Line 28"/>
            <p:cNvSpPr>
              <a:spLocks noChangeShapeType="1"/>
            </p:cNvSpPr>
            <p:nvPr/>
          </p:nvSpPr>
          <p:spPr bwMode="auto">
            <a:xfrm flipH="1">
              <a:off x="1928" y="2901"/>
              <a:ext cx="5" cy="351"/>
            </a:xfrm>
            <a:prstGeom prst="line">
              <a:avLst/>
            </a:prstGeom>
            <a:noFill/>
            <a:ln w="38100">
              <a:solidFill>
                <a:schemeClr val="accent4"/>
              </a:solidFill>
              <a:round/>
              <a:headEnd/>
              <a:tailEnd/>
            </a:ln>
          </p:spPr>
          <p:txBody>
            <a:bodyPr/>
            <a:lstStyle/>
            <a:p>
              <a:endParaRPr lang="de-DE"/>
            </a:p>
          </p:txBody>
        </p:sp>
        <p:sp>
          <p:nvSpPr>
            <p:cNvPr id="572471" name="Line 29"/>
            <p:cNvSpPr>
              <a:spLocks noChangeShapeType="1"/>
            </p:cNvSpPr>
            <p:nvPr/>
          </p:nvSpPr>
          <p:spPr bwMode="auto">
            <a:xfrm flipV="1">
              <a:off x="1931" y="2893"/>
              <a:ext cx="443" cy="351"/>
            </a:xfrm>
            <a:prstGeom prst="line">
              <a:avLst/>
            </a:prstGeom>
            <a:noFill/>
            <a:ln w="38100">
              <a:solidFill>
                <a:schemeClr val="accent4"/>
              </a:solidFill>
              <a:round/>
              <a:headEnd/>
              <a:tailEnd/>
            </a:ln>
          </p:spPr>
          <p:txBody>
            <a:bodyPr/>
            <a:lstStyle/>
            <a:p>
              <a:endParaRPr lang="de-DE"/>
            </a:p>
          </p:txBody>
        </p:sp>
        <p:sp>
          <p:nvSpPr>
            <p:cNvPr id="572472" name="Line 30"/>
            <p:cNvSpPr>
              <a:spLocks noChangeShapeType="1"/>
            </p:cNvSpPr>
            <p:nvPr/>
          </p:nvSpPr>
          <p:spPr bwMode="auto">
            <a:xfrm flipH="1">
              <a:off x="2370" y="2899"/>
              <a:ext cx="5" cy="351"/>
            </a:xfrm>
            <a:prstGeom prst="line">
              <a:avLst/>
            </a:prstGeom>
            <a:noFill/>
            <a:ln w="38100">
              <a:solidFill>
                <a:schemeClr val="accent4"/>
              </a:solidFill>
              <a:round/>
              <a:headEnd/>
              <a:tailEnd/>
            </a:ln>
          </p:spPr>
          <p:txBody>
            <a:bodyPr/>
            <a:lstStyle/>
            <a:p>
              <a:endParaRPr lang="de-DE"/>
            </a:p>
          </p:txBody>
        </p:sp>
        <p:sp>
          <p:nvSpPr>
            <p:cNvPr id="572473" name="Line 31"/>
            <p:cNvSpPr>
              <a:spLocks noChangeShapeType="1"/>
            </p:cNvSpPr>
            <p:nvPr/>
          </p:nvSpPr>
          <p:spPr bwMode="auto">
            <a:xfrm flipV="1">
              <a:off x="2368" y="2892"/>
              <a:ext cx="443" cy="351"/>
            </a:xfrm>
            <a:prstGeom prst="line">
              <a:avLst/>
            </a:prstGeom>
            <a:noFill/>
            <a:ln w="38100">
              <a:solidFill>
                <a:schemeClr val="accent4"/>
              </a:solidFill>
              <a:round/>
              <a:headEnd/>
              <a:tailEnd/>
            </a:ln>
          </p:spPr>
          <p:txBody>
            <a:bodyPr/>
            <a:lstStyle/>
            <a:p>
              <a:endParaRPr lang="de-DE"/>
            </a:p>
          </p:txBody>
        </p:sp>
        <p:sp>
          <p:nvSpPr>
            <p:cNvPr id="572474" name="Line 32"/>
            <p:cNvSpPr>
              <a:spLocks noChangeShapeType="1"/>
            </p:cNvSpPr>
            <p:nvPr/>
          </p:nvSpPr>
          <p:spPr bwMode="auto">
            <a:xfrm flipH="1">
              <a:off x="2807" y="2898"/>
              <a:ext cx="5" cy="351"/>
            </a:xfrm>
            <a:prstGeom prst="line">
              <a:avLst/>
            </a:prstGeom>
            <a:noFill/>
            <a:ln w="38100">
              <a:solidFill>
                <a:schemeClr val="accent4"/>
              </a:solidFill>
              <a:round/>
              <a:headEnd/>
              <a:tailEnd/>
            </a:ln>
          </p:spPr>
          <p:txBody>
            <a:bodyPr/>
            <a:lstStyle/>
            <a:p>
              <a:endParaRPr lang="de-DE"/>
            </a:p>
          </p:txBody>
        </p:sp>
        <p:sp>
          <p:nvSpPr>
            <p:cNvPr id="572475" name="Line 33"/>
            <p:cNvSpPr>
              <a:spLocks noChangeShapeType="1"/>
            </p:cNvSpPr>
            <p:nvPr/>
          </p:nvSpPr>
          <p:spPr bwMode="auto">
            <a:xfrm flipV="1">
              <a:off x="2811" y="2882"/>
              <a:ext cx="443" cy="351"/>
            </a:xfrm>
            <a:prstGeom prst="line">
              <a:avLst/>
            </a:prstGeom>
            <a:noFill/>
            <a:ln w="38100">
              <a:solidFill>
                <a:schemeClr val="accent4"/>
              </a:solidFill>
              <a:round/>
              <a:headEnd/>
              <a:tailEnd/>
            </a:ln>
          </p:spPr>
          <p:txBody>
            <a:bodyPr/>
            <a:lstStyle/>
            <a:p>
              <a:endParaRPr lang="de-DE"/>
            </a:p>
          </p:txBody>
        </p:sp>
        <p:sp>
          <p:nvSpPr>
            <p:cNvPr id="572476" name="Line 34"/>
            <p:cNvSpPr>
              <a:spLocks noChangeShapeType="1"/>
            </p:cNvSpPr>
            <p:nvPr/>
          </p:nvSpPr>
          <p:spPr bwMode="auto">
            <a:xfrm flipH="1">
              <a:off x="3250" y="2888"/>
              <a:ext cx="5" cy="351"/>
            </a:xfrm>
            <a:prstGeom prst="line">
              <a:avLst/>
            </a:prstGeom>
            <a:noFill/>
            <a:ln w="38100">
              <a:solidFill>
                <a:schemeClr val="accent4"/>
              </a:solidFill>
              <a:round/>
              <a:headEnd/>
              <a:tailEnd/>
            </a:ln>
          </p:spPr>
          <p:txBody>
            <a:bodyPr/>
            <a:lstStyle/>
            <a:p>
              <a:endParaRPr lang="de-DE"/>
            </a:p>
          </p:txBody>
        </p:sp>
        <p:sp>
          <p:nvSpPr>
            <p:cNvPr id="572477" name="Line 35"/>
            <p:cNvSpPr>
              <a:spLocks noChangeShapeType="1"/>
            </p:cNvSpPr>
            <p:nvPr/>
          </p:nvSpPr>
          <p:spPr bwMode="auto">
            <a:xfrm flipV="1">
              <a:off x="3255" y="2887"/>
              <a:ext cx="443" cy="351"/>
            </a:xfrm>
            <a:prstGeom prst="line">
              <a:avLst/>
            </a:prstGeom>
            <a:noFill/>
            <a:ln w="38100">
              <a:solidFill>
                <a:schemeClr val="accent4"/>
              </a:solidFill>
              <a:round/>
              <a:headEnd/>
              <a:tailEnd/>
            </a:ln>
          </p:spPr>
          <p:txBody>
            <a:bodyPr/>
            <a:lstStyle/>
            <a:p>
              <a:endParaRPr lang="de-DE"/>
            </a:p>
          </p:txBody>
        </p:sp>
        <p:sp>
          <p:nvSpPr>
            <p:cNvPr id="572478" name="Line 36"/>
            <p:cNvSpPr>
              <a:spLocks noChangeShapeType="1"/>
            </p:cNvSpPr>
            <p:nvPr/>
          </p:nvSpPr>
          <p:spPr bwMode="auto">
            <a:xfrm flipH="1">
              <a:off x="3689" y="2893"/>
              <a:ext cx="10" cy="351"/>
            </a:xfrm>
            <a:prstGeom prst="line">
              <a:avLst/>
            </a:prstGeom>
            <a:noFill/>
            <a:ln w="38100">
              <a:solidFill>
                <a:schemeClr val="accent4"/>
              </a:solidFill>
              <a:round/>
              <a:headEnd/>
              <a:tailEnd/>
            </a:ln>
          </p:spPr>
          <p:txBody>
            <a:bodyPr/>
            <a:lstStyle/>
            <a:p>
              <a:endParaRPr lang="de-DE"/>
            </a:p>
          </p:txBody>
        </p:sp>
      </p:grpSp>
      <p:sp>
        <p:nvSpPr>
          <p:cNvPr id="572466" name="Line 37"/>
          <p:cNvSpPr>
            <a:spLocks noChangeShapeType="1"/>
          </p:cNvSpPr>
          <p:nvPr/>
        </p:nvSpPr>
        <p:spPr bwMode="auto">
          <a:xfrm>
            <a:off x="1949450" y="4549775"/>
            <a:ext cx="4021138" cy="12700"/>
          </a:xfrm>
          <a:prstGeom prst="line">
            <a:avLst/>
          </a:prstGeom>
          <a:noFill/>
          <a:ln w="38100">
            <a:solidFill>
              <a:schemeClr val="tx2"/>
            </a:solidFill>
            <a:round/>
            <a:headEnd/>
            <a:tailEnd/>
          </a:ln>
        </p:spPr>
        <p:txBody>
          <a:bodyPr/>
          <a:lstStyle/>
          <a:p>
            <a:endParaRPr lang="de-DE"/>
          </a:p>
        </p:txBody>
      </p:sp>
      <p:graphicFrame>
        <p:nvGraphicFramePr>
          <p:cNvPr id="572455" name="Object 38"/>
          <p:cNvGraphicFramePr>
            <a:graphicFrameLocks noGrp="1" noChangeAspect="1"/>
          </p:cNvGraphicFramePr>
          <p:nvPr>
            <p:ph sz="quarter" idx="4294967295"/>
          </p:nvPr>
        </p:nvGraphicFramePr>
        <p:xfrm>
          <a:off x="2005013" y="4113213"/>
          <a:ext cx="355600" cy="385762"/>
        </p:xfrm>
        <a:graphic>
          <a:graphicData uri="http://schemas.openxmlformats.org/presentationml/2006/ole">
            <mc:AlternateContent xmlns:mc="http://schemas.openxmlformats.org/markup-compatibility/2006">
              <mc:Choice xmlns:v="urn:schemas-microsoft-com:vml" Requires="v">
                <p:oleObj spid="_x0000_s1681385" name="Equation" r:id="rId8" imgW="190440" imgH="228600" progId="Equation.3">
                  <p:embed/>
                </p:oleObj>
              </mc:Choice>
              <mc:Fallback>
                <p:oleObj name="Equation" r:id="rId8" imgW="190440" imgH="228600" progId="Equation.3">
                  <p:embed/>
                  <p:pic>
                    <p:nvPicPr>
                      <p:cNvPr id="0" name="Object 3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05013" y="4113213"/>
                        <a:ext cx="35560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ACEE71A-5743-40ED-AD4B-C0F85B8D2386}"/>
              </a:ext>
            </a:extLst>
          </p:cNvPr>
          <p:cNvSpPr>
            <a:spLocks noGrp="1"/>
          </p:cNvSpPr>
          <p:nvPr>
            <p:ph type="title"/>
          </p:nvPr>
        </p:nvSpPr>
        <p:spPr/>
        <p:txBody>
          <a:bodyPr/>
          <a:lstStyle/>
          <a:p>
            <a:r>
              <a:rPr lang="de-CH" dirty="0" err="1"/>
              <a:t>Invoice</a:t>
            </a:r>
            <a:r>
              <a:rPr lang="de-CH" dirty="0"/>
              <a:t> </a:t>
            </a:r>
            <a:r>
              <a:rPr lang="de-CH" dirty="0" err="1"/>
              <a:t>value</a:t>
            </a:r>
            <a:r>
              <a:rPr lang="de-CH" dirty="0"/>
              <a:t> </a:t>
            </a:r>
            <a:r>
              <a:rPr lang="de-CH" dirty="0" err="1"/>
              <a:t>is</a:t>
            </a:r>
            <a:r>
              <a:rPr lang="de-CH" dirty="0"/>
              <a:t> </a:t>
            </a:r>
            <a:r>
              <a:rPr lang="de-CH" dirty="0" err="1"/>
              <a:t>the</a:t>
            </a:r>
            <a:r>
              <a:rPr lang="de-CH" dirty="0"/>
              <a:t> </a:t>
            </a:r>
            <a:r>
              <a:rPr lang="de-CH" dirty="0" err="1"/>
              <a:t>dirty</a:t>
            </a:r>
            <a:r>
              <a:rPr lang="de-CH" dirty="0"/>
              <a:t> </a:t>
            </a:r>
            <a:r>
              <a:rPr lang="de-CH" dirty="0" err="1"/>
              <a:t>price</a:t>
            </a:r>
            <a:endParaRPr lang="de-CH" dirty="0"/>
          </a:p>
        </p:txBody>
      </p:sp>
      <p:pic>
        <p:nvPicPr>
          <p:cNvPr id="11" name="Inhaltsplatzhalter 10">
            <a:extLst>
              <a:ext uri="{FF2B5EF4-FFF2-40B4-BE49-F238E27FC236}">
                <a16:creationId xmlns:a16="http://schemas.microsoft.com/office/drawing/2014/main" id="{C5048E37-66A9-4328-A62B-56DD7AA8CB19}"/>
              </a:ext>
            </a:extLst>
          </p:cNvPr>
          <p:cNvPicPr>
            <a:picLocks noGrp="1" noChangeAspect="1"/>
          </p:cNvPicPr>
          <p:nvPr>
            <p:ph idx="1"/>
          </p:nvPr>
        </p:nvPicPr>
        <p:blipFill>
          <a:blip r:embed="rId3"/>
          <a:stretch>
            <a:fillRect/>
          </a:stretch>
        </p:blipFill>
        <p:spPr>
          <a:xfrm>
            <a:off x="1370012" y="2632075"/>
            <a:ext cx="6724650" cy="1733550"/>
          </a:xfrm>
          <a:prstGeom prst="rect">
            <a:avLst/>
          </a:prstGeom>
        </p:spPr>
      </p:pic>
    </p:spTree>
    <p:extLst>
      <p:ext uri="{BB962C8B-B14F-4D97-AF65-F5344CB8AC3E}">
        <p14:creationId xmlns:p14="http://schemas.microsoft.com/office/powerpoint/2010/main" val="158634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p:txBody>
          <a:bodyPr/>
          <a:lstStyle/>
          <a:p>
            <a:pPr eaLnBrk="1" hangingPunct="1"/>
            <a:r>
              <a:rPr lang="de-CH" dirty="0"/>
              <a:t>Macaulay Duration = </a:t>
            </a:r>
            <a:r>
              <a:rPr lang="de-CH" dirty="0" err="1"/>
              <a:t>weighted</a:t>
            </a:r>
            <a:r>
              <a:rPr lang="de-CH" dirty="0"/>
              <a:t> </a:t>
            </a:r>
            <a:r>
              <a:rPr lang="de-CH" dirty="0" err="1"/>
              <a:t>average</a:t>
            </a:r>
            <a:r>
              <a:rPr lang="de-CH" dirty="0"/>
              <a:t> time </a:t>
            </a:r>
            <a:r>
              <a:rPr lang="de-CH" dirty="0" err="1"/>
              <a:t>to</a:t>
            </a:r>
            <a:r>
              <a:rPr lang="de-CH" dirty="0"/>
              <a:t> cash </a:t>
            </a:r>
            <a:r>
              <a:rPr lang="de-CH" dirty="0" err="1"/>
              <a:t>flow</a:t>
            </a:r>
            <a:endParaRPr lang="de-CH" dirty="0"/>
          </a:p>
        </p:txBody>
      </p:sp>
      <p:graphicFrame>
        <p:nvGraphicFramePr>
          <p:cNvPr id="7170" name="Object 4"/>
          <p:cNvGraphicFramePr>
            <a:graphicFrameLocks noGrp="1" noChangeAspect="1"/>
          </p:cNvGraphicFramePr>
          <p:nvPr>
            <p:ph idx="1"/>
            <p:extLst>
              <p:ext uri="{D42A27DB-BD31-4B8C-83A1-F6EECF244321}">
                <p14:modId xmlns:p14="http://schemas.microsoft.com/office/powerpoint/2010/main" val="1590622726"/>
              </p:ext>
            </p:extLst>
          </p:nvPr>
        </p:nvGraphicFramePr>
        <p:xfrm>
          <a:off x="1366671" y="4737151"/>
          <a:ext cx="4820571" cy="632206"/>
        </p:xfrm>
        <a:graphic>
          <a:graphicData uri="http://schemas.openxmlformats.org/presentationml/2006/ole">
            <mc:AlternateContent xmlns:mc="http://schemas.openxmlformats.org/markup-compatibility/2006">
              <mc:Choice xmlns:v="urn:schemas-microsoft-com:vml" Requires="v">
                <p:oleObj spid="_x0000_s7835" name="Formel" r:id="rId4" imgW="3873240" imgH="507960" progId="Equation.3">
                  <p:embed/>
                </p:oleObj>
              </mc:Choice>
              <mc:Fallback>
                <p:oleObj name="Formel" r:id="rId4" imgW="3873240" imgH="507960" progId="Equation.3">
                  <p:embed/>
                  <p:pic>
                    <p:nvPicPr>
                      <p:cNvPr id="0" name="Object 4"/>
                      <p:cNvPicPr>
                        <a:picLocks noChangeAspect="1" noChangeArrowheads="1"/>
                      </p:cNvPicPr>
                      <p:nvPr/>
                    </p:nvPicPr>
                    <p:blipFill>
                      <a:blip r:embed="rId5"/>
                      <a:srcRect/>
                      <a:stretch>
                        <a:fillRect/>
                      </a:stretch>
                    </p:blipFill>
                    <p:spPr bwMode="auto">
                      <a:xfrm>
                        <a:off x="1366671" y="4737151"/>
                        <a:ext cx="4820571" cy="632206"/>
                      </a:xfrm>
                      <a:prstGeom prst="rect">
                        <a:avLst/>
                      </a:prstGeom>
                      <a:noFill/>
                      <a:ln>
                        <a:noFill/>
                      </a:ln>
                      <a:effectLst/>
                      <a:extLst/>
                    </p:spPr>
                  </p:pic>
                </p:oleObj>
              </mc:Fallback>
            </mc:AlternateContent>
          </a:graphicData>
        </a:graphic>
      </p:graphicFrame>
      <p:sp>
        <p:nvSpPr>
          <p:cNvPr id="7187" name="AutoShape 23"/>
          <p:cNvSpPr>
            <a:spLocks noChangeArrowheads="1"/>
          </p:cNvSpPr>
          <p:nvPr/>
        </p:nvSpPr>
        <p:spPr bwMode="auto">
          <a:xfrm>
            <a:off x="5143500" y="3832225"/>
            <a:ext cx="177800" cy="317500"/>
          </a:xfrm>
          <a:prstGeom prst="triangle">
            <a:avLst>
              <a:gd name="adj" fmla="val 50000"/>
            </a:avLst>
          </a:prstGeom>
          <a:solidFill>
            <a:schemeClr val="tx2"/>
          </a:solidFill>
          <a:ln w="9525">
            <a:solidFill>
              <a:schemeClr val="tx1"/>
            </a:solidFill>
            <a:miter lim="800000"/>
            <a:headEnd/>
            <a:tailEnd/>
          </a:ln>
        </p:spPr>
        <p:txBody>
          <a:bodyPr wrap="none" anchor="ctr"/>
          <a:lstStyle/>
          <a:p>
            <a:endParaRPr lang="de-DE"/>
          </a:p>
        </p:txBody>
      </p:sp>
      <p:pic>
        <p:nvPicPr>
          <p:cNvPr id="7188" name="Picture 25"/>
          <p:cNvPicPr>
            <a:picLocks noChangeAspect="1" noChangeArrowheads="1"/>
          </p:cNvPicPr>
          <p:nvPr/>
        </p:nvPicPr>
        <p:blipFill>
          <a:blip r:embed="rId6"/>
          <a:srcRect/>
          <a:stretch>
            <a:fillRect/>
          </a:stretch>
        </p:blipFill>
        <p:spPr bwMode="auto">
          <a:xfrm rot="5400000">
            <a:off x="3443288" y="2792413"/>
            <a:ext cx="276225" cy="3324225"/>
          </a:xfrm>
          <a:prstGeom prst="rect">
            <a:avLst/>
          </a:prstGeom>
          <a:noFill/>
          <a:ln w="9525">
            <a:noFill/>
            <a:miter lim="800000"/>
            <a:headEnd/>
            <a:tailEnd/>
          </a:ln>
        </p:spPr>
      </p:pic>
      <p:grpSp>
        <p:nvGrpSpPr>
          <p:cNvPr id="5" name="Gruppieren 4"/>
          <p:cNvGrpSpPr/>
          <p:nvPr/>
        </p:nvGrpSpPr>
        <p:grpSpPr>
          <a:xfrm>
            <a:off x="1583140" y="1924333"/>
            <a:ext cx="7309633" cy="2092042"/>
            <a:chOff x="1583140" y="1924333"/>
            <a:chExt cx="7309633" cy="2092042"/>
          </a:xfrm>
        </p:grpSpPr>
        <p:sp>
          <p:nvSpPr>
            <p:cNvPr id="7179" name="Text Box 11"/>
            <p:cNvSpPr txBox="1">
              <a:spLocks noChangeArrowheads="1"/>
            </p:cNvSpPr>
            <p:nvPr/>
          </p:nvSpPr>
          <p:spPr bwMode="auto">
            <a:xfrm>
              <a:off x="6670675" y="3559175"/>
              <a:ext cx="317500" cy="457200"/>
            </a:xfrm>
            <a:prstGeom prst="rect">
              <a:avLst/>
            </a:prstGeom>
            <a:noFill/>
            <a:ln w="9525">
              <a:noFill/>
              <a:miter lim="800000"/>
              <a:headEnd/>
              <a:tailEnd/>
            </a:ln>
          </p:spPr>
          <p:txBody>
            <a:bodyPr wrap="none">
              <a:spAutoFit/>
            </a:bodyPr>
            <a:lstStyle/>
            <a:p>
              <a:r>
                <a:rPr lang="de-CH" sz="2400">
                  <a:sym typeface="Symbol" pitchFamily="18" charset="2"/>
                </a:rPr>
                <a:t>t</a:t>
              </a:r>
              <a:endParaRPr lang="de-DE" sz="2400">
                <a:sym typeface="Symbol" pitchFamily="18" charset="2"/>
              </a:endParaRPr>
            </a:p>
          </p:txBody>
        </p:sp>
        <p:grpSp>
          <p:nvGrpSpPr>
            <p:cNvPr id="2" name="Gruppieren 1"/>
            <p:cNvGrpSpPr/>
            <p:nvPr/>
          </p:nvGrpSpPr>
          <p:grpSpPr>
            <a:xfrm>
              <a:off x="1736725" y="2243138"/>
              <a:ext cx="4852988" cy="1585912"/>
              <a:chOff x="1736725" y="2243138"/>
              <a:chExt cx="4852988" cy="1585912"/>
            </a:xfrm>
          </p:grpSpPr>
          <p:sp>
            <p:nvSpPr>
              <p:cNvPr id="7173" name="Rectangle 5"/>
              <p:cNvSpPr>
                <a:spLocks noChangeArrowheads="1"/>
              </p:cNvSpPr>
              <p:nvPr/>
            </p:nvSpPr>
            <p:spPr bwMode="auto">
              <a:xfrm>
                <a:off x="2192338" y="3540125"/>
                <a:ext cx="574675" cy="287338"/>
              </a:xfrm>
              <a:prstGeom prst="rect">
                <a:avLst/>
              </a:prstGeom>
              <a:solidFill>
                <a:schemeClr val="accent3"/>
              </a:solidFill>
              <a:ln w="9525">
                <a:noFill/>
                <a:miter lim="800000"/>
                <a:headEnd/>
                <a:tailEnd/>
              </a:ln>
            </p:spPr>
            <p:txBody>
              <a:bodyPr wrap="none" anchor="ctr"/>
              <a:lstStyle/>
              <a:p>
                <a:endParaRPr lang="fr-FR">
                  <a:latin typeface="Verdana" pitchFamily="34" charset="0"/>
                </a:endParaRPr>
              </a:p>
            </p:txBody>
          </p:sp>
          <p:sp>
            <p:nvSpPr>
              <p:cNvPr id="7174" name="Rectangle 6"/>
              <p:cNvSpPr>
                <a:spLocks noChangeArrowheads="1"/>
              </p:cNvSpPr>
              <p:nvPr/>
            </p:nvSpPr>
            <p:spPr bwMode="auto">
              <a:xfrm>
                <a:off x="2913063" y="3540125"/>
                <a:ext cx="574675" cy="287338"/>
              </a:xfrm>
              <a:prstGeom prst="rect">
                <a:avLst/>
              </a:prstGeom>
              <a:solidFill>
                <a:schemeClr val="accent3"/>
              </a:solidFill>
              <a:ln w="9525">
                <a:noFill/>
                <a:miter lim="800000"/>
                <a:headEnd/>
                <a:tailEnd/>
              </a:ln>
            </p:spPr>
            <p:txBody>
              <a:bodyPr wrap="none" anchor="ctr"/>
              <a:lstStyle/>
              <a:p>
                <a:endParaRPr lang="fr-FR">
                  <a:latin typeface="Verdana" pitchFamily="34" charset="0"/>
                </a:endParaRPr>
              </a:p>
            </p:txBody>
          </p:sp>
          <p:sp>
            <p:nvSpPr>
              <p:cNvPr id="7175" name="Rectangle 7"/>
              <p:cNvSpPr>
                <a:spLocks noChangeArrowheads="1"/>
              </p:cNvSpPr>
              <p:nvPr/>
            </p:nvSpPr>
            <p:spPr bwMode="auto">
              <a:xfrm>
                <a:off x="3633788" y="3540125"/>
                <a:ext cx="574675" cy="287338"/>
              </a:xfrm>
              <a:prstGeom prst="rect">
                <a:avLst/>
              </a:prstGeom>
              <a:solidFill>
                <a:schemeClr val="accent3"/>
              </a:solidFill>
              <a:ln w="9525">
                <a:noFill/>
                <a:miter lim="800000"/>
                <a:headEnd/>
                <a:tailEnd/>
              </a:ln>
            </p:spPr>
            <p:txBody>
              <a:bodyPr wrap="none" anchor="ctr"/>
              <a:lstStyle/>
              <a:p>
                <a:endParaRPr lang="fr-FR">
                  <a:latin typeface="Verdana" pitchFamily="34" charset="0"/>
                </a:endParaRPr>
              </a:p>
            </p:txBody>
          </p:sp>
          <p:sp>
            <p:nvSpPr>
              <p:cNvPr id="7176" name="Rectangle 8"/>
              <p:cNvSpPr>
                <a:spLocks noChangeArrowheads="1"/>
              </p:cNvSpPr>
              <p:nvPr/>
            </p:nvSpPr>
            <p:spPr bwMode="auto">
              <a:xfrm>
                <a:off x="4352925" y="3540125"/>
                <a:ext cx="574675" cy="287338"/>
              </a:xfrm>
              <a:prstGeom prst="rect">
                <a:avLst/>
              </a:prstGeom>
              <a:solidFill>
                <a:schemeClr val="accent3"/>
              </a:solidFill>
              <a:ln w="9525">
                <a:noFill/>
                <a:miter lim="800000"/>
                <a:headEnd/>
                <a:tailEnd/>
              </a:ln>
            </p:spPr>
            <p:txBody>
              <a:bodyPr wrap="none" anchor="ctr"/>
              <a:lstStyle/>
              <a:p>
                <a:endParaRPr lang="fr-FR">
                  <a:latin typeface="Verdana" pitchFamily="34" charset="0"/>
                </a:endParaRPr>
              </a:p>
            </p:txBody>
          </p:sp>
          <p:sp>
            <p:nvSpPr>
              <p:cNvPr id="7177" name="Rectangle 9"/>
              <p:cNvSpPr>
                <a:spLocks noChangeArrowheads="1"/>
              </p:cNvSpPr>
              <p:nvPr/>
            </p:nvSpPr>
            <p:spPr bwMode="auto">
              <a:xfrm>
                <a:off x="5073650" y="3540125"/>
                <a:ext cx="574675" cy="287338"/>
              </a:xfrm>
              <a:prstGeom prst="rect">
                <a:avLst/>
              </a:prstGeom>
              <a:solidFill>
                <a:schemeClr val="accent3"/>
              </a:solidFill>
              <a:ln w="9525">
                <a:noFill/>
                <a:miter lim="800000"/>
                <a:headEnd/>
                <a:tailEnd/>
              </a:ln>
            </p:spPr>
            <p:txBody>
              <a:bodyPr wrap="none" anchor="ctr"/>
              <a:lstStyle/>
              <a:p>
                <a:endParaRPr lang="fr-FR">
                  <a:latin typeface="Verdana" pitchFamily="34" charset="0"/>
                </a:endParaRPr>
              </a:p>
            </p:txBody>
          </p:sp>
          <p:sp>
            <p:nvSpPr>
              <p:cNvPr id="7178" name="Rectangle 10"/>
              <p:cNvSpPr>
                <a:spLocks noChangeArrowheads="1"/>
              </p:cNvSpPr>
              <p:nvPr/>
            </p:nvSpPr>
            <p:spPr bwMode="auto">
              <a:xfrm>
                <a:off x="5792788" y="2243138"/>
                <a:ext cx="574675" cy="1584325"/>
              </a:xfrm>
              <a:prstGeom prst="rect">
                <a:avLst/>
              </a:prstGeom>
              <a:solidFill>
                <a:schemeClr val="accent3"/>
              </a:solidFill>
              <a:ln w="9525">
                <a:noFill/>
                <a:miter lim="800000"/>
                <a:headEnd/>
                <a:tailEnd/>
              </a:ln>
            </p:spPr>
            <p:txBody>
              <a:bodyPr wrap="none" anchor="ctr"/>
              <a:lstStyle/>
              <a:p>
                <a:pPr algn="ctr"/>
                <a:endParaRPr lang="de-CH" sz="1800">
                  <a:latin typeface="Arial" charset="0"/>
                </a:endParaRPr>
              </a:p>
            </p:txBody>
          </p:sp>
          <p:sp>
            <p:nvSpPr>
              <p:cNvPr id="7180" name="Rectangle 12"/>
              <p:cNvSpPr>
                <a:spLocks noChangeArrowheads="1"/>
              </p:cNvSpPr>
              <p:nvPr/>
            </p:nvSpPr>
            <p:spPr bwMode="auto">
              <a:xfrm>
                <a:off x="2192338" y="3582988"/>
                <a:ext cx="574675" cy="244475"/>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7181" name="Rectangle 13"/>
              <p:cNvSpPr>
                <a:spLocks noChangeArrowheads="1"/>
              </p:cNvSpPr>
              <p:nvPr/>
            </p:nvSpPr>
            <p:spPr bwMode="auto">
              <a:xfrm>
                <a:off x="2913063" y="3605213"/>
                <a:ext cx="574675" cy="222250"/>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7182" name="Rectangle 14"/>
              <p:cNvSpPr>
                <a:spLocks noChangeArrowheads="1"/>
              </p:cNvSpPr>
              <p:nvPr/>
            </p:nvSpPr>
            <p:spPr bwMode="auto">
              <a:xfrm>
                <a:off x="3633788" y="3636963"/>
                <a:ext cx="574675" cy="190500"/>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7183" name="Rectangle 15"/>
              <p:cNvSpPr>
                <a:spLocks noChangeArrowheads="1"/>
              </p:cNvSpPr>
              <p:nvPr/>
            </p:nvSpPr>
            <p:spPr bwMode="auto">
              <a:xfrm>
                <a:off x="4351338" y="3660775"/>
                <a:ext cx="574675" cy="168275"/>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7184" name="Rectangle 16"/>
              <p:cNvSpPr>
                <a:spLocks noChangeArrowheads="1"/>
              </p:cNvSpPr>
              <p:nvPr/>
            </p:nvSpPr>
            <p:spPr bwMode="auto">
              <a:xfrm>
                <a:off x="5075238" y="3684588"/>
                <a:ext cx="574675" cy="142875"/>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7185" name="Rectangle 17"/>
              <p:cNvSpPr>
                <a:spLocks noChangeArrowheads="1"/>
              </p:cNvSpPr>
              <p:nvPr/>
            </p:nvSpPr>
            <p:spPr bwMode="auto">
              <a:xfrm>
                <a:off x="5792788" y="3074988"/>
                <a:ext cx="574675" cy="752475"/>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7186" name="Line 4"/>
              <p:cNvSpPr>
                <a:spLocks noChangeShapeType="1"/>
              </p:cNvSpPr>
              <p:nvPr/>
            </p:nvSpPr>
            <p:spPr bwMode="auto">
              <a:xfrm flipV="1">
                <a:off x="1736725" y="3814763"/>
                <a:ext cx="4852988" cy="12700"/>
              </a:xfrm>
              <a:prstGeom prst="line">
                <a:avLst/>
              </a:prstGeom>
              <a:noFill/>
              <a:ln w="9525">
                <a:solidFill>
                  <a:schemeClr val="tx1"/>
                </a:solidFill>
                <a:round/>
                <a:headEnd/>
                <a:tailEnd type="triangle" w="med" len="med"/>
              </a:ln>
            </p:spPr>
            <p:txBody>
              <a:bodyPr/>
              <a:lstStyle/>
              <a:p>
                <a:endParaRPr lang="de-DE"/>
              </a:p>
            </p:txBody>
          </p:sp>
        </p:grpSp>
        <p:grpSp>
          <p:nvGrpSpPr>
            <p:cNvPr id="4" name="Gruppieren 3"/>
            <p:cNvGrpSpPr/>
            <p:nvPr/>
          </p:nvGrpSpPr>
          <p:grpSpPr>
            <a:xfrm>
              <a:off x="1583140" y="1924333"/>
              <a:ext cx="7309633" cy="2066642"/>
              <a:chOff x="1583140" y="1924333"/>
              <a:chExt cx="7309633" cy="2066642"/>
            </a:xfrm>
            <a:noFill/>
          </p:grpSpPr>
          <p:sp>
            <p:nvSpPr>
              <p:cNvPr id="3" name="Rechteck 2"/>
              <p:cNvSpPr/>
              <p:nvPr/>
            </p:nvSpPr>
            <p:spPr>
              <a:xfrm>
                <a:off x="1583140" y="1924334"/>
                <a:ext cx="3660373" cy="20666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 name="Rechteck 22"/>
              <p:cNvSpPr/>
              <p:nvPr/>
            </p:nvSpPr>
            <p:spPr>
              <a:xfrm>
                <a:off x="5232400" y="1924333"/>
                <a:ext cx="3660373" cy="20666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3000" fill="hold" nodeType="clickEffect">
                                  <p:stCondLst>
                                    <p:cond delay="0"/>
                                  </p:stCondLst>
                                  <p:childTnLst>
                                    <p:animRot by="120000">
                                      <p:cBhvr>
                                        <p:cTn id="6" dur="200" fill="hold">
                                          <p:stCondLst>
                                            <p:cond delay="0"/>
                                          </p:stCondLst>
                                        </p:cTn>
                                        <p:tgtEl>
                                          <p:spTgt spid="5"/>
                                        </p:tgtEl>
                                        <p:attrNameLst>
                                          <p:attrName>r</p:attrName>
                                        </p:attrNameLst>
                                      </p:cBhvr>
                                    </p:animRot>
                                    <p:animRot by="-240000">
                                      <p:cBhvr>
                                        <p:cTn id="7" dur="400" fill="hold">
                                          <p:stCondLst>
                                            <p:cond delay="400"/>
                                          </p:stCondLst>
                                        </p:cTn>
                                        <p:tgtEl>
                                          <p:spTgt spid="5"/>
                                        </p:tgtEl>
                                        <p:attrNameLst>
                                          <p:attrName>r</p:attrName>
                                        </p:attrNameLst>
                                      </p:cBhvr>
                                    </p:animRot>
                                    <p:animRot by="240000">
                                      <p:cBhvr>
                                        <p:cTn id="8" dur="400" fill="hold">
                                          <p:stCondLst>
                                            <p:cond delay="800"/>
                                          </p:stCondLst>
                                        </p:cTn>
                                        <p:tgtEl>
                                          <p:spTgt spid="5"/>
                                        </p:tgtEl>
                                        <p:attrNameLst>
                                          <p:attrName>r</p:attrName>
                                        </p:attrNameLst>
                                      </p:cBhvr>
                                    </p:animRot>
                                    <p:animRot by="-240000">
                                      <p:cBhvr>
                                        <p:cTn id="9" dur="400" fill="hold">
                                          <p:stCondLst>
                                            <p:cond delay="1200"/>
                                          </p:stCondLst>
                                        </p:cTn>
                                        <p:tgtEl>
                                          <p:spTgt spid="5"/>
                                        </p:tgtEl>
                                        <p:attrNameLst>
                                          <p:attrName>r</p:attrName>
                                        </p:attrNameLst>
                                      </p:cBhvr>
                                    </p:animRot>
                                    <p:animRot by="120000">
                                      <p:cBhvr>
                                        <p:cTn id="10" dur="400" fill="hold">
                                          <p:stCondLst>
                                            <p:cond delay="16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Left Arrow 32"/>
          <p:cNvSpPr/>
          <p:nvPr/>
        </p:nvSpPr>
        <p:spPr>
          <a:xfrm>
            <a:off x="715963" y="1497013"/>
            <a:ext cx="7927975" cy="301625"/>
          </a:xfrm>
          <a:prstGeom prst="leftArrow">
            <a:avLst>
              <a:gd name="adj1" fmla="val 100000"/>
              <a:gd name="adj2" fmla="val 68187"/>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t>The </a:t>
            </a:r>
            <a:r>
              <a:rPr lang="en-GB" dirty="0" err="1"/>
              <a:t>Center</a:t>
            </a:r>
            <a:r>
              <a:rPr lang="en-GB" dirty="0"/>
              <a:t> of the World</a:t>
            </a:r>
          </a:p>
        </p:txBody>
      </p:sp>
      <p:sp>
        <p:nvSpPr>
          <p:cNvPr id="31" name="Oval 30"/>
          <p:cNvSpPr/>
          <p:nvPr/>
        </p:nvSpPr>
        <p:spPr>
          <a:xfrm>
            <a:off x="482600" y="1436688"/>
            <a:ext cx="422275" cy="420687"/>
          </a:xfrm>
          <a:prstGeom prst="ellipse">
            <a:avLst/>
          </a:prstGeom>
          <a:solidFill>
            <a:schemeClr val="accent4"/>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t>1</a:t>
            </a:r>
          </a:p>
        </p:txBody>
      </p:sp>
      <p:sp>
        <p:nvSpPr>
          <p:cNvPr id="34" name="Left Arrow 33"/>
          <p:cNvSpPr/>
          <p:nvPr/>
        </p:nvSpPr>
        <p:spPr>
          <a:xfrm>
            <a:off x="715963" y="1917700"/>
            <a:ext cx="7927975" cy="301625"/>
          </a:xfrm>
          <a:prstGeom prst="leftArrow">
            <a:avLst>
              <a:gd name="adj1" fmla="val 100000"/>
              <a:gd name="adj2" fmla="val 68187"/>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t>Review of basic concepts</a:t>
            </a:r>
          </a:p>
        </p:txBody>
      </p:sp>
      <p:sp>
        <p:nvSpPr>
          <p:cNvPr id="36" name="Oval 35"/>
          <p:cNvSpPr/>
          <p:nvPr/>
        </p:nvSpPr>
        <p:spPr>
          <a:xfrm>
            <a:off x="482600" y="1857375"/>
            <a:ext cx="422275" cy="420688"/>
          </a:xfrm>
          <a:prstGeom prst="ellipse">
            <a:avLst/>
          </a:prstGeom>
          <a:solidFill>
            <a:schemeClr val="accent4"/>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t>2</a:t>
            </a:r>
          </a:p>
        </p:txBody>
      </p:sp>
      <p:sp>
        <p:nvSpPr>
          <p:cNvPr id="37" name="Left Arrow 36"/>
          <p:cNvSpPr/>
          <p:nvPr/>
        </p:nvSpPr>
        <p:spPr>
          <a:xfrm>
            <a:off x="715963" y="2338388"/>
            <a:ext cx="7927975" cy="301625"/>
          </a:xfrm>
          <a:prstGeom prst="leftArrow">
            <a:avLst>
              <a:gd name="adj1" fmla="val 100000"/>
              <a:gd name="adj2" fmla="val 68187"/>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solidFill>
                  <a:srgbClr val="FFFFFF"/>
                </a:solidFill>
              </a:rPr>
              <a:t>Managing interest rate risk</a:t>
            </a:r>
          </a:p>
        </p:txBody>
      </p:sp>
      <p:sp>
        <p:nvSpPr>
          <p:cNvPr id="39" name="Oval 38"/>
          <p:cNvSpPr/>
          <p:nvPr/>
        </p:nvSpPr>
        <p:spPr>
          <a:xfrm>
            <a:off x="482600" y="2278063"/>
            <a:ext cx="422275" cy="422275"/>
          </a:xfrm>
          <a:prstGeom prst="ellipse">
            <a:avLst/>
          </a:prstGeom>
          <a:solidFill>
            <a:schemeClr val="accent4"/>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t>3</a:t>
            </a:r>
          </a:p>
        </p:txBody>
      </p:sp>
      <p:sp>
        <p:nvSpPr>
          <p:cNvPr id="40" name="Left Arrow 39"/>
          <p:cNvSpPr/>
          <p:nvPr/>
        </p:nvSpPr>
        <p:spPr>
          <a:xfrm>
            <a:off x="715963" y="2759075"/>
            <a:ext cx="7927975" cy="301625"/>
          </a:xfrm>
          <a:prstGeom prst="leftArrow">
            <a:avLst>
              <a:gd name="adj1" fmla="val 100000"/>
              <a:gd name="adj2" fmla="val 68187"/>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solidFill>
                  <a:srgbClr val="FFFFFF"/>
                </a:solidFill>
              </a:rPr>
              <a:t>Inflation really matters</a:t>
            </a:r>
          </a:p>
        </p:txBody>
      </p:sp>
      <p:sp>
        <p:nvSpPr>
          <p:cNvPr id="42" name="Oval 41"/>
          <p:cNvSpPr/>
          <p:nvPr/>
        </p:nvSpPr>
        <p:spPr>
          <a:xfrm>
            <a:off x="482600" y="2700338"/>
            <a:ext cx="422275" cy="420687"/>
          </a:xfrm>
          <a:prstGeom prst="ellipse">
            <a:avLst/>
          </a:prstGeom>
          <a:solidFill>
            <a:schemeClr val="accent4"/>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t>4</a:t>
            </a:r>
          </a:p>
        </p:txBody>
      </p:sp>
      <p:sp>
        <p:nvSpPr>
          <p:cNvPr id="43" name="Left Arrow 42"/>
          <p:cNvSpPr/>
          <p:nvPr/>
        </p:nvSpPr>
        <p:spPr>
          <a:xfrm>
            <a:off x="723900" y="3181350"/>
            <a:ext cx="7927975" cy="300038"/>
          </a:xfrm>
          <a:prstGeom prst="leftArrow">
            <a:avLst>
              <a:gd name="adj1" fmla="val 100000"/>
              <a:gd name="adj2" fmla="val 68187"/>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solidFill>
                  <a:srgbClr val="FFFFFF"/>
                </a:solidFill>
              </a:rPr>
              <a:t>Managing credit risk</a:t>
            </a:r>
          </a:p>
        </p:txBody>
      </p:sp>
      <p:sp>
        <p:nvSpPr>
          <p:cNvPr id="45" name="Oval 44"/>
          <p:cNvSpPr/>
          <p:nvPr/>
        </p:nvSpPr>
        <p:spPr>
          <a:xfrm>
            <a:off x="492125" y="3121025"/>
            <a:ext cx="420688" cy="420688"/>
          </a:xfrm>
          <a:prstGeom prst="ellipse">
            <a:avLst/>
          </a:prstGeom>
          <a:solidFill>
            <a:schemeClr val="accent4"/>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t>5</a:t>
            </a:r>
          </a:p>
        </p:txBody>
      </p:sp>
      <p:sp>
        <p:nvSpPr>
          <p:cNvPr id="46" name="Left Arrow 45"/>
          <p:cNvSpPr/>
          <p:nvPr/>
        </p:nvSpPr>
        <p:spPr>
          <a:xfrm>
            <a:off x="731838" y="3602038"/>
            <a:ext cx="7929562" cy="300037"/>
          </a:xfrm>
          <a:prstGeom prst="leftArrow">
            <a:avLst>
              <a:gd name="adj1" fmla="val 100000"/>
              <a:gd name="adj2" fmla="val 68187"/>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solidFill>
                  <a:srgbClr val="FFFFFF"/>
                </a:solidFill>
              </a:rPr>
              <a:t>Managing global fixed-income portfolios</a:t>
            </a:r>
          </a:p>
        </p:txBody>
      </p:sp>
      <p:sp>
        <p:nvSpPr>
          <p:cNvPr id="47" name="Oval 46"/>
          <p:cNvSpPr/>
          <p:nvPr/>
        </p:nvSpPr>
        <p:spPr>
          <a:xfrm>
            <a:off x="492125" y="3541713"/>
            <a:ext cx="420688" cy="420687"/>
          </a:xfrm>
          <a:prstGeom prst="ellipse">
            <a:avLst/>
          </a:prstGeom>
          <a:solidFill>
            <a:schemeClr val="accent4"/>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t>6</a:t>
            </a:r>
          </a:p>
        </p:txBody>
      </p:sp>
      <p:sp>
        <p:nvSpPr>
          <p:cNvPr id="48" name="Left Arrow 47"/>
          <p:cNvSpPr/>
          <p:nvPr/>
        </p:nvSpPr>
        <p:spPr>
          <a:xfrm>
            <a:off x="731838" y="4022725"/>
            <a:ext cx="7929562" cy="300038"/>
          </a:xfrm>
          <a:prstGeom prst="leftArrow">
            <a:avLst>
              <a:gd name="adj1" fmla="val 100000"/>
              <a:gd name="adj2" fmla="val 68187"/>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solidFill>
                  <a:srgbClr val="FFFFFF"/>
                </a:solidFill>
              </a:rPr>
              <a:t>One more thing</a:t>
            </a:r>
          </a:p>
        </p:txBody>
      </p:sp>
      <p:sp>
        <p:nvSpPr>
          <p:cNvPr id="49" name="Oval 48"/>
          <p:cNvSpPr/>
          <p:nvPr/>
        </p:nvSpPr>
        <p:spPr>
          <a:xfrm>
            <a:off x="492125" y="3962400"/>
            <a:ext cx="420688" cy="420688"/>
          </a:xfrm>
          <a:prstGeom prst="ellipse">
            <a:avLst/>
          </a:prstGeom>
          <a:solidFill>
            <a:schemeClr val="accent4"/>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t>7</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7" name="Title 1"/>
          <p:cNvSpPr>
            <a:spLocks noGrp="1"/>
          </p:cNvSpPr>
          <p:nvPr>
            <p:ph type="title"/>
          </p:nvPr>
        </p:nvSpPr>
        <p:spPr/>
        <p:txBody>
          <a:bodyPr/>
          <a:lstStyle/>
          <a:p>
            <a:r>
              <a:rPr lang="de-CH" dirty="0" err="1"/>
              <a:t>Or</a:t>
            </a:r>
            <a:r>
              <a:rPr lang="de-CH" dirty="0"/>
              <a:t>: Macaulay </a:t>
            </a:r>
            <a:r>
              <a:rPr lang="de-CH" dirty="0" err="1"/>
              <a:t>duration</a:t>
            </a:r>
            <a:r>
              <a:rPr lang="de-CH" dirty="0"/>
              <a:t> = time </a:t>
            </a:r>
            <a:r>
              <a:rPr lang="de-CH" dirty="0" err="1"/>
              <a:t>to</a:t>
            </a:r>
            <a:r>
              <a:rPr lang="de-CH" dirty="0"/>
              <a:t> </a:t>
            </a:r>
            <a:r>
              <a:rPr lang="de-CH" dirty="0" err="1"/>
              <a:t>absorb</a:t>
            </a:r>
            <a:r>
              <a:rPr lang="de-CH" dirty="0"/>
              <a:t> a </a:t>
            </a:r>
            <a:r>
              <a:rPr lang="de-CH" dirty="0" err="1"/>
              <a:t>shock</a:t>
            </a:r>
            <a:r>
              <a:rPr lang="de-CH" dirty="0"/>
              <a:t> </a:t>
            </a:r>
            <a:endParaRPr lang="fr-CH" dirty="0"/>
          </a:p>
        </p:txBody>
      </p:sp>
      <p:cxnSp>
        <p:nvCxnSpPr>
          <p:cNvPr id="8" name="Straight Connector 7"/>
          <p:cNvCxnSpPr/>
          <p:nvPr/>
        </p:nvCxnSpPr>
        <p:spPr>
          <a:xfrm rot="5400000" flipH="1" flipV="1">
            <a:off x="5458985" y="3853733"/>
            <a:ext cx="336867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extfeld 1"/>
          <p:cNvSpPr txBox="1"/>
          <p:nvPr/>
        </p:nvSpPr>
        <p:spPr>
          <a:xfrm>
            <a:off x="663424" y="1182492"/>
            <a:ext cx="1760561" cy="338554"/>
          </a:xfrm>
          <a:prstGeom prst="rect">
            <a:avLst/>
          </a:prstGeom>
          <a:noFill/>
        </p:spPr>
        <p:txBody>
          <a:bodyPr wrap="square" rtlCol="0">
            <a:spAutoFit/>
          </a:bodyPr>
          <a:lstStyle/>
          <a:p>
            <a:r>
              <a:rPr lang="de-CH" sz="1600" dirty="0">
                <a:latin typeface="+mn-lt"/>
              </a:rPr>
              <a:t>Capital</a:t>
            </a:r>
          </a:p>
        </p:txBody>
      </p:sp>
      <p:sp>
        <p:nvSpPr>
          <p:cNvPr id="13" name="Freeform 344"/>
          <p:cNvSpPr>
            <a:spLocks noEditPoints="1"/>
          </p:cNvSpPr>
          <p:nvPr/>
        </p:nvSpPr>
        <p:spPr bwMode="auto">
          <a:xfrm>
            <a:off x="1536499" y="1848162"/>
            <a:ext cx="7071301" cy="3075454"/>
          </a:xfrm>
          <a:custGeom>
            <a:avLst/>
            <a:gdLst>
              <a:gd name="T0" fmla="*/ 0 w 7393"/>
              <a:gd name="T1" fmla="*/ 2943 h 2954"/>
              <a:gd name="T2" fmla="*/ 7393 w 7393"/>
              <a:gd name="T3" fmla="*/ 2943 h 2954"/>
              <a:gd name="T4" fmla="*/ 7393 w 7393"/>
              <a:gd name="T5" fmla="*/ 2954 h 2954"/>
              <a:gd name="T6" fmla="*/ 0 w 7393"/>
              <a:gd name="T7" fmla="*/ 2954 h 2954"/>
              <a:gd name="T8" fmla="*/ 0 w 7393"/>
              <a:gd name="T9" fmla="*/ 2943 h 2954"/>
              <a:gd name="T10" fmla="*/ 0 w 7393"/>
              <a:gd name="T11" fmla="*/ 2522 h 2954"/>
              <a:gd name="T12" fmla="*/ 7393 w 7393"/>
              <a:gd name="T13" fmla="*/ 2522 h 2954"/>
              <a:gd name="T14" fmla="*/ 7393 w 7393"/>
              <a:gd name="T15" fmla="*/ 2534 h 2954"/>
              <a:gd name="T16" fmla="*/ 0 w 7393"/>
              <a:gd name="T17" fmla="*/ 2534 h 2954"/>
              <a:gd name="T18" fmla="*/ 0 w 7393"/>
              <a:gd name="T19" fmla="*/ 2522 h 2954"/>
              <a:gd name="T20" fmla="*/ 0 w 7393"/>
              <a:gd name="T21" fmla="*/ 2102 h 2954"/>
              <a:gd name="T22" fmla="*/ 7393 w 7393"/>
              <a:gd name="T23" fmla="*/ 2102 h 2954"/>
              <a:gd name="T24" fmla="*/ 7393 w 7393"/>
              <a:gd name="T25" fmla="*/ 2113 h 2954"/>
              <a:gd name="T26" fmla="*/ 0 w 7393"/>
              <a:gd name="T27" fmla="*/ 2113 h 2954"/>
              <a:gd name="T28" fmla="*/ 0 w 7393"/>
              <a:gd name="T29" fmla="*/ 2102 h 2954"/>
              <a:gd name="T30" fmla="*/ 0 w 7393"/>
              <a:gd name="T31" fmla="*/ 1681 h 2954"/>
              <a:gd name="T32" fmla="*/ 7393 w 7393"/>
              <a:gd name="T33" fmla="*/ 1681 h 2954"/>
              <a:gd name="T34" fmla="*/ 7393 w 7393"/>
              <a:gd name="T35" fmla="*/ 1693 h 2954"/>
              <a:gd name="T36" fmla="*/ 0 w 7393"/>
              <a:gd name="T37" fmla="*/ 1693 h 2954"/>
              <a:gd name="T38" fmla="*/ 0 w 7393"/>
              <a:gd name="T39" fmla="*/ 1681 h 2954"/>
              <a:gd name="T40" fmla="*/ 0 w 7393"/>
              <a:gd name="T41" fmla="*/ 1261 h 2954"/>
              <a:gd name="T42" fmla="*/ 7393 w 7393"/>
              <a:gd name="T43" fmla="*/ 1261 h 2954"/>
              <a:gd name="T44" fmla="*/ 7393 w 7393"/>
              <a:gd name="T45" fmla="*/ 1272 h 2954"/>
              <a:gd name="T46" fmla="*/ 0 w 7393"/>
              <a:gd name="T47" fmla="*/ 1272 h 2954"/>
              <a:gd name="T48" fmla="*/ 0 w 7393"/>
              <a:gd name="T49" fmla="*/ 1261 h 2954"/>
              <a:gd name="T50" fmla="*/ 0 w 7393"/>
              <a:gd name="T51" fmla="*/ 840 h 2954"/>
              <a:gd name="T52" fmla="*/ 7393 w 7393"/>
              <a:gd name="T53" fmla="*/ 840 h 2954"/>
              <a:gd name="T54" fmla="*/ 7393 w 7393"/>
              <a:gd name="T55" fmla="*/ 852 h 2954"/>
              <a:gd name="T56" fmla="*/ 0 w 7393"/>
              <a:gd name="T57" fmla="*/ 852 h 2954"/>
              <a:gd name="T58" fmla="*/ 0 w 7393"/>
              <a:gd name="T59" fmla="*/ 840 h 2954"/>
              <a:gd name="T60" fmla="*/ 0 w 7393"/>
              <a:gd name="T61" fmla="*/ 420 h 2954"/>
              <a:gd name="T62" fmla="*/ 7393 w 7393"/>
              <a:gd name="T63" fmla="*/ 420 h 2954"/>
              <a:gd name="T64" fmla="*/ 7393 w 7393"/>
              <a:gd name="T65" fmla="*/ 431 h 2954"/>
              <a:gd name="T66" fmla="*/ 0 w 7393"/>
              <a:gd name="T67" fmla="*/ 431 h 2954"/>
              <a:gd name="T68" fmla="*/ 0 w 7393"/>
              <a:gd name="T69" fmla="*/ 420 h 2954"/>
              <a:gd name="T70" fmla="*/ 0 w 7393"/>
              <a:gd name="T71" fmla="*/ 0 h 2954"/>
              <a:gd name="T72" fmla="*/ 7393 w 7393"/>
              <a:gd name="T73" fmla="*/ 0 h 2954"/>
              <a:gd name="T74" fmla="*/ 7393 w 7393"/>
              <a:gd name="T75" fmla="*/ 11 h 2954"/>
              <a:gd name="T76" fmla="*/ 0 w 7393"/>
              <a:gd name="T77" fmla="*/ 11 h 2954"/>
              <a:gd name="T78" fmla="*/ 0 w 7393"/>
              <a:gd name="T79" fmla="*/ 0 h 2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93" h="2954">
                <a:moveTo>
                  <a:pt x="0" y="2943"/>
                </a:moveTo>
                <a:lnTo>
                  <a:pt x="7393" y="2943"/>
                </a:lnTo>
                <a:lnTo>
                  <a:pt x="7393" y="2954"/>
                </a:lnTo>
                <a:lnTo>
                  <a:pt x="0" y="2954"/>
                </a:lnTo>
                <a:lnTo>
                  <a:pt x="0" y="2943"/>
                </a:lnTo>
                <a:close/>
                <a:moveTo>
                  <a:pt x="0" y="2522"/>
                </a:moveTo>
                <a:lnTo>
                  <a:pt x="7393" y="2522"/>
                </a:lnTo>
                <a:lnTo>
                  <a:pt x="7393" y="2534"/>
                </a:lnTo>
                <a:lnTo>
                  <a:pt x="0" y="2534"/>
                </a:lnTo>
                <a:lnTo>
                  <a:pt x="0" y="2522"/>
                </a:lnTo>
                <a:close/>
                <a:moveTo>
                  <a:pt x="0" y="2102"/>
                </a:moveTo>
                <a:lnTo>
                  <a:pt x="7393" y="2102"/>
                </a:lnTo>
                <a:lnTo>
                  <a:pt x="7393" y="2113"/>
                </a:lnTo>
                <a:lnTo>
                  <a:pt x="0" y="2113"/>
                </a:lnTo>
                <a:lnTo>
                  <a:pt x="0" y="2102"/>
                </a:lnTo>
                <a:close/>
                <a:moveTo>
                  <a:pt x="0" y="1681"/>
                </a:moveTo>
                <a:lnTo>
                  <a:pt x="7393" y="1681"/>
                </a:lnTo>
                <a:lnTo>
                  <a:pt x="7393" y="1693"/>
                </a:lnTo>
                <a:lnTo>
                  <a:pt x="0" y="1693"/>
                </a:lnTo>
                <a:lnTo>
                  <a:pt x="0" y="1681"/>
                </a:lnTo>
                <a:close/>
                <a:moveTo>
                  <a:pt x="0" y="1261"/>
                </a:moveTo>
                <a:lnTo>
                  <a:pt x="7393" y="1261"/>
                </a:lnTo>
                <a:lnTo>
                  <a:pt x="7393" y="1272"/>
                </a:lnTo>
                <a:lnTo>
                  <a:pt x="0" y="1272"/>
                </a:lnTo>
                <a:lnTo>
                  <a:pt x="0" y="1261"/>
                </a:lnTo>
                <a:close/>
                <a:moveTo>
                  <a:pt x="0" y="840"/>
                </a:moveTo>
                <a:lnTo>
                  <a:pt x="7393" y="840"/>
                </a:lnTo>
                <a:lnTo>
                  <a:pt x="7393" y="852"/>
                </a:lnTo>
                <a:lnTo>
                  <a:pt x="0" y="852"/>
                </a:lnTo>
                <a:lnTo>
                  <a:pt x="0" y="840"/>
                </a:lnTo>
                <a:close/>
                <a:moveTo>
                  <a:pt x="0" y="420"/>
                </a:moveTo>
                <a:lnTo>
                  <a:pt x="7393" y="420"/>
                </a:lnTo>
                <a:lnTo>
                  <a:pt x="7393" y="431"/>
                </a:lnTo>
                <a:lnTo>
                  <a:pt x="0" y="431"/>
                </a:lnTo>
                <a:lnTo>
                  <a:pt x="0" y="420"/>
                </a:lnTo>
                <a:close/>
                <a:moveTo>
                  <a:pt x="0" y="0"/>
                </a:moveTo>
                <a:lnTo>
                  <a:pt x="7393" y="0"/>
                </a:lnTo>
                <a:lnTo>
                  <a:pt x="7393" y="11"/>
                </a:lnTo>
                <a:lnTo>
                  <a:pt x="0" y="11"/>
                </a:lnTo>
                <a:lnTo>
                  <a:pt x="0" y="0"/>
                </a:lnTo>
                <a:close/>
              </a:path>
            </a:pathLst>
          </a:custGeom>
          <a:solidFill>
            <a:srgbClr val="868686"/>
          </a:solidFill>
          <a:ln w="1588">
            <a:solidFill>
              <a:srgbClr val="868686"/>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 name="Rectangle 345"/>
          <p:cNvSpPr>
            <a:spLocks noChangeArrowheads="1"/>
          </p:cNvSpPr>
          <p:nvPr/>
        </p:nvSpPr>
        <p:spPr bwMode="auto">
          <a:xfrm>
            <a:off x="1530758" y="1854408"/>
            <a:ext cx="11479" cy="3500230"/>
          </a:xfrm>
          <a:prstGeom prst="rect">
            <a:avLst/>
          </a:prstGeom>
          <a:solidFill>
            <a:srgbClr val="868686"/>
          </a:solidFill>
          <a:ln w="1588">
            <a:solidFill>
              <a:srgbClr val="868686"/>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346"/>
          <p:cNvSpPr>
            <a:spLocks noEditPoints="1"/>
          </p:cNvSpPr>
          <p:nvPr/>
        </p:nvSpPr>
        <p:spPr bwMode="auto">
          <a:xfrm>
            <a:off x="1442750" y="1848162"/>
            <a:ext cx="93749" cy="3512723"/>
          </a:xfrm>
          <a:custGeom>
            <a:avLst/>
            <a:gdLst>
              <a:gd name="T0" fmla="*/ 0 w 98"/>
              <a:gd name="T1" fmla="*/ 3363 h 3375"/>
              <a:gd name="T2" fmla="*/ 98 w 98"/>
              <a:gd name="T3" fmla="*/ 3363 h 3375"/>
              <a:gd name="T4" fmla="*/ 98 w 98"/>
              <a:gd name="T5" fmla="*/ 3375 h 3375"/>
              <a:gd name="T6" fmla="*/ 0 w 98"/>
              <a:gd name="T7" fmla="*/ 3375 h 3375"/>
              <a:gd name="T8" fmla="*/ 0 w 98"/>
              <a:gd name="T9" fmla="*/ 3363 h 3375"/>
              <a:gd name="T10" fmla="*/ 0 w 98"/>
              <a:gd name="T11" fmla="*/ 2943 h 3375"/>
              <a:gd name="T12" fmla="*/ 98 w 98"/>
              <a:gd name="T13" fmla="*/ 2943 h 3375"/>
              <a:gd name="T14" fmla="*/ 98 w 98"/>
              <a:gd name="T15" fmla="*/ 2954 h 3375"/>
              <a:gd name="T16" fmla="*/ 0 w 98"/>
              <a:gd name="T17" fmla="*/ 2954 h 3375"/>
              <a:gd name="T18" fmla="*/ 0 w 98"/>
              <a:gd name="T19" fmla="*/ 2943 h 3375"/>
              <a:gd name="T20" fmla="*/ 0 w 98"/>
              <a:gd name="T21" fmla="*/ 2522 h 3375"/>
              <a:gd name="T22" fmla="*/ 98 w 98"/>
              <a:gd name="T23" fmla="*/ 2522 h 3375"/>
              <a:gd name="T24" fmla="*/ 98 w 98"/>
              <a:gd name="T25" fmla="*/ 2534 h 3375"/>
              <a:gd name="T26" fmla="*/ 0 w 98"/>
              <a:gd name="T27" fmla="*/ 2534 h 3375"/>
              <a:gd name="T28" fmla="*/ 0 w 98"/>
              <a:gd name="T29" fmla="*/ 2522 h 3375"/>
              <a:gd name="T30" fmla="*/ 0 w 98"/>
              <a:gd name="T31" fmla="*/ 2102 h 3375"/>
              <a:gd name="T32" fmla="*/ 98 w 98"/>
              <a:gd name="T33" fmla="*/ 2102 h 3375"/>
              <a:gd name="T34" fmla="*/ 98 w 98"/>
              <a:gd name="T35" fmla="*/ 2113 h 3375"/>
              <a:gd name="T36" fmla="*/ 0 w 98"/>
              <a:gd name="T37" fmla="*/ 2113 h 3375"/>
              <a:gd name="T38" fmla="*/ 0 w 98"/>
              <a:gd name="T39" fmla="*/ 2102 h 3375"/>
              <a:gd name="T40" fmla="*/ 0 w 98"/>
              <a:gd name="T41" fmla="*/ 1681 h 3375"/>
              <a:gd name="T42" fmla="*/ 98 w 98"/>
              <a:gd name="T43" fmla="*/ 1681 h 3375"/>
              <a:gd name="T44" fmla="*/ 98 w 98"/>
              <a:gd name="T45" fmla="*/ 1693 h 3375"/>
              <a:gd name="T46" fmla="*/ 0 w 98"/>
              <a:gd name="T47" fmla="*/ 1693 h 3375"/>
              <a:gd name="T48" fmla="*/ 0 w 98"/>
              <a:gd name="T49" fmla="*/ 1681 h 3375"/>
              <a:gd name="T50" fmla="*/ 0 w 98"/>
              <a:gd name="T51" fmla="*/ 1261 h 3375"/>
              <a:gd name="T52" fmla="*/ 98 w 98"/>
              <a:gd name="T53" fmla="*/ 1261 h 3375"/>
              <a:gd name="T54" fmla="*/ 98 w 98"/>
              <a:gd name="T55" fmla="*/ 1272 h 3375"/>
              <a:gd name="T56" fmla="*/ 0 w 98"/>
              <a:gd name="T57" fmla="*/ 1272 h 3375"/>
              <a:gd name="T58" fmla="*/ 0 w 98"/>
              <a:gd name="T59" fmla="*/ 1261 h 3375"/>
              <a:gd name="T60" fmla="*/ 0 w 98"/>
              <a:gd name="T61" fmla="*/ 840 h 3375"/>
              <a:gd name="T62" fmla="*/ 98 w 98"/>
              <a:gd name="T63" fmla="*/ 840 h 3375"/>
              <a:gd name="T64" fmla="*/ 98 w 98"/>
              <a:gd name="T65" fmla="*/ 852 h 3375"/>
              <a:gd name="T66" fmla="*/ 0 w 98"/>
              <a:gd name="T67" fmla="*/ 852 h 3375"/>
              <a:gd name="T68" fmla="*/ 0 w 98"/>
              <a:gd name="T69" fmla="*/ 840 h 3375"/>
              <a:gd name="T70" fmla="*/ 0 w 98"/>
              <a:gd name="T71" fmla="*/ 420 h 3375"/>
              <a:gd name="T72" fmla="*/ 98 w 98"/>
              <a:gd name="T73" fmla="*/ 420 h 3375"/>
              <a:gd name="T74" fmla="*/ 98 w 98"/>
              <a:gd name="T75" fmla="*/ 431 h 3375"/>
              <a:gd name="T76" fmla="*/ 0 w 98"/>
              <a:gd name="T77" fmla="*/ 431 h 3375"/>
              <a:gd name="T78" fmla="*/ 0 w 98"/>
              <a:gd name="T79" fmla="*/ 420 h 3375"/>
              <a:gd name="T80" fmla="*/ 0 w 98"/>
              <a:gd name="T81" fmla="*/ 0 h 3375"/>
              <a:gd name="T82" fmla="*/ 98 w 98"/>
              <a:gd name="T83" fmla="*/ 0 h 3375"/>
              <a:gd name="T84" fmla="*/ 98 w 98"/>
              <a:gd name="T85" fmla="*/ 11 h 3375"/>
              <a:gd name="T86" fmla="*/ 0 w 98"/>
              <a:gd name="T87" fmla="*/ 11 h 3375"/>
              <a:gd name="T88" fmla="*/ 0 w 98"/>
              <a:gd name="T89" fmla="*/ 0 h 3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 h="3375">
                <a:moveTo>
                  <a:pt x="0" y="3363"/>
                </a:moveTo>
                <a:lnTo>
                  <a:pt x="98" y="3363"/>
                </a:lnTo>
                <a:lnTo>
                  <a:pt x="98" y="3375"/>
                </a:lnTo>
                <a:lnTo>
                  <a:pt x="0" y="3375"/>
                </a:lnTo>
                <a:lnTo>
                  <a:pt x="0" y="3363"/>
                </a:lnTo>
                <a:close/>
                <a:moveTo>
                  <a:pt x="0" y="2943"/>
                </a:moveTo>
                <a:lnTo>
                  <a:pt x="98" y="2943"/>
                </a:lnTo>
                <a:lnTo>
                  <a:pt x="98" y="2954"/>
                </a:lnTo>
                <a:lnTo>
                  <a:pt x="0" y="2954"/>
                </a:lnTo>
                <a:lnTo>
                  <a:pt x="0" y="2943"/>
                </a:lnTo>
                <a:close/>
                <a:moveTo>
                  <a:pt x="0" y="2522"/>
                </a:moveTo>
                <a:lnTo>
                  <a:pt x="98" y="2522"/>
                </a:lnTo>
                <a:lnTo>
                  <a:pt x="98" y="2534"/>
                </a:lnTo>
                <a:lnTo>
                  <a:pt x="0" y="2534"/>
                </a:lnTo>
                <a:lnTo>
                  <a:pt x="0" y="2522"/>
                </a:lnTo>
                <a:close/>
                <a:moveTo>
                  <a:pt x="0" y="2102"/>
                </a:moveTo>
                <a:lnTo>
                  <a:pt x="98" y="2102"/>
                </a:lnTo>
                <a:lnTo>
                  <a:pt x="98" y="2113"/>
                </a:lnTo>
                <a:lnTo>
                  <a:pt x="0" y="2113"/>
                </a:lnTo>
                <a:lnTo>
                  <a:pt x="0" y="2102"/>
                </a:lnTo>
                <a:close/>
                <a:moveTo>
                  <a:pt x="0" y="1681"/>
                </a:moveTo>
                <a:lnTo>
                  <a:pt x="98" y="1681"/>
                </a:lnTo>
                <a:lnTo>
                  <a:pt x="98" y="1693"/>
                </a:lnTo>
                <a:lnTo>
                  <a:pt x="0" y="1693"/>
                </a:lnTo>
                <a:lnTo>
                  <a:pt x="0" y="1681"/>
                </a:lnTo>
                <a:close/>
                <a:moveTo>
                  <a:pt x="0" y="1261"/>
                </a:moveTo>
                <a:lnTo>
                  <a:pt x="98" y="1261"/>
                </a:lnTo>
                <a:lnTo>
                  <a:pt x="98" y="1272"/>
                </a:lnTo>
                <a:lnTo>
                  <a:pt x="0" y="1272"/>
                </a:lnTo>
                <a:lnTo>
                  <a:pt x="0" y="1261"/>
                </a:lnTo>
                <a:close/>
                <a:moveTo>
                  <a:pt x="0" y="840"/>
                </a:moveTo>
                <a:lnTo>
                  <a:pt x="98" y="840"/>
                </a:lnTo>
                <a:lnTo>
                  <a:pt x="98" y="852"/>
                </a:lnTo>
                <a:lnTo>
                  <a:pt x="0" y="852"/>
                </a:lnTo>
                <a:lnTo>
                  <a:pt x="0" y="840"/>
                </a:lnTo>
                <a:close/>
                <a:moveTo>
                  <a:pt x="0" y="420"/>
                </a:moveTo>
                <a:lnTo>
                  <a:pt x="98" y="420"/>
                </a:lnTo>
                <a:lnTo>
                  <a:pt x="98" y="431"/>
                </a:lnTo>
                <a:lnTo>
                  <a:pt x="0" y="431"/>
                </a:lnTo>
                <a:lnTo>
                  <a:pt x="0" y="420"/>
                </a:lnTo>
                <a:close/>
                <a:moveTo>
                  <a:pt x="0" y="0"/>
                </a:moveTo>
                <a:lnTo>
                  <a:pt x="98" y="0"/>
                </a:lnTo>
                <a:lnTo>
                  <a:pt x="98" y="11"/>
                </a:lnTo>
                <a:lnTo>
                  <a:pt x="0" y="11"/>
                </a:lnTo>
                <a:lnTo>
                  <a:pt x="0" y="0"/>
                </a:lnTo>
                <a:close/>
              </a:path>
            </a:pathLst>
          </a:custGeom>
          <a:solidFill>
            <a:srgbClr val="868686"/>
          </a:solidFill>
          <a:ln w="1588">
            <a:solidFill>
              <a:srgbClr val="868686"/>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 name="Rectangle 347"/>
          <p:cNvSpPr>
            <a:spLocks noChangeArrowheads="1"/>
          </p:cNvSpPr>
          <p:nvPr/>
        </p:nvSpPr>
        <p:spPr bwMode="auto">
          <a:xfrm>
            <a:off x="1536499" y="5350475"/>
            <a:ext cx="7071301" cy="10410"/>
          </a:xfrm>
          <a:prstGeom prst="rect">
            <a:avLst/>
          </a:prstGeom>
          <a:solidFill>
            <a:srgbClr val="868686"/>
          </a:solidFill>
          <a:ln w="1588">
            <a:solidFill>
              <a:srgbClr val="868686"/>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 name="Freeform 348"/>
          <p:cNvSpPr>
            <a:spLocks noEditPoints="1"/>
          </p:cNvSpPr>
          <p:nvPr/>
        </p:nvSpPr>
        <p:spPr bwMode="auto">
          <a:xfrm>
            <a:off x="1530758" y="5354639"/>
            <a:ext cx="7082781" cy="99947"/>
          </a:xfrm>
          <a:custGeom>
            <a:avLst/>
            <a:gdLst>
              <a:gd name="T0" fmla="*/ 11 w 7404"/>
              <a:gd name="T1" fmla="*/ 0 h 96"/>
              <a:gd name="T2" fmla="*/ 11 w 7404"/>
              <a:gd name="T3" fmla="*/ 96 h 96"/>
              <a:gd name="T4" fmla="*/ 0 w 7404"/>
              <a:gd name="T5" fmla="*/ 96 h 96"/>
              <a:gd name="T6" fmla="*/ 0 w 7404"/>
              <a:gd name="T7" fmla="*/ 0 h 96"/>
              <a:gd name="T8" fmla="*/ 11 w 7404"/>
              <a:gd name="T9" fmla="*/ 0 h 96"/>
              <a:gd name="T10" fmla="*/ 683 w 7404"/>
              <a:gd name="T11" fmla="*/ 0 h 96"/>
              <a:gd name="T12" fmla="*/ 683 w 7404"/>
              <a:gd name="T13" fmla="*/ 96 h 96"/>
              <a:gd name="T14" fmla="*/ 672 w 7404"/>
              <a:gd name="T15" fmla="*/ 96 h 96"/>
              <a:gd name="T16" fmla="*/ 672 w 7404"/>
              <a:gd name="T17" fmla="*/ 0 h 96"/>
              <a:gd name="T18" fmla="*/ 683 w 7404"/>
              <a:gd name="T19" fmla="*/ 0 h 96"/>
              <a:gd name="T20" fmla="*/ 1355 w 7404"/>
              <a:gd name="T21" fmla="*/ 0 h 96"/>
              <a:gd name="T22" fmla="*/ 1355 w 7404"/>
              <a:gd name="T23" fmla="*/ 96 h 96"/>
              <a:gd name="T24" fmla="*/ 1344 w 7404"/>
              <a:gd name="T25" fmla="*/ 96 h 96"/>
              <a:gd name="T26" fmla="*/ 1344 w 7404"/>
              <a:gd name="T27" fmla="*/ 0 h 96"/>
              <a:gd name="T28" fmla="*/ 1355 w 7404"/>
              <a:gd name="T29" fmla="*/ 0 h 96"/>
              <a:gd name="T30" fmla="*/ 2028 w 7404"/>
              <a:gd name="T31" fmla="*/ 0 h 96"/>
              <a:gd name="T32" fmla="*/ 2028 w 7404"/>
              <a:gd name="T33" fmla="*/ 96 h 96"/>
              <a:gd name="T34" fmla="*/ 2016 w 7404"/>
              <a:gd name="T35" fmla="*/ 96 h 96"/>
              <a:gd name="T36" fmla="*/ 2016 w 7404"/>
              <a:gd name="T37" fmla="*/ 0 h 96"/>
              <a:gd name="T38" fmla="*/ 2028 w 7404"/>
              <a:gd name="T39" fmla="*/ 0 h 96"/>
              <a:gd name="T40" fmla="*/ 2700 w 7404"/>
              <a:gd name="T41" fmla="*/ 0 h 96"/>
              <a:gd name="T42" fmla="*/ 2700 w 7404"/>
              <a:gd name="T43" fmla="*/ 96 h 96"/>
              <a:gd name="T44" fmla="*/ 2688 w 7404"/>
              <a:gd name="T45" fmla="*/ 96 h 96"/>
              <a:gd name="T46" fmla="*/ 2688 w 7404"/>
              <a:gd name="T47" fmla="*/ 0 h 96"/>
              <a:gd name="T48" fmla="*/ 2700 w 7404"/>
              <a:gd name="T49" fmla="*/ 0 h 96"/>
              <a:gd name="T50" fmla="*/ 3372 w 7404"/>
              <a:gd name="T51" fmla="*/ 0 h 96"/>
              <a:gd name="T52" fmla="*/ 3372 w 7404"/>
              <a:gd name="T53" fmla="*/ 96 h 96"/>
              <a:gd name="T54" fmla="*/ 3360 w 7404"/>
              <a:gd name="T55" fmla="*/ 96 h 96"/>
              <a:gd name="T56" fmla="*/ 3360 w 7404"/>
              <a:gd name="T57" fmla="*/ 0 h 96"/>
              <a:gd name="T58" fmla="*/ 3372 w 7404"/>
              <a:gd name="T59" fmla="*/ 0 h 96"/>
              <a:gd name="T60" fmla="*/ 4044 w 7404"/>
              <a:gd name="T61" fmla="*/ 0 h 96"/>
              <a:gd name="T62" fmla="*/ 4044 w 7404"/>
              <a:gd name="T63" fmla="*/ 96 h 96"/>
              <a:gd name="T64" fmla="*/ 4032 w 7404"/>
              <a:gd name="T65" fmla="*/ 96 h 96"/>
              <a:gd name="T66" fmla="*/ 4032 w 7404"/>
              <a:gd name="T67" fmla="*/ 0 h 96"/>
              <a:gd name="T68" fmla="*/ 4044 w 7404"/>
              <a:gd name="T69" fmla="*/ 0 h 96"/>
              <a:gd name="T70" fmla="*/ 4716 w 7404"/>
              <a:gd name="T71" fmla="*/ 0 h 96"/>
              <a:gd name="T72" fmla="*/ 4716 w 7404"/>
              <a:gd name="T73" fmla="*/ 96 h 96"/>
              <a:gd name="T74" fmla="*/ 4704 w 7404"/>
              <a:gd name="T75" fmla="*/ 96 h 96"/>
              <a:gd name="T76" fmla="*/ 4704 w 7404"/>
              <a:gd name="T77" fmla="*/ 0 h 96"/>
              <a:gd name="T78" fmla="*/ 4716 w 7404"/>
              <a:gd name="T79" fmla="*/ 0 h 96"/>
              <a:gd name="T80" fmla="*/ 5388 w 7404"/>
              <a:gd name="T81" fmla="*/ 0 h 96"/>
              <a:gd name="T82" fmla="*/ 5388 w 7404"/>
              <a:gd name="T83" fmla="*/ 96 h 96"/>
              <a:gd name="T84" fmla="*/ 5376 w 7404"/>
              <a:gd name="T85" fmla="*/ 96 h 96"/>
              <a:gd name="T86" fmla="*/ 5376 w 7404"/>
              <a:gd name="T87" fmla="*/ 0 h 96"/>
              <a:gd name="T88" fmla="*/ 5388 w 7404"/>
              <a:gd name="T89" fmla="*/ 0 h 96"/>
              <a:gd name="T90" fmla="*/ 6060 w 7404"/>
              <a:gd name="T91" fmla="*/ 0 h 96"/>
              <a:gd name="T92" fmla="*/ 6060 w 7404"/>
              <a:gd name="T93" fmla="*/ 96 h 96"/>
              <a:gd name="T94" fmla="*/ 6049 w 7404"/>
              <a:gd name="T95" fmla="*/ 96 h 96"/>
              <a:gd name="T96" fmla="*/ 6049 w 7404"/>
              <a:gd name="T97" fmla="*/ 0 h 96"/>
              <a:gd name="T98" fmla="*/ 6060 w 7404"/>
              <a:gd name="T99" fmla="*/ 0 h 96"/>
              <a:gd name="T100" fmla="*/ 6732 w 7404"/>
              <a:gd name="T101" fmla="*/ 0 h 96"/>
              <a:gd name="T102" fmla="*/ 6732 w 7404"/>
              <a:gd name="T103" fmla="*/ 96 h 96"/>
              <a:gd name="T104" fmla="*/ 6721 w 7404"/>
              <a:gd name="T105" fmla="*/ 96 h 96"/>
              <a:gd name="T106" fmla="*/ 6721 w 7404"/>
              <a:gd name="T107" fmla="*/ 0 h 96"/>
              <a:gd name="T108" fmla="*/ 6732 w 7404"/>
              <a:gd name="T109" fmla="*/ 0 h 96"/>
              <a:gd name="T110" fmla="*/ 7404 w 7404"/>
              <a:gd name="T111" fmla="*/ 0 h 96"/>
              <a:gd name="T112" fmla="*/ 7404 w 7404"/>
              <a:gd name="T113" fmla="*/ 96 h 96"/>
              <a:gd name="T114" fmla="*/ 7393 w 7404"/>
              <a:gd name="T115" fmla="*/ 96 h 96"/>
              <a:gd name="T116" fmla="*/ 7393 w 7404"/>
              <a:gd name="T117" fmla="*/ 0 h 96"/>
              <a:gd name="T118" fmla="*/ 7404 w 7404"/>
              <a:gd name="T11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04" h="96">
                <a:moveTo>
                  <a:pt x="11" y="0"/>
                </a:moveTo>
                <a:lnTo>
                  <a:pt x="11" y="96"/>
                </a:lnTo>
                <a:lnTo>
                  <a:pt x="0" y="96"/>
                </a:lnTo>
                <a:lnTo>
                  <a:pt x="0" y="0"/>
                </a:lnTo>
                <a:lnTo>
                  <a:pt x="11" y="0"/>
                </a:lnTo>
                <a:close/>
                <a:moveTo>
                  <a:pt x="683" y="0"/>
                </a:moveTo>
                <a:lnTo>
                  <a:pt x="683" y="96"/>
                </a:lnTo>
                <a:lnTo>
                  <a:pt x="672" y="96"/>
                </a:lnTo>
                <a:lnTo>
                  <a:pt x="672" y="0"/>
                </a:lnTo>
                <a:lnTo>
                  <a:pt x="683" y="0"/>
                </a:lnTo>
                <a:close/>
                <a:moveTo>
                  <a:pt x="1355" y="0"/>
                </a:moveTo>
                <a:lnTo>
                  <a:pt x="1355" y="96"/>
                </a:lnTo>
                <a:lnTo>
                  <a:pt x="1344" y="96"/>
                </a:lnTo>
                <a:lnTo>
                  <a:pt x="1344" y="0"/>
                </a:lnTo>
                <a:lnTo>
                  <a:pt x="1355" y="0"/>
                </a:lnTo>
                <a:close/>
                <a:moveTo>
                  <a:pt x="2028" y="0"/>
                </a:moveTo>
                <a:lnTo>
                  <a:pt x="2028" y="96"/>
                </a:lnTo>
                <a:lnTo>
                  <a:pt x="2016" y="96"/>
                </a:lnTo>
                <a:lnTo>
                  <a:pt x="2016" y="0"/>
                </a:lnTo>
                <a:lnTo>
                  <a:pt x="2028" y="0"/>
                </a:lnTo>
                <a:close/>
                <a:moveTo>
                  <a:pt x="2700" y="0"/>
                </a:moveTo>
                <a:lnTo>
                  <a:pt x="2700" y="96"/>
                </a:lnTo>
                <a:lnTo>
                  <a:pt x="2688" y="96"/>
                </a:lnTo>
                <a:lnTo>
                  <a:pt x="2688" y="0"/>
                </a:lnTo>
                <a:lnTo>
                  <a:pt x="2700" y="0"/>
                </a:lnTo>
                <a:close/>
                <a:moveTo>
                  <a:pt x="3372" y="0"/>
                </a:moveTo>
                <a:lnTo>
                  <a:pt x="3372" y="96"/>
                </a:lnTo>
                <a:lnTo>
                  <a:pt x="3360" y="96"/>
                </a:lnTo>
                <a:lnTo>
                  <a:pt x="3360" y="0"/>
                </a:lnTo>
                <a:lnTo>
                  <a:pt x="3372" y="0"/>
                </a:lnTo>
                <a:close/>
                <a:moveTo>
                  <a:pt x="4044" y="0"/>
                </a:moveTo>
                <a:lnTo>
                  <a:pt x="4044" y="96"/>
                </a:lnTo>
                <a:lnTo>
                  <a:pt x="4032" y="96"/>
                </a:lnTo>
                <a:lnTo>
                  <a:pt x="4032" y="0"/>
                </a:lnTo>
                <a:lnTo>
                  <a:pt x="4044" y="0"/>
                </a:lnTo>
                <a:close/>
                <a:moveTo>
                  <a:pt x="4716" y="0"/>
                </a:moveTo>
                <a:lnTo>
                  <a:pt x="4716" y="96"/>
                </a:lnTo>
                <a:lnTo>
                  <a:pt x="4704" y="96"/>
                </a:lnTo>
                <a:lnTo>
                  <a:pt x="4704" y="0"/>
                </a:lnTo>
                <a:lnTo>
                  <a:pt x="4716" y="0"/>
                </a:lnTo>
                <a:close/>
                <a:moveTo>
                  <a:pt x="5388" y="0"/>
                </a:moveTo>
                <a:lnTo>
                  <a:pt x="5388" y="96"/>
                </a:lnTo>
                <a:lnTo>
                  <a:pt x="5376" y="96"/>
                </a:lnTo>
                <a:lnTo>
                  <a:pt x="5376" y="0"/>
                </a:lnTo>
                <a:lnTo>
                  <a:pt x="5388" y="0"/>
                </a:lnTo>
                <a:close/>
                <a:moveTo>
                  <a:pt x="6060" y="0"/>
                </a:moveTo>
                <a:lnTo>
                  <a:pt x="6060" y="96"/>
                </a:lnTo>
                <a:lnTo>
                  <a:pt x="6049" y="96"/>
                </a:lnTo>
                <a:lnTo>
                  <a:pt x="6049" y="0"/>
                </a:lnTo>
                <a:lnTo>
                  <a:pt x="6060" y="0"/>
                </a:lnTo>
                <a:close/>
                <a:moveTo>
                  <a:pt x="6732" y="0"/>
                </a:moveTo>
                <a:lnTo>
                  <a:pt x="6732" y="96"/>
                </a:lnTo>
                <a:lnTo>
                  <a:pt x="6721" y="96"/>
                </a:lnTo>
                <a:lnTo>
                  <a:pt x="6721" y="0"/>
                </a:lnTo>
                <a:lnTo>
                  <a:pt x="6732" y="0"/>
                </a:lnTo>
                <a:close/>
                <a:moveTo>
                  <a:pt x="7404" y="0"/>
                </a:moveTo>
                <a:lnTo>
                  <a:pt x="7404" y="96"/>
                </a:lnTo>
                <a:lnTo>
                  <a:pt x="7393" y="96"/>
                </a:lnTo>
                <a:lnTo>
                  <a:pt x="7393" y="0"/>
                </a:lnTo>
                <a:lnTo>
                  <a:pt x="7404" y="0"/>
                </a:lnTo>
                <a:close/>
              </a:path>
            </a:pathLst>
          </a:custGeom>
          <a:solidFill>
            <a:srgbClr val="868686"/>
          </a:solidFill>
          <a:ln w="1588">
            <a:solidFill>
              <a:srgbClr val="868686"/>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 name="Freeform 349"/>
          <p:cNvSpPr>
            <a:spLocks/>
          </p:cNvSpPr>
          <p:nvPr/>
        </p:nvSpPr>
        <p:spPr bwMode="auto">
          <a:xfrm>
            <a:off x="1840702" y="2270854"/>
            <a:ext cx="6462894" cy="2309193"/>
          </a:xfrm>
          <a:custGeom>
            <a:avLst/>
            <a:gdLst>
              <a:gd name="T0" fmla="*/ 12 w 6756"/>
              <a:gd name="T1" fmla="*/ 2182 h 2217"/>
              <a:gd name="T2" fmla="*/ 684 w 6756"/>
              <a:gd name="T3" fmla="*/ 2002 h 2217"/>
              <a:gd name="T4" fmla="*/ 1356 w 6756"/>
              <a:gd name="T5" fmla="*/ 1812 h 2217"/>
              <a:gd name="T6" fmla="*/ 2028 w 6756"/>
              <a:gd name="T7" fmla="*/ 1616 h 2217"/>
              <a:gd name="T8" fmla="*/ 2700 w 6756"/>
              <a:gd name="T9" fmla="*/ 1411 h 2217"/>
              <a:gd name="T10" fmla="*/ 3372 w 6756"/>
              <a:gd name="T11" fmla="*/ 1198 h 2217"/>
              <a:gd name="T12" fmla="*/ 4044 w 6756"/>
              <a:gd name="T13" fmla="*/ 977 h 2217"/>
              <a:gd name="T14" fmla="*/ 4716 w 6756"/>
              <a:gd name="T15" fmla="*/ 746 h 2217"/>
              <a:gd name="T16" fmla="*/ 5389 w 6756"/>
              <a:gd name="T17" fmla="*/ 508 h 2217"/>
              <a:gd name="T18" fmla="*/ 6061 w 6756"/>
              <a:gd name="T19" fmla="*/ 259 h 2217"/>
              <a:gd name="T20" fmla="*/ 6733 w 6756"/>
              <a:gd name="T21" fmla="*/ 0 h 2217"/>
              <a:gd name="T22" fmla="*/ 6738 w 6756"/>
              <a:gd name="T23" fmla="*/ 0 h 2217"/>
              <a:gd name="T24" fmla="*/ 6744 w 6756"/>
              <a:gd name="T25" fmla="*/ 1 h 2217"/>
              <a:gd name="T26" fmla="*/ 6750 w 6756"/>
              <a:gd name="T27" fmla="*/ 5 h 2217"/>
              <a:gd name="T28" fmla="*/ 6754 w 6756"/>
              <a:gd name="T29" fmla="*/ 11 h 2217"/>
              <a:gd name="T30" fmla="*/ 6756 w 6756"/>
              <a:gd name="T31" fmla="*/ 17 h 2217"/>
              <a:gd name="T32" fmla="*/ 6754 w 6756"/>
              <a:gd name="T33" fmla="*/ 23 h 2217"/>
              <a:gd name="T34" fmla="*/ 6750 w 6756"/>
              <a:gd name="T35" fmla="*/ 28 h 2217"/>
              <a:gd name="T36" fmla="*/ 6744 w 6756"/>
              <a:gd name="T37" fmla="*/ 32 h 2217"/>
              <a:gd name="T38" fmla="*/ 6072 w 6756"/>
              <a:gd name="T39" fmla="*/ 291 h 2217"/>
              <a:gd name="T40" fmla="*/ 5400 w 6756"/>
              <a:gd name="T41" fmla="*/ 541 h 2217"/>
              <a:gd name="T42" fmla="*/ 4728 w 6756"/>
              <a:gd name="T43" fmla="*/ 779 h 2217"/>
              <a:gd name="T44" fmla="*/ 4056 w 6756"/>
              <a:gd name="T45" fmla="*/ 1009 h 2217"/>
              <a:gd name="T46" fmla="*/ 3382 w 6756"/>
              <a:gd name="T47" fmla="*/ 1230 h 2217"/>
              <a:gd name="T48" fmla="*/ 2710 w 6756"/>
              <a:gd name="T49" fmla="*/ 1443 h 2217"/>
              <a:gd name="T50" fmla="*/ 2038 w 6756"/>
              <a:gd name="T51" fmla="*/ 1649 h 2217"/>
              <a:gd name="T52" fmla="*/ 1366 w 6756"/>
              <a:gd name="T53" fmla="*/ 1845 h 2217"/>
              <a:gd name="T54" fmla="*/ 694 w 6756"/>
              <a:gd name="T55" fmla="*/ 2035 h 2217"/>
              <a:gd name="T56" fmla="*/ 21 w 6756"/>
              <a:gd name="T57" fmla="*/ 2215 h 2217"/>
              <a:gd name="T58" fmla="*/ 16 w 6756"/>
              <a:gd name="T59" fmla="*/ 2217 h 2217"/>
              <a:gd name="T60" fmla="*/ 8 w 6756"/>
              <a:gd name="T61" fmla="*/ 2215 h 2217"/>
              <a:gd name="T62" fmla="*/ 4 w 6756"/>
              <a:gd name="T63" fmla="*/ 2209 h 2217"/>
              <a:gd name="T64" fmla="*/ 0 w 6756"/>
              <a:gd name="T65" fmla="*/ 2204 h 2217"/>
              <a:gd name="T66" fmla="*/ 0 w 6756"/>
              <a:gd name="T67" fmla="*/ 2198 h 2217"/>
              <a:gd name="T68" fmla="*/ 2 w 6756"/>
              <a:gd name="T69" fmla="*/ 2190 h 2217"/>
              <a:gd name="T70" fmla="*/ 6 w 6756"/>
              <a:gd name="T71" fmla="*/ 2186 h 2217"/>
              <a:gd name="T72" fmla="*/ 12 w 6756"/>
              <a:gd name="T73" fmla="*/ 2182 h 2217"/>
              <a:gd name="T74" fmla="*/ 12 w 6756"/>
              <a:gd name="T75" fmla="*/ 21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56" h="2217">
                <a:moveTo>
                  <a:pt x="12" y="2182"/>
                </a:moveTo>
                <a:lnTo>
                  <a:pt x="684" y="2002"/>
                </a:lnTo>
                <a:lnTo>
                  <a:pt x="1356" y="1812"/>
                </a:lnTo>
                <a:lnTo>
                  <a:pt x="2028" y="1616"/>
                </a:lnTo>
                <a:lnTo>
                  <a:pt x="2700" y="1411"/>
                </a:lnTo>
                <a:lnTo>
                  <a:pt x="3372" y="1198"/>
                </a:lnTo>
                <a:lnTo>
                  <a:pt x="4044" y="977"/>
                </a:lnTo>
                <a:lnTo>
                  <a:pt x="4716" y="746"/>
                </a:lnTo>
                <a:lnTo>
                  <a:pt x="5389" y="508"/>
                </a:lnTo>
                <a:lnTo>
                  <a:pt x="6061" y="259"/>
                </a:lnTo>
                <a:lnTo>
                  <a:pt x="6733" y="0"/>
                </a:lnTo>
                <a:lnTo>
                  <a:pt x="6738" y="0"/>
                </a:lnTo>
                <a:lnTo>
                  <a:pt x="6744" y="1"/>
                </a:lnTo>
                <a:lnTo>
                  <a:pt x="6750" y="5"/>
                </a:lnTo>
                <a:lnTo>
                  <a:pt x="6754" y="11"/>
                </a:lnTo>
                <a:lnTo>
                  <a:pt x="6756" y="17"/>
                </a:lnTo>
                <a:lnTo>
                  <a:pt x="6754" y="23"/>
                </a:lnTo>
                <a:lnTo>
                  <a:pt x="6750" y="28"/>
                </a:lnTo>
                <a:lnTo>
                  <a:pt x="6744" y="32"/>
                </a:lnTo>
                <a:lnTo>
                  <a:pt x="6072" y="291"/>
                </a:lnTo>
                <a:lnTo>
                  <a:pt x="5400" y="541"/>
                </a:lnTo>
                <a:lnTo>
                  <a:pt x="4728" y="779"/>
                </a:lnTo>
                <a:lnTo>
                  <a:pt x="4056" y="1009"/>
                </a:lnTo>
                <a:lnTo>
                  <a:pt x="3382" y="1230"/>
                </a:lnTo>
                <a:lnTo>
                  <a:pt x="2710" y="1443"/>
                </a:lnTo>
                <a:lnTo>
                  <a:pt x="2038" y="1649"/>
                </a:lnTo>
                <a:lnTo>
                  <a:pt x="1366" y="1845"/>
                </a:lnTo>
                <a:lnTo>
                  <a:pt x="694" y="2035"/>
                </a:lnTo>
                <a:lnTo>
                  <a:pt x="21" y="2215"/>
                </a:lnTo>
                <a:lnTo>
                  <a:pt x="16" y="2217"/>
                </a:lnTo>
                <a:lnTo>
                  <a:pt x="8" y="2215"/>
                </a:lnTo>
                <a:lnTo>
                  <a:pt x="4" y="2209"/>
                </a:lnTo>
                <a:lnTo>
                  <a:pt x="0" y="2204"/>
                </a:lnTo>
                <a:lnTo>
                  <a:pt x="0" y="2198"/>
                </a:lnTo>
                <a:lnTo>
                  <a:pt x="2" y="2190"/>
                </a:lnTo>
                <a:lnTo>
                  <a:pt x="6" y="2186"/>
                </a:lnTo>
                <a:lnTo>
                  <a:pt x="12" y="2182"/>
                </a:lnTo>
                <a:lnTo>
                  <a:pt x="12" y="2182"/>
                </a:lnTo>
                <a:close/>
              </a:path>
            </a:pathLst>
          </a:custGeom>
          <a:solidFill>
            <a:schemeClr val="tx1">
              <a:lumMod val="50000"/>
              <a:lumOff val="50000"/>
            </a:schemeClr>
          </a:solidFill>
          <a:ln w="1588">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 name="Freeform 350"/>
          <p:cNvSpPr>
            <a:spLocks/>
          </p:cNvSpPr>
          <p:nvPr/>
        </p:nvSpPr>
        <p:spPr bwMode="auto">
          <a:xfrm>
            <a:off x="1840702" y="2148004"/>
            <a:ext cx="6462894" cy="2788107"/>
          </a:xfrm>
          <a:custGeom>
            <a:avLst/>
            <a:gdLst>
              <a:gd name="T0" fmla="*/ 12 w 6756"/>
              <a:gd name="T1" fmla="*/ 2644 h 2679"/>
              <a:gd name="T2" fmla="*/ 684 w 6756"/>
              <a:gd name="T3" fmla="*/ 2433 h 2679"/>
              <a:gd name="T4" fmla="*/ 1356 w 6756"/>
              <a:gd name="T5" fmla="*/ 2212 h 2679"/>
              <a:gd name="T6" fmla="*/ 2028 w 6756"/>
              <a:gd name="T7" fmla="*/ 1982 h 2679"/>
              <a:gd name="T8" fmla="*/ 2700 w 6756"/>
              <a:gd name="T9" fmla="*/ 1738 h 2679"/>
              <a:gd name="T10" fmla="*/ 3372 w 6756"/>
              <a:gd name="T11" fmla="*/ 1483 h 2679"/>
              <a:gd name="T12" fmla="*/ 4042 w 6756"/>
              <a:gd name="T13" fmla="*/ 1214 h 2679"/>
              <a:gd name="T14" fmla="*/ 4715 w 6756"/>
              <a:gd name="T15" fmla="*/ 932 h 2679"/>
              <a:gd name="T16" fmla="*/ 5387 w 6756"/>
              <a:gd name="T17" fmla="*/ 638 h 2679"/>
              <a:gd name="T18" fmla="*/ 6059 w 6756"/>
              <a:gd name="T19" fmla="*/ 327 h 2679"/>
              <a:gd name="T20" fmla="*/ 6731 w 6756"/>
              <a:gd name="T21" fmla="*/ 2 h 2679"/>
              <a:gd name="T22" fmla="*/ 6737 w 6756"/>
              <a:gd name="T23" fmla="*/ 0 h 2679"/>
              <a:gd name="T24" fmla="*/ 6744 w 6756"/>
              <a:gd name="T25" fmla="*/ 0 h 2679"/>
              <a:gd name="T26" fmla="*/ 6750 w 6756"/>
              <a:gd name="T27" fmla="*/ 4 h 2679"/>
              <a:gd name="T28" fmla="*/ 6754 w 6756"/>
              <a:gd name="T29" fmla="*/ 10 h 2679"/>
              <a:gd name="T30" fmla="*/ 6756 w 6756"/>
              <a:gd name="T31" fmla="*/ 16 h 2679"/>
              <a:gd name="T32" fmla="*/ 6754 w 6756"/>
              <a:gd name="T33" fmla="*/ 24 h 2679"/>
              <a:gd name="T34" fmla="*/ 6752 w 6756"/>
              <a:gd name="T35" fmla="*/ 29 h 2679"/>
              <a:gd name="T36" fmla="*/ 6746 w 6756"/>
              <a:gd name="T37" fmla="*/ 33 h 2679"/>
              <a:gd name="T38" fmla="*/ 6074 w 6756"/>
              <a:gd name="T39" fmla="*/ 358 h 2679"/>
              <a:gd name="T40" fmla="*/ 5400 w 6756"/>
              <a:gd name="T41" fmla="*/ 669 h 2679"/>
              <a:gd name="T42" fmla="*/ 4728 w 6756"/>
              <a:gd name="T43" fmla="*/ 964 h 2679"/>
              <a:gd name="T44" fmla="*/ 4056 w 6756"/>
              <a:gd name="T45" fmla="*/ 1246 h 2679"/>
              <a:gd name="T46" fmla="*/ 3384 w 6756"/>
              <a:gd name="T47" fmla="*/ 1515 h 2679"/>
              <a:gd name="T48" fmla="*/ 2712 w 6756"/>
              <a:gd name="T49" fmla="*/ 1771 h 2679"/>
              <a:gd name="T50" fmla="*/ 2040 w 6756"/>
              <a:gd name="T51" fmla="*/ 2014 h 2679"/>
              <a:gd name="T52" fmla="*/ 1368 w 6756"/>
              <a:gd name="T53" fmla="*/ 2245 h 2679"/>
              <a:gd name="T54" fmla="*/ 694 w 6756"/>
              <a:gd name="T55" fmla="*/ 2466 h 2679"/>
              <a:gd name="T56" fmla="*/ 21 w 6756"/>
              <a:gd name="T57" fmla="*/ 2677 h 2679"/>
              <a:gd name="T58" fmla="*/ 16 w 6756"/>
              <a:gd name="T59" fmla="*/ 2679 h 2679"/>
              <a:gd name="T60" fmla="*/ 10 w 6756"/>
              <a:gd name="T61" fmla="*/ 2677 h 2679"/>
              <a:gd name="T62" fmla="*/ 4 w 6756"/>
              <a:gd name="T63" fmla="*/ 2673 h 2679"/>
              <a:gd name="T64" fmla="*/ 0 w 6756"/>
              <a:gd name="T65" fmla="*/ 2665 h 2679"/>
              <a:gd name="T66" fmla="*/ 0 w 6756"/>
              <a:gd name="T67" fmla="*/ 2660 h 2679"/>
              <a:gd name="T68" fmla="*/ 2 w 6756"/>
              <a:gd name="T69" fmla="*/ 2654 h 2679"/>
              <a:gd name="T70" fmla="*/ 6 w 6756"/>
              <a:gd name="T71" fmla="*/ 2648 h 2679"/>
              <a:gd name="T72" fmla="*/ 12 w 6756"/>
              <a:gd name="T73" fmla="*/ 2644 h 2679"/>
              <a:gd name="T74" fmla="*/ 12 w 6756"/>
              <a:gd name="T75" fmla="*/ 2644 h 2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56" h="2679">
                <a:moveTo>
                  <a:pt x="12" y="2644"/>
                </a:moveTo>
                <a:lnTo>
                  <a:pt x="684" y="2433"/>
                </a:lnTo>
                <a:lnTo>
                  <a:pt x="1356" y="2212"/>
                </a:lnTo>
                <a:lnTo>
                  <a:pt x="2028" y="1982"/>
                </a:lnTo>
                <a:lnTo>
                  <a:pt x="2700" y="1738"/>
                </a:lnTo>
                <a:lnTo>
                  <a:pt x="3372" y="1483"/>
                </a:lnTo>
                <a:lnTo>
                  <a:pt x="4042" y="1214"/>
                </a:lnTo>
                <a:lnTo>
                  <a:pt x="4715" y="932"/>
                </a:lnTo>
                <a:lnTo>
                  <a:pt x="5387" y="638"/>
                </a:lnTo>
                <a:lnTo>
                  <a:pt x="6059" y="327"/>
                </a:lnTo>
                <a:lnTo>
                  <a:pt x="6731" y="2"/>
                </a:lnTo>
                <a:lnTo>
                  <a:pt x="6737" y="0"/>
                </a:lnTo>
                <a:lnTo>
                  <a:pt x="6744" y="0"/>
                </a:lnTo>
                <a:lnTo>
                  <a:pt x="6750" y="4"/>
                </a:lnTo>
                <a:lnTo>
                  <a:pt x="6754" y="10"/>
                </a:lnTo>
                <a:lnTo>
                  <a:pt x="6756" y="16"/>
                </a:lnTo>
                <a:lnTo>
                  <a:pt x="6754" y="24"/>
                </a:lnTo>
                <a:lnTo>
                  <a:pt x="6752" y="29"/>
                </a:lnTo>
                <a:lnTo>
                  <a:pt x="6746" y="33"/>
                </a:lnTo>
                <a:lnTo>
                  <a:pt x="6074" y="358"/>
                </a:lnTo>
                <a:lnTo>
                  <a:pt x="5400" y="669"/>
                </a:lnTo>
                <a:lnTo>
                  <a:pt x="4728" y="964"/>
                </a:lnTo>
                <a:lnTo>
                  <a:pt x="4056" y="1246"/>
                </a:lnTo>
                <a:lnTo>
                  <a:pt x="3384" y="1515"/>
                </a:lnTo>
                <a:lnTo>
                  <a:pt x="2712" y="1771"/>
                </a:lnTo>
                <a:lnTo>
                  <a:pt x="2040" y="2014"/>
                </a:lnTo>
                <a:lnTo>
                  <a:pt x="1368" y="2245"/>
                </a:lnTo>
                <a:lnTo>
                  <a:pt x="694" y="2466"/>
                </a:lnTo>
                <a:lnTo>
                  <a:pt x="21" y="2677"/>
                </a:lnTo>
                <a:lnTo>
                  <a:pt x="16" y="2679"/>
                </a:lnTo>
                <a:lnTo>
                  <a:pt x="10" y="2677"/>
                </a:lnTo>
                <a:lnTo>
                  <a:pt x="4" y="2673"/>
                </a:lnTo>
                <a:lnTo>
                  <a:pt x="0" y="2665"/>
                </a:lnTo>
                <a:lnTo>
                  <a:pt x="0" y="2660"/>
                </a:lnTo>
                <a:lnTo>
                  <a:pt x="2" y="2654"/>
                </a:lnTo>
                <a:lnTo>
                  <a:pt x="6" y="2648"/>
                </a:lnTo>
                <a:lnTo>
                  <a:pt x="12" y="2644"/>
                </a:lnTo>
                <a:lnTo>
                  <a:pt x="12" y="2644"/>
                </a:lnTo>
                <a:close/>
              </a:path>
            </a:pathLst>
          </a:custGeom>
          <a:solidFill>
            <a:schemeClr val="accent2"/>
          </a:solidFill>
          <a:ln w="1588">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 name="Freeform 351"/>
          <p:cNvSpPr>
            <a:spLocks/>
          </p:cNvSpPr>
          <p:nvPr/>
        </p:nvSpPr>
        <p:spPr bwMode="auto">
          <a:xfrm>
            <a:off x="1840702" y="2014741"/>
            <a:ext cx="6462894" cy="3242033"/>
          </a:xfrm>
          <a:custGeom>
            <a:avLst/>
            <a:gdLst>
              <a:gd name="T0" fmla="*/ 12 w 6756"/>
              <a:gd name="T1" fmla="*/ 3079 h 3114"/>
              <a:gd name="T2" fmla="*/ 684 w 6756"/>
              <a:gd name="T3" fmla="*/ 2845 h 3114"/>
              <a:gd name="T4" fmla="*/ 1356 w 6756"/>
              <a:gd name="T5" fmla="*/ 2597 h 3114"/>
              <a:gd name="T6" fmla="*/ 2026 w 6756"/>
              <a:gd name="T7" fmla="*/ 2336 h 3114"/>
              <a:gd name="T8" fmla="*/ 2698 w 6756"/>
              <a:gd name="T9" fmla="*/ 2058 h 3114"/>
              <a:gd name="T10" fmla="*/ 3370 w 6756"/>
              <a:gd name="T11" fmla="*/ 1764 h 3114"/>
              <a:gd name="T12" fmla="*/ 4042 w 6756"/>
              <a:gd name="T13" fmla="*/ 1451 h 3114"/>
              <a:gd name="T14" fmla="*/ 4715 w 6756"/>
              <a:gd name="T15" fmla="*/ 1119 h 3114"/>
              <a:gd name="T16" fmla="*/ 5387 w 6756"/>
              <a:gd name="T17" fmla="*/ 768 h 3114"/>
              <a:gd name="T18" fmla="*/ 6057 w 6756"/>
              <a:gd name="T19" fmla="*/ 395 h 3114"/>
              <a:gd name="T20" fmla="*/ 6729 w 6756"/>
              <a:gd name="T21" fmla="*/ 2 h 3114"/>
              <a:gd name="T22" fmla="*/ 6737 w 6756"/>
              <a:gd name="T23" fmla="*/ 0 h 3114"/>
              <a:gd name="T24" fmla="*/ 6742 w 6756"/>
              <a:gd name="T25" fmla="*/ 0 h 3114"/>
              <a:gd name="T26" fmla="*/ 6748 w 6756"/>
              <a:gd name="T27" fmla="*/ 4 h 3114"/>
              <a:gd name="T28" fmla="*/ 6754 w 6756"/>
              <a:gd name="T29" fmla="*/ 7 h 3114"/>
              <a:gd name="T30" fmla="*/ 6756 w 6756"/>
              <a:gd name="T31" fmla="*/ 15 h 3114"/>
              <a:gd name="T32" fmla="*/ 6756 w 6756"/>
              <a:gd name="T33" fmla="*/ 21 h 3114"/>
              <a:gd name="T34" fmla="*/ 6752 w 6756"/>
              <a:gd name="T35" fmla="*/ 27 h 3114"/>
              <a:gd name="T36" fmla="*/ 6746 w 6756"/>
              <a:gd name="T37" fmla="*/ 32 h 3114"/>
              <a:gd name="T38" fmla="*/ 6074 w 6756"/>
              <a:gd name="T39" fmla="*/ 426 h 3114"/>
              <a:gd name="T40" fmla="*/ 5402 w 6756"/>
              <a:gd name="T41" fmla="*/ 798 h 3114"/>
              <a:gd name="T42" fmla="*/ 4730 w 6756"/>
              <a:gd name="T43" fmla="*/ 1150 h 3114"/>
              <a:gd name="T44" fmla="*/ 4058 w 6756"/>
              <a:gd name="T45" fmla="*/ 1482 h 3114"/>
              <a:gd name="T46" fmla="*/ 3384 w 6756"/>
              <a:gd name="T47" fmla="*/ 1795 h 3114"/>
              <a:gd name="T48" fmla="*/ 2712 w 6756"/>
              <a:gd name="T49" fmla="*/ 2091 h 3114"/>
              <a:gd name="T50" fmla="*/ 2040 w 6756"/>
              <a:gd name="T51" fmla="*/ 2369 h 3114"/>
              <a:gd name="T52" fmla="*/ 1368 w 6756"/>
              <a:gd name="T53" fmla="*/ 2630 h 3114"/>
              <a:gd name="T54" fmla="*/ 695 w 6756"/>
              <a:gd name="T55" fmla="*/ 2878 h 3114"/>
              <a:gd name="T56" fmla="*/ 23 w 6756"/>
              <a:gd name="T57" fmla="*/ 3112 h 3114"/>
              <a:gd name="T58" fmla="*/ 16 w 6756"/>
              <a:gd name="T59" fmla="*/ 3114 h 3114"/>
              <a:gd name="T60" fmla="*/ 10 w 6756"/>
              <a:gd name="T61" fmla="*/ 3112 h 3114"/>
              <a:gd name="T62" fmla="*/ 4 w 6756"/>
              <a:gd name="T63" fmla="*/ 3108 h 3114"/>
              <a:gd name="T64" fmla="*/ 0 w 6756"/>
              <a:gd name="T65" fmla="*/ 3102 h 3114"/>
              <a:gd name="T66" fmla="*/ 0 w 6756"/>
              <a:gd name="T67" fmla="*/ 3095 h 3114"/>
              <a:gd name="T68" fmla="*/ 2 w 6756"/>
              <a:gd name="T69" fmla="*/ 3089 h 3114"/>
              <a:gd name="T70" fmla="*/ 6 w 6756"/>
              <a:gd name="T71" fmla="*/ 3083 h 3114"/>
              <a:gd name="T72" fmla="*/ 12 w 6756"/>
              <a:gd name="T73" fmla="*/ 3079 h 3114"/>
              <a:gd name="T74" fmla="*/ 12 w 6756"/>
              <a:gd name="T75" fmla="*/ 3079 h 3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56" h="3114">
                <a:moveTo>
                  <a:pt x="12" y="3079"/>
                </a:moveTo>
                <a:lnTo>
                  <a:pt x="684" y="2845"/>
                </a:lnTo>
                <a:lnTo>
                  <a:pt x="1356" y="2597"/>
                </a:lnTo>
                <a:lnTo>
                  <a:pt x="2026" y="2336"/>
                </a:lnTo>
                <a:lnTo>
                  <a:pt x="2698" y="2058"/>
                </a:lnTo>
                <a:lnTo>
                  <a:pt x="3370" y="1764"/>
                </a:lnTo>
                <a:lnTo>
                  <a:pt x="4042" y="1451"/>
                </a:lnTo>
                <a:lnTo>
                  <a:pt x="4715" y="1119"/>
                </a:lnTo>
                <a:lnTo>
                  <a:pt x="5387" y="768"/>
                </a:lnTo>
                <a:lnTo>
                  <a:pt x="6057" y="395"/>
                </a:lnTo>
                <a:lnTo>
                  <a:pt x="6729" y="2"/>
                </a:lnTo>
                <a:lnTo>
                  <a:pt x="6737" y="0"/>
                </a:lnTo>
                <a:lnTo>
                  <a:pt x="6742" y="0"/>
                </a:lnTo>
                <a:lnTo>
                  <a:pt x="6748" y="4"/>
                </a:lnTo>
                <a:lnTo>
                  <a:pt x="6754" y="7"/>
                </a:lnTo>
                <a:lnTo>
                  <a:pt x="6756" y="15"/>
                </a:lnTo>
                <a:lnTo>
                  <a:pt x="6756" y="21"/>
                </a:lnTo>
                <a:lnTo>
                  <a:pt x="6752" y="27"/>
                </a:lnTo>
                <a:lnTo>
                  <a:pt x="6746" y="32"/>
                </a:lnTo>
                <a:lnTo>
                  <a:pt x="6074" y="426"/>
                </a:lnTo>
                <a:lnTo>
                  <a:pt x="5402" y="798"/>
                </a:lnTo>
                <a:lnTo>
                  <a:pt x="4730" y="1150"/>
                </a:lnTo>
                <a:lnTo>
                  <a:pt x="4058" y="1482"/>
                </a:lnTo>
                <a:lnTo>
                  <a:pt x="3384" y="1795"/>
                </a:lnTo>
                <a:lnTo>
                  <a:pt x="2712" y="2091"/>
                </a:lnTo>
                <a:lnTo>
                  <a:pt x="2040" y="2369"/>
                </a:lnTo>
                <a:lnTo>
                  <a:pt x="1368" y="2630"/>
                </a:lnTo>
                <a:lnTo>
                  <a:pt x="695" y="2878"/>
                </a:lnTo>
                <a:lnTo>
                  <a:pt x="23" y="3112"/>
                </a:lnTo>
                <a:lnTo>
                  <a:pt x="16" y="3114"/>
                </a:lnTo>
                <a:lnTo>
                  <a:pt x="10" y="3112"/>
                </a:lnTo>
                <a:lnTo>
                  <a:pt x="4" y="3108"/>
                </a:lnTo>
                <a:lnTo>
                  <a:pt x="0" y="3102"/>
                </a:lnTo>
                <a:lnTo>
                  <a:pt x="0" y="3095"/>
                </a:lnTo>
                <a:lnTo>
                  <a:pt x="2" y="3089"/>
                </a:lnTo>
                <a:lnTo>
                  <a:pt x="6" y="3083"/>
                </a:lnTo>
                <a:lnTo>
                  <a:pt x="12" y="3079"/>
                </a:lnTo>
                <a:lnTo>
                  <a:pt x="12" y="3079"/>
                </a:lnTo>
                <a:close/>
              </a:path>
            </a:pathLst>
          </a:custGeom>
          <a:solidFill>
            <a:schemeClr val="accent4"/>
          </a:solidFill>
          <a:ln w="1588">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 name="Rectangle 352"/>
          <p:cNvSpPr>
            <a:spLocks noChangeArrowheads="1"/>
          </p:cNvSpPr>
          <p:nvPr/>
        </p:nvSpPr>
        <p:spPr bwMode="auto">
          <a:xfrm>
            <a:off x="926177" y="5156827"/>
            <a:ext cx="487874" cy="42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itchFamily="34" charset="0"/>
                <a:cs typeface="Arial" pitchFamily="34" charset="0"/>
              </a:rPr>
              <a:t>90</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22" name="Rectangle 353"/>
          <p:cNvSpPr>
            <a:spLocks noChangeArrowheads="1"/>
          </p:cNvSpPr>
          <p:nvPr/>
        </p:nvSpPr>
        <p:spPr bwMode="auto">
          <a:xfrm>
            <a:off x="752074" y="4719558"/>
            <a:ext cx="663892" cy="42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itchFamily="34" charset="0"/>
                <a:cs typeface="Arial" pitchFamily="34" charset="0"/>
              </a:rPr>
              <a:t>100</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23" name="Rectangle 354"/>
          <p:cNvSpPr>
            <a:spLocks noChangeArrowheads="1"/>
          </p:cNvSpPr>
          <p:nvPr/>
        </p:nvSpPr>
        <p:spPr bwMode="auto">
          <a:xfrm>
            <a:off x="752074" y="4282290"/>
            <a:ext cx="663892" cy="42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itchFamily="34" charset="0"/>
                <a:cs typeface="Arial" pitchFamily="34" charset="0"/>
              </a:rPr>
              <a:t>110</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24" name="Rectangle 355"/>
          <p:cNvSpPr>
            <a:spLocks noChangeArrowheads="1"/>
          </p:cNvSpPr>
          <p:nvPr/>
        </p:nvSpPr>
        <p:spPr bwMode="auto">
          <a:xfrm>
            <a:off x="752074" y="3845021"/>
            <a:ext cx="663892" cy="42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itchFamily="34" charset="0"/>
                <a:cs typeface="Arial" pitchFamily="34" charset="0"/>
              </a:rPr>
              <a:t>120</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25" name="Rectangle 356"/>
          <p:cNvSpPr>
            <a:spLocks noChangeArrowheads="1"/>
          </p:cNvSpPr>
          <p:nvPr/>
        </p:nvSpPr>
        <p:spPr bwMode="auto">
          <a:xfrm>
            <a:off x="752074" y="3407753"/>
            <a:ext cx="663892" cy="42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itchFamily="34" charset="0"/>
                <a:cs typeface="Arial" pitchFamily="34" charset="0"/>
              </a:rPr>
              <a:t>130</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26" name="Rectangle 357"/>
          <p:cNvSpPr>
            <a:spLocks noChangeArrowheads="1"/>
          </p:cNvSpPr>
          <p:nvPr/>
        </p:nvSpPr>
        <p:spPr bwMode="auto">
          <a:xfrm>
            <a:off x="752074" y="2968402"/>
            <a:ext cx="663892" cy="42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itchFamily="34" charset="0"/>
                <a:cs typeface="Arial" pitchFamily="34" charset="0"/>
              </a:rPr>
              <a:t>140</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27" name="Rectangle 358"/>
          <p:cNvSpPr>
            <a:spLocks noChangeArrowheads="1"/>
          </p:cNvSpPr>
          <p:nvPr/>
        </p:nvSpPr>
        <p:spPr bwMode="auto">
          <a:xfrm>
            <a:off x="752074" y="2531134"/>
            <a:ext cx="663892" cy="42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itchFamily="34" charset="0"/>
                <a:cs typeface="Arial" pitchFamily="34" charset="0"/>
              </a:rPr>
              <a:t>150</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28" name="Rectangle 359"/>
          <p:cNvSpPr>
            <a:spLocks noChangeArrowheads="1"/>
          </p:cNvSpPr>
          <p:nvPr/>
        </p:nvSpPr>
        <p:spPr bwMode="auto">
          <a:xfrm>
            <a:off x="752074" y="2093865"/>
            <a:ext cx="663892" cy="42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itchFamily="34" charset="0"/>
                <a:cs typeface="Arial" pitchFamily="34" charset="0"/>
              </a:rPr>
              <a:t>160</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29" name="Rectangle 360"/>
          <p:cNvSpPr>
            <a:spLocks noChangeArrowheads="1"/>
          </p:cNvSpPr>
          <p:nvPr/>
        </p:nvSpPr>
        <p:spPr bwMode="auto">
          <a:xfrm>
            <a:off x="752074" y="1656597"/>
            <a:ext cx="663892" cy="42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itchFamily="34" charset="0"/>
                <a:cs typeface="Arial" pitchFamily="34" charset="0"/>
              </a:rPr>
              <a:t>170</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30" name="Rectangle 361"/>
          <p:cNvSpPr>
            <a:spLocks noChangeArrowheads="1"/>
          </p:cNvSpPr>
          <p:nvPr/>
        </p:nvSpPr>
        <p:spPr bwMode="auto">
          <a:xfrm>
            <a:off x="1769913" y="5556615"/>
            <a:ext cx="313770" cy="42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itchFamily="34" charset="0"/>
                <a:cs typeface="Arial" pitchFamily="34" charset="0"/>
              </a:rPr>
              <a:t>0</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31" name="Rectangle 362"/>
          <p:cNvSpPr>
            <a:spLocks noChangeArrowheads="1"/>
          </p:cNvSpPr>
          <p:nvPr/>
        </p:nvSpPr>
        <p:spPr bwMode="auto">
          <a:xfrm>
            <a:off x="2412758" y="5556615"/>
            <a:ext cx="313770" cy="42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itchFamily="34" charset="0"/>
                <a:cs typeface="Arial" pitchFamily="34" charset="0"/>
              </a:rPr>
              <a:t>1</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277824" name="Rectangle 363"/>
          <p:cNvSpPr>
            <a:spLocks noChangeArrowheads="1"/>
          </p:cNvSpPr>
          <p:nvPr/>
        </p:nvSpPr>
        <p:spPr bwMode="auto">
          <a:xfrm>
            <a:off x="3055604" y="5556615"/>
            <a:ext cx="313770" cy="42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itchFamily="34" charset="0"/>
                <a:cs typeface="Arial" pitchFamily="34" charset="0"/>
              </a:rPr>
              <a:t>2</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277825" name="Rectangle 364"/>
          <p:cNvSpPr>
            <a:spLocks noChangeArrowheads="1"/>
          </p:cNvSpPr>
          <p:nvPr/>
        </p:nvSpPr>
        <p:spPr bwMode="auto">
          <a:xfrm>
            <a:off x="3698450" y="5556615"/>
            <a:ext cx="313770" cy="42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itchFamily="34" charset="0"/>
                <a:cs typeface="Arial" pitchFamily="34" charset="0"/>
              </a:rPr>
              <a:t>3</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277826" name="Rectangle 365"/>
          <p:cNvSpPr>
            <a:spLocks noChangeArrowheads="1"/>
          </p:cNvSpPr>
          <p:nvPr/>
        </p:nvSpPr>
        <p:spPr bwMode="auto">
          <a:xfrm>
            <a:off x="4341295" y="5556615"/>
            <a:ext cx="313770" cy="42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itchFamily="34" charset="0"/>
                <a:cs typeface="Arial" pitchFamily="34" charset="0"/>
              </a:rPr>
              <a:t>4</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277827" name="Rectangle 366"/>
          <p:cNvSpPr>
            <a:spLocks noChangeArrowheads="1"/>
          </p:cNvSpPr>
          <p:nvPr/>
        </p:nvSpPr>
        <p:spPr bwMode="auto">
          <a:xfrm>
            <a:off x="4984141" y="5556615"/>
            <a:ext cx="313770" cy="42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itchFamily="34" charset="0"/>
                <a:cs typeface="Arial" pitchFamily="34" charset="0"/>
              </a:rPr>
              <a:t>5</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277828" name="Rectangle 367"/>
          <p:cNvSpPr>
            <a:spLocks noChangeArrowheads="1"/>
          </p:cNvSpPr>
          <p:nvPr/>
        </p:nvSpPr>
        <p:spPr bwMode="auto">
          <a:xfrm>
            <a:off x="5626986" y="5556615"/>
            <a:ext cx="313770" cy="42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itchFamily="34" charset="0"/>
                <a:cs typeface="Arial" pitchFamily="34" charset="0"/>
              </a:rPr>
              <a:t>6</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277829" name="Rectangle 368"/>
          <p:cNvSpPr>
            <a:spLocks noChangeArrowheads="1"/>
          </p:cNvSpPr>
          <p:nvPr/>
        </p:nvSpPr>
        <p:spPr bwMode="auto">
          <a:xfrm>
            <a:off x="6269832" y="5556615"/>
            <a:ext cx="313770" cy="42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itchFamily="34" charset="0"/>
                <a:cs typeface="Arial" pitchFamily="34" charset="0"/>
              </a:rPr>
              <a:t>7</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277830" name="Rectangle 369"/>
          <p:cNvSpPr>
            <a:spLocks noChangeArrowheads="1"/>
          </p:cNvSpPr>
          <p:nvPr/>
        </p:nvSpPr>
        <p:spPr bwMode="auto">
          <a:xfrm>
            <a:off x="6912677" y="5556615"/>
            <a:ext cx="313770" cy="42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itchFamily="34" charset="0"/>
                <a:cs typeface="Arial" pitchFamily="34" charset="0"/>
              </a:rPr>
              <a:t>8</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277831" name="Rectangle 370"/>
          <p:cNvSpPr>
            <a:spLocks noChangeArrowheads="1"/>
          </p:cNvSpPr>
          <p:nvPr/>
        </p:nvSpPr>
        <p:spPr bwMode="auto">
          <a:xfrm>
            <a:off x="7555523" y="5556615"/>
            <a:ext cx="313770" cy="42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itchFamily="34" charset="0"/>
                <a:cs typeface="Arial" pitchFamily="34" charset="0"/>
              </a:rPr>
              <a:t>9</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277832" name="Rectangle 371"/>
          <p:cNvSpPr>
            <a:spLocks noChangeArrowheads="1"/>
          </p:cNvSpPr>
          <p:nvPr/>
        </p:nvSpPr>
        <p:spPr bwMode="auto">
          <a:xfrm>
            <a:off x="8112273" y="5556615"/>
            <a:ext cx="487874" cy="42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itchFamily="34" charset="0"/>
                <a:cs typeface="Arial" pitchFamily="34" charset="0"/>
              </a:rPr>
              <a:t>10</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277834" name="Rectangle 373"/>
          <p:cNvSpPr>
            <a:spLocks noChangeArrowheads="1"/>
          </p:cNvSpPr>
          <p:nvPr/>
        </p:nvSpPr>
        <p:spPr bwMode="auto">
          <a:xfrm>
            <a:off x="1769913" y="3828365"/>
            <a:ext cx="1164945" cy="363323"/>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dirty="0">
                <a:ln>
                  <a:noFill/>
                </a:ln>
                <a:solidFill>
                  <a:schemeClr val="tx1">
                    <a:lumMod val="50000"/>
                    <a:lumOff val="50000"/>
                  </a:schemeClr>
                </a:solidFill>
                <a:effectLst/>
                <a:latin typeface="Verdana" pitchFamily="34" charset="0"/>
                <a:cs typeface="Arial" pitchFamily="34" charset="0"/>
                <a:sym typeface="Symbol"/>
              </a:rPr>
              <a:t></a:t>
            </a:r>
            <a:r>
              <a:rPr kumimoji="0" lang="de-DE" altLang="de-DE" sz="1800" b="0" i="0" u="none" strike="noStrike" cap="none" normalizeH="0" baseline="0" dirty="0">
                <a:ln>
                  <a:noFill/>
                </a:ln>
                <a:solidFill>
                  <a:schemeClr val="tx1">
                    <a:lumMod val="50000"/>
                    <a:lumOff val="50000"/>
                  </a:schemeClr>
                </a:solidFill>
                <a:effectLst/>
                <a:latin typeface="Verdana" pitchFamily="34" charset="0"/>
                <a:cs typeface="Arial" pitchFamily="34" charset="0"/>
              </a:rPr>
              <a:t>y=-1%</a:t>
            </a:r>
            <a:endParaRPr kumimoji="0" lang="de-DE" altLang="de-DE" sz="1800" b="0" i="0" u="none" strike="noStrike" cap="none" normalizeH="0" baseline="0" dirty="0">
              <a:ln>
                <a:noFill/>
              </a:ln>
              <a:solidFill>
                <a:schemeClr val="tx1">
                  <a:lumMod val="50000"/>
                  <a:lumOff val="50000"/>
                </a:schemeClr>
              </a:solidFill>
              <a:effectLst/>
              <a:cs typeface="Arial" pitchFamily="34" charset="0"/>
            </a:endParaRPr>
          </a:p>
        </p:txBody>
      </p:sp>
      <p:sp>
        <p:nvSpPr>
          <p:cNvPr id="277839" name="Rectangle 377"/>
          <p:cNvSpPr>
            <a:spLocks noChangeArrowheads="1"/>
          </p:cNvSpPr>
          <p:nvPr/>
        </p:nvSpPr>
        <p:spPr bwMode="auto">
          <a:xfrm>
            <a:off x="2839408" y="4944439"/>
            <a:ext cx="1039371" cy="363323"/>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dirty="0">
                <a:ln>
                  <a:noFill/>
                </a:ln>
                <a:solidFill>
                  <a:schemeClr val="accent4"/>
                </a:solidFill>
                <a:effectLst/>
                <a:latin typeface="Verdana" pitchFamily="34" charset="0"/>
                <a:cs typeface="Arial" pitchFamily="34" charset="0"/>
                <a:sym typeface="Symbol"/>
              </a:rPr>
              <a:t></a:t>
            </a:r>
            <a:r>
              <a:rPr kumimoji="0" lang="de-DE" altLang="de-DE" sz="1800" b="0" i="0" u="none" strike="noStrike" cap="none" normalizeH="0" baseline="0" dirty="0">
                <a:ln>
                  <a:noFill/>
                </a:ln>
                <a:solidFill>
                  <a:schemeClr val="accent4"/>
                </a:solidFill>
                <a:effectLst/>
                <a:latin typeface="Verdana" pitchFamily="34" charset="0"/>
                <a:cs typeface="Arial" pitchFamily="34" charset="0"/>
              </a:rPr>
              <a:t>y=1%</a:t>
            </a:r>
            <a:endParaRPr kumimoji="0" lang="de-DE" altLang="de-DE" sz="1800" b="0" i="0" u="none" strike="noStrike" cap="none" normalizeH="0" baseline="0" dirty="0">
              <a:ln>
                <a:noFill/>
              </a:ln>
              <a:solidFill>
                <a:schemeClr val="accent4"/>
              </a:solidFill>
              <a:effectLst/>
              <a:cs typeface="Arial" pitchFamily="34" charset="0"/>
            </a:endParaRPr>
          </a:p>
        </p:txBody>
      </p:sp>
      <p:sp>
        <p:nvSpPr>
          <p:cNvPr id="277841" name="Legende mit Pfeil nach unten 277840"/>
          <p:cNvSpPr/>
          <p:nvPr/>
        </p:nvSpPr>
        <p:spPr>
          <a:xfrm>
            <a:off x="6211110" y="1021277"/>
            <a:ext cx="1864426" cy="993463"/>
          </a:xfrm>
          <a:prstGeom prst="downArrow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Macaulay Duration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78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78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78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77834" grpId="0" animBg="1"/>
      <p:bldP spid="277839" grpId="0" animBg="1"/>
      <p:bldP spid="27784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8"/>
          <p:cNvSpPr>
            <a:spLocks noChangeArrowheads="1"/>
          </p:cNvSpPr>
          <p:nvPr/>
        </p:nvSpPr>
        <p:spPr bwMode="auto">
          <a:xfrm>
            <a:off x="1373188" y="3290888"/>
            <a:ext cx="574675" cy="1624012"/>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5137" name="AutoShape 16"/>
          <p:cNvSpPr>
            <a:spLocks noChangeArrowheads="1"/>
          </p:cNvSpPr>
          <p:nvPr/>
        </p:nvSpPr>
        <p:spPr bwMode="auto">
          <a:xfrm>
            <a:off x="1533525" y="3290888"/>
            <a:ext cx="288925" cy="1022350"/>
          </a:xfrm>
          <a:prstGeom prst="downArrow">
            <a:avLst>
              <a:gd name="adj1" fmla="val 50000"/>
              <a:gd name="adj2" fmla="val 83940"/>
            </a:avLst>
          </a:prstGeom>
          <a:solidFill>
            <a:schemeClr val="accent4"/>
          </a:solidFill>
          <a:ln w="9525">
            <a:noFill/>
            <a:miter lim="800000"/>
            <a:headEnd/>
            <a:tailEnd/>
          </a:ln>
        </p:spPr>
        <p:txBody>
          <a:bodyPr vert="eaVert" wrap="none" anchor="ctr"/>
          <a:lstStyle/>
          <a:p>
            <a:endParaRPr lang="fr-FR">
              <a:latin typeface="Verdana" pitchFamily="34" charset="0"/>
            </a:endParaRPr>
          </a:p>
        </p:txBody>
      </p:sp>
      <p:sp>
        <p:nvSpPr>
          <p:cNvPr id="5130" name="Line 4"/>
          <p:cNvSpPr>
            <a:spLocks noChangeShapeType="1"/>
          </p:cNvSpPr>
          <p:nvPr/>
        </p:nvSpPr>
        <p:spPr bwMode="auto">
          <a:xfrm>
            <a:off x="1174750" y="4914900"/>
            <a:ext cx="6697663" cy="0"/>
          </a:xfrm>
          <a:prstGeom prst="line">
            <a:avLst/>
          </a:prstGeom>
          <a:noFill/>
          <a:ln w="9525">
            <a:solidFill>
              <a:schemeClr val="tx1"/>
            </a:solidFill>
            <a:round/>
            <a:headEnd/>
            <a:tailEnd type="triangle" w="med" len="med"/>
          </a:ln>
        </p:spPr>
        <p:txBody>
          <a:bodyPr/>
          <a:lstStyle/>
          <a:p>
            <a:endParaRPr lang="de-DE"/>
          </a:p>
        </p:txBody>
      </p:sp>
      <p:sp>
        <p:nvSpPr>
          <p:cNvPr id="5131" name="Rectangle 6"/>
          <p:cNvSpPr>
            <a:spLocks noChangeArrowheads="1"/>
          </p:cNvSpPr>
          <p:nvPr/>
        </p:nvSpPr>
        <p:spPr bwMode="auto">
          <a:xfrm>
            <a:off x="6072188" y="2403475"/>
            <a:ext cx="574675" cy="2511425"/>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5132" name="Text Box 7"/>
          <p:cNvSpPr txBox="1">
            <a:spLocks noChangeArrowheads="1"/>
          </p:cNvSpPr>
          <p:nvPr/>
        </p:nvSpPr>
        <p:spPr bwMode="auto">
          <a:xfrm>
            <a:off x="7851775" y="4673600"/>
            <a:ext cx="317500" cy="457200"/>
          </a:xfrm>
          <a:prstGeom prst="rect">
            <a:avLst/>
          </a:prstGeom>
          <a:noFill/>
          <a:ln w="9525">
            <a:noFill/>
            <a:miter lim="800000"/>
            <a:headEnd/>
            <a:tailEnd/>
          </a:ln>
        </p:spPr>
        <p:txBody>
          <a:bodyPr wrap="none">
            <a:spAutoFit/>
          </a:bodyPr>
          <a:lstStyle/>
          <a:p>
            <a:r>
              <a:rPr lang="de-CH" sz="2400">
                <a:sym typeface="Symbol" pitchFamily="18" charset="2"/>
              </a:rPr>
              <a:t>t</a:t>
            </a:r>
            <a:endParaRPr lang="de-DE" sz="2400">
              <a:sym typeface="Symbol" pitchFamily="18" charset="2"/>
            </a:endParaRPr>
          </a:p>
        </p:txBody>
      </p:sp>
      <p:sp>
        <p:nvSpPr>
          <p:cNvPr id="5133" name="Rectangle 8"/>
          <p:cNvSpPr>
            <a:spLocks noChangeArrowheads="1"/>
          </p:cNvSpPr>
          <p:nvPr/>
        </p:nvSpPr>
        <p:spPr bwMode="auto">
          <a:xfrm>
            <a:off x="1373188" y="4313238"/>
            <a:ext cx="574675" cy="601662"/>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5134" name="Line 9"/>
          <p:cNvSpPr>
            <a:spLocks noChangeShapeType="1"/>
          </p:cNvSpPr>
          <p:nvPr/>
        </p:nvSpPr>
        <p:spPr bwMode="auto">
          <a:xfrm flipH="1">
            <a:off x="1673225" y="2393950"/>
            <a:ext cx="4684713" cy="896938"/>
          </a:xfrm>
          <a:prstGeom prst="line">
            <a:avLst/>
          </a:prstGeom>
          <a:noFill/>
          <a:ln w="28575">
            <a:solidFill>
              <a:schemeClr val="accent4"/>
            </a:solidFill>
            <a:prstDash val="sysDot"/>
            <a:round/>
            <a:headEnd type="oval" w="med" len="med"/>
            <a:tailEnd type="oval" w="med" len="med"/>
          </a:ln>
        </p:spPr>
        <p:txBody>
          <a:bodyPr/>
          <a:lstStyle/>
          <a:p>
            <a:endParaRPr lang="de-DE"/>
          </a:p>
        </p:txBody>
      </p:sp>
      <p:sp>
        <p:nvSpPr>
          <p:cNvPr id="2" name="Line 14"/>
          <p:cNvSpPr>
            <a:spLocks noChangeShapeType="1"/>
          </p:cNvSpPr>
          <p:nvPr/>
        </p:nvSpPr>
        <p:spPr bwMode="auto">
          <a:xfrm flipH="1">
            <a:off x="1673225" y="2403475"/>
            <a:ext cx="4675188" cy="1909763"/>
          </a:xfrm>
          <a:prstGeom prst="line">
            <a:avLst/>
          </a:prstGeom>
          <a:noFill/>
          <a:ln w="28575">
            <a:solidFill>
              <a:schemeClr val="accent4"/>
            </a:solidFill>
            <a:round/>
            <a:headEnd type="oval" w="med" len="med"/>
            <a:tailEnd type="oval" w="med" len="med"/>
          </a:ln>
        </p:spPr>
        <p:txBody>
          <a:bodyPr/>
          <a:lstStyle/>
          <a:p>
            <a:endParaRPr lang="de-DE"/>
          </a:p>
        </p:txBody>
      </p:sp>
      <p:grpSp>
        <p:nvGrpSpPr>
          <p:cNvPr id="22" name="Group 21"/>
          <p:cNvGrpSpPr>
            <a:grpSpLocks/>
          </p:cNvGrpSpPr>
          <p:nvPr/>
        </p:nvGrpSpPr>
        <p:grpSpPr bwMode="auto">
          <a:xfrm>
            <a:off x="350838" y="3290888"/>
            <a:ext cx="1141412" cy="962025"/>
            <a:chOff x="363040" y="2947976"/>
            <a:chExt cx="1142432" cy="962048"/>
          </a:xfrm>
        </p:grpSpPr>
        <p:graphicFrame>
          <p:nvGraphicFramePr>
            <p:cNvPr id="5125" name="Object 5"/>
            <p:cNvGraphicFramePr>
              <a:graphicFrameLocks noChangeAspect="1"/>
            </p:cNvGraphicFramePr>
            <p:nvPr/>
          </p:nvGraphicFramePr>
          <p:xfrm>
            <a:off x="363040" y="3248616"/>
            <a:ext cx="791135" cy="342112"/>
          </p:xfrm>
          <a:graphic>
            <a:graphicData uri="http://schemas.openxmlformats.org/presentationml/2006/ole">
              <mc:AlternateContent xmlns:mc="http://schemas.openxmlformats.org/markup-compatibility/2006">
                <mc:Choice xmlns:v="urn:schemas-microsoft-com:vml" Requires="v">
                  <p:oleObj spid="_x0000_s5783" name="Equation" r:id="rId4" imgW="469800" imgH="203040" progId="Equation.3">
                    <p:embed/>
                  </p:oleObj>
                </mc:Choice>
                <mc:Fallback>
                  <p:oleObj name="Equation" r:id="rId4" imgW="469800" imgH="203040" progId="Equation.3">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040" y="3248616"/>
                          <a:ext cx="791135" cy="342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Left Brace 20"/>
            <p:cNvSpPr/>
            <p:nvPr/>
          </p:nvSpPr>
          <p:spPr>
            <a:xfrm>
              <a:off x="1265546" y="2947976"/>
              <a:ext cx="239926" cy="962048"/>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H"/>
            </a:p>
          </p:txBody>
        </p:sp>
      </p:grpSp>
      <p:sp>
        <p:nvSpPr>
          <p:cNvPr id="6" name="Titel 5"/>
          <p:cNvSpPr>
            <a:spLocks noGrp="1"/>
          </p:cNvSpPr>
          <p:nvPr>
            <p:ph type="title"/>
          </p:nvPr>
        </p:nvSpPr>
        <p:spPr/>
        <p:txBody>
          <a:bodyPr/>
          <a:lstStyle/>
          <a:p>
            <a:r>
              <a:rPr lang="de-CH" dirty="0"/>
              <a:t>Duration </a:t>
            </a:r>
            <a:r>
              <a:rPr lang="de-CH" dirty="0" err="1"/>
              <a:t>works</a:t>
            </a:r>
            <a:r>
              <a:rPr lang="de-CH" dirty="0"/>
              <a:t> like a </a:t>
            </a:r>
            <a:r>
              <a:rPr lang="de-CH" dirty="0" err="1"/>
              <a:t>lever</a:t>
            </a:r>
            <a:endParaRPr lang="de-CH"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5137"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2"/>
          <p:cNvSpPr>
            <a:spLocks noGrp="1" noChangeArrowheads="1"/>
          </p:cNvSpPr>
          <p:nvPr>
            <p:ph type="title"/>
          </p:nvPr>
        </p:nvSpPr>
        <p:spPr/>
        <p:txBody>
          <a:bodyPr/>
          <a:lstStyle/>
          <a:p>
            <a:pPr eaLnBrk="1" hangingPunct="1"/>
            <a:r>
              <a:rPr lang="de-CH" dirty="0">
                <a:sym typeface="Symbol" pitchFamily="18" charset="2"/>
              </a:rPr>
              <a:t>Duration </a:t>
            </a:r>
            <a:r>
              <a:rPr lang="de-CH" dirty="0" err="1">
                <a:sym typeface="Symbol" pitchFamily="18" charset="2"/>
              </a:rPr>
              <a:t>is</a:t>
            </a:r>
            <a:r>
              <a:rPr lang="de-CH" dirty="0">
                <a:sym typeface="Symbol" pitchFamily="18" charset="2"/>
              </a:rPr>
              <a:t> </a:t>
            </a:r>
            <a:r>
              <a:rPr lang="de-CH" dirty="0" err="1">
                <a:sym typeface="Symbol" pitchFamily="18" charset="2"/>
              </a:rPr>
              <a:t>the</a:t>
            </a:r>
            <a:r>
              <a:rPr lang="de-CH" dirty="0">
                <a:sym typeface="Symbol" pitchFamily="18" charset="2"/>
              </a:rPr>
              <a:t> derivative </a:t>
            </a:r>
            <a:r>
              <a:rPr lang="de-CH" dirty="0" err="1">
                <a:sym typeface="Symbol" pitchFamily="18" charset="2"/>
              </a:rPr>
              <a:t>of</a:t>
            </a:r>
            <a:r>
              <a:rPr lang="de-CH" dirty="0">
                <a:sym typeface="Symbol" pitchFamily="18" charset="2"/>
              </a:rPr>
              <a:t> </a:t>
            </a:r>
            <a:r>
              <a:rPr lang="de-CH" dirty="0" err="1">
                <a:sym typeface="Symbol" pitchFamily="18" charset="2"/>
              </a:rPr>
              <a:t>the</a:t>
            </a:r>
            <a:r>
              <a:rPr lang="de-CH" dirty="0">
                <a:sym typeface="Symbol" pitchFamily="18" charset="2"/>
              </a:rPr>
              <a:t> </a:t>
            </a:r>
            <a:r>
              <a:rPr lang="de-CH" dirty="0" err="1">
                <a:sym typeface="Symbol" pitchFamily="18" charset="2"/>
              </a:rPr>
              <a:t>price</a:t>
            </a:r>
            <a:r>
              <a:rPr lang="de-CH" dirty="0">
                <a:sym typeface="Symbol" pitchFamily="18" charset="2"/>
              </a:rPr>
              <a:t> </a:t>
            </a:r>
            <a:r>
              <a:rPr lang="de-CH" dirty="0" err="1">
                <a:sym typeface="Symbol" pitchFamily="18" charset="2"/>
              </a:rPr>
              <a:t>with</a:t>
            </a:r>
            <a:r>
              <a:rPr lang="de-CH" dirty="0">
                <a:sym typeface="Symbol" pitchFamily="18" charset="2"/>
              </a:rPr>
              <a:t> </a:t>
            </a:r>
            <a:r>
              <a:rPr lang="de-CH" dirty="0" err="1">
                <a:sym typeface="Symbol" pitchFamily="18" charset="2"/>
              </a:rPr>
              <a:t>respect</a:t>
            </a:r>
            <a:r>
              <a:rPr lang="de-CH" dirty="0">
                <a:sym typeface="Symbol" pitchFamily="18" charset="2"/>
              </a:rPr>
              <a:t> </a:t>
            </a:r>
            <a:r>
              <a:rPr lang="de-CH" dirty="0" err="1">
                <a:sym typeface="Symbol" pitchFamily="18" charset="2"/>
              </a:rPr>
              <a:t>to</a:t>
            </a:r>
            <a:r>
              <a:rPr lang="de-CH" dirty="0">
                <a:sym typeface="Symbol" pitchFamily="18" charset="2"/>
              </a:rPr>
              <a:t> </a:t>
            </a:r>
            <a:r>
              <a:rPr lang="de-CH" dirty="0" err="1">
                <a:sym typeface="Symbol" pitchFamily="18" charset="2"/>
              </a:rPr>
              <a:t>the</a:t>
            </a:r>
            <a:r>
              <a:rPr lang="de-CH" dirty="0">
                <a:sym typeface="Symbol" pitchFamily="18" charset="2"/>
              </a:rPr>
              <a:t> </a:t>
            </a:r>
            <a:r>
              <a:rPr lang="de-CH" dirty="0" err="1">
                <a:sym typeface="Symbol" pitchFamily="18" charset="2"/>
              </a:rPr>
              <a:t>yield</a:t>
            </a:r>
            <a:endParaRPr lang="de-CH" dirty="0">
              <a:solidFill>
                <a:schemeClr val="tx1"/>
              </a:solidFill>
              <a:sym typeface="Symbol" pitchFamily="18" charset="2"/>
            </a:endParaRPr>
          </a:p>
        </p:txBody>
      </p:sp>
      <p:graphicFrame>
        <p:nvGraphicFramePr>
          <p:cNvPr id="9218" name="Object 10"/>
          <p:cNvGraphicFramePr>
            <a:graphicFrameLocks noGrp="1" noChangeAspect="1"/>
          </p:cNvGraphicFramePr>
          <p:nvPr>
            <p:ph idx="1"/>
            <p:extLst>
              <p:ext uri="{D42A27DB-BD31-4B8C-83A1-F6EECF244321}">
                <p14:modId xmlns:p14="http://schemas.microsoft.com/office/powerpoint/2010/main" val="1198322562"/>
              </p:ext>
            </p:extLst>
          </p:nvPr>
        </p:nvGraphicFramePr>
        <p:xfrm>
          <a:off x="614436" y="2095771"/>
          <a:ext cx="2575331" cy="765639"/>
        </p:xfrm>
        <a:graphic>
          <a:graphicData uri="http://schemas.openxmlformats.org/presentationml/2006/ole">
            <mc:AlternateContent xmlns:mc="http://schemas.openxmlformats.org/markup-compatibility/2006">
              <mc:Choice xmlns:v="urn:schemas-microsoft-com:vml" Requires="v">
                <p:oleObj spid="_x0000_s1685453" name="Equation" r:id="rId4" imgW="1409400" imgH="419040" progId="Equation.3">
                  <p:embed/>
                </p:oleObj>
              </mc:Choice>
              <mc:Fallback>
                <p:oleObj name="Equation" r:id="rId4" imgW="1409400" imgH="419040" progId="Equation.3">
                  <p:embed/>
                  <p:pic>
                    <p:nvPicPr>
                      <p:cNvPr id="0" name="Object 10"/>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436" y="2095771"/>
                        <a:ext cx="2575331" cy="765639"/>
                      </a:xfrm>
                      <a:prstGeom prst="rect">
                        <a:avLst/>
                      </a:prstGeom>
                      <a:noFill/>
                      <a:ln>
                        <a:noFill/>
                      </a:ln>
                      <a:extLst/>
                    </p:spPr>
                  </p:pic>
                </p:oleObj>
              </mc:Fallback>
            </mc:AlternateContent>
          </a:graphicData>
        </a:graphic>
      </p:graphicFrame>
      <p:graphicFrame>
        <p:nvGraphicFramePr>
          <p:cNvPr id="9220" name="Object 11"/>
          <p:cNvGraphicFramePr>
            <a:graphicFrameLocks noGrp="1" noChangeAspect="1"/>
          </p:cNvGraphicFramePr>
          <p:nvPr>
            <p:ph sz="half" idx="4294967295"/>
            <p:extLst>
              <p:ext uri="{D42A27DB-BD31-4B8C-83A1-F6EECF244321}">
                <p14:modId xmlns:p14="http://schemas.microsoft.com/office/powerpoint/2010/main" val="140084511"/>
              </p:ext>
            </p:extLst>
          </p:nvPr>
        </p:nvGraphicFramePr>
        <p:xfrm>
          <a:off x="223284" y="3359671"/>
          <a:ext cx="3529013" cy="736600"/>
        </p:xfrm>
        <a:graphic>
          <a:graphicData uri="http://schemas.openxmlformats.org/presentationml/2006/ole">
            <mc:AlternateContent xmlns:mc="http://schemas.openxmlformats.org/markup-compatibility/2006">
              <mc:Choice xmlns:v="urn:schemas-microsoft-com:vml" Requires="v">
                <p:oleObj spid="_x0000_s1685454" name="Formel" r:id="rId6" imgW="2006280" imgH="419040" progId="Equation.3">
                  <p:embed/>
                </p:oleObj>
              </mc:Choice>
              <mc:Fallback>
                <p:oleObj name="Formel" r:id="rId6" imgW="2006280" imgH="419040" progId="Equation.3">
                  <p:embed/>
                  <p:pic>
                    <p:nvPicPr>
                      <p:cNvPr id="0" name="Object 11"/>
                      <p:cNvPicPr>
                        <a:picLocks noChangeAspect="1" noChangeArrowheads="1"/>
                      </p:cNvPicPr>
                      <p:nvPr/>
                    </p:nvPicPr>
                    <p:blipFill>
                      <a:blip r:embed="rId7"/>
                      <a:srcRect/>
                      <a:stretch>
                        <a:fillRect/>
                      </a:stretch>
                    </p:blipFill>
                    <p:spPr bwMode="auto">
                      <a:xfrm>
                        <a:off x="223284" y="3359671"/>
                        <a:ext cx="3529013" cy="736600"/>
                      </a:xfrm>
                      <a:prstGeom prst="rect">
                        <a:avLst/>
                      </a:prstGeom>
                      <a:noFill/>
                      <a:ln>
                        <a:noFill/>
                      </a:ln>
                      <a:extLst>
                        <a:ext uri="{909E8E84-426E-40DD-AFC4-6F175D3DCCD1}">
                          <a14:hiddenFill xmlns:a14="http://schemas.microsoft.com/office/drawing/2010/main">
                            <a:solidFill>
                              <a:srgbClr val="DF103F"/>
                            </a:solidFill>
                          </a14:hiddenFill>
                        </a:ext>
                        <a:ext uri="{91240B29-F687-4F45-9708-019B960494DF}">
                          <a14:hiddenLine xmlns:a14="http://schemas.microsoft.com/office/drawing/2010/main" w="9525">
                            <a:solidFill>
                              <a:srgbClr val="DF103F"/>
                            </a:solidFill>
                            <a:miter lim="800000"/>
                            <a:headEnd/>
                            <a:tailEnd/>
                          </a14:hiddenLine>
                        </a:ext>
                      </a:extLst>
                    </p:spPr>
                  </p:pic>
                </p:oleObj>
              </mc:Fallback>
            </mc:AlternateContent>
          </a:graphicData>
        </a:graphic>
      </p:graphicFrame>
      <p:sp>
        <p:nvSpPr>
          <p:cNvPr id="9223" name="Text Box 4"/>
          <p:cNvSpPr txBox="1">
            <a:spLocks noChangeArrowheads="1"/>
          </p:cNvSpPr>
          <p:nvPr/>
        </p:nvSpPr>
        <p:spPr bwMode="auto">
          <a:xfrm>
            <a:off x="4171950" y="2030413"/>
            <a:ext cx="4737100" cy="830997"/>
          </a:xfrm>
          <a:prstGeom prst="rect">
            <a:avLst/>
          </a:prstGeom>
          <a:noFill/>
          <a:ln w="9525">
            <a:noFill/>
            <a:miter lim="800000"/>
            <a:headEnd/>
            <a:tailEnd/>
          </a:ln>
        </p:spPr>
        <p:txBody>
          <a:bodyPr>
            <a:spAutoFit/>
          </a:bodyPr>
          <a:lstStyle/>
          <a:p>
            <a:pPr eaLnBrk="0" hangingPunct="0"/>
            <a:r>
              <a:rPr lang="de-CH" sz="1600" dirty="0">
                <a:latin typeface="Verdana" pitchFamily="34" charset="0"/>
              </a:rPr>
              <a:t>Derivative </a:t>
            </a:r>
            <a:r>
              <a:rPr lang="de-CH" sz="1600" dirty="0" err="1">
                <a:latin typeface="Verdana" pitchFamily="34" charset="0"/>
              </a:rPr>
              <a:t>of</a:t>
            </a:r>
            <a:r>
              <a:rPr lang="de-CH" sz="1600" dirty="0">
                <a:latin typeface="Verdana" pitchFamily="34" charset="0"/>
              </a:rPr>
              <a:t> PM </a:t>
            </a:r>
            <a:r>
              <a:rPr lang="de-CH" sz="1600" dirty="0" err="1">
                <a:latin typeface="Verdana" pitchFamily="34" charset="0"/>
              </a:rPr>
              <a:t>wrt</a:t>
            </a:r>
            <a:r>
              <a:rPr lang="de-CH" sz="1600" dirty="0">
                <a:latin typeface="Verdana" pitchFamily="34" charset="0"/>
              </a:rPr>
              <a:t> y. </a:t>
            </a:r>
            <a:r>
              <a:rPr lang="de-CH" sz="1600" dirty="0" err="1">
                <a:latin typeface="Verdana" pitchFamily="34" charset="0"/>
              </a:rPr>
              <a:t>Meaning</a:t>
            </a:r>
            <a:r>
              <a:rPr lang="de-CH" sz="1600" dirty="0">
                <a:latin typeface="Verdana" pitchFamily="34" charset="0"/>
              </a:rPr>
              <a:t>: </a:t>
            </a:r>
            <a:r>
              <a:rPr lang="de-CH" sz="1600" dirty="0" err="1">
                <a:latin typeface="Verdana" pitchFamily="34" charset="0"/>
              </a:rPr>
              <a:t>by</a:t>
            </a:r>
            <a:r>
              <a:rPr lang="de-CH" sz="1600" dirty="0">
                <a:latin typeface="Verdana" pitchFamily="34" charset="0"/>
              </a:rPr>
              <a:t> </a:t>
            </a:r>
            <a:r>
              <a:rPr lang="de-CH" sz="1600" dirty="0" err="1">
                <a:latin typeface="Verdana" pitchFamily="34" charset="0"/>
              </a:rPr>
              <a:t>how</a:t>
            </a:r>
            <a:r>
              <a:rPr lang="de-CH" sz="1600" dirty="0">
                <a:latin typeface="Verdana" pitchFamily="34" charset="0"/>
              </a:rPr>
              <a:t> </a:t>
            </a:r>
            <a:r>
              <a:rPr lang="de-CH" sz="1600" dirty="0" err="1">
                <a:latin typeface="Verdana" pitchFamily="34" charset="0"/>
              </a:rPr>
              <a:t>much</a:t>
            </a:r>
            <a:r>
              <a:rPr lang="de-CH" sz="1600" dirty="0">
                <a:latin typeface="Verdana" pitchFamily="34" charset="0"/>
              </a:rPr>
              <a:t> (in absolute </a:t>
            </a:r>
            <a:r>
              <a:rPr lang="de-CH" sz="1600" dirty="0" err="1">
                <a:latin typeface="Verdana" pitchFamily="34" charset="0"/>
              </a:rPr>
              <a:t>terms</a:t>
            </a:r>
            <a:r>
              <a:rPr lang="de-CH" sz="1600" dirty="0">
                <a:latin typeface="Verdana" pitchFamily="34" charset="0"/>
              </a:rPr>
              <a:t>) </a:t>
            </a:r>
            <a:r>
              <a:rPr lang="de-CH" sz="1600" dirty="0" err="1">
                <a:latin typeface="Verdana" pitchFamily="34" charset="0"/>
              </a:rPr>
              <a:t>does</a:t>
            </a:r>
            <a:r>
              <a:rPr lang="de-CH" sz="1600" dirty="0">
                <a:latin typeface="Verdana" pitchFamily="34" charset="0"/>
              </a:rPr>
              <a:t> PV </a:t>
            </a:r>
            <a:r>
              <a:rPr lang="de-CH" sz="1600" dirty="0" err="1">
                <a:latin typeface="Verdana" pitchFamily="34" charset="0"/>
              </a:rPr>
              <a:t>of</a:t>
            </a:r>
            <a:r>
              <a:rPr lang="de-CH" sz="1600" dirty="0">
                <a:latin typeface="Verdana" pitchFamily="34" charset="0"/>
              </a:rPr>
              <a:t> </a:t>
            </a:r>
            <a:r>
              <a:rPr lang="de-CH" sz="1600" dirty="0" err="1">
                <a:latin typeface="Verdana" pitchFamily="34" charset="0"/>
              </a:rPr>
              <a:t>one</a:t>
            </a:r>
            <a:r>
              <a:rPr lang="de-CH" sz="1600" dirty="0">
                <a:latin typeface="Verdana" pitchFamily="34" charset="0"/>
              </a:rPr>
              <a:t> cash </a:t>
            </a:r>
            <a:r>
              <a:rPr lang="de-CH" sz="1600" dirty="0" err="1">
                <a:latin typeface="Verdana" pitchFamily="34" charset="0"/>
              </a:rPr>
              <a:t>flow</a:t>
            </a:r>
            <a:r>
              <a:rPr lang="de-CH" sz="1600" dirty="0">
                <a:latin typeface="Verdana" pitchFamily="34" charset="0"/>
              </a:rPr>
              <a:t> </a:t>
            </a:r>
            <a:r>
              <a:rPr lang="de-CH" sz="1600" dirty="0" err="1">
                <a:latin typeface="Verdana" pitchFamily="34" charset="0"/>
              </a:rPr>
              <a:t>rise</a:t>
            </a:r>
            <a:r>
              <a:rPr lang="de-CH" sz="1600" dirty="0">
                <a:latin typeface="Verdana" pitchFamily="34" charset="0"/>
              </a:rPr>
              <a:t> </a:t>
            </a:r>
            <a:r>
              <a:rPr lang="de-CH" sz="1600" dirty="0" err="1">
                <a:latin typeface="Verdana" pitchFamily="34" charset="0"/>
              </a:rPr>
              <a:t>when</a:t>
            </a:r>
            <a:r>
              <a:rPr lang="de-CH" sz="1600" dirty="0">
                <a:latin typeface="Verdana" pitchFamily="34" charset="0"/>
              </a:rPr>
              <a:t> y </a:t>
            </a:r>
            <a:r>
              <a:rPr lang="de-CH" sz="1600" dirty="0" err="1">
                <a:latin typeface="Verdana" pitchFamily="34" charset="0"/>
              </a:rPr>
              <a:t>rises</a:t>
            </a:r>
            <a:r>
              <a:rPr lang="de-CH" sz="1600" dirty="0">
                <a:latin typeface="Verdana" pitchFamily="34" charset="0"/>
              </a:rPr>
              <a:t> </a:t>
            </a:r>
            <a:r>
              <a:rPr lang="de-CH" sz="1600" dirty="0" err="1">
                <a:latin typeface="Verdana" pitchFamily="34" charset="0"/>
              </a:rPr>
              <a:t>by</a:t>
            </a:r>
            <a:r>
              <a:rPr lang="de-CH" sz="1600" dirty="0">
                <a:latin typeface="Verdana" pitchFamily="34" charset="0"/>
              </a:rPr>
              <a:t> </a:t>
            </a:r>
            <a:r>
              <a:rPr lang="de-CH" sz="1600" dirty="0" err="1">
                <a:latin typeface="Verdana" pitchFamily="34" charset="0"/>
              </a:rPr>
              <a:t>one</a:t>
            </a:r>
            <a:r>
              <a:rPr lang="de-CH" sz="1600" dirty="0">
                <a:latin typeface="Verdana" pitchFamily="34" charset="0"/>
              </a:rPr>
              <a:t> </a:t>
            </a:r>
            <a:r>
              <a:rPr lang="de-CH" sz="1600" dirty="0" err="1">
                <a:latin typeface="Verdana" pitchFamily="34" charset="0"/>
              </a:rPr>
              <a:t>unit</a:t>
            </a:r>
            <a:r>
              <a:rPr lang="de-CH" sz="1600" dirty="0">
                <a:latin typeface="Verdana" pitchFamily="34" charset="0"/>
              </a:rPr>
              <a:t>?</a:t>
            </a:r>
          </a:p>
        </p:txBody>
      </p:sp>
      <p:sp>
        <p:nvSpPr>
          <p:cNvPr id="9224" name="Text Box 6"/>
          <p:cNvSpPr txBox="1">
            <a:spLocks noChangeArrowheads="1"/>
          </p:cNvSpPr>
          <p:nvPr/>
        </p:nvSpPr>
        <p:spPr bwMode="auto">
          <a:xfrm>
            <a:off x="4184650" y="3189362"/>
            <a:ext cx="4832350" cy="1077218"/>
          </a:xfrm>
          <a:prstGeom prst="rect">
            <a:avLst/>
          </a:prstGeom>
          <a:noFill/>
          <a:ln w="9525">
            <a:noFill/>
            <a:miter lim="800000"/>
            <a:headEnd/>
            <a:tailEnd/>
          </a:ln>
        </p:spPr>
        <p:txBody>
          <a:bodyPr>
            <a:spAutoFit/>
          </a:bodyPr>
          <a:lstStyle/>
          <a:p>
            <a:pPr eaLnBrk="0" hangingPunct="0"/>
            <a:r>
              <a:rPr lang="de-CH" sz="1600" dirty="0" err="1">
                <a:latin typeface="Verdana" pitchFamily="34" charset="0"/>
              </a:rPr>
              <a:t>Sum</a:t>
            </a:r>
            <a:r>
              <a:rPr lang="de-CH" sz="1600" dirty="0">
                <a:latin typeface="Verdana" pitchFamily="34" charset="0"/>
              </a:rPr>
              <a:t> </a:t>
            </a:r>
            <a:r>
              <a:rPr lang="de-CH" sz="1600" dirty="0" err="1">
                <a:latin typeface="Verdana" pitchFamily="34" charset="0"/>
              </a:rPr>
              <a:t>this</a:t>
            </a:r>
            <a:r>
              <a:rPr lang="de-CH" sz="1600" dirty="0">
                <a:latin typeface="Verdana" pitchFamily="34" charset="0"/>
              </a:rPr>
              <a:t> </a:t>
            </a:r>
            <a:r>
              <a:rPr lang="de-CH" sz="1600" dirty="0" err="1">
                <a:latin typeface="Verdana" pitchFamily="34" charset="0"/>
              </a:rPr>
              <a:t>up</a:t>
            </a:r>
            <a:r>
              <a:rPr lang="de-CH" sz="1600" dirty="0">
                <a:latin typeface="Verdana" pitchFamily="34" charset="0"/>
              </a:rPr>
              <a:t> </a:t>
            </a:r>
            <a:r>
              <a:rPr lang="de-CH" sz="1600" dirty="0" err="1">
                <a:latin typeface="Verdana" pitchFamily="34" charset="0"/>
              </a:rPr>
              <a:t>for</a:t>
            </a:r>
            <a:r>
              <a:rPr lang="de-CH" sz="1600" dirty="0">
                <a:latin typeface="Verdana" pitchFamily="34" charset="0"/>
              </a:rPr>
              <a:t> all CF. </a:t>
            </a:r>
            <a:r>
              <a:rPr lang="de-CH" sz="1600" dirty="0" err="1">
                <a:latin typeface="Verdana" pitchFamily="34" charset="0"/>
              </a:rPr>
              <a:t>Meaning</a:t>
            </a:r>
            <a:r>
              <a:rPr lang="de-CH" sz="1600" dirty="0">
                <a:latin typeface="Verdana" pitchFamily="34" charset="0"/>
              </a:rPr>
              <a:t>: </a:t>
            </a:r>
            <a:r>
              <a:rPr lang="de-CH" sz="1600" dirty="0" err="1">
                <a:latin typeface="Verdana" pitchFamily="34" charset="0"/>
              </a:rPr>
              <a:t>by</a:t>
            </a:r>
            <a:r>
              <a:rPr lang="de-CH" sz="1600" dirty="0">
                <a:latin typeface="Verdana" pitchFamily="34" charset="0"/>
              </a:rPr>
              <a:t> </a:t>
            </a:r>
            <a:r>
              <a:rPr lang="de-CH" sz="1600" dirty="0" err="1">
                <a:latin typeface="Verdana" pitchFamily="34" charset="0"/>
              </a:rPr>
              <a:t>how</a:t>
            </a:r>
            <a:r>
              <a:rPr lang="de-CH" sz="1600" dirty="0">
                <a:latin typeface="Verdana" pitchFamily="34" charset="0"/>
              </a:rPr>
              <a:t> </a:t>
            </a:r>
            <a:r>
              <a:rPr lang="de-CH" sz="1600" dirty="0" err="1">
                <a:latin typeface="Verdana" pitchFamily="34" charset="0"/>
              </a:rPr>
              <a:t>much</a:t>
            </a:r>
            <a:r>
              <a:rPr lang="de-CH" sz="1600" dirty="0">
                <a:latin typeface="Verdana" pitchFamily="34" charset="0"/>
              </a:rPr>
              <a:t> (in absolute </a:t>
            </a:r>
            <a:r>
              <a:rPr lang="de-CH" sz="1600" dirty="0" err="1">
                <a:latin typeface="Verdana" pitchFamily="34" charset="0"/>
              </a:rPr>
              <a:t>terms</a:t>
            </a:r>
            <a:r>
              <a:rPr lang="de-CH" sz="1600" dirty="0">
                <a:latin typeface="Verdana" pitchFamily="34" charset="0"/>
              </a:rPr>
              <a:t>) </a:t>
            </a:r>
            <a:r>
              <a:rPr lang="de-CH" sz="1600" dirty="0" err="1">
                <a:latin typeface="Verdana" pitchFamily="34" charset="0"/>
              </a:rPr>
              <a:t>does</a:t>
            </a:r>
            <a:r>
              <a:rPr lang="de-CH" sz="1600" dirty="0">
                <a:latin typeface="Verdana" pitchFamily="34" charset="0"/>
              </a:rPr>
              <a:t> P </a:t>
            </a:r>
            <a:r>
              <a:rPr lang="de-CH" sz="1600" dirty="0" err="1">
                <a:latin typeface="Verdana" pitchFamily="34" charset="0"/>
              </a:rPr>
              <a:t>of</a:t>
            </a:r>
            <a:r>
              <a:rPr lang="de-CH" sz="1600" dirty="0">
                <a:latin typeface="Verdana" pitchFamily="34" charset="0"/>
              </a:rPr>
              <a:t> </a:t>
            </a:r>
            <a:r>
              <a:rPr lang="de-CH" sz="1600" dirty="0" err="1">
                <a:latin typeface="Verdana" pitchFamily="34" charset="0"/>
              </a:rPr>
              <a:t>the</a:t>
            </a:r>
            <a:r>
              <a:rPr lang="de-CH" sz="1600" dirty="0">
                <a:latin typeface="Verdana" pitchFamily="34" charset="0"/>
              </a:rPr>
              <a:t> </a:t>
            </a:r>
            <a:r>
              <a:rPr lang="de-CH" sz="1600" dirty="0" err="1">
                <a:latin typeface="Verdana" pitchFamily="34" charset="0"/>
              </a:rPr>
              <a:t>bond</a:t>
            </a:r>
            <a:r>
              <a:rPr lang="de-CH" sz="1600" dirty="0">
                <a:latin typeface="Verdana" pitchFamily="34" charset="0"/>
              </a:rPr>
              <a:t> </a:t>
            </a:r>
            <a:r>
              <a:rPr lang="de-CH" sz="1600" dirty="0" err="1">
                <a:latin typeface="Verdana" pitchFamily="34" charset="0"/>
              </a:rPr>
              <a:t>rise</a:t>
            </a:r>
            <a:r>
              <a:rPr lang="de-CH" sz="1600" dirty="0">
                <a:latin typeface="Verdana" pitchFamily="34" charset="0"/>
              </a:rPr>
              <a:t> </a:t>
            </a:r>
            <a:r>
              <a:rPr lang="de-CH" sz="1600" dirty="0" err="1">
                <a:latin typeface="Verdana" pitchFamily="34" charset="0"/>
              </a:rPr>
              <a:t>when</a:t>
            </a:r>
            <a:r>
              <a:rPr lang="de-CH" sz="1600" dirty="0">
                <a:latin typeface="Verdana" pitchFamily="34" charset="0"/>
              </a:rPr>
              <a:t> y </a:t>
            </a:r>
            <a:r>
              <a:rPr lang="de-CH" sz="1600" dirty="0" err="1">
                <a:latin typeface="Verdana" pitchFamily="34" charset="0"/>
              </a:rPr>
              <a:t>rises</a:t>
            </a:r>
            <a:r>
              <a:rPr lang="de-CH" sz="1600" dirty="0">
                <a:latin typeface="Verdana" pitchFamily="34" charset="0"/>
              </a:rPr>
              <a:t> </a:t>
            </a:r>
            <a:r>
              <a:rPr lang="de-CH" sz="1600" dirty="0" err="1">
                <a:latin typeface="Verdana" pitchFamily="34" charset="0"/>
              </a:rPr>
              <a:t>by</a:t>
            </a:r>
            <a:r>
              <a:rPr lang="de-CH" sz="1600" dirty="0">
                <a:latin typeface="Verdana" pitchFamily="34" charset="0"/>
              </a:rPr>
              <a:t> </a:t>
            </a:r>
            <a:r>
              <a:rPr lang="de-CH" sz="1600" dirty="0" err="1">
                <a:latin typeface="Verdana" pitchFamily="34" charset="0"/>
              </a:rPr>
              <a:t>one</a:t>
            </a:r>
            <a:r>
              <a:rPr lang="de-CH" sz="1600" dirty="0">
                <a:latin typeface="Verdana" pitchFamily="34" charset="0"/>
              </a:rPr>
              <a:t> </a:t>
            </a:r>
            <a:r>
              <a:rPr lang="de-CH" sz="1600" dirty="0" err="1">
                <a:latin typeface="Verdana" pitchFamily="34" charset="0"/>
              </a:rPr>
              <a:t>unit</a:t>
            </a:r>
            <a:r>
              <a:rPr lang="de-CH" sz="1600" dirty="0">
                <a:latin typeface="Verdana" pitchFamily="34" charset="0"/>
              </a:rPr>
              <a:t>?</a:t>
            </a:r>
          </a:p>
          <a:p>
            <a:pPr eaLnBrk="0" hangingPunct="0"/>
            <a:r>
              <a:rPr lang="de-CH" sz="1600" dirty="0">
                <a:latin typeface="Verdana" pitchFamily="34" charset="0"/>
              </a:rPr>
              <a:t> </a:t>
            </a:r>
          </a:p>
        </p:txBody>
      </p:sp>
      <p:graphicFrame>
        <p:nvGraphicFramePr>
          <p:cNvPr id="9219" name="Object 7"/>
          <p:cNvGraphicFramePr>
            <a:graphicFrameLocks noChangeAspect="1"/>
          </p:cNvGraphicFramePr>
          <p:nvPr>
            <p:extLst>
              <p:ext uri="{D42A27DB-BD31-4B8C-83A1-F6EECF244321}">
                <p14:modId xmlns:p14="http://schemas.microsoft.com/office/powerpoint/2010/main" val="2312756657"/>
              </p:ext>
            </p:extLst>
          </p:nvPr>
        </p:nvGraphicFramePr>
        <p:xfrm>
          <a:off x="216349" y="4741516"/>
          <a:ext cx="3873074" cy="830262"/>
        </p:xfrm>
        <a:graphic>
          <a:graphicData uri="http://schemas.openxmlformats.org/presentationml/2006/ole">
            <mc:AlternateContent xmlns:mc="http://schemas.openxmlformats.org/markup-compatibility/2006">
              <mc:Choice xmlns:v="urn:schemas-microsoft-com:vml" Requires="v">
                <p:oleObj spid="_x0000_s1685455" name="Formel" r:id="rId8" imgW="2412720" imgH="444240" progId="Equation.3">
                  <p:embed/>
                </p:oleObj>
              </mc:Choice>
              <mc:Fallback>
                <p:oleObj name="Formel" r:id="rId8" imgW="2412720" imgH="444240" progId="Equation.3">
                  <p:embed/>
                  <p:pic>
                    <p:nvPicPr>
                      <p:cNvPr id="0" name="Object 7"/>
                      <p:cNvPicPr>
                        <a:picLocks noChangeAspect="1" noChangeArrowheads="1"/>
                      </p:cNvPicPr>
                      <p:nvPr/>
                    </p:nvPicPr>
                    <p:blipFill>
                      <a:blip r:embed="rId9"/>
                      <a:srcRect/>
                      <a:stretch>
                        <a:fillRect/>
                      </a:stretch>
                    </p:blipFill>
                    <p:spPr bwMode="auto">
                      <a:xfrm>
                        <a:off x="216349" y="4741516"/>
                        <a:ext cx="3873074" cy="830262"/>
                      </a:xfrm>
                      <a:prstGeom prst="rect">
                        <a:avLst/>
                      </a:prstGeom>
                      <a:noFill/>
                      <a:ln w="38100">
                        <a:noFill/>
                        <a:miter lim="800000"/>
                        <a:headEnd/>
                        <a:tailEnd/>
                      </a:ln>
                    </p:spPr>
                  </p:pic>
                </p:oleObj>
              </mc:Fallback>
            </mc:AlternateContent>
          </a:graphicData>
        </a:graphic>
      </p:graphicFrame>
      <p:sp>
        <p:nvSpPr>
          <p:cNvPr id="9225" name="Text Box 8"/>
          <p:cNvSpPr txBox="1">
            <a:spLocks noChangeArrowheads="1"/>
          </p:cNvSpPr>
          <p:nvPr/>
        </p:nvSpPr>
        <p:spPr bwMode="auto">
          <a:xfrm>
            <a:off x="4184650" y="4618038"/>
            <a:ext cx="4832350" cy="1077218"/>
          </a:xfrm>
          <a:prstGeom prst="rect">
            <a:avLst/>
          </a:prstGeom>
          <a:noFill/>
          <a:ln w="9525">
            <a:noFill/>
            <a:miter lim="800000"/>
            <a:headEnd/>
            <a:tailEnd/>
          </a:ln>
        </p:spPr>
        <p:txBody>
          <a:bodyPr>
            <a:spAutoFit/>
          </a:bodyPr>
          <a:lstStyle/>
          <a:p>
            <a:pPr eaLnBrk="0" hangingPunct="0"/>
            <a:r>
              <a:rPr lang="de-CH" sz="1600" dirty="0" err="1">
                <a:latin typeface="Verdana" pitchFamily="34" charset="0"/>
              </a:rPr>
              <a:t>Mulitply</a:t>
            </a:r>
            <a:r>
              <a:rPr lang="de-CH" sz="1600" dirty="0">
                <a:latin typeface="Verdana" pitchFamily="34" charset="0"/>
              </a:rPr>
              <a:t> </a:t>
            </a:r>
            <a:r>
              <a:rPr lang="de-CH" sz="1600" dirty="0" err="1">
                <a:latin typeface="Verdana" pitchFamily="34" charset="0"/>
              </a:rPr>
              <a:t>by</a:t>
            </a:r>
            <a:r>
              <a:rPr lang="de-CH" sz="1600" dirty="0">
                <a:latin typeface="Verdana" pitchFamily="34" charset="0"/>
              </a:rPr>
              <a:t> -1 (</a:t>
            </a:r>
            <a:r>
              <a:rPr lang="de-CH" sz="1600" dirty="0" err="1">
                <a:latin typeface="Verdana" pitchFamily="34" charset="0"/>
              </a:rPr>
              <a:t>to</a:t>
            </a:r>
            <a:r>
              <a:rPr lang="de-CH" sz="1600" dirty="0">
                <a:latin typeface="Verdana" pitchFamily="34" charset="0"/>
              </a:rPr>
              <a:t> </a:t>
            </a:r>
            <a:r>
              <a:rPr lang="de-CH" sz="1600" dirty="0" err="1">
                <a:latin typeface="Verdana" pitchFamily="34" charset="0"/>
              </a:rPr>
              <a:t>make</a:t>
            </a:r>
            <a:r>
              <a:rPr lang="de-CH" sz="1600" dirty="0">
                <a:latin typeface="Verdana" pitchFamily="34" charset="0"/>
              </a:rPr>
              <a:t> positive) </a:t>
            </a:r>
            <a:r>
              <a:rPr lang="de-CH" sz="1600" dirty="0" err="1">
                <a:latin typeface="Verdana" pitchFamily="34" charset="0"/>
              </a:rPr>
              <a:t>and</a:t>
            </a:r>
            <a:r>
              <a:rPr lang="de-CH" sz="1600" dirty="0">
                <a:latin typeface="Verdana" pitchFamily="34" charset="0"/>
              </a:rPr>
              <a:t> </a:t>
            </a:r>
            <a:r>
              <a:rPr lang="de-CH" sz="1600" dirty="0" err="1">
                <a:latin typeface="Verdana" pitchFamily="34" charset="0"/>
              </a:rPr>
              <a:t>divide</a:t>
            </a:r>
            <a:r>
              <a:rPr lang="de-CH" sz="1600" dirty="0">
                <a:latin typeface="Verdana" pitchFamily="34" charset="0"/>
              </a:rPr>
              <a:t> </a:t>
            </a:r>
            <a:r>
              <a:rPr lang="de-CH" sz="1600" dirty="0" err="1">
                <a:latin typeface="Verdana" pitchFamily="34" charset="0"/>
              </a:rPr>
              <a:t>by</a:t>
            </a:r>
            <a:r>
              <a:rPr lang="de-CH" sz="1600" dirty="0">
                <a:latin typeface="Verdana" pitchFamily="34" charset="0"/>
              </a:rPr>
              <a:t> P (</a:t>
            </a:r>
            <a:r>
              <a:rPr lang="de-CH" sz="1600" dirty="0" err="1">
                <a:latin typeface="Verdana" pitchFamily="34" charset="0"/>
              </a:rPr>
              <a:t>to</a:t>
            </a:r>
            <a:r>
              <a:rPr lang="de-CH" sz="1600" dirty="0">
                <a:latin typeface="Verdana" pitchFamily="34" charset="0"/>
              </a:rPr>
              <a:t> </a:t>
            </a:r>
            <a:r>
              <a:rPr lang="de-CH" sz="1600" dirty="0" err="1">
                <a:latin typeface="Verdana" pitchFamily="34" charset="0"/>
              </a:rPr>
              <a:t>make</a:t>
            </a:r>
            <a:r>
              <a:rPr lang="de-CH" sz="1600" dirty="0">
                <a:latin typeface="Verdana" pitchFamily="34" charset="0"/>
              </a:rPr>
              <a:t> </a:t>
            </a:r>
            <a:r>
              <a:rPr lang="de-CH" sz="1600" dirty="0" err="1">
                <a:latin typeface="Verdana" pitchFamily="34" charset="0"/>
              </a:rPr>
              <a:t>it</a:t>
            </a:r>
            <a:r>
              <a:rPr lang="de-CH" sz="1600" dirty="0">
                <a:latin typeface="Verdana" pitchFamily="34" charset="0"/>
              </a:rPr>
              <a:t> a relative </a:t>
            </a:r>
            <a:r>
              <a:rPr lang="de-CH" sz="1600" dirty="0" err="1">
                <a:latin typeface="Verdana" pitchFamily="34" charset="0"/>
              </a:rPr>
              <a:t>change</a:t>
            </a:r>
            <a:r>
              <a:rPr lang="de-CH" sz="1600" dirty="0">
                <a:latin typeface="Verdana" pitchFamily="34" charset="0"/>
              </a:rPr>
              <a:t>). </a:t>
            </a:r>
            <a:r>
              <a:rPr lang="de-CH" sz="1600" dirty="0" err="1">
                <a:latin typeface="Verdana" pitchFamily="34" charset="0"/>
              </a:rPr>
              <a:t>Meaning</a:t>
            </a:r>
            <a:r>
              <a:rPr lang="de-CH" sz="1600" dirty="0">
                <a:latin typeface="Verdana" pitchFamily="34" charset="0"/>
              </a:rPr>
              <a:t>: </a:t>
            </a:r>
            <a:r>
              <a:rPr lang="de-CH" sz="1600" dirty="0" err="1">
                <a:latin typeface="Verdana" pitchFamily="34" charset="0"/>
              </a:rPr>
              <a:t>By</a:t>
            </a:r>
            <a:r>
              <a:rPr lang="de-CH" sz="1600" dirty="0">
                <a:latin typeface="Verdana" pitchFamily="34" charset="0"/>
              </a:rPr>
              <a:t> </a:t>
            </a:r>
            <a:r>
              <a:rPr lang="de-CH" sz="1600" dirty="0" err="1">
                <a:latin typeface="Verdana" pitchFamily="34" charset="0"/>
              </a:rPr>
              <a:t>how</a:t>
            </a:r>
            <a:r>
              <a:rPr lang="de-CH" sz="1600" dirty="0">
                <a:latin typeface="Verdana" pitchFamily="34" charset="0"/>
              </a:rPr>
              <a:t> </a:t>
            </a:r>
            <a:r>
              <a:rPr lang="de-CH" sz="1600" dirty="0" err="1">
                <a:latin typeface="Verdana" pitchFamily="34" charset="0"/>
              </a:rPr>
              <a:t>much</a:t>
            </a:r>
            <a:r>
              <a:rPr lang="de-CH" sz="1600" dirty="0">
                <a:latin typeface="Verdana" pitchFamily="34" charset="0"/>
              </a:rPr>
              <a:t> (in %) </a:t>
            </a:r>
            <a:r>
              <a:rPr lang="de-CH" sz="1600" dirty="0" err="1">
                <a:latin typeface="Verdana" pitchFamily="34" charset="0"/>
              </a:rPr>
              <a:t>does</a:t>
            </a:r>
            <a:r>
              <a:rPr lang="de-CH" sz="1600" dirty="0">
                <a:latin typeface="Verdana" pitchFamily="34" charset="0"/>
              </a:rPr>
              <a:t> P fall </a:t>
            </a:r>
            <a:r>
              <a:rPr lang="de-CH" sz="1600" dirty="0" err="1">
                <a:latin typeface="Verdana" pitchFamily="34" charset="0"/>
              </a:rPr>
              <a:t>when</a:t>
            </a:r>
            <a:r>
              <a:rPr lang="de-CH" sz="1600" dirty="0">
                <a:latin typeface="Verdana" pitchFamily="34" charset="0"/>
              </a:rPr>
              <a:t> y </a:t>
            </a:r>
            <a:r>
              <a:rPr lang="de-CH" sz="1600" dirty="0" err="1">
                <a:latin typeface="Verdana" pitchFamily="34" charset="0"/>
              </a:rPr>
              <a:t>rises</a:t>
            </a:r>
            <a:r>
              <a:rPr lang="de-CH" sz="1600" dirty="0">
                <a:latin typeface="Verdana" pitchFamily="34" charset="0"/>
              </a:rPr>
              <a:t> </a:t>
            </a:r>
            <a:r>
              <a:rPr lang="de-CH" sz="1600" dirty="0" err="1">
                <a:latin typeface="Verdana" pitchFamily="34" charset="0"/>
              </a:rPr>
              <a:t>by</a:t>
            </a:r>
            <a:r>
              <a:rPr lang="de-CH" sz="1600" dirty="0">
                <a:latin typeface="Verdana" pitchFamily="34" charset="0"/>
              </a:rPr>
              <a:t> </a:t>
            </a:r>
            <a:r>
              <a:rPr lang="de-CH" sz="1600" dirty="0" err="1">
                <a:latin typeface="Verdana" pitchFamily="34" charset="0"/>
              </a:rPr>
              <a:t>one</a:t>
            </a:r>
            <a:r>
              <a:rPr lang="de-CH" sz="1600" dirty="0">
                <a:latin typeface="Verdana" pitchFamily="34" charset="0"/>
              </a:rPr>
              <a:t> </a:t>
            </a:r>
            <a:r>
              <a:rPr lang="de-CH" sz="1600" dirty="0" err="1">
                <a:latin typeface="Verdana" pitchFamily="34" charset="0"/>
              </a:rPr>
              <a:t>unit</a:t>
            </a:r>
            <a:r>
              <a:rPr lang="de-CH" sz="1600" dirty="0">
                <a:latin typeface="Verdana"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p:bldP spid="92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 name="Rectangle 2"/>
          <p:cNvSpPr>
            <a:spLocks noGrp="1" noChangeArrowheads="1"/>
          </p:cNvSpPr>
          <p:nvPr>
            <p:ph type="title"/>
          </p:nvPr>
        </p:nvSpPr>
        <p:spPr/>
        <p:txBody>
          <a:bodyPr/>
          <a:lstStyle/>
          <a:p>
            <a:pPr eaLnBrk="1" hangingPunct="1"/>
            <a:r>
              <a:rPr lang="de-CH" dirty="0"/>
              <a:t>Duration </a:t>
            </a:r>
            <a:r>
              <a:rPr lang="de-CH" dirty="0" err="1"/>
              <a:t>has</a:t>
            </a:r>
            <a:r>
              <a:rPr lang="de-CH" dirty="0"/>
              <a:t> a (negative) </a:t>
            </a:r>
            <a:r>
              <a:rPr lang="de-CH" dirty="0" err="1"/>
              <a:t>mulitplier</a:t>
            </a:r>
            <a:r>
              <a:rPr lang="de-CH" dirty="0"/>
              <a:t> </a:t>
            </a:r>
            <a:r>
              <a:rPr lang="de-CH" dirty="0" err="1"/>
              <a:t>effect</a:t>
            </a:r>
            <a:r>
              <a:rPr lang="de-CH" dirty="0"/>
              <a:t> </a:t>
            </a:r>
            <a:endParaRPr lang="de-CH" dirty="0">
              <a:solidFill>
                <a:schemeClr val="tx1"/>
              </a:solidFill>
              <a:sym typeface="Symbol" pitchFamily="18" charset="2"/>
            </a:endParaRPr>
          </a:p>
        </p:txBody>
      </p:sp>
      <p:graphicFrame>
        <p:nvGraphicFramePr>
          <p:cNvPr id="11266" name="Object 3"/>
          <p:cNvGraphicFramePr>
            <a:graphicFrameLocks noGrp="1" noChangeAspect="1"/>
          </p:cNvGraphicFramePr>
          <p:nvPr>
            <p:ph idx="1"/>
            <p:extLst>
              <p:ext uri="{D42A27DB-BD31-4B8C-83A1-F6EECF244321}">
                <p14:modId xmlns:p14="http://schemas.microsoft.com/office/powerpoint/2010/main" val="2959559879"/>
              </p:ext>
            </p:extLst>
          </p:nvPr>
        </p:nvGraphicFramePr>
        <p:xfrm>
          <a:off x="711163" y="2708225"/>
          <a:ext cx="2681656" cy="1268351"/>
        </p:xfrm>
        <a:graphic>
          <a:graphicData uri="http://schemas.openxmlformats.org/presentationml/2006/ole">
            <mc:AlternateContent xmlns:mc="http://schemas.openxmlformats.org/markup-compatibility/2006">
              <mc:Choice xmlns:v="urn:schemas-microsoft-com:vml" Requires="v">
                <p:oleObj spid="_x0000_s1718690" name="Formel" r:id="rId4" imgW="939600" imgH="444240" progId="Equation.3">
                  <p:embed/>
                </p:oleObj>
              </mc:Choice>
              <mc:Fallback>
                <p:oleObj name="Formel" r:id="rId4" imgW="939600" imgH="444240" progId="Equation.3">
                  <p:embed/>
                  <p:pic>
                    <p:nvPicPr>
                      <p:cNvPr id="0" name="Object 3"/>
                      <p:cNvPicPr>
                        <a:picLocks noChangeAspect="1" noChangeArrowheads="1"/>
                      </p:cNvPicPr>
                      <p:nvPr/>
                    </p:nvPicPr>
                    <p:blipFill>
                      <a:blip r:embed="rId5"/>
                      <a:srcRect/>
                      <a:stretch>
                        <a:fillRect/>
                      </a:stretch>
                    </p:blipFill>
                    <p:spPr bwMode="auto">
                      <a:xfrm>
                        <a:off x="711163" y="2708225"/>
                        <a:ext cx="2681656" cy="1268351"/>
                      </a:xfrm>
                      <a:prstGeom prst="rect">
                        <a:avLst/>
                      </a:prstGeom>
                      <a:noFill/>
                      <a:ln>
                        <a:noFill/>
                      </a:ln>
                      <a:extLst/>
                    </p:spPr>
                  </p:pic>
                </p:oleObj>
              </mc:Fallback>
            </mc:AlternateContent>
          </a:graphicData>
        </a:graphic>
      </p:graphicFrame>
      <p:graphicFrame>
        <p:nvGraphicFramePr>
          <p:cNvPr id="11267" name="Object 4"/>
          <p:cNvGraphicFramePr>
            <a:graphicFrameLocks noGrp="1" noChangeAspect="1"/>
          </p:cNvGraphicFramePr>
          <p:nvPr>
            <p:ph sz="quarter" idx="4294967295"/>
            <p:extLst>
              <p:ext uri="{D42A27DB-BD31-4B8C-83A1-F6EECF244321}">
                <p14:modId xmlns:p14="http://schemas.microsoft.com/office/powerpoint/2010/main" val="1675662090"/>
              </p:ext>
            </p:extLst>
          </p:nvPr>
        </p:nvGraphicFramePr>
        <p:xfrm>
          <a:off x="4986448" y="1504470"/>
          <a:ext cx="2466975" cy="1127125"/>
        </p:xfrm>
        <a:graphic>
          <a:graphicData uri="http://schemas.openxmlformats.org/presentationml/2006/ole">
            <mc:AlternateContent xmlns:mc="http://schemas.openxmlformats.org/markup-compatibility/2006">
              <mc:Choice xmlns:v="urn:schemas-microsoft-com:vml" Requires="v">
                <p:oleObj spid="_x0000_s1718691" name="Formel" r:id="rId6" imgW="1028520" imgH="469800" progId="Equation.3">
                  <p:embed/>
                </p:oleObj>
              </mc:Choice>
              <mc:Fallback>
                <p:oleObj name="Formel" r:id="rId6" imgW="1028520" imgH="469800" progId="Equation.3">
                  <p:embed/>
                  <p:pic>
                    <p:nvPicPr>
                      <p:cNvPr id="0" name="Object 4"/>
                      <p:cNvPicPr>
                        <a:picLocks noChangeAspect="1" noChangeArrowheads="1"/>
                      </p:cNvPicPr>
                      <p:nvPr/>
                    </p:nvPicPr>
                    <p:blipFill>
                      <a:blip r:embed="rId7"/>
                      <a:srcRect/>
                      <a:stretch>
                        <a:fillRect/>
                      </a:stretch>
                    </p:blipFill>
                    <p:spPr bwMode="auto">
                      <a:xfrm>
                        <a:off x="4986448" y="1504470"/>
                        <a:ext cx="2466975" cy="1127125"/>
                      </a:xfrm>
                      <a:prstGeom prst="rect">
                        <a:avLst/>
                      </a:prstGeom>
                      <a:noFill/>
                      <a:ln>
                        <a:noFill/>
                      </a:ln>
                      <a:extLst>
                        <a:ext uri="{909E8E84-426E-40DD-AFC4-6F175D3DCCD1}">
                          <a14:hiddenFill xmlns:a14="http://schemas.microsoft.com/office/drawing/2010/main">
                            <a:solidFill>
                              <a:srgbClr val="DF103F"/>
                            </a:solidFill>
                          </a14:hiddenFill>
                        </a:ext>
                        <a:ext uri="{91240B29-F687-4F45-9708-019B960494DF}">
                          <a14:hiddenLine xmlns:a14="http://schemas.microsoft.com/office/drawing/2010/main" w="9525">
                            <a:solidFill>
                              <a:srgbClr val="DF103F"/>
                            </a:solidFill>
                            <a:miter lim="800000"/>
                            <a:headEnd/>
                            <a:tailEnd/>
                          </a14:hiddenLine>
                        </a:ext>
                      </a:extLst>
                    </p:spPr>
                  </p:pic>
                </p:oleObj>
              </mc:Fallback>
            </mc:AlternateContent>
          </a:graphicData>
        </a:graphic>
      </p:graphicFrame>
      <p:graphicFrame>
        <p:nvGraphicFramePr>
          <p:cNvPr id="11268" name="Object 6"/>
          <p:cNvGraphicFramePr>
            <a:graphicFrameLocks noGrp="1" noChangeAspect="1"/>
          </p:cNvGraphicFramePr>
          <p:nvPr>
            <p:ph sz="quarter" idx="4294967295"/>
            <p:extLst>
              <p:ext uri="{D42A27DB-BD31-4B8C-83A1-F6EECF244321}">
                <p14:modId xmlns:p14="http://schemas.microsoft.com/office/powerpoint/2010/main" val="1287592662"/>
              </p:ext>
            </p:extLst>
          </p:nvPr>
        </p:nvGraphicFramePr>
        <p:xfrm>
          <a:off x="5017017" y="2871044"/>
          <a:ext cx="2638425" cy="1162050"/>
        </p:xfrm>
        <a:graphic>
          <a:graphicData uri="http://schemas.openxmlformats.org/presentationml/2006/ole">
            <mc:AlternateContent xmlns:mc="http://schemas.openxmlformats.org/markup-compatibility/2006">
              <mc:Choice xmlns:v="urn:schemas-microsoft-com:vml" Requires="v">
                <p:oleObj spid="_x0000_s1718692" name="Formel" r:id="rId8" imgW="1066680" imgH="469800" progId="Equation.3">
                  <p:embed/>
                </p:oleObj>
              </mc:Choice>
              <mc:Fallback>
                <p:oleObj name="Formel" r:id="rId8" imgW="1066680" imgH="469800" progId="Equation.3">
                  <p:embed/>
                  <p:pic>
                    <p:nvPicPr>
                      <p:cNvPr id="0" name="Object 6"/>
                      <p:cNvPicPr>
                        <a:picLocks noChangeAspect="1" noChangeArrowheads="1"/>
                      </p:cNvPicPr>
                      <p:nvPr/>
                    </p:nvPicPr>
                    <p:blipFill>
                      <a:blip r:embed="rId9"/>
                      <a:srcRect/>
                      <a:stretch>
                        <a:fillRect/>
                      </a:stretch>
                    </p:blipFill>
                    <p:spPr bwMode="auto">
                      <a:xfrm>
                        <a:off x="5017017" y="2871044"/>
                        <a:ext cx="2638425" cy="1162050"/>
                      </a:xfrm>
                      <a:prstGeom prst="rect">
                        <a:avLst/>
                      </a:prstGeom>
                      <a:solidFill>
                        <a:schemeClr val="accent3"/>
                      </a:solidFill>
                      <a:ln>
                        <a:noFill/>
                      </a:ln>
                      <a:extLst/>
                    </p:spPr>
                  </p:pic>
                </p:oleObj>
              </mc:Fallback>
            </mc:AlternateContent>
          </a:graphicData>
        </a:graphic>
      </p:graphicFrame>
      <p:sp>
        <p:nvSpPr>
          <p:cNvPr id="11271" name="Text Box 5"/>
          <p:cNvSpPr txBox="1">
            <a:spLocks noChangeArrowheads="1"/>
          </p:cNvSpPr>
          <p:nvPr/>
        </p:nvSpPr>
        <p:spPr bwMode="auto">
          <a:xfrm>
            <a:off x="4049713" y="2932956"/>
            <a:ext cx="552450" cy="519113"/>
          </a:xfrm>
          <a:prstGeom prst="rect">
            <a:avLst/>
          </a:prstGeom>
          <a:noFill/>
          <a:ln w="9525">
            <a:noFill/>
            <a:miter lim="800000"/>
            <a:headEnd/>
            <a:tailEnd/>
          </a:ln>
        </p:spPr>
        <p:txBody>
          <a:bodyPr>
            <a:spAutoFit/>
          </a:bodyPr>
          <a:lstStyle/>
          <a:p>
            <a:pPr eaLnBrk="0" hangingPunct="0"/>
            <a:r>
              <a:rPr lang="de-CH" sz="2800" b="1" dirty="0">
                <a:latin typeface="Times" pitchFamily="18" charset="0"/>
                <a:sym typeface="Symbol" pitchFamily="18" charset="2"/>
              </a:rPr>
              <a:t></a:t>
            </a:r>
          </a:p>
        </p:txBody>
      </p:sp>
      <p:graphicFrame>
        <p:nvGraphicFramePr>
          <p:cNvPr id="2" name="Objekt 1"/>
          <p:cNvGraphicFramePr>
            <a:graphicFrameLocks noGrp="1" noChangeAspect="1"/>
          </p:cNvGraphicFramePr>
          <p:nvPr>
            <p:extLst>
              <p:ext uri="{D42A27DB-BD31-4B8C-83A1-F6EECF244321}">
                <p14:modId xmlns:p14="http://schemas.microsoft.com/office/powerpoint/2010/main" val="1660006022"/>
              </p:ext>
            </p:extLst>
          </p:nvPr>
        </p:nvGraphicFramePr>
        <p:xfrm>
          <a:off x="5053534" y="4484688"/>
          <a:ext cx="3298825" cy="628650"/>
        </p:xfrm>
        <a:graphic>
          <a:graphicData uri="http://schemas.openxmlformats.org/presentationml/2006/ole">
            <mc:AlternateContent xmlns:mc="http://schemas.openxmlformats.org/markup-compatibility/2006">
              <mc:Choice xmlns:v="urn:schemas-microsoft-com:vml" Requires="v">
                <p:oleObj spid="_x0000_s1718693" name="Formel" r:id="rId10" imgW="1333440" imgH="253800" progId="Equation.3">
                  <p:embed/>
                </p:oleObj>
              </mc:Choice>
              <mc:Fallback>
                <p:oleObj name="Formel" r:id="rId10" imgW="1333440" imgH="253800" progId="Equation.3">
                  <p:embed/>
                  <p:pic>
                    <p:nvPicPr>
                      <p:cNvPr id="0" name="Object 6"/>
                      <p:cNvPicPr>
                        <a:picLocks noGrp="1" noChangeAspect="1" noChangeArrowheads="1"/>
                      </p:cNvPicPr>
                      <p:nvPr/>
                    </p:nvPicPr>
                    <p:blipFill>
                      <a:blip r:embed="rId11"/>
                      <a:srcRect/>
                      <a:stretch>
                        <a:fillRect/>
                      </a:stretch>
                    </p:blipFill>
                    <p:spPr bwMode="auto">
                      <a:xfrm>
                        <a:off x="5053534" y="4484688"/>
                        <a:ext cx="3298825" cy="628650"/>
                      </a:xfrm>
                      <a:prstGeom prst="rect">
                        <a:avLst/>
                      </a:prstGeom>
                      <a:solidFill>
                        <a:srgbClr val="0BD0D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7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2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The </a:t>
            </a:r>
            <a:r>
              <a:rPr lang="de-CH" dirty="0" err="1"/>
              <a:t>convexity</a:t>
            </a:r>
            <a:r>
              <a:rPr lang="de-CH" dirty="0"/>
              <a:t> </a:t>
            </a:r>
            <a:r>
              <a:rPr lang="de-CH" dirty="0" err="1"/>
              <a:t>measure</a:t>
            </a:r>
            <a:r>
              <a:rPr lang="de-CH" dirty="0"/>
              <a:t> </a:t>
            </a:r>
            <a:r>
              <a:rPr lang="de-CH" dirty="0" err="1"/>
              <a:t>can</a:t>
            </a:r>
            <a:r>
              <a:rPr lang="de-CH" dirty="0"/>
              <a:t> </a:t>
            </a:r>
            <a:r>
              <a:rPr lang="de-CH" dirty="0" err="1"/>
              <a:t>improve</a:t>
            </a:r>
            <a:r>
              <a:rPr lang="de-CH" dirty="0"/>
              <a:t> </a:t>
            </a:r>
            <a:r>
              <a:rPr lang="de-CH" dirty="0" err="1"/>
              <a:t>the</a:t>
            </a:r>
            <a:r>
              <a:rPr lang="de-CH" dirty="0"/>
              <a:t> </a:t>
            </a:r>
            <a:r>
              <a:rPr lang="de-CH" dirty="0" err="1"/>
              <a:t>approximation</a:t>
            </a:r>
            <a:endParaRPr lang="de-CH" dirty="0"/>
          </a:p>
        </p:txBody>
      </p:sp>
      <p:sp>
        <p:nvSpPr>
          <p:cNvPr id="5" name="AutoShape 4"/>
          <p:cNvSpPr>
            <a:spLocks noChangeAspect="1" noChangeArrowheads="1" noTextEdit="1"/>
          </p:cNvSpPr>
          <p:nvPr/>
        </p:nvSpPr>
        <p:spPr bwMode="auto">
          <a:xfrm>
            <a:off x="433388" y="1089025"/>
            <a:ext cx="8167687" cy="476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6" name="Freeform 6"/>
          <p:cNvSpPr>
            <a:spLocks noEditPoints="1"/>
          </p:cNvSpPr>
          <p:nvPr/>
        </p:nvSpPr>
        <p:spPr bwMode="auto">
          <a:xfrm>
            <a:off x="1162050" y="1203325"/>
            <a:ext cx="6911975" cy="3844925"/>
          </a:xfrm>
          <a:custGeom>
            <a:avLst/>
            <a:gdLst>
              <a:gd name="T0" fmla="*/ 0 w 4354"/>
              <a:gd name="T1" fmla="*/ 2416 h 2422"/>
              <a:gd name="T2" fmla="*/ 4354 w 4354"/>
              <a:gd name="T3" fmla="*/ 2416 h 2422"/>
              <a:gd name="T4" fmla="*/ 4354 w 4354"/>
              <a:gd name="T5" fmla="*/ 2422 h 2422"/>
              <a:gd name="T6" fmla="*/ 0 w 4354"/>
              <a:gd name="T7" fmla="*/ 2422 h 2422"/>
              <a:gd name="T8" fmla="*/ 0 w 4354"/>
              <a:gd name="T9" fmla="*/ 2416 h 2422"/>
              <a:gd name="T10" fmla="*/ 0 w 4354"/>
              <a:gd name="T11" fmla="*/ 2071 h 2422"/>
              <a:gd name="T12" fmla="*/ 4354 w 4354"/>
              <a:gd name="T13" fmla="*/ 2071 h 2422"/>
              <a:gd name="T14" fmla="*/ 4354 w 4354"/>
              <a:gd name="T15" fmla="*/ 2077 h 2422"/>
              <a:gd name="T16" fmla="*/ 0 w 4354"/>
              <a:gd name="T17" fmla="*/ 2077 h 2422"/>
              <a:gd name="T18" fmla="*/ 0 w 4354"/>
              <a:gd name="T19" fmla="*/ 2071 h 2422"/>
              <a:gd name="T20" fmla="*/ 0 w 4354"/>
              <a:gd name="T21" fmla="*/ 1726 h 2422"/>
              <a:gd name="T22" fmla="*/ 4354 w 4354"/>
              <a:gd name="T23" fmla="*/ 1726 h 2422"/>
              <a:gd name="T24" fmla="*/ 4354 w 4354"/>
              <a:gd name="T25" fmla="*/ 1731 h 2422"/>
              <a:gd name="T26" fmla="*/ 0 w 4354"/>
              <a:gd name="T27" fmla="*/ 1731 h 2422"/>
              <a:gd name="T28" fmla="*/ 0 w 4354"/>
              <a:gd name="T29" fmla="*/ 1726 h 2422"/>
              <a:gd name="T30" fmla="*/ 0 w 4354"/>
              <a:gd name="T31" fmla="*/ 1381 h 2422"/>
              <a:gd name="T32" fmla="*/ 4354 w 4354"/>
              <a:gd name="T33" fmla="*/ 1381 h 2422"/>
              <a:gd name="T34" fmla="*/ 4354 w 4354"/>
              <a:gd name="T35" fmla="*/ 1387 h 2422"/>
              <a:gd name="T36" fmla="*/ 0 w 4354"/>
              <a:gd name="T37" fmla="*/ 1387 h 2422"/>
              <a:gd name="T38" fmla="*/ 0 w 4354"/>
              <a:gd name="T39" fmla="*/ 1381 h 2422"/>
              <a:gd name="T40" fmla="*/ 0 w 4354"/>
              <a:gd name="T41" fmla="*/ 1035 h 2422"/>
              <a:gd name="T42" fmla="*/ 4354 w 4354"/>
              <a:gd name="T43" fmla="*/ 1035 h 2422"/>
              <a:gd name="T44" fmla="*/ 4354 w 4354"/>
              <a:gd name="T45" fmla="*/ 1041 h 2422"/>
              <a:gd name="T46" fmla="*/ 0 w 4354"/>
              <a:gd name="T47" fmla="*/ 1041 h 2422"/>
              <a:gd name="T48" fmla="*/ 0 w 4354"/>
              <a:gd name="T49" fmla="*/ 1035 h 2422"/>
              <a:gd name="T50" fmla="*/ 0 w 4354"/>
              <a:gd name="T51" fmla="*/ 691 h 2422"/>
              <a:gd name="T52" fmla="*/ 4354 w 4354"/>
              <a:gd name="T53" fmla="*/ 691 h 2422"/>
              <a:gd name="T54" fmla="*/ 4354 w 4354"/>
              <a:gd name="T55" fmla="*/ 697 h 2422"/>
              <a:gd name="T56" fmla="*/ 0 w 4354"/>
              <a:gd name="T57" fmla="*/ 697 h 2422"/>
              <a:gd name="T58" fmla="*/ 0 w 4354"/>
              <a:gd name="T59" fmla="*/ 691 h 2422"/>
              <a:gd name="T60" fmla="*/ 0 w 4354"/>
              <a:gd name="T61" fmla="*/ 345 h 2422"/>
              <a:gd name="T62" fmla="*/ 4354 w 4354"/>
              <a:gd name="T63" fmla="*/ 345 h 2422"/>
              <a:gd name="T64" fmla="*/ 4354 w 4354"/>
              <a:gd name="T65" fmla="*/ 351 h 2422"/>
              <a:gd name="T66" fmla="*/ 0 w 4354"/>
              <a:gd name="T67" fmla="*/ 351 h 2422"/>
              <a:gd name="T68" fmla="*/ 0 w 4354"/>
              <a:gd name="T69" fmla="*/ 345 h 2422"/>
              <a:gd name="T70" fmla="*/ 0 w 4354"/>
              <a:gd name="T71" fmla="*/ 0 h 2422"/>
              <a:gd name="T72" fmla="*/ 4354 w 4354"/>
              <a:gd name="T73" fmla="*/ 0 h 2422"/>
              <a:gd name="T74" fmla="*/ 4354 w 4354"/>
              <a:gd name="T75" fmla="*/ 5 h 2422"/>
              <a:gd name="T76" fmla="*/ 0 w 4354"/>
              <a:gd name="T77" fmla="*/ 5 h 2422"/>
              <a:gd name="T78" fmla="*/ 0 w 4354"/>
              <a:gd name="T79" fmla="*/ 0 h 2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54" h="2422">
                <a:moveTo>
                  <a:pt x="0" y="2416"/>
                </a:moveTo>
                <a:lnTo>
                  <a:pt x="4354" y="2416"/>
                </a:lnTo>
                <a:lnTo>
                  <a:pt x="4354" y="2422"/>
                </a:lnTo>
                <a:lnTo>
                  <a:pt x="0" y="2422"/>
                </a:lnTo>
                <a:lnTo>
                  <a:pt x="0" y="2416"/>
                </a:lnTo>
                <a:close/>
                <a:moveTo>
                  <a:pt x="0" y="2071"/>
                </a:moveTo>
                <a:lnTo>
                  <a:pt x="4354" y="2071"/>
                </a:lnTo>
                <a:lnTo>
                  <a:pt x="4354" y="2077"/>
                </a:lnTo>
                <a:lnTo>
                  <a:pt x="0" y="2077"/>
                </a:lnTo>
                <a:lnTo>
                  <a:pt x="0" y="2071"/>
                </a:lnTo>
                <a:close/>
                <a:moveTo>
                  <a:pt x="0" y="1726"/>
                </a:moveTo>
                <a:lnTo>
                  <a:pt x="4354" y="1726"/>
                </a:lnTo>
                <a:lnTo>
                  <a:pt x="4354" y="1731"/>
                </a:lnTo>
                <a:lnTo>
                  <a:pt x="0" y="1731"/>
                </a:lnTo>
                <a:lnTo>
                  <a:pt x="0" y="1726"/>
                </a:lnTo>
                <a:close/>
                <a:moveTo>
                  <a:pt x="0" y="1381"/>
                </a:moveTo>
                <a:lnTo>
                  <a:pt x="4354" y="1381"/>
                </a:lnTo>
                <a:lnTo>
                  <a:pt x="4354" y="1387"/>
                </a:lnTo>
                <a:lnTo>
                  <a:pt x="0" y="1387"/>
                </a:lnTo>
                <a:lnTo>
                  <a:pt x="0" y="1381"/>
                </a:lnTo>
                <a:close/>
                <a:moveTo>
                  <a:pt x="0" y="1035"/>
                </a:moveTo>
                <a:lnTo>
                  <a:pt x="4354" y="1035"/>
                </a:lnTo>
                <a:lnTo>
                  <a:pt x="4354" y="1041"/>
                </a:lnTo>
                <a:lnTo>
                  <a:pt x="0" y="1041"/>
                </a:lnTo>
                <a:lnTo>
                  <a:pt x="0" y="1035"/>
                </a:lnTo>
                <a:close/>
                <a:moveTo>
                  <a:pt x="0" y="691"/>
                </a:moveTo>
                <a:lnTo>
                  <a:pt x="4354" y="691"/>
                </a:lnTo>
                <a:lnTo>
                  <a:pt x="4354" y="697"/>
                </a:lnTo>
                <a:lnTo>
                  <a:pt x="0" y="697"/>
                </a:lnTo>
                <a:lnTo>
                  <a:pt x="0" y="691"/>
                </a:lnTo>
                <a:close/>
                <a:moveTo>
                  <a:pt x="0" y="345"/>
                </a:moveTo>
                <a:lnTo>
                  <a:pt x="4354" y="345"/>
                </a:lnTo>
                <a:lnTo>
                  <a:pt x="4354" y="351"/>
                </a:lnTo>
                <a:lnTo>
                  <a:pt x="0" y="351"/>
                </a:lnTo>
                <a:lnTo>
                  <a:pt x="0" y="345"/>
                </a:lnTo>
                <a:close/>
                <a:moveTo>
                  <a:pt x="0" y="0"/>
                </a:moveTo>
                <a:lnTo>
                  <a:pt x="4354" y="0"/>
                </a:lnTo>
                <a:lnTo>
                  <a:pt x="4354" y="5"/>
                </a:lnTo>
                <a:lnTo>
                  <a:pt x="0" y="5"/>
                </a:lnTo>
                <a:lnTo>
                  <a:pt x="0" y="0"/>
                </a:lnTo>
                <a:close/>
              </a:path>
            </a:pathLst>
          </a:custGeom>
          <a:solidFill>
            <a:srgbClr val="868686"/>
          </a:solidFill>
          <a:ln w="158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de-CH"/>
          </a:p>
        </p:txBody>
      </p:sp>
      <p:sp>
        <p:nvSpPr>
          <p:cNvPr id="7" name="Rectangle 7"/>
          <p:cNvSpPr>
            <a:spLocks noChangeArrowheads="1"/>
          </p:cNvSpPr>
          <p:nvPr/>
        </p:nvSpPr>
        <p:spPr bwMode="auto">
          <a:xfrm>
            <a:off x="1158875" y="1206500"/>
            <a:ext cx="7937" cy="4386263"/>
          </a:xfrm>
          <a:prstGeom prst="rect">
            <a:avLst/>
          </a:prstGeom>
          <a:solidFill>
            <a:srgbClr val="868686"/>
          </a:solidFill>
          <a:ln w="158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de-CH"/>
          </a:p>
        </p:txBody>
      </p:sp>
      <p:sp>
        <p:nvSpPr>
          <p:cNvPr id="8" name="Freeform 8"/>
          <p:cNvSpPr>
            <a:spLocks noEditPoints="1"/>
          </p:cNvSpPr>
          <p:nvPr/>
        </p:nvSpPr>
        <p:spPr bwMode="auto">
          <a:xfrm>
            <a:off x="1120775" y="1203325"/>
            <a:ext cx="41275" cy="4392613"/>
          </a:xfrm>
          <a:custGeom>
            <a:avLst/>
            <a:gdLst>
              <a:gd name="T0" fmla="*/ 0 w 26"/>
              <a:gd name="T1" fmla="*/ 2762 h 2767"/>
              <a:gd name="T2" fmla="*/ 26 w 26"/>
              <a:gd name="T3" fmla="*/ 2762 h 2767"/>
              <a:gd name="T4" fmla="*/ 26 w 26"/>
              <a:gd name="T5" fmla="*/ 2767 h 2767"/>
              <a:gd name="T6" fmla="*/ 0 w 26"/>
              <a:gd name="T7" fmla="*/ 2767 h 2767"/>
              <a:gd name="T8" fmla="*/ 0 w 26"/>
              <a:gd name="T9" fmla="*/ 2762 h 2767"/>
              <a:gd name="T10" fmla="*/ 0 w 26"/>
              <a:gd name="T11" fmla="*/ 2416 h 2767"/>
              <a:gd name="T12" fmla="*/ 26 w 26"/>
              <a:gd name="T13" fmla="*/ 2416 h 2767"/>
              <a:gd name="T14" fmla="*/ 26 w 26"/>
              <a:gd name="T15" fmla="*/ 2422 h 2767"/>
              <a:gd name="T16" fmla="*/ 0 w 26"/>
              <a:gd name="T17" fmla="*/ 2422 h 2767"/>
              <a:gd name="T18" fmla="*/ 0 w 26"/>
              <a:gd name="T19" fmla="*/ 2416 h 2767"/>
              <a:gd name="T20" fmla="*/ 0 w 26"/>
              <a:gd name="T21" fmla="*/ 2071 h 2767"/>
              <a:gd name="T22" fmla="*/ 26 w 26"/>
              <a:gd name="T23" fmla="*/ 2071 h 2767"/>
              <a:gd name="T24" fmla="*/ 26 w 26"/>
              <a:gd name="T25" fmla="*/ 2077 h 2767"/>
              <a:gd name="T26" fmla="*/ 0 w 26"/>
              <a:gd name="T27" fmla="*/ 2077 h 2767"/>
              <a:gd name="T28" fmla="*/ 0 w 26"/>
              <a:gd name="T29" fmla="*/ 2071 h 2767"/>
              <a:gd name="T30" fmla="*/ 0 w 26"/>
              <a:gd name="T31" fmla="*/ 1726 h 2767"/>
              <a:gd name="T32" fmla="*/ 26 w 26"/>
              <a:gd name="T33" fmla="*/ 1726 h 2767"/>
              <a:gd name="T34" fmla="*/ 26 w 26"/>
              <a:gd name="T35" fmla="*/ 1731 h 2767"/>
              <a:gd name="T36" fmla="*/ 0 w 26"/>
              <a:gd name="T37" fmla="*/ 1731 h 2767"/>
              <a:gd name="T38" fmla="*/ 0 w 26"/>
              <a:gd name="T39" fmla="*/ 1726 h 2767"/>
              <a:gd name="T40" fmla="*/ 0 w 26"/>
              <a:gd name="T41" fmla="*/ 1381 h 2767"/>
              <a:gd name="T42" fmla="*/ 26 w 26"/>
              <a:gd name="T43" fmla="*/ 1381 h 2767"/>
              <a:gd name="T44" fmla="*/ 26 w 26"/>
              <a:gd name="T45" fmla="*/ 1387 h 2767"/>
              <a:gd name="T46" fmla="*/ 0 w 26"/>
              <a:gd name="T47" fmla="*/ 1387 h 2767"/>
              <a:gd name="T48" fmla="*/ 0 w 26"/>
              <a:gd name="T49" fmla="*/ 1381 h 2767"/>
              <a:gd name="T50" fmla="*/ 0 w 26"/>
              <a:gd name="T51" fmla="*/ 1035 h 2767"/>
              <a:gd name="T52" fmla="*/ 26 w 26"/>
              <a:gd name="T53" fmla="*/ 1035 h 2767"/>
              <a:gd name="T54" fmla="*/ 26 w 26"/>
              <a:gd name="T55" fmla="*/ 1041 h 2767"/>
              <a:gd name="T56" fmla="*/ 0 w 26"/>
              <a:gd name="T57" fmla="*/ 1041 h 2767"/>
              <a:gd name="T58" fmla="*/ 0 w 26"/>
              <a:gd name="T59" fmla="*/ 1035 h 2767"/>
              <a:gd name="T60" fmla="*/ 0 w 26"/>
              <a:gd name="T61" fmla="*/ 691 h 2767"/>
              <a:gd name="T62" fmla="*/ 26 w 26"/>
              <a:gd name="T63" fmla="*/ 691 h 2767"/>
              <a:gd name="T64" fmla="*/ 26 w 26"/>
              <a:gd name="T65" fmla="*/ 697 h 2767"/>
              <a:gd name="T66" fmla="*/ 0 w 26"/>
              <a:gd name="T67" fmla="*/ 697 h 2767"/>
              <a:gd name="T68" fmla="*/ 0 w 26"/>
              <a:gd name="T69" fmla="*/ 691 h 2767"/>
              <a:gd name="T70" fmla="*/ 0 w 26"/>
              <a:gd name="T71" fmla="*/ 345 h 2767"/>
              <a:gd name="T72" fmla="*/ 26 w 26"/>
              <a:gd name="T73" fmla="*/ 345 h 2767"/>
              <a:gd name="T74" fmla="*/ 26 w 26"/>
              <a:gd name="T75" fmla="*/ 351 h 2767"/>
              <a:gd name="T76" fmla="*/ 0 w 26"/>
              <a:gd name="T77" fmla="*/ 351 h 2767"/>
              <a:gd name="T78" fmla="*/ 0 w 26"/>
              <a:gd name="T79" fmla="*/ 345 h 2767"/>
              <a:gd name="T80" fmla="*/ 0 w 26"/>
              <a:gd name="T81" fmla="*/ 0 h 2767"/>
              <a:gd name="T82" fmla="*/ 26 w 26"/>
              <a:gd name="T83" fmla="*/ 0 h 2767"/>
              <a:gd name="T84" fmla="*/ 26 w 26"/>
              <a:gd name="T85" fmla="*/ 5 h 2767"/>
              <a:gd name="T86" fmla="*/ 0 w 26"/>
              <a:gd name="T87" fmla="*/ 5 h 2767"/>
              <a:gd name="T88" fmla="*/ 0 w 26"/>
              <a:gd name="T89" fmla="*/ 0 h 2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 h="2767">
                <a:moveTo>
                  <a:pt x="0" y="2762"/>
                </a:moveTo>
                <a:lnTo>
                  <a:pt x="26" y="2762"/>
                </a:lnTo>
                <a:lnTo>
                  <a:pt x="26" y="2767"/>
                </a:lnTo>
                <a:lnTo>
                  <a:pt x="0" y="2767"/>
                </a:lnTo>
                <a:lnTo>
                  <a:pt x="0" y="2762"/>
                </a:lnTo>
                <a:close/>
                <a:moveTo>
                  <a:pt x="0" y="2416"/>
                </a:moveTo>
                <a:lnTo>
                  <a:pt x="26" y="2416"/>
                </a:lnTo>
                <a:lnTo>
                  <a:pt x="26" y="2422"/>
                </a:lnTo>
                <a:lnTo>
                  <a:pt x="0" y="2422"/>
                </a:lnTo>
                <a:lnTo>
                  <a:pt x="0" y="2416"/>
                </a:lnTo>
                <a:close/>
                <a:moveTo>
                  <a:pt x="0" y="2071"/>
                </a:moveTo>
                <a:lnTo>
                  <a:pt x="26" y="2071"/>
                </a:lnTo>
                <a:lnTo>
                  <a:pt x="26" y="2077"/>
                </a:lnTo>
                <a:lnTo>
                  <a:pt x="0" y="2077"/>
                </a:lnTo>
                <a:lnTo>
                  <a:pt x="0" y="2071"/>
                </a:lnTo>
                <a:close/>
                <a:moveTo>
                  <a:pt x="0" y="1726"/>
                </a:moveTo>
                <a:lnTo>
                  <a:pt x="26" y="1726"/>
                </a:lnTo>
                <a:lnTo>
                  <a:pt x="26" y="1731"/>
                </a:lnTo>
                <a:lnTo>
                  <a:pt x="0" y="1731"/>
                </a:lnTo>
                <a:lnTo>
                  <a:pt x="0" y="1726"/>
                </a:lnTo>
                <a:close/>
                <a:moveTo>
                  <a:pt x="0" y="1381"/>
                </a:moveTo>
                <a:lnTo>
                  <a:pt x="26" y="1381"/>
                </a:lnTo>
                <a:lnTo>
                  <a:pt x="26" y="1387"/>
                </a:lnTo>
                <a:lnTo>
                  <a:pt x="0" y="1387"/>
                </a:lnTo>
                <a:lnTo>
                  <a:pt x="0" y="1381"/>
                </a:lnTo>
                <a:close/>
                <a:moveTo>
                  <a:pt x="0" y="1035"/>
                </a:moveTo>
                <a:lnTo>
                  <a:pt x="26" y="1035"/>
                </a:lnTo>
                <a:lnTo>
                  <a:pt x="26" y="1041"/>
                </a:lnTo>
                <a:lnTo>
                  <a:pt x="0" y="1041"/>
                </a:lnTo>
                <a:lnTo>
                  <a:pt x="0" y="1035"/>
                </a:lnTo>
                <a:close/>
                <a:moveTo>
                  <a:pt x="0" y="691"/>
                </a:moveTo>
                <a:lnTo>
                  <a:pt x="26" y="691"/>
                </a:lnTo>
                <a:lnTo>
                  <a:pt x="26" y="697"/>
                </a:lnTo>
                <a:lnTo>
                  <a:pt x="0" y="697"/>
                </a:lnTo>
                <a:lnTo>
                  <a:pt x="0" y="691"/>
                </a:lnTo>
                <a:close/>
                <a:moveTo>
                  <a:pt x="0" y="345"/>
                </a:moveTo>
                <a:lnTo>
                  <a:pt x="26" y="345"/>
                </a:lnTo>
                <a:lnTo>
                  <a:pt x="26" y="351"/>
                </a:lnTo>
                <a:lnTo>
                  <a:pt x="0" y="351"/>
                </a:lnTo>
                <a:lnTo>
                  <a:pt x="0" y="345"/>
                </a:lnTo>
                <a:close/>
                <a:moveTo>
                  <a:pt x="0" y="0"/>
                </a:moveTo>
                <a:lnTo>
                  <a:pt x="26" y="0"/>
                </a:lnTo>
                <a:lnTo>
                  <a:pt x="26" y="5"/>
                </a:lnTo>
                <a:lnTo>
                  <a:pt x="0" y="5"/>
                </a:lnTo>
                <a:lnTo>
                  <a:pt x="0" y="0"/>
                </a:lnTo>
                <a:close/>
              </a:path>
            </a:pathLst>
          </a:custGeom>
          <a:solidFill>
            <a:srgbClr val="868686"/>
          </a:solidFill>
          <a:ln w="158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de-CH"/>
          </a:p>
        </p:txBody>
      </p:sp>
      <p:sp>
        <p:nvSpPr>
          <p:cNvPr id="9" name="Rectangle 9"/>
          <p:cNvSpPr>
            <a:spLocks noChangeArrowheads="1"/>
          </p:cNvSpPr>
          <p:nvPr/>
        </p:nvSpPr>
        <p:spPr bwMode="auto">
          <a:xfrm>
            <a:off x="1162050" y="5588000"/>
            <a:ext cx="6911975" cy="7938"/>
          </a:xfrm>
          <a:prstGeom prst="rect">
            <a:avLst/>
          </a:prstGeom>
          <a:solidFill>
            <a:srgbClr val="868686"/>
          </a:solidFill>
          <a:ln w="158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de-CH"/>
          </a:p>
        </p:txBody>
      </p:sp>
      <p:sp>
        <p:nvSpPr>
          <p:cNvPr id="10" name="Freeform 10"/>
          <p:cNvSpPr>
            <a:spLocks noEditPoints="1"/>
          </p:cNvSpPr>
          <p:nvPr/>
        </p:nvSpPr>
        <p:spPr bwMode="auto">
          <a:xfrm>
            <a:off x="1158875" y="5592763"/>
            <a:ext cx="6919912" cy="41275"/>
          </a:xfrm>
          <a:custGeom>
            <a:avLst/>
            <a:gdLst>
              <a:gd name="T0" fmla="*/ 5 w 4359"/>
              <a:gd name="T1" fmla="*/ 0 h 26"/>
              <a:gd name="T2" fmla="*/ 5 w 4359"/>
              <a:gd name="T3" fmla="*/ 26 h 26"/>
              <a:gd name="T4" fmla="*/ 0 w 4359"/>
              <a:gd name="T5" fmla="*/ 26 h 26"/>
              <a:gd name="T6" fmla="*/ 0 w 4359"/>
              <a:gd name="T7" fmla="*/ 0 h 26"/>
              <a:gd name="T8" fmla="*/ 5 w 4359"/>
              <a:gd name="T9" fmla="*/ 0 h 26"/>
              <a:gd name="T10" fmla="*/ 550 w 4359"/>
              <a:gd name="T11" fmla="*/ 0 h 26"/>
              <a:gd name="T12" fmla="*/ 550 w 4359"/>
              <a:gd name="T13" fmla="*/ 26 h 26"/>
              <a:gd name="T14" fmla="*/ 544 w 4359"/>
              <a:gd name="T15" fmla="*/ 26 h 26"/>
              <a:gd name="T16" fmla="*/ 544 w 4359"/>
              <a:gd name="T17" fmla="*/ 0 h 26"/>
              <a:gd name="T18" fmla="*/ 550 w 4359"/>
              <a:gd name="T19" fmla="*/ 0 h 26"/>
              <a:gd name="T20" fmla="*/ 1094 w 4359"/>
              <a:gd name="T21" fmla="*/ 0 h 26"/>
              <a:gd name="T22" fmla="*/ 1094 w 4359"/>
              <a:gd name="T23" fmla="*/ 26 h 26"/>
              <a:gd name="T24" fmla="*/ 1088 w 4359"/>
              <a:gd name="T25" fmla="*/ 26 h 26"/>
              <a:gd name="T26" fmla="*/ 1088 w 4359"/>
              <a:gd name="T27" fmla="*/ 0 h 26"/>
              <a:gd name="T28" fmla="*/ 1094 w 4359"/>
              <a:gd name="T29" fmla="*/ 0 h 26"/>
              <a:gd name="T30" fmla="*/ 1637 w 4359"/>
              <a:gd name="T31" fmla="*/ 0 h 26"/>
              <a:gd name="T32" fmla="*/ 1637 w 4359"/>
              <a:gd name="T33" fmla="*/ 26 h 26"/>
              <a:gd name="T34" fmla="*/ 1632 w 4359"/>
              <a:gd name="T35" fmla="*/ 26 h 26"/>
              <a:gd name="T36" fmla="*/ 1632 w 4359"/>
              <a:gd name="T37" fmla="*/ 0 h 26"/>
              <a:gd name="T38" fmla="*/ 1637 w 4359"/>
              <a:gd name="T39" fmla="*/ 0 h 26"/>
              <a:gd name="T40" fmla="*/ 2182 w 4359"/>
              <a:gd name="T41" fmla="*/ 0 h 26"/>
              <a:gd name="T42" fmla="*/ 2182 w 4359"/>
              <a:gd name="T43" fmla="*/ 26 h 26"/>
              <a:gd name="T44" fmla="*/ 2176 w 4359"/>
              <a:gd name="T45" fmla="*/ 26 h 26"/>
              <a:gd name="T46" fmla="*/ 2176 w 4359"/>
              <a:gd name="T47" fmla="*/ 0 h 26"/>
              <a:gd name="T48" fmla="*/ 2182 w 4359"/>
              <a:gd name="T49" fmla="*/ 0 h 26"/>
              <a:gd name="T50" fmla="*/ 2726 w 4359"/>
              <a:gd name="T51" fmla="*/ 0 h 26"/>
              <a:gd name="T52" fmla="*/ 2726 w 4359"/>
              <a:gd name="T53" fmla="*/ 26 h 26"/>
              <a:gd name="T54" fmla="*/ 2720 w 4359"/>
              <a:gd name="T55" fmla="*/ 26 h 26"/>
              <a:gd name="T56" fmla="*/ 2720 w 4359"/>
              <a:gd name="T57" fmla="*/ 0 h 26"/>
              <a:gd name="T58" fmla="*/ 2726 w 4359"/>
              <a:gd name="T59" fmla="*/ 0 h 26"/>
              <a:gd name="T60" fmla="*/ 3270 w 4359"/>
              <a:gd name="T61" fmla="*/ 0 h 26"/>
              <a:gd name="T62" fmla="*/ 3270 w 4359"/>
              <a:gd name="T63" fmla="*/ 26 h 26"/>
              <a:gd name="T64" fmla="*/ 3265 w 4359"/>
              <a:gd name="T65" fmla="*/ 26 h 26"/>
              <a:gd name="T66" fmla="*/ 3265 w 4359"/>
              <a:gd name="T67" fmla="*/ 0 h 26"/>
              <a:gd name="T68" fmla="*/ 3270 w 4359"/>
              <a:gd name="T69" fmla="*/ 0 h 26"/>
              <a:gd name="T70" fmla="*/ 3815 w 4359"/>
              <a:gd name="T71" fmla="*/ 0 h 26"/>
              <a:gd name="T72" fmla="*/ 3815 w 4359"/>
              <a:gd name="T73" fmla="*/ 26 h 26"/>
              <a:gd name="T74" fmla="*/ 3809 w 4359"/>
              <a:gd name="T75" fmla="*/ 26 h 26"/>
              <a:gd name="T76" fmla="*/ 3809 w 4359"/>
              <a:gd name="T77" fmla="*/ 0 h 26"/>
              <a:gd name="T78" fmla="*/ 3815 w 4359"/>
              <a:gd name="T79" fmla="*/ 0 h 26"/>
              <a:gd name="T80" fmla="*/ 4359 w 4359"/>
              <a:gd name="T81" fmla="*/ 0 h 26"/>
              <a:gd name="T82" fmla="*/ 4359 w 4359"/>
              <a:gd name="T83" fmla="*/ 26 h 26"/>
              <a:gd name="T84" fmla="*/ 4353 w 4359"/>
              <a:gd name="T85" fmla="*/ 26 h 26"/>
              <a:gd name="T86" fmla="*/ 4353 w 4359"/>
              <a:gd name="T87" fmla="*/ 0 h 26"/>
              <a:gd name="T88" fmla="*/ 4359 w 4359"/>
              <a:gd name="T8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59" h="26">
                <a:moveTo>
                  <a:pt x="5" y="0"/>
                </a:moveTo>
                <a:lnTo>
                  <a:pt x="5" y="26"/>
                </a:lnTo>
                <a:lnTo>
                  <a:pt x="0" y="26"/>
                </a:lnTo>
                <a:lnTo>
                  <a:pt x="0" y="0"/>
                </a:lnTo>
                <a:lnTo>
                  <a:pt x="5" y="0"/>
                </a:lnTo>
                <a:close/>
                <a:moveTo>
                  <a:pt x="550" y="0"/>
                </a:moveTo>
                <a:lnTo>
                  <a:pt x="550" y="26"/>
                </a:lnTo>
                <a:lnTo>
                  <a:pt x="544" y="26"/>
                </a:lnTo>
                <a:lnTo>
                  <a:pt x="544" y="0"/>
                </a:lnTo>
                <a:lnTo>
                  <a:pt x="550" y="0"/>
                </a:lnTo>
                <a:close/>
                <a:moveTo>
                  <a:pt x="1094" y="0"/>
                </a:moveTo>
                <a:lnTo>
                  <a:pt x="1094" y="26"/>
                </a:lnTo>
                <a:lnTo>
                  <a:pt x="1088" y="26"/>
                </a:lnTo>
                <a:lnTo>
                  <a:pt x="1088" y="0"/>
                </a:lnTo>
                <a:lnTo>
                  <a:pt x="1094" y="0"/>
                </a:lnTo>
                <a:close/>
                <a:moveTo>
                  <a:pt x="1637" y="0"/>
                </a:moveTo>
                <a:lnTo>
                  <a:pt x="1637" y="26"/>
                </a:lnTo>
                <a:lnTo>
                  <a:pt x="1632" y="26"/>
                </a:lnTo>
                <a:lnTo>
                  <a:pt x="1632" y="0"/>
                </a:lnTo>
                <a:lnTo>
                  <a:pt x="1637" y="0"/>
                </a:lnTo>
                <a:close/>
                <a:moveTo>
                  <a:pt x="2182" y="0"/>
                </a:moveTo>
                <a:lnTo>
                  <a:pt x="2182" y="26"/>
                </a:lnTo>
                <a:lnTo>
                  <a:pt x="2176" y="26"/>
                </a:lnTo>
                <a:lnTo>
                  <a:pt x="2176" y="0"/>
                </a:lnTo>
                <a:lnTo>
                  <a:pt x="2182" y="0"/>
                </a:lnTo>
                <a:close/>
                <a:moveTo>
                  <a:pt x="2726" y="0"/>
                </a:moveTo>
                <a:lnTo>
                  <a:pt x="2726" y="26"/>
                </a:lnTo>
                <a:lnTo>
                  <a:pt x="2720" y="26"/>
                </a:lnTo>
                <a:lnTo>
                  <a:pt x="2720" y="0"/>
                </a:lnTo>
                <a:lnTo>
                  <a:pt x="2726" y="0"/>
                </a:lnTo>
                <a:close/>
                <a:moveTo>
                  <a:pt x="3270" y="0"/>
                </a:moveTo>
                <a:lnTo>
                  <a:pt x="3270" y="26"/>
                </a:lnTo>
                <a:lnTo>
                  <a:pt x="3265" y="26"/>
                </a:lnTo>
                <a:lnTo>
                  <a:pt x="3265" y="0"/>
                </a:lnTo>
                <a:lnTo>
                  <a:pt x="3270" y="0"/>
                </a:lnTo>
                <a:close/>
                <a:moveTo>
                  <a:pt x="3815" y="0"/>
                </a:moveTo>
                <a:lnTo>
                  <a:pt x="3815" y="26"/>
                </a:lnTo>
                <a:lnTo>
                  <a:pt x="3809" y="26"/>
                </a:lnTo>
                <a:lnTo>
                  <a:pt x="3809" y="0"/>
                </a:lnTo>
                <a:lnTo>
                  <a:pt x="3815" y="0"/>
                </a:lnTo>
                <a:close/>
                <a:moveTo>
                  <a:pt x="4359" y="0"/>
                </a:moveTo>
                <a:lnTo>
                  <a:pt x="4359" y="26"/>
                </a:lnTo>
                <a:lnTo>
                  <a:pt x="4353" y="26"/>
                </a:lnTo>
                <a:lnTo>
                  <a:pt x="4353" y="0"/>
                </a:lnTo>
                <a:lnTo>
                  <a:pt x="4359" y="0"/>
                </a:lnTo>
                <a:close/>
              </a:path>
            </a:pathLst>
          </a:custGeom>
          <a:solidFill>
            <a:srgbClr val="868686"/>
          </a:solidFill>
          <a:ln w="158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de-CH"/>
          </a:p>
        </p:txBody>
      </p:sp>
      <p:sp>
        <p:nvSpPr>
          <p:cNvPr id="11" name="Freeform 11"/>
          <p:cNvSpPr>
            <a:spLocks/>
          </p:cNvSpPr>
          <p:nvPr/>
        </p:nvSpPr>
        <p:spPr bwMode="auto">
          <a:xfrm>
            <a:off x="1174750" y="1209675"/>
            <a:ext cx="6931025" cy="3692525"/>
          </a:xfrm>
          <a:custGeom>
            <a:avLst/>
            <a:gdLst>
              <a:gd name="T0" fmla="*/ 694 w 18194"/>
              <a:gd name="T1" fmla="*/ 455 h 9693"/>
              <a:gd name="T2" fmla="*/ 1374 w 18194"/>
              <a:gd name="T3" fmla="*/ 957 h 9693"/>
              <a:gd name="T4" fmla="*/ 2053 w 18194"/>
              <a:gd name="T5" fmla="*/ 1443 h 9693"/>
              <a:gd name="T6" fmla="*/ 2733 w 18194"/>
              <a:gd name="T7" fmla="*/ 1914 h 9693"/>
              <a:gd name="T8" fmla="*/ 3412 w 18194"/>
              <a:gd name="T9" fmla="*/ 2372 h 9693"/>
              <a:gd name="T10" fmla="*/ 4091 w 18194"/>
              <a:gd name="T11" fmla="*/ 2815 h 9693"/>
              <a:gd name="T12" fmla="*/ 4771 w 18194"/>
              <a:gd name="T13" fmla="*/ 3244 h 9693"/>
              <a:gd name="T14" fmla="*/ 5450 w 18194"/>
              <a:gd name="T15" fmla="*/ 3661 h 9693"/>
              <a:gd name="T16" fmla="*/ 6130 w 18194"/>
              <a:gd name="T17" fmla="*/ 4066 h 9693"/>
              <a:gd name="T18" fmla="*/ 6809 w 18194"/>
              <a:gd name="T19" fmla="*/ 4458 h 9693"/>
              <a:gd name="T20" fmla="*/ 7489 w 18194"/>
              <a:gd name="T21" fmla="*/ 4839 h 9693"/>
              <a:gd name="T22" fmla="*/ 8168 w 18194"/>
              <a:gd name="T23" fmla="*/ 5208 h 9693"/>
              <a:gd name="T24" fmla="*/ 8848 w 18194"/>
              <a:gd name="T25" fmla="*/ 5567 h 9693"/>
              <a:gd name="T26" fmla="*/ 9527 w 18194"/>
              <a:gd name="T27" fmla="*/ 5914 h 9693"/>
              <a:gd name="T28" fmla="*/ 10207 w 18194"/>
              <a:gd name="T29" fmla="*/ 6252 h 9693"/>
              <a:gd name="T30" fmla="*/ 10886 w 18194"/>
              <a:gd name="T31" fmla="*/ 6580 h 9693"/>
              <a:gd name="T32" fmla="*/ 11566 w 18194"/>
              <a:gd name="T33" fmla="*/ 6898 h 9693"/>
              <a:gd name="T34" fmla="*/ 12245 w 18194"/>
              <a:gd name="T35" fmla="*/ 7207 h 9693"/>
              <a:gd name="T36" fmla="*/ 12925 w 18194"/>
              <a:gd name="T37" fmla="*/ 7507 h 9693"/>
              <a:gd name="T38" fmla="*/ 13604 w 18194"/>
              <a:gd name="T39" fmla="*/ 7799 h 9693"/>
              <a:gd name="T40" fmla="*/ 14284 w 18194"/>
              <a:gd name="T41" fmla="*/ 8082 h 9693"/>
              <a:gd name="T42" fmla="*/ 14963 w 18194"/>
              <a:gd name="T43" fmla="*/ 8357 h 9693"/>
              <a:gd name="T44" fmla="*/ 15643 w 18194"/>
              <a:gd name="T45" fmla="*/ 8624 h 9693"/>
              <a:gd name="T46" fmla="*/ 16323 w 18194"/>
              <a:gd name="T47" fmla="*/ 8883 h 9693"/>
              <a:gd name="T48" fmla="*/ 17002 w 18194"/>
              <a:gd name="T49" fmla="*/ 9135 h 9693"/>
              <a:gd name="T50" fmla="*/ 17682 w 18194"/>
              <a:gd name="T51" fmla="*/ 9381 h 9693"/>
              <a:gd name="T52" fmla="*/ 18086 w 18194"/>
              <a:gd name="T53" fmla="*/ 9680 h 9693"/>
              <a:gd name="T54" fmla="*/ 17405 w 18194"/>
              <a:gd name="T55" fmla="*/ 9439 h 9693"/>
              <a:gd name="T56" fmla="*/ 16724 w 18194"/>
              <a:gd name="T57" fmla="*/ 9191 h 9693"/>
              <a:gd name="T58" fmla="*/ 16043 w 18194"/>
              <a:gd name="T59" fmla="*/ 8936 h 9693"/>
              <a:gd name="T60" fmla="*/ 15362 w 18194"/>
              <a:gd name="T61" fmla="*/ 8673 h 9693"/>
              <a:gd name="T62" fmla="*/ 14681 w 18194"/>
              <a:gd name="T63" fmla="*/ 8403 h 9693"/>
              <a:gd name="T64" fmla="*/ 14000 w 18194"/>
              <a:gd name="T65" fmla="*/ 8125 h 9693"/>
              <a:gd name="T66" fmla="*/ 13319 w 18194"/>
              <a:gd name="T67" fmla="*/ 7838 h 9693"/>
              <a:gd name="T68" fmla="*/ 12639 w 18194"/>
              <a:gd name="T69" fmla="*/ 7543 h 9693"/>
              <a:gd name="T70" fmla="*/ 11957 w 18194"/>
              <a:gd name="T71" fmla="*/ 7240 h 9693"/>
              <a:gd name="T72" fmla="*/ 11277 w 18194"/>
              <a:gd name="T73" fmla="*/ 6927 h 9693"/>
              <a:gd name="T74" fmla="*/ 10595 w 18194"/>
              <a:gd name="T75" fmla="*/ 6605 h 9693"/>
              <a:gd name="T76" fmla="*/ 9914 w 18194"/>
              <a:gd name="T77" fmla="*/ 6273 h 9693"/>
              <a:gd name="T78" fmla="*/ 9233 w 18194"/>
              <a:gd name="T79" fmla="*/ 5931 h 9693"/>
              <a:gd name="T80" fmla="*/ 8552 w 18194"/>
              <a:gd name="T81" fmla="*/ 5579 h 9693"/>
              <a:gd name="T82" fmla="*/ 7871 w 18194"/>
              <a:gd name="T83" fmla="*/ 5216 h 9693"/>
              <a:gd name="T84" fmla="*/ 7190 w 18194"/>
              <a:gd name="T85" fmla="*/ 4842 h 9693"/>
              <a:gd name="T86" fmla="*/ 6509 w 18194"/>
              <a:gd name="T87" fmla="*/ 4457 h 9693"/>
              <a:gd name="T88" fmla="*/ 5828 w 18194"/>
              <a:gd name="T89" fmla="*/ 4060 h 9693"/>
              <a:gd name="T90" fmla="*/ 5147 w 18194"/>
              <a:gd name="T91" fmla="*/ 3650 h 9693"/>
              <a:gd name="T92" fmla="*/ 4466 w 18194"/>
              <a:gd name="T93" fmla="*/ 3228 h 9693"/>
              <a:gd name="T94" fmla="*/ 3784 w 18194"/>
              <a:gd name="T95" fmla="*/ 2793 h 9693"/>
              <a:gd name="T96" fmla="*/ 3103 w 18194"/>
              <a:gd name="T97" fmla="*/ 2344 h 9693"/>
              <a:gd name="T98" fmla="*/ 2422 w 18194"/>
              <a:gd name="T99" fmla="*/ 1881 h 9693"/>
              <a:gd name="T100" fmla="*/ 1741 w 18194"/>
              <a:gd name="T101" fmla="*/ 1403 h 9693"/>
              <a:gd name="T102" fmla="*/ 1060 w 18194"/>
              <a:gd name="T103" fmla="*/ 910 h 9693"/>
              <a:gd name="T104" fmla="*/ 378 w 18194"/>
              <a:gd name="T105" fmla="*/ 402 h 9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194" h="9693">
                <a:moveTo>
                  <a:pt x="128" y="25"/>
                </a:moveTo>
                <a:lnTo>
                  <a:pt x="242" y="112"/>
                </a:lnTo>
                <a:lnTo>
                  <a:pt x="355" y="198"/>
                </a:lnTo>
                <a:lnTo>
                  <a:pt x="468" y="284"/>
                </a:lnTo>
                <a:lnTo>
                  <a:pt x="581" y="370"/>
                </a:lnTo>
                <a:lnTo>
                  <a:pt x="694" y="455"/>
                </a:lnTo>
                <a:lnTo>
                  <a:pt x="808" y="540"/>
                </a:lnTo>
                <a:lnTo>
                  <a:pt x="921" y="624"/>
                </a:lnTo>
                <a:lnTo>
                  <a:pt x="1034" y="708"/>
                </a:lnTo>
                <a:lnTo>
                  <a:pt x="1147" y="791"/>
                </a:lnTo>
                <a:lnTo>
                  <a:pt x="1261" y="874"/>
                </a:lnTo>
                <a:lnTo>
                  <a:pt x="1374" y="957"/>
                </a:lnTo>
                <a:lnTo>
                  <a:pt x="1487" y="1039"/>
                </a:lnTo>
                <a:lnTo>
                  <a:pt x="1600" y="1120"/>
                </a:lnTo>
                <a:lnTo>
                  <a:pt x="1714" y="1202"/>
                </a:lnTo>
                <a:lnTo>
                  <a:pt x="1827" y="1283"/>
                </a:lnTo>
                <a:lnTo>
                  <a:pt x="1940" y="1363"/>
                </a:lnTo>
                <a:lnTo>
                  <a:pt x="2053" y="1443"/>
                </a:lnTo>
                <a:lnTo>
                  <a:pt x="2167" y="1523"/>
                </a:lnTo>
                <a:lnTo>
                  <a:pt x="2280" y="1602"/>
                </a:lnTo>
                <a:lnTo>
                  <a:pt x="2393" y="1680"/>
                </a:lnTo>
                <a:lnTo>
                  <a:pt x="2506" y="1759"/>
                </a:lnTo>
                <a:lnTo>
                  <a:pt x="2619" y="1837"/>
                </a:lnTo>
                <a:lnTo>
                  <a:pt x="2733" y="1914"/>
                </a:lnTo>
                <a:lnTo>
                  <a:pt x="2846" y="1992"/>
                </a:lnTo>
                <a:lnTo>
                  <a:pt x="2959" y="2068"/>
                </a:lnTo>
                <a:lnTo>
                  <a:pt x="3072" y="2145"/>
                </a:lnTo>
                <a:lnTo>
                  <a:pt x="3186" y="2221"/>
                </a:lnTo>
                <a:lnTo>
                  <a:pt x="3299" y="2296"/>
                </a:lnTo>
                <a:lnTo>
                  <a:pt x="3412" y="2372"/>
                </a:lnTo>
                <a:lnTo>
                  <a:pt x="3525" y="2446"/>
                </a:lnTo>
                <a:lnTo>
                  <a:pt x="3639" y="2521"/>
                </a:lnTo>
                <a:lnTo>
                  <a:pt x="3752" y="2595"/>
                </a:lnTo>
                <a:lnTo>
                  <a:pt x="3865" y="2668"/>
                </a:lnTo>
                <a:lnTo>
                  <a:pt x="3978" y="2742"/>
                </a:lnTo>
                <a:lnTo>
                  <a:pt x="4091" y="2815"/>
                </a:lnTo>
                <a:lnTo>
                  <a:pt x="4205" y="2887"/>
                </a:lnTo>
                <a:lnTo>
                  <a:pt x="4318" y="2960"/>
                </a:lnTo>
                <a:lnTo>
                  <a:pt x="4431" y="3031"/>
                </a:lnTo>
                <a:lnTo>
                  <a:pt x="4544" y="3103"/>
                </a:lnTo>
                <a:lnTo>
                  <a:pt x="4658" y="3174"/>
                </a:lnTo>
                <a:lnTo>
                  <a:pt x="4771" y="3244"/>
                </a:lnTo>
                <a:lnTo>
                  <a:pt x="4884" y="3315"/>
                </a:lnTo>
                <a:lnTo>
                  <a:pt x="4997" y="3385"/>
                </a:lnTo>
                <a:lnTo>
                  <a:pt x="5111" y="3455"/>
                </a:lnTo>
                <a:lnTo>
                  <a:pt x="5224" y="3524"/>
                </a:lnTo>
                <a:lnTo>
                  <a:pt x="5337" y="3593"/>
                </a:lnTo>
                <a:lnTo>
                  <a:pt x="5450" y="3661"/>
                </a:lnTo>
                <a:lnTo>
                  <a:pt x="5563" y="3730"/>
                </a:lnTo>
                <a:lnTo>
                  <a:pt x="5677" y="3797"/>
                </a:lnTo>
                <a:lnTo>
                  <a:pt x="5790" y="3865"/>
                </a:lnTo>
                <a:lnTo>
                  <a:pt x="5903" y="3932"/>
                </a:lnTo>
                <a:lnTo>
                  <a:pt x="6016" y="3999"/>
                </a:lnTo>
                <a:lnTo>
                  <a:pt x="6130" y="4066"/>
                </a:lnTo>
                <a:lnTo>
                  <a:pt x="6243" y="4132"/>
                </a:lnTo>
                <a:lnTo>
                  <a:pt x="6356" y="4198"/>
                </a:lnTo>
                <a:lnTo>
                  <a:pt x="6469" y="4263"/>
                </a:lnTo>
                <a:lnTo>
                  <a:pt x="6583" y="4329"/>
                </a:lnTo>
                <a:lnTo>
                  <a:pt x="6696" y="4394"/>
                </a:lnTo>
                <a:lnTo>
                  <a:pt x="6809" y="4458"/>
                </a:lnTo>
                <a:lnTo>
                  <a:pt x="6922" y="4522"/>
                </a:lnTo>
                <a:lnTo>
                  <a:pt x="7036" y="4586"/>
                </a:lnTo>
                <a:lnTo>
                  <a:pt x="7149" y="4650"/>
                </a:lnTo>
                <a:lnTo>
                  <a:pt x="7262" y="4713"/>
                </a:lnTo>
                <a:lnTo>
                  <a:pt x="7375" y="4776"/>
                </a:lnTo>
                <a:lnTo>
                  <a:pt x="7489" y="4839"/>
                </a:lnTo>
                <a:lnTo>
                  <a:pt x="7602" y="4901"/>
                </a:lnTo>
                <a:lnTo>
                  <a:pt x="7715" y="4963"/>
                </a:lnTo>
                <a:lnTo>
                  <a:pt x="7828" y="5025"/>
                </a:lnTo>
                <a:lnTo>
                  <a:pt x="7942" y="5086"/>
                </a:lnTo>
                <a:lnTo>
                  <a:pt x="8055" y="5147"/>
                </a:lnTo>
                <a:lnTo>
                  <a:pt x="8168" y="5208"/>
                </a:lnTo>
                <a:lnTo>
                  <a:pt x="8281" y="5269"/>
                </a:lnTo>
                <a:lnTo>
                  <a:pt x="8394" y="5329"/>
                </a:lnTo>
                <a:lnTo>
                  <a:pt x="8508" y="5388"/>
                </a:lnTo>
                <a:lnTo>
                  <a:pt x="8621" y="5448"/>
                </a:lnTo>
                <a:lnTo>
                  <a:pt x="8734" y="5507"/>
                </a:lnTo>
                <a:lnTo>
                  <a:pt x="8848" y="5567"/>
                </a:lnTo>
                <a:lnTo>
                  <a:pt x="8961" y="5625"/>
                </a:lnTo>
                <a:lnTo>
                  <a:pt x="9074" y="5684"/>
                </a:lnTo>
                <a:lnTo>
                  <a:pt x="9187" y="5742"/>
                </a:lnTo>
                <a:lnTo>
                  <a:pt x="9300" y="5800"/>
                </a:lnTo>
                <a:lnTo>
                  <a:pt x="9414" y="5857"/>
                </a:lnTo>
                <a:lnTo>
                  <a:pt x="9527" y="5914"/>
                </a:lnTo>
                <a:lnTo>
                  <a:pt x="9640" y="5971"/>
                </a:lnTo>
                <a:lnTo>
                  <a:pt x="9754" y="6028"/>
                </a:lnTo>
                <a:lnTo>
                  <a:pt x="9867" y="6085"/>
                </a:lnTo>
                <a:lnTo>
                  <a:pt x="9980" y="6141"/>
                </a:lnTo>
                <a:lnTo>
                  <a:pt x="10093" y="6196"/>
                </a:lnTo>
                <a:lnTo>
                  <a:pt x="10207" y="6252"/>
                </a:lnTo>
                <a:lnTo>
                  <a:pt x="10320" y="6307"/>
                </a:lnTo>
                <a:lnTo>
                  <a:pt x="10433" y="6362"/>
                </a:lnTo>
                <a:lnTo>
                  <a:pt x="10546" y="6417"/>
                </a:lnTo>
                <a:lnTo>
                  <a:pt x="10660" y="6472"/>
                </a:lnTo>
                <a:lnTo>
                  <a:pt x="10773" y="6526"/>
                </a:lnTo>
                <a:lnTo>
                  <a:pt x="10886" y="6580"/>
                </a:lnTo>
                <a:lnTo>
                  <a:pt x="10999" y="6634"/>
                </a:lnTo>
                <a:lnTo>
                  <a:pt x="11113" y="6687"/>
                </a:lnTo>
                <a:lnTo>
                  <a:pt x="11226" y="6740"/>
                </a:lnTo>
                <a:lnTo>
                  <a:pt x="11339" y="6793"/>
                </a:lnTo>
                <a:lnTo>
                  <a:pt x="11452" y="6846"/>
                </a:lnTo>
                <a:lnTo>
                  <a:pt x="11566" y="6898"/>
                </a:lnTo>
                <a:lnTo>
                  <a:pt x="11679" y="6950"/>
                </a:lnTo>
                <a:lnTo>
                  <a:pt x="11792" y="7002"/>
                </a:lnTo>
                <a:lnTo>
                  <a:pt x="11905" y="7054"/>
                </a:lnTo>
                <a:lnTo>
                  <a:pt x="12019" y="7105"/>
                </a:lnTo>
                <a:lnTo>
                  <a:pt x="12132" y="7156"/>
                </a:lnTo>
                <a:lnTo>
                  <a:pt x="12245" y="7207"/>
                </a:lnTo>
                <a:lnTo>
                  <a:pt x="12358" y="7258"/>
                </a:lnTo>
                <a:lnTo>
                  <a:pt x="12472" y="7308"/>
                </a:lnTo>
                <a:lnTo>
                  <a:pt x="12585" y="7358"/>
                </a:lnTo>
                <a:lnTo>
                  <a:pt x="12698" y="7408"/>
                </a:lnTo>
                <a:lnTo>
                  <a:pt x="12811" y="7458"/>
                </a:lnTo>
                <a:lnTo>
                  <a:pt x="12925" y="7507"/>
                </a:lnTo>
                <a:lnTo>
                  <a:pt x="13038" y="7556"/>
                </a:lnTo>
                <a:lnTo>
                  <a:pt x="13151" y="7605"/>
                </a:lnTo>
                <a:lnTo>
                  <a:pt x="13264" y="7654"/>
                </a:lnTo>
                <a:lnTo>
                  <a:pt x="13378" y="7702"/>
                </a:lnTo>
                <a:lnTo>
                  <a:pt x="13491" y="7751"/>
                </a:lnTo>
                <a:lnTo>
                  <a:pt x="13604" y="7799"/>
                </a:lnTo>
                <a:lnTo>
                  <a:pt x="13717" y="7846"/>
                </a:lnTo>
                <a:lnTo>
                  <a:pt x="13831" y="7894"/>
                </a:lnTo>
                <a:lnTo>
                  <a:pt x="13944" y="7941"/>
                </a:lnTo>
                <a:lnTo>
                  <a:pt x="14057" y="7988"/>
                </a:lnTo>
                <a:lnTo>
                  <a:pt x="14171" y="8035"/>
                </a:lnTo>
                <a:lnTo>
                  <a:pt x="14284" y="8082"/>
                </a:lnTo>
                <a:lnTo>
                  <a:pt x="14397" y="8128"/>
                </a:lnTo>
                <a:lnTo>
                  <a:pt x="14510" y="8174"/>
                </a:lnTo>
                <a:lnTo>
                  <a:pt x="14624" y="8220"/>
                </a:lnTo>
                <a:lnTo>
                  <a:pt x="14737" y="8266"/>
                </a:lnTo>
                <a:lnTo>
                  <a:pt x="14850" y="8311"/>
                </a:lnTo>
                <a:lnTo>
                  <a:pt x="14963" y="8357"/>
                </a:lnTo>
                <a:lnTo>
                  <a:pt x="15077" y="8402"/>
                </a:lnTo>
                <a:lnTo>
                  <a:pt x="15190" y="8446"/>
                </a:lnTo>
                <a:lnTo>
                  <a:pt x="15303" y="8491"/>
                </a:lnTo>
                <a:lnTo>
                  <a:pt x="15416" y="8536"/>
                </a:lnTo>
                <a:lnTo>
                  <a:pt x="15530" y="8580"/>
                </a:lnTo>
                <a:lnTo>
                  <a:pt x="15643" y="8624"/>
                </a:lnTo>
                <a:lnTo>
                  <a:pt x="15756" y="8667"/>
                </a:lnTo>
                <a:lnTo>
                  <a:pt x="15869" y="8711"/>
                </a:lnTo>
                <a:lnTo>
                  <a:pt x="15983" y="8754"/>
                </a:lnTo>
                <a:lnTo>
                  <a:pt x="16096" y="8798"/>
                </a:lnTo>
                <a:lnTo>
                  <a:pt x="16209" y="8841"/>
                </a:lnTo>
                <a:lnTo>
                  <a:pt x="16323" y="8883"/>
                </a:lnTo>
                <a:lnTo>
                  <a:pt x="16436" y="8926"/>
                </a:lnTo>
                <a:lnTo>
                  <a:pt x="16549" y="8968"/>
                </a:lnTo>
                <a:lnTo>
                  <a:pt x="16662" y="9010"/>
                </a:lnTo>
                <a:lnTo>
                  <a:pt x="16776" y="9052"/>
                </a:lnTo>
                <a:lnTo>
                  <a:pt x="16889" y="9094"/>
                </a:lnTo>
                <a:lnTo>
                  <a:pt x="17002" y="9135"/>
                </a:lnTo>
                <a:lnTo>
                  <a:pt x="17115" y="9177"/>
                </a:lnTo>
                <a:lnTo>
                  <a:pt x="17229" y="9218"/>
                </a:lnTo>
                <a:lnTo>
                  <a:pt x="17342" y="9259"/>
                </a:lnTo>
                <a:lnTo>
                  <a:pt x="17455" y="9300"/>
                </a:lnTo>
                <a:lnTo>
                  <a:pt x="17568" y="9340"/>
                </a:lnTo>
                <a:lnTo>
                  <a:pt x="17682" y="9381"/>
                </a:lnTo>
                <a:lnTo>
                  <a:pt x="17795" y="9421"/>
                </a:lnTo>
                <a:lnTo>
                  <a:pt x="17908" y="9461"/>
                </a:lnTo>
                <a:lnTo>
                  <a:pt x="18022" y="9501"/>
                </a:lnTo>
                <a:lnTo>
                  <a:pt x="18135" y="9540"/>
                </a:lnTo>
                <a:cubicBezTo>
                  <a:pt x="18173" y="9554"/>
                  <a:pt x="18194" y="9596"/>
                  <a:pt x="18180" y="9634"/>
                </a:cubicBezTo>
                <a:cubicBezTo>
                  <a:pt x="18167" y="9673"/>
                  <a:pt x="18125" y="9693"/>
                  <a:pt x="18086" y="9680"/>
                </a:cubicBezTo>
                <a:lnTo>
                  <a:pt x="17972" y="9640"/>
                </a:lnTo>
                <a:lnTo>
                  <a:pt x="17859" y="9600"/>
                </a:lnTo>
                <a:lnTo>
                  <a:pt x="17746" y="9560"/>
                </a:lnTo>
                <a:lnTo>
                  <a:pt x="17632" y="9520"/>
                </a:lnTo>
                <a:lnTo>
                  <a:pt x="17519" y="9480"/>
                </a:lnTo>
                <a:lnTo>
                  <a:pt x="17405" y="9439"/>
                </a:lnTo>
                <a:lnTo>
                  <a:pt x="17292" y="9398"/>
                </a:lnTo>
                <a:lnTo>
                  <a:pt x="17178" y="9357"/>
                </a:lnTo>
                <a:lnTo>
                  <a:pt x="17065" y="9316"/>
                </a:lnTo>
                <a:lnTo>
                  <a:pt x="16951" y="9274"/>
                </a:lnTo>
                <a:lnTo>
                  <a:pt x="16838" y="9233"/>
                </a:lnTo>
                <a:lnTo>
                  <a:pt x="16724" y="9191"/>
                </a:lnTo>
                <a:lnTo>
                  <a:pt x="16611" y="9149"/>
                </a:lnTo>
                <a:lnTo>
                  <a:pt x="16497" y="9107"/>
                </a:lnTo>
                <a:lnTo>
                  <a:pt x="16384" y="9064"/>
                </a:lnTo>
                <a:lnTo>
                  <a:pt x="16270" y="9022"/>
                </a:lnTo>
                <a:lnTo>
                  <a:pt x="16157" y="8979"/>
                </a:lnTo>
                <a:lnTo>
                  <a:pt x="16043" y="8936"/>
                </a:lnTo>
                <a:lnTo>
                  <a:pt x="15930" y="8893"/>
                </a:lnTo>
                <a:lnTo>
                  <a:pt x="15816" y="8849"/>
                </a:lnTo>
                <a:lnTo>
                  <a:pt x="15703" y="8806"/>
                </a:lnTo>
                <a:lnTo>
                  <a:pt x="15589" y="8762"/>
                </a:lnTo>
                <a:lnTo>
                  <a:pt x="15476" y="8718"/>
                </a:lnTo>
                <a:lnTo>
                  <a:pt x="15362" y="8673"/>
                </a:lnTo>
                <a:lnTo>
                  <a:pt x="15249" y="8629"/>
                </a:lnTo>
                <a:lnTo>
                  <a:pt x="15135" y="8584"/>
                </a:lnTo>
                <a:lnTo>
                  <a:pt x="15022" y="8539"/>
                </a:lnTo>
                <a:lnTo>
                  <a:pt x="14908" y="8494"/>
                </a:lnTo>
                <a:lnTo>
                  <a:pt x="14795" y="8449"/>
                </a:lnTo>
                <a:lnTo>
                  <a:pt x="14681" y="8403"/>
                </a:lnTo>
                <a:lnTo>
                  <a:pt x="14568" y="8357"/>
                </a:lnTo>
                <a:lnTo>
                  <a:pt x="14454" y="8311"/>
                </a:lnTo>
                <a:lnTo>
                  <a:pt x="14341" y="8265"/>
                </a:lnTo>
                <a:lnTo>
                  <a:pt x="14227" y="8218"/>
                </a:lnTo>
                <a:lnTo>
                  <a:pt x="14114" y="8172"/>
                </a:lnTo>
                <a:lnTo>
                  <a:pt x="14000" y="8125"/>
                </a:lnTo>
                <a:lnTo>
                  <a:pt x="13887" y="8078"/>
                </a:lnTo>
                <a:lnTo>
                  <a:pt x="13773" y="8030"/>
                </a:lnTo>
                <a:lnTo>
                  <a:pt x="13660" y="7983"/>
                </a:lnTo>
                <a:lnTo>
                  <a:pt x="13546" y="7935"/>
                </a:lnTo>
                <a:lnTo>
                  <a:pt x="13433" y="7887"/>
                </a:lnTo>
                <a:lnTo>
                  <a:pt x="13319" y="7838"/>
                </a:lnTo>
                <a:lnTo>
                  <a:pt x="13206" y="7790"/>
                </a:lnTo>
                <a:lnTo>
                  <a:pt x="13092" y="7741"/>
                </a:lnTo>
                <a:lnTo>
                  <a:pt x="12979" y="7692"/>
                </a:lnTo>
                <a:lnTo>
                  <a:pt x="12865" y="7643"/>
                </a:lnTo>
                <a:lnTo>
                  <a:pt x="12752" y="7593"/>
                </a:lnTo>
                <a:lnTo>
                  <a:pt x="12639" y="7543"/>
                </a:lnTo>
                <a:lnTo>
                  <a:pt x="12525" y="7494"/>
                </a:lnTo>
                <a:lnTo>
                  <a:pt x="12411" y="7443"/>
                </a:lnTo>
                <a:lnTo>
                  <a:pt x="12298" y="7393"/>
                </a:lnTo>
                <a:lnTo>
                  <a:pt x="12185" y="7342"/>
                </a:lnTo>
                <a:lnTo>
                  <a:pt x="12071" y="7291"/>
                </a:lnTo>
                <a:lnTo>
                  <a:pt x="11957" y="7240"/>
                </a:lnTo>
                <a:lnTo>
                  <a:pt x="11844" y="7188"/>
                </a:lnTo>
                <a:lnTo>
                  <a:pt x="11730" y="7137"/>
                </a:lnTo>
                <a:lnTo>
                  <a:pt x="11617" y="7085"/>
                </a:lnTo>
                <a:lnTo>
                  <a:pt x="11503" y="7032"/>
                </a:lnTo>
                <a:lnTo>
                  <a:pt x="11390" y="6980"/>
                </a:lnTo>
                <a:lnTo>
                  <a:pt x="11277" y="6927"/>
                </a:lnTo>
                <a:lnTo>
                  <a:pt x="11163" y="6874"/>
                </a:lnTo>
                <a:lnTo>
                  <a:pt x="11049" y="6821"/>
                </a:lnTo>
                <a:lnTo>
                  <a:pt x="10936" y="6767"/>
                </a:lnTo>
                <a:lnTo>
                  <a:pt x="10822" y="6714"/>
                </a:lnTo>
                <a:lnTo>
                  <a:pt x="10709" y="6659"/>
                </a:lnTo>
                <a:lnTo>
                  <a:pt x="10595" y="6605"/>
                </a:lnTo>
                <a:lnTo>
                  <a:pt x="10482" y="6550"/>
                </a:lnTo>
                <a:lnTo>
                  <a:pt x="10368" y="6496"/>
                </a:lnTo>
                <a:lnTo>
                  <a:pt x="10255" y="6440"/>
                </a:lnTo>
                <a:lnTo>
                  <a:pt x="10141" y="6385"/>
                </a:lnTo>
                <a:lnTo>
                  <a:pt x="10028" y="6329"/>
                </a:lnTo>
                <a:lnTo>
                  <a:pt x="9914" y="6273"/>
                </a:lnTo>
                <a:lnTo>
                  <a:pt x="9801" y="6217"/>
                </a:lnTo>
                <a:lnTo>
                  <a:pt x="9687" y="6160"/>
                </a:lnTo>
                <a:lnTo>
                  <a:pt x="9574" y="6104"/>
                </a:lnTo>
                <a:lnTo>
                  <a:pt x="9460" y="6047"/>
                </a:lnTo>
                <a:lnTo>
                  <a:pt x="9347" y="5989"/>
                </a:lnTo>
                <a:lnTo>
                  <a:pt x="9233" y="5931"/>
                </a:lnTo>
                <a:lnTo>
                  <a:pt x="9120" y="5873"/>
                </a:lnTo>
                <a:lnTo>
                  <a:pt x="9006" y="5815"/>
                </a:lnTo>
                <a:lnTo>
                  <a:pt x="8893" y="5757"/>
                </a:lnTo>
                <a:lnTo>
                  <a:pt x="8779" y="5698"/>
                </a:lnTo>
                <a:lnTo>
                  <a:pt x="8666" y="5639"/>
                </a:lnTo>
                <a:lnTo>
                  <a:pt x="8552" y="5579"/>
                </a:lnTo>
                <a:lnTo>
                  <a:pt x="8439" y="5519"/>
                </a:lnTo>
                <a:lnTo>
                  <a:pt x="8325" y="5460"/>
                </a:lnTo>
                <a:lnTo>
                  <a:pt x="8212" y="5399"/>
                </a:lnTo>
                <a:lnTo>
                  <a:pt x="8098" y="5338"/>
                </a:lnTo>
                <a:lnTo>
                  <a:pt x="7985" y="5278"/>
                </a:lnTo>
                <a:lnTo>
                  <a:pt x="7871" y="5216"/>
                </a:lnTo>
                <a:lnTo>
                  <a:pt x="7758" y="5155"/>
                </a:lnTo>
                <a:lnTo>
                  <a:pt x="7644" y="5093"/>
                </a:lnTo>
                <a:lnTo>
                  <a:pt x="7531" y="5031"/>
                </a:lnTo>
                <a:lnTo>
                  <a:pt x="7417" y="4968"/>
                </a:lnTo>
                <a:lnTo>
                  <a:pt x="7304" y="4905"/>
                </a:lnTo>
                <a:lnTo>
                  <a:pt x="7190" y="4842"/>
                </a:lnTo>
                <a:lnTo>
                  <a:pt x="7076" y="4779"/>
                </a:lnTo>
                <a:lnTo>
                  <a:pt x="6963" y="4715"/>
                </a:lnTo>
                <a:lnTo>
                  <a:pt x="6850" y="4651"/>
                </a:lnTo>
                <a:lnTo>
                  <a:pt x="6736" y="4587"/>
                </a:lnTo>
                <a:lnTo>
                  <a:pt x="6622" y="4522"/>
                </a:lnTo>
                <a:lnTo>
                  <a:pt x="6509" y="4457"/>
                </a:lnTo>
                <a:lnTo>
                  <a:pt x="6395" y="4392"/>
                </a:lnTo>
                <a:lnTo>
                  <a:pt x="6282" y="4326"/>
                </a:lnTo>
                <a:lnTo>
                  <a:pt x="6168" y="4260"/>
                </a:lnTo>
                <a:lnTo>
                  <a:pt x="6055" y="4194"/>
                </a:lnTo>
                <a:lnTo>
                  <a:pt x="5941" y="4127"/>
                </a:lnTo>
                <a:lnTo>
                  <a:pt x="5828" y="4060"/>
                </a:lnTo>
                <a:lnTo>
                  <a:pt x="5714" y="3992"/>
                </a:lnTo>
                <a:lnTo>
                  <a:pt x="5601" y="3924"/>
                </a:lnTo>
                <a:lnTo>
                  <a:pt x="5487" y="3856"/>
                </a:lnTo>
                <a:lnTo>
                  <a:pt x="5374" y="3788"/>
                </a:lnTo>
                <a:lnTo>
                  <a:pt x="5260" y="3719"/>
                </a:lnTo>
                <a:lnTo>
                  <a:pt x="5147" y="3650"/>
                </a:lnTo>
                <a:lnTo>
                  <a:pt x="5033" y="3581"/>
                </a:lnTo>
                <a:lnTo>
                  <a:pt x="4920" y="3511"/>
                </a:lnTo>
                <a:lnTo>
                  <a:pt x="4806" y="3441"/>
                </a:lnTo>
                <a:lnTo>
                  <a:pt x="4693" y="3370"/>
                </a:lnTo>
                <a:lnTo>
                  <a:pt x="4579" y="3299"/>
                </a:lnTo>
                <a:lnTo>
                  <a:pt x="4466" y="3228"/>
                </a:lnTo>
                <a:lnTo>
                  <a:pt x="4352" y="3156"/>
                </a:lnTo>
                <a:lnTo>
                  <a:pt x="4238" y="3084"/>
                </a:lnTo>
                <a:lnTo>
                  <a:pt x="4125" y="3012"/>
                </a:lnTo>
                <a:lnTo>
                  <a:pt x="4011" y="2939"/>
                </a:lnTo>
                <a:lnTo>
                  <a:pt x="3898" y="2866"/>
                </a:lnTo>
                <a:lnTo>
                  <a:pt x="3784" y="2793"/>
                </a:lnTo>
                <a:lnTo>
                  <a:pt x="3671" y="2719"/>
                </a:lnTo>
                <a:lnTo>
                  <a:pt x="3557" y="2644"/>
                </a:lnTo>
                <a:lnTo>
                  <a:pt x="3444" y="2570"/>
                </a:lnTo>
                <a:lnTo>
                  <a:pt x="3330" y="2495"/>
                </a:lnTo>
                <a:lnTo>
                  <a:pt x="3217" y="2419"/>
                </a:lnTo>
                <a:lnTo>
                  <a:pt x="3103" y="2344"/>
                </a:lnTo>
                <a:lnTo>
                  <a:pt x="2990" y="2267"/>
                </a:lnTo>
                <a:lnTo>
                  <a:pt x="2876" y="2191"/>
                </a:lnTo>
                <a:lnTo>
                  <a:pt x="2763" y="2114"/>
                </a:lnTo>
                <a:lnTo>
                  <a:pt x="2649" y="2036"/>
                </a:lnTo>
                <a:lnTo>
                  <a:pt x="2536" y="1959"/>
                </a:lnTo>
                <a:lnTo>
                  <a:pt x="2422" y="1881"/>
                </a:lnTo>
                <a:lnTo>
                  <a:pt x="2309" y="1802"/>
                </a:lnTo>
                <a:lnTo>
                  <a:pt x="2195" y="1723"/>
                </a:lnTo>
                <a:lnTo>
                  <a:pt x="2081" y="1644"/>
                </a:lnTo>
                <a:lnTo>
                  <a:pt x="1968" y="1564"/>
                </a:lnTo>
                <a:lnTo>
                  <a:pt x="1854" y="1484"/>
                </a:lnTo>
                <a:lnTo>
                  <a:pt x="1741" y="1403"/>
                </a:lnTo>
                <a:lnTo>
                  <a:pt x="1627" y="1322"/>
                </a:lnTo>
                <a:lnTo>
                  <a:pt x="1514" y="1240"/>
                </a:lnTo>
                <a:lnTo>
                  <a:pt x="1400" y="1159"/>
                </a:lnTo>
                <a:lnTo>
                  <a:pt x="1287" y="1076"/>
                </a:lnTo>
                <a:lnTo>
                  <a:pt x="1173" y="993"/>
                </a:lnTo>
                <a:lnTo>
                  <a:pt x="1060" y="910"/>
                </a:lnTo>
                <a:lnTo>
                  <a:pt x="946" y="827"/>
                </a:lnTo>
                <a:lnTo>
                  <a:pt x="833" y="743"/>
                </a:lnTo>
                <a:lnTo>
                  <a:pt x="719" y="658"/>
                </a:lnTo>
                <a:lnTo>
                  <a:pt x="605" y="573"/>
                </a:lnTo>
                <a:lnTo>
                  <a:pt x="492" y="488"/>
                </a:lnTo>
                <a:lnTo>
                  <a:pt x="378" y="402"/>
                </a:lnTo>
                <a:lnTo>
                  <a:pt x="265" y="316"/>
                </a:lnTo>
                <a:lnTo>
                  <a:pt x="151" y="229"/>
                </a:lnTo>
                <a:lnTo>
                  <a:pt x="38" y="142"/>
                </a:lnTo>
                <a:cubicBezTo>
                  <a:pt x="6" y="117"/>
                  <a:pt x="0" y="71"/>
                  <a:pt x="25" y="38"/>
                </a:cubicBezTo>
                <a:cubicBezTo>
                  <a:pt x="49" y="6"/>
                  <a:pt x="96" y="0"/>
                  <a:pt x="128" y="25"/>
                </a:cubicBezTo>
                <a:close/>
              </a:path>
            </a:pathLst>
          </a:custGeom>
          <a:solidFill>
            <a:srgbClr val="0F6FC6"/>
          </a:solidFill>
          <a:ln w="1588" cap="flat">
            <a:solidFill>
              <a:srgbClr val="0F6FC6"/>
            </a:solidFill>
            <a:prstDash val="solid"/>
            <a:bevel/>
            <a:headEnd/>
            <a:tailEnd/>
          </a:ln>
        </p:spPr>
        <p:txBody>
          <a:bodyPr vert="horz" wrap="square" lIns="91440" tIns="45720" rIns="91440" bIns="45720" numCol="1" anchor="t" anchorCtr="0" compatLnSpc="1">
            <a:prstTxWarp prst="textNoShape">
              <a:avLst/>
            </a:prstTxWarp>
          </a:bodyPr>
          <a:lstStyle/>
          <a:p>
            <a:endParaRPr lang="de-CH"/>
          </a:p>
        </p:txBody>
      </p:sp>
      <p:sp>
        <p:nvSpPr>
          <p:cNvPr id="12" name="Freeform 12"/>
          <p:cNvSpPr>
            <a:spLocks/>
          </p:cNvSpPr>
          <p:nvPr/>
        </p:nvSpPr>
        <p:spPr bwMode="auto">
          <a:xfrm>
            <a:off x="1177925" y="1617663"/>
            <a:ext cx="6923087" cy="3587750"/>
          </a:xfrm>
          <a:custGeom>
            <a:avLst/>
            <a:gdLst>
              <a:gd name="T0" fmla="*/ 666 w 18169"/>
              <a:gd name="T1" fmla="*/ 308 h 9417"/>
              <a:gd name="T2" fmla="*/ 1347 w 18169"/>
              <a:gd name="T3" fmla="*/ 658 h 9417"/>
              <a:gd name="T4" fmla="*/ 2027 w 18169"/>
              <a:gd name="T5" fmla="*/ 1008 h 9417"/>
              <a:gd name="T6" fmla="*/ 2707 w 18169"/>
              <a:gd name="T7" fmla="*/ 1358 h 9417"/>
              <a:gd name="T8" fmla="*/ 3388 w 18169"/>
              <a:gd name="T9" fmla="*/ 1708 h 9417"/>
              <a:gd name="T10" fmla="*/ 4068 w 18169"/>
              <a:gd name="T11" fmla="*/ 2058 h 9417"/>
              <a:gd name="T12" fmla="*/ 4748 w 18169"/>
              <a:gd name="T13" fmla="*/ 2408 h 9417"/>
              <a:gd name="T14" fmla="*/ 5428 w 18169"/>
              <a:gd name="T15" fmla="*/ 2758 h 9417"/>
              <a:gd name="T16" fmla="*/ 6109 w 18169"/>
              <a:gd name="T17" fmla="*/ 3108 h 9417"/>
              <a:gd name="T18" fmla="*/ 6789 w 18169"/>
              <a:gd name="T19" fmla="*/ 3458 h 9417"/>
              <a:gd name="T20" fmla="*/ 7469 w 18169"/>
              <a:gd name="T21" fmla="*/ 3808 h 9417"/>
              <a:gd name="T22" fmla="*/ 8149 w 18169"/>
              <a:gd name="T23" fmla="*/ 4158 h 9417"/>
              <a:gd name="T24" fmla="*/ 8830 w 18169"/>
              <a:gd name="T25" fmla="*/ 4508 h 9417"/>
              <a:gd name="T26" fmla="*/ 9510 w 18169"/>
              <a:gd name="T27" fmla="*/ 4858 h 9417"/>
              <a:gd name="T28" fmla="*/ 10190 w 18169"/>
              <a:gd name="T29" fmla="*/ 5208 h 9417"/>
              <a:gd name="T30" fmla="*/ 10871 w 18169"/>
              <a:gd name="T31" fmla="*/ 5558 h 9417"/>
              <a:gd name="T32" fmla="*/ 11551 w 18169"/>
              <a:gd name="T33" fmla="*/ 5908 h 9417"/>
              <a:gd name="T34" fmla="*/ 12231 w 18169"/>
              <a:gd name="T35" fmla="*/ 6258 h 9417"/>
              <a:gd name="T36" fmla="*/ 12911 w 18169"/>
              <a:gd name="T37" fmla="*/ 6608 h 9417"/>
              <a:gd name="T38" fmla="*/ 13592 w 18169"/>
              <a:gd name="T39" fmla="*/ 6958 h 9417"/>
              <a:gd name="T40" fmla="*/ 14272 w 18169"/>
              <a:gd name="T41" fmla="*/ 7308 h 9417"/>
              <a:gd name="T42" fmla="*/ 14952 w 18169"/>
              <a:gd name="T43" fmla="*/ 7658 h 9417"/>
              <a:gd name="T44" fmla="*/ 15632 w 18169"/>
              <a:gd name="T45" fmla="*/ 8008 h 9417"/>
              <a:gd name="T46" fmla="*/ 16313 w 18169"/>
              <a:gd name="T47" fmla="*/ 8358 h 9417"/>
              <a:gd name="T48" fmla="*/ 16993 w 18169"/>
              <a:gd name="T49" fmla="*/ 8708 h 9417"/>
              <a:gd name="T50" fmla="*/ 17673 w 18169"/>
              <a:gd name="T51" fmla="*/ 9058 h 9417"/>
              <a:gd name="T52" fmla="*/ 18070 w 18169"/>
              <a:gd name="T53" fmla="*/ 9401 h 9417"/>
              <a:gd name="T54" fmla="*/ 17390 w 18169"/>
              <a:gd name="T55" fmla="*/ 9051 h 9417"/>
              <a:gd name="T56" fmla="*/ 16710 w 18169"/>
              <a:gd name="T57" fmla="*/ 8701 h 9417"/>
              <a:gd name="T58" fmla="*/ 16029 w 18169"/>
              <a:gd name="T59" fmla="*/ 8351 h 9417"/>
              <a:gd name="T60" fmla="*/ 15349 w 18169"/>
              <a:gd name="T61" fmla="*/ 8001 h 9417"/>
              <a:gd name="T62" fmla="*/ 14669 w 18169"/>
              <a:gd name="T63" fmla="*/ 7651 h 9417"/>
              <a:gd name="T64" fmla="*/ 13988 w 18169"/>
              <a:gd name="T65" fmla="*/ 7301 h 9417"/>
              <a:gd name="T66" fmla="*/ 13308 w 18169"/>
              <a:gd name="T67" fmla="*/ 6951 h 9417"/>
              <a:gd name="T68" fmla="*/ 12628 w 18169"/>
              <a:gd name="T69" fmla="*/ 6601 h 9417"/>
              <a:gd name="T70" fmla="*/ 11948 w 18169"/>
              <a:gd name="T71" fmla="*/ 6251 h 9417"/>
              <a:gd name="T72" fmla="*/ 11267 w 18169"/>
              <a:gd name="T73" fmla="*/ 5901 h 9417"/>
              <a:gd name="T74" fmla="*/ 10587 w 18169"/>
              <a:gd name="T75" fmla="*/ 5551 h 9417"/>
              <a:gd name="T76" fmla="*/ 9907 w 18169"/>
              <a:gd name="T77" fmla="*/ 5201 h 9417"/>
              <a:gd name="T78" fmla="*/ 9226 w 18169"/>
              <a:gd name="T79" fmla="*/ 4851 h 9417"/>
              <a:gd name="T80" fmla="*/ 8546 w 18169"/>
              <a:gd name="T81" fmla="*/ 4501 h 9417"/>
              <a:gd name="T82" fmla="*/ 7866 w 18169"/>
              <a:gd name="T83" fmla="*/ 4151 h 9417"/>
              <a:gd name="T84" fmla="*/ 7186 w 18169"/>
              <a:gd name="T85" fmla="*/ 3801 h 9417"/>
              <a:gd name="T86" fmla="*/ 6505 w 18169"/>
              <a:gd name="T87" fmla="*/ 3451 h 9417"/>
              <a:gd name="T88" fmla="*/ 5825 w 18169"/>
              <a:gd name="T89" fmla="*/ 3101 h 9417"/>
              <a:gd name="T90" fmla="*/ 5145 w 18169"/>
              <a:gd name="T91" fmla="*/ 2751 h 9417"/>
              <a:gd name="T92" fmla="*/ 4465 w 18169"/>
              <a:gd name="T93" fmla="*/ 2401 h 9417"/>
              <a:gd name="T94" fmla="*/ 3784 w 18169"/>
              <a:gd name="T95" fmla="*/ 2051 h 9417"/>
              <a:gd name="T96" fmla="*/ 3104 w 18169"/>
              <a:gd name="T97" fmla="*/ 1701 h 9417"/>
              <a:gd name="T98" fmla="*/ 2424 w 18169"/>
              <a:gd name="T99" fmla="*/ 1351 h 9417"/>
              <a:gd name="T100" fmla="*/ 1743 w 18169"/>
              <a:gd name="T101" fmla="*/ 1001 h 9417"/>
              <a:gd name="T102" fmla="*/ 1063 w 18169"/>
              <a:gd name="T103" fmla="*/ 651 h 9417"/>
              <a:gd name="T104" fmla="*/ 383 w 18169"/>
              <a:gd name="T105" fmla="*/ 301 h 9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169" h="9417">
                <a:moveTo>
                  <a:pt x="100" y="16"/>
                </a:moveTo>
                <a:lnTo>
                  <a:pt x="213" y="74"/>
                </a:lnTo>
                <a:lnTo>
                  <a:pt x="326" y="133"/>
                </a:lnTo>
                <a:lnTo>
                  <a:pt x="440" y="191"/>
                </a:lnTo>
                <a:lnTo>
                  <a:pt x="553" y="249"/>
                </a:lnTo>
                <a:lnTo>
                  <a:pt x="666" y="308"/>
                </a:lnTo>
                <a:lnTo>
                  <a:pt x="780" y="366"/>
                </a:lnTo>
                <a:lnTo>
                  <a:pt x="893" y="424"/>
                </a:lnTo>
                <a:lnTo>
                  <a:pt x="1007" y="483"/>
                </a:lnTo>
                <a:lnTo>
                  <a:pt x="1120" y="541"/>
                </a:lnTo>
                <a:lnTo>
                  <a:pt x="1233" y="599"/>
                </a:lnTo>
                <a:lnTo>
                  <a:pt x="1347" y="658"/>
                </a:lnTo>
                <a:lnTo>
                  <a:pt x="1460" y="716"/>
                </a:lnTo>
                <a:lnTo>
                  <a:pt x="1573" y="774"/>
                </a:lnTo>
                <a:lnTo>
                  <a:pt x="1687" y="833"/>
                </a:lnTo>
                <a:lnTo>
                  <a:pt x="1800" y="891"/>
                </a:lnTo>
                <a:lnTo>
                  <a:pt x="1914" y="949"/>
                </a:lnTo>
                <a:lnTo>
                  <a:pt x="2027" y="1008"/>
                </a:lnTo>
                <a:lnTo>
                  <a:pt x="2140" y="1066"/>
                </a:lnTo>
                <a:lnTo>
                  <a:pt x="2254" y="1124"/>
                </a:lnTo>
                <a:lnTo>
                  <a:pt x="2367" y="1183"/>
                </a:lnTo>
                <a:lnTo>
                  <a:pt x="2480" y="1241"/>
                </a:lnTo>
                <a:lnTo>
                  <a:pt x="2594" y="1299"/>
                </a:lnTo>
                <a:lnTo>
                  <a:pt x="2707" y="1358"/>
                </a:lnTo>
                <a:lnTo>
                  <a:pt x="2821" y="1416"/>
                </a:lnTo>
                <a:lnTo>
                  <a:pt x="2934" y="1474"/>
                </a:lnTo>
                <a:lnTo>
                  <a:pt x="3047" y="1533"/>
                </a:lnTo>
                <a:lnTo>
                  <a:pt x="3161" y="1591"/>
                </a:lnTo>
                <a:lnTo>
                  <a:pt x="3274" y="1649"/>
                </a:lnTo>
                <a:lnTo>
                  <a:pt x="3388" y="1708"/>
                </a:lnTo>
                <a:lnTo>
                  <a:pt x="3501" y="1766"/>
                </a:lnTo>
                <a:lnTo>
                  <a:pt x="3614" y="1824"/>
                </a:lnTo>
                <a:lnTo>
                  <a:pt x="3728" y="1883"/>
                </a:lnTo>
                <a:lnTo>
                  <a:pt x="3841" y="1941"/>
                </a:lnTo>
                <a:lnTo>
                  <a:pt x="3954" y="1999"/>
                </a:lnTo>
                <a:lnTo>
                  <a:pt x="4068" y="2058"/>
                </a:lnTo>
                <a:lnTo>
                  <a:pt x="4181" y="2116"/>
                </a:lnTo>
                <a:lnTo>
                  <a:pt x="4295" y="2174"/>
                </a:lnTo>
                <a:lnTo>
                  <a:pt x="4408" y="2233"/>
                </a:lnTo>
                <a:lnTo>
                  <a:pt x="4521" y="2291"/>
                </a:lnTo>
                <a:lnTo>
                  <a:pt x="4635" y="2349"/>
                </a:lnTo>
                <a:lnTo>
                  <a:pt x="4748" y="2408"/>
                </a:lnTo>
                <a:lnTo>
                  <a:pt x="4861" y="2466"/>
                </a:lnTo>
                <a:lnTo>
                  <a:pt x="4975" y="2524"/>
                </a:lnTo>
                <a:lnTo>
                  <a:pt x="5088" y="2583"/>
                </a:lnTo>
                <a:lnTo>
                  <a:pt x="5202" y="2641"/>
                </a:lnTo>
                <a:lnTo>
                  <a:pt x="5315" y="2699"/>
                </a:lnTo>
                <a:lnTo>
                  <a:pt x="5428" y="2758"/>
                </a:lnTo>
                <a:lnTo>
                  <a:pt x="5542" y="2816"/>
                </a:lnTo>
                <a:lnTo>
                  <a:pt x="5655" y="2874"/>
                </a:lnTo>
                <a:lnTo>
                  <a:pt x="5768" y="2933"/>
                </a:lnTo>
                <a:lnTo>
                  <a:pt x="5882" y="2991"/>
                </a:lnTo>
                <a:lnTo>
                  <a:pt x="5995" y="3049"/>
                </a:lnTo>
                <a:lnTo>
                  <a:pt x="6109" y="3108"/>
                </a:lnTo>
                <a:lnTo>
                  <a:pt x="6222" y="3166"/>
                </a:lnTo>
                <a:lnTo>
                  <a:pt x="6335" y="3224"/>
                </a:lnTo>
                <a:lnTo>
                  <a:pt x="6449" y="3283"/>
                </a:lnTo>
                <a:lnTo>
                  <a:pt x="6562" y="3341"/>
                </a:lnTo>
                <a:lnTo>
                  <a:pt x="6676" y="3399"/>
                </a:lnTo>
                <a:lnTo>
                  <a:pt x="6789" y="3458"/>
                </a:lnTo>
                <a:lnTo>
                  <a:pt x="6902" y="3516"/>
                </a:lnTo>
                <a:lnTo>
                  <a:pt x="7016" y="3574"/>
                </a:lnTo>
                <a:lnTo>
                  <a:pt x="7129" y="3633"/>
                </a:lnTo>
                <a:lnTo>
                  <a:pt x="7242" y="3691"/>
                </a:lnTo>
                <a:lnTo>
                  <a:pt x="7356" y="3749"/>
                </a:lnTo>
                <a:lnTo>
                  <a:pt x="7469" y="3808"/>
                </a:lnTo>
                <a:lnTo>
                  <a:pt x="7583" y="3866"/>
                </a:lnTo>
                <a:lnTo>
                  <a:pt x="7696" y="3924"/>
                </a:lnTo>
                <a:lnTo>
                  <a:pt x="7809" y="3983"/>
                </a:lnTo>
                <a:lnTo>
                  <a:pt x="7923" y="4041"/>
                </a:lnTo>
                <a:lnTo>
                  <a:pt x="8036" y="4099"/>
                </a:lnTo>
                <a:lnTo>
                  <a:pt x="8149" y="4158"/>
                </a:lnTo>
                <a:lnTo>
                  <a:pt x="8263" y="4216"/>
                </a:lnTo>
                <a:lnTo>
                  <a:pt x="8376" y="4274"/>
                </a:lnTo>
                <a:lnTo>
                  <a:pt x="8490" y="4333"/>
                </a:lnTo>
                <a:lnTo>
                  <a:pt x="8603" y="4391"/>
                </a:lnTo>
                <a:lnTo>
                  <a:pt x="8716" y="4449"/>
                </a:lnTo>
                <a:lnTo>
                  <a:pt x="8830" y="4508"/>
                </a:lnTo>
                <a:lnTo>
                  <a:pt x="8943" y="4566"/>
                </a:lnTo>
                <a:lnTo>
                  <a:pt x="9056" y="4624"/>
                </a:lnTo>
                <a:lnTo>
                  <a:pt x="9170" y="4683"/>
                </a:lnTo>
                <a:lnTo>
                  <a:pt x="9283" y="4741"/>
                </a:lnTo>
                <a:lnTo>
                  <a:pt x="9397" y="4799"/>
                </a:lnTo>
                <a:lnTo>
                  <a:pt x="9510" y="4858"/>
                </a:lnTo>
                <a:lnTo>
                  <a:pt x="9623" y="4916"/>
                </a:lnTo>
                <a:lnTo>
                  <a:pt x="9737" y="4974"/>
                </a:lnTo>
                <a:lnTo>
                  <a:pt x="9850" y="5033"/>
                </a:lnTo>
                <a:lnTo>
                  <a:pt x="9964" y="5091"/>
                </a:lnTo>
                <a:lnTo>
                  <a:pt x="10077" y="5149"/>
                </a:lnTo>
                <a:lnTo>
                  <a:pt x="10190" y="5208"/>
                </a:lnTo>
                <a:lnTo>
                  <a:pt x="10304" y="5266"/>
                </a:lnTo>
                <a:lnTo>
                  <a:pt x="10417" y="5324"/>
                </a:lnTo>
                <a:lnTo>
                  <a:pt x="10530" y="5383"/>
                </a:lnTo>
                <a:lnTo>
                  <a:pt x="10644" y="5441"/>
                </a:lnTo>
                <a:lnTo>
                  <a:pt x="10757" y="5499"/>
                </a:lnTo>
                <a:lnTo>
                  <a:pt x="10871" y="5558"/>
                </a:lnTo>
                <a:lnTo>
                  <a:pt x="10984" y="5616"/>
                </a:lnTo>
                <a:lnTo>
                  <a:pt x="11097" y="5674"/>
                </a:lnTo>
                <a:lnTo>
                  <a:pt x="11211" y="5733"/>
                </a:lnTo>
                <a:lnTo>
                  <a:pt x="11324" y="5791"/>
                </a:lnTo>
                <a:lnTo>
                  <a:pt x="11437" y="5849"/>
                </a:lnTo>
                <a:lnTo>
                  <a:pt x="11551" y="5908"/>
                </a:lnTo>
                <a:lnTo>
                  <a:pt x="11664" y="5966"/>
                </a:lnTo>
                <a:lnTo>
                  <a:pt x="11778" y="6024"/>
                </a:lnTo>
                <a:lnTo>
                  <a:pt x="11891" y="6083"/>
                </a:lnTo>
                <a:lnTo>
                  <a:pt x="12004" y="6141"/>
                </a:lnTo>
                <a:lnTo>
                  <a:pt x="12118" y="6199"/>
                </a:lnTo>
                <a:lnTo>
                  <a:pt x="12231" y="6258"/>
                </a:lnTo>
                <a:lnTo>
                  <a:pt x="12344" y="6316"/>
                </a:lnTo>
                <a:lnTo>
                  <a:pt x="12458" y="6374"/>
                </a:lnTo>
                <a:lnTo>
                  <a:pt x="12571" y="6433"/>
                </a:lnTo>
                <a:lnTo>
                  <a:pt x="12685" y="6491"/>
                </a:lnTo>
                <a:lnTo>
                  <a:pt x="12798" y="6549"/>
                </a:lnTo>
                <a:lnTo>
                  <a:pt x="12911" y="6608"/>
                </a:lnTo>
                <a:lnTo>
                  <a:pt x="13025" y="6666"/>
                </a:lnTo>
                <a:lnTo>
                  <a:pt x="13138" y="6724"/>
                </a:lnTo>
                <a:lnTo>
                  <a:pt x="13252" y="6783"/>
                </a:lnTo>
                <a:lnTo>
                  <a:pt x="13365" y="6841"/>
                </a:lnTo>
                <a:lnTo>
                  <a:pt x="13478" y="6899"/>
                </a:lnTo>
                <a:lnTo>
                  <a:pt x="13592" y="6958"/>
                </a:lnTo>
                <a:lnTo>
                  <a:pt x="13705" y="7016"/>
                </a:lnTo>
                <a:lnTo>
                  <a:pt x="13818" y="7074"/>
                </a:lnTo>
                <a:lnTo>
                  <a:pt x="13932" y="7133"/>
                </a:lnTo>
                <a:lnTo>
                  <a:pt x="14045" y="7191"/>
                </a:lnTo>
                <a:lnTo>
                  <a:pt x="14159" y="7249"/>
                </a:lnTo>
                <a:lnTo>
                  <a:pt x="14272" y="7308"/>
                </a:lnTo>
                <a:lnTo>
                  <a:pt x="14385" y="7366"/>
                </a:lnTo>
                <a:lnTo>
                  <a:pt x="14499" y="7424"/>
                </a:lnTo>
                <a:lnTo>
                  <a:pt x="14612" y="7483"/>
                </a:lnTo>
                <a:lnTo>
                  <a:pt x="14725" y="7541"/>
                </a:lnTo>
                <a:lnTo>
                  <a:pt x="14839" y="7599"/>
                </a:lnTo>
                <a:lnTo>
                  <a:pt x="14952" y="7658"/>
                </a:lnTo>
                <a:lnTo>
                  <a:pt x="15066" y="7716"/>
                </a:lnTo>
                <a:lnTo>
                  <a:pt x="15179" y="7774"/>
                </a:lnTo>
                <a:lnTo>
                  <a:pt x="15292" y="7833"/>
                </a:lnTo>
                <a:lnTo>
                  <a:pt x="15406" y="7891"/>
                </a:lnTo>
                <a:lnTo>
                  <a:pt x="15519" y="7949"/>
                </a:lnTo>
                <a:lnTo>
                  <a:pt x="15632" y="8008"/>
                </a:lnTo>
                <a:lnTo>
                  <a:pt x="15746" y="8066"/>
                </a:lnTo>
                <a:lnTo>
                  <a:pt x="15859" y="8124"/>
                </a:lnTo>
                <a:lnTo>
                  <a:pt x="15973" y="8183"/>
                </a:lnTo>
                <a:lnTo>
                  <a:pt x="16086" y="8241"/>
                </a:lnTo>
                <a:lnTo>
                  <a:pt x="16199" y="8299"/>
                </a:lnTo>
                <a:lnTo>
                  <a:pt x="16313" y="8358"/>
                </a:lnTo>
                <a:lnTo>
                  <a:pt x="16426" y="8416"/>
                </a:lnTo>
                <a:lnTo>
                  <a:pt x="16540" y="8474"/>
                </a:lnTo>
                <a:lnTo>
                  <a:pt x="16653" y="8533"/>
                </a:lnTo>
                <a:lnTo>
                  <a:pt x="16766" y="8591"/>
                </a:lnTo>
                <a:lnTo>
                  <a:pt x="16880" y="8649"/>
                </a:lnTo>
                <a:lnTo>
                  <a:pt x="16993" y="8708"/>
                </a:lnTo>
                <a:lnTo>
                  <a:pt x="17106" y="8766"/>
                </a:lnTo>
                <a:lnTo>
                  <a:pt x="17220" y="8824"/>
                </a:lnTo>
                <a:lnTo>
                  <a:pt x="17333" y="8883"/>
                </a:lnTo>
                <a:lnTo>
                  <a:pt x="17447" y="8941"/>
                </a:lnTo>
                <a:lnTo>
                  <a:pt x="17560" y="8999"/>
                </a:lnTo>
                <a:lnTo>
                  <a:pt x="17673" y="9058"/>
                </a:lnTo>
                <a:lnTo>
                  <a:pt x="17787" y="9116"/>
                </a:lnTo>
                <a:lnTo>
                  <a:pt x="17900" y="9174"/>
                </a:lnTo>
                <a:lnTo>
                  <a:pt x="18013" y="9233"/>
                </a:lnTo>
                <a:lnTo>
                  <a:pt x="18127" y="9291"/>
                </a:lnTo>
                <a:cubicBezTo>
                  <a:pt x="18157" y="9306"/>
                  <a:pt x="18169" y="9344"/>
                  <a:pt x="18154" y="9374"/>
                </a:cubicBezTo>
                <a:cubicBezTo>
                  <a:pt x="18138" y="9405"/>
                  <a:pt x="18101" y="9417"/>
                  <a:pt x="18070" y="9401"/>
                </a:cubicBezTo>
                <a:lnTo>
                  <a:pt x="17957" y="9343"/>
                </a:lnTo>
                <a:lnTo>
                  <a:pt x="17843" y="9285"/>
                </a:lnTo>
                <a:lnTo>
                  <a:pt x="17730" y="9226"/>
                </a:lnTo>
                <a:lnTo>
                  <a:pt x="17617" y="9168"/>
                </a:lnTo>
                <a:lnTo>
                  <a:pt x="17503" y="9110"/>
                </a:lnTo>
                <a:lnTo>
                  <a:pt x="17390" y="9051"/>
                </a:lnTo>
                <a:lnTo>
                  <a:pt x="17276" y="8993"/>
                </a:lnTo>
                <a:lnTo>
                  <a:pt x="17163" y="8935"/>
                </a:lnTo>
                <a:lnTo>
                  <a:pt x="17050" y="8876"/>
                </a:lnTo>
                <a:lnTo>
                  <a:pt x="16936" y="8818"/>
                </a:lnTo>
                <a:lnTo>
                  <a:pt x="16823" y="8760"/>
                </a:lnTo>
                <a:lnTo>
                  <a:pt x="16710" y="8701"/>
                </a:lnTo>
                <a:lnTo>
                  <a:pt x="16596" y="8643"/>
                </a:lnTo>
                <a:lnTo>
                  <a:pt x="16483" y="8585"/>
                </a:lnTo>
                <a:lnTo>
                  <a:pt x="16369" y="8526"/>
                </a:lnTo>
                <a:lnTo>
                  <a:pt x="16256" y="8468"/>
                </a:lnTo>
                <a:lnTo>
                  <a:pt x="16143" y="8410"/>
                </a:lnTo>
                <a:lnTo>
                  <a:pt x="16029" y="8351"/>
                </a:lnTo>
                <a:lnTo>
                  <a:pt x="15916" y="8293"/>
                </a:lnTo>
                <a:lnTo>
                  <a:pt x="15802" y="8235"/>
                </a:lnTo>
                <a:lnTo>
                  <a:pt x="15689" y="8176"/>
                </a:lnTo>
                <a:lnTo>
                  <a:pt x="15576" y="8118"/>
                </a:lnTo>
                <a:lnTo>
                  <a:pt x="15462" y="8060"/>
                </a:lnTo>
                <a:lnTo>
                  <a:pt x="15349" y="8001"/>
                </a:lnTo>
                <a:lnTo>
                  <a:pt x="15236" y="7943"/>
                </a:lnTo>
                <a:lnTo>
                  <a:pt x="15122" y="7885"/>
                </a:lnTo>
                <a:lnTo>
                  <a:pt x="15009" y="7826"/>
                </a:lnTo>
                <a:lnTo>
                  <a:pt x="14895" y="7768"/>
                </a:lnTo>
                <a:lnTo>
                  <a:pt x="14782" y="7710"/>
                </a:lnTo>
                <a:lnTo>
                  <a:pt x="14669" y="7651"/>
                </a:lnTo>
                <a:lnTo>
                  <a:pt x="14555" y="7593"/>
                </a:lnTo>
                <a:lnTo>
                  <a:pt x="14442" y="7535"/>
                </a:lnTo>
                <a:lnTo>
                  <a:pt x="14329" y="7476"/>
                </a:lnTo>
                <a:lnTo>
                  <a:pt x="14215" y="7418"/>
                </a:lnTo>
                <a:lnTo>
                  <a:pt x="14102" y="7360"/>
                </a:lnTo>
                <a:lnTo>
                  <a:pt x="13988" y="7301"/>
                </a:lnTo>
                <a:lnTo>
                  <a:pt x="13875" y="7243"/>
                </a:lnTo>
                <a:lnTo>
                  <a:pt x="13762" y="7185"/>
                </a:lnTo>
                <a:lnTo>
                  <a:pt x="13648" y="7126"/>
                </a:lnTo>
                <a:lnTo>
                  <a:pt x="13535" y="7068"/>
                </a:lnTo>
                <a:lnTo>
                  <a:pt x="13422" y="7010"/>
                </a:lnTo>
                <a:lnTo>
                  <a:pt x="13308" y="6951"/>
                </a:lnTo>
                <a:lnTo>
                  <a:pt x="13195" y="6893"/>
                </a:lnTo>
                <a:lnTo>
                  <a:pt x="13081" y="6835"/>
                </a:lnTo>
                <a:lnTo>
                  <a:pt x="12968" y="6776"/>
                </a:lnTo>
                <a:lnTo>
                  <a:pt x="12855" y="6718"/>
                </a:lnTo>
                <a:lnTo>
                  <a:pt x="12741" y="6660"/>
                </a:lnTo>
                <a:lnTo>
                  <a:pt x="12628" y="6601"/>
                </a:lnTo>
                <a:lnTo>
                  <a:pt x="12514" y="6543"/>
                </a:lnTo>
                <a:lnTo>
                  <a:pt x="12401" y="6485"/>
                </a:lnTo>
                <a:lnTo>
                  <a:pt x="12288" y="6426"/>
                </a:lnTo>
                <a:lnTo>
                  <a:pt x="12174" y="6368"/>
                </a:lnTo>
                <a:lnTo>
                  <a:pt x="12061" y="6310"/>
                </a:lnTo>
                <a:lnTo>
                  <a:pt x="11948" y="6251"/>
                </a:lnTo>
                <a:lnTo>
                  <a:pt x="11834" y="6193"/>
                </a:lnTo>
                <a:lnTo>
                  <a:pt x="11721" y="6135"/>
                </a:lnTo>
                <a:lnTo>
                  <a:pt x="11607" y="6076"/>
                </a:lnTo>
                <a:lnTo>
                  <a:pt x="11494" y="6018"/>
                </a:lnTo>
                <a:lnTo>
                  <a:pt x="11381" y="5960"/>
                </a:lnTo>
                <a:lnTo>
                  <a:pt x="11267" y="5901"/>
                </a:lnTo>
                <a:lnTo>
                  <a:pt x="11154" y="5843"/>
                </a:lnTo>
                <a:lnTo>
                  <a:pt x="11041" y="5785"/>
                </a:lnTo>
                <a:lnTo>
                  <a:pt x="10927" y="5726"/>
                </a:lnTo>
                <a:lnTo>
                  <a:pt x="10814" y="5668"/>
                </a:lnTo>
                <a:lnTo>
                  <a:pt x="10700" y="5610"/>
                </a:lnTo>
                <a:lnTo>
                  <a:pt x="10587" y="5551"/>
                </a:lnTo>
                <a:lnTo>
                  <a:pt x="10474" y="5493"/>
                </a:lnTo>
                <a:lnTo>
                  <a:pt x="10360" y="5435"/>
                </a:lnTo>
                <a:lnTo>
                  <a:pt x="10247" y="5376"/>
                </a:lnTo>
                <a:lnTo>
                  <a:pt x="10134" y="5318"/>
                </a:lnTo>
                <a:lnTo>
                  <a:pt x="10020" y="5260"/>
                </a:lnTo>
                <a:lnTo>
                  <a:pt x="9907" y="5201"/>
                </a:lnTo>
                <a:lnTo>
                  <a:pt x="9793" y="5143"/>
                </a:lnTo>
                <a:lnTo>
                  <a:pt x="9680" y="5085"/>
                </a:lnTo>
                <a:lnTo>
                  <a:pt x="9567" y="5026"/>
                </a:lnTo>
                <a:lnTo>
                  <a:pt x="9453" y="4968"/>
                </a:lnTo>
                <a:lnTo>
                  <a:pt x="9340" y="4910"/>
                </a:lnTo>
                <a:lnTo>
                  <a:pt x="9226" y="4851"/>
                </a:lnTo>
                <a:lnTo>
                  <a:pt x="9113" y="4793"/>
                </a:lnTo>
                <a:lnTo>
                  <a:pt x="9000" y="4735"/>
                </a:lnTo>
                <a:lnTo>
                  <a:pt x="8886" y="4676"/>
                </a:lnTo>
                <a:lnTo>
                  <a:pt x="8773" y="4618"/>
                </a:lnTo>
                <a:lnTo>
                  <a:pt x="8660" y="4560"/>
                </a:lnTo>
                <a:lnTo>
                  <a:pt x="8546" y="4501"/>
                </a:lnTo>
                <a:lnTo>
                  <a:pt x="8433" y="4443"/>
                </a:lnTo>
                <a:lnTo>
                  <a:pt x="8319" y="4385"/>
                </a:lnTo>
                <a:lnTo>
                  <a:pt x="8206" y="4326"/>
                </a:lnTo>
                <a:lnTo>
                  <a:pt x="8093" y="4268"/>
                </a:lnTo>
                <a:lnTo>
                  <a:pt x="7979" y="4210"/>
                </a:lnTo>
                <a:lnTo>
                  <a:pt x="7866" y="4151"/>
                </a:lnTo>
                <a:lnTo>
                  <a:pt x="7753" y="4093"/>
                </a:lnTo>
                <a:lnTo>
                  <a:pt x="7639" y="4035"/>
                </a:lnTo>
                <a:lnTo>
                  <a:pt x="7526" y="3976"/>
                </a:lnTo>
                <a:lnTo>
                  <a:pt x="7412" y="3918"/>
                </a:lnTo>
                <a:lnTo>
                  <a:pt x="7299" y="3860"/>
                </a:lnTo>
                <a:lnTo>
                  <a:pt x="7186" y="3801"/>
                </a:lnTo>
                <a:lnTo>
                  <a:pt x="7072" y="3743"/>
                </a:lnTo>
                <a:lnTo>
                  <a:pt x="6959" y="3685"/>
                </a:lnTo>
                <a:lnTo>
                  <a:pt x="6846" y="3626"/>
                </a:lnTo>
                <a:lnTo>
                  <a:pt x="6732" y="3568"/>
                </a:lnTo>
                <a:lnTo>
                  <a:pt x="6619" y="3510"/>
                </a:lnTo>
                <a:lnTo>
                  <a:pt x="6505" y="3451"/>
                </a:lnTo>
                <a:lnTo>
                  <a:pt x="6392" y="3393"/>
                </a:lnTo>
                <a:lnTo>
                  <a:pt x="6279" y="3335"/>
                </a:lnTo>
                <a:lnTo>
                  <a:pt x="6165" y="3276"/>
                </a:lnTo>
                <a:lnTo>
                  <a:pt x="6052" y="3218"/>
                </a:lnTo>
                <a:lnTo>
                  <a:pt x="5938" y="3160"/>
                </a:lnTo>
                <a:lnTo>
                  <a:pt x="5825" y="3101"/>
                </a:lnTo>
                <a:lnTo>
                  <a:pt x="5712" y="3043"/>
                </a:lnTo>
                <a:lnTo>
                  <a:pt x="5598" y="2985"/>
                </a:lnTo>
                <a:lnTo>
                  <a:pt x="5485" y="2926"/>
                </a:lnTo>
                <a:lnTo>
                  <a:pt x="5372" y="2868"/>
                </a:lnTo>
                <a:lnTo>
                  <a:pt x="5258" y="2810"/>
                </a:lnTo>
                <a:lnTo>
                  <a:pt x="5145" y="2751"/>
                </a:lnTo>
                <a:lnTo>
                  <a:pt x="5031" y="2693"/>
                </a:lnTo>
                <a:lnTo>
                  <a:pt x="4918" y="2635"/>
                </a:lnTo>
                <a:lnTo>
                  <a:pt x="4805" y="2576"/>
                </a:lnTo>
                <a:lnTo>
                  <a:pt x="4691" y="2518"/>
                </a:lnTo>
                <a:lnTo>
                  <a:pt x="4578" y="2460"/>
                </a:lnTo>
                <a:lnTo>
                  <a:pt x="4465" y="2401"/>
                </a:lnTo>
                <a:lnTo>
                  <a:pt x="4351" y="2343"/>
                </a:lnTo>
                <a:lnTo>
                  <a:pt x="4238" y="2285"/>
                </a:lnTo>
                <a:lnTo>
                  <a:pt x="4124" y="2226"/>
                </a:lnTo>
                <a:lnTo>
                  <a:pt x="4011" y="2168"/>
                </a:lnTo>
                <a:lnTo>
                  <a:pt x="3898" y="2110"/>
                </a:lnTo>
                <a:lnTo>
                  <a:pt x="3784" y="2051"/>
                </a:lnTo>
                <a:lnTo>
                  <a:pt x="3671" y="1993"/>
                </a:lnTo>
                <a:lnTo>
                  <a:pt x="3558" y="1935"/>
                </a:lnTo>
                <a:lnTo>
                  <a:pt x="3444" y="1876"/>
                </a:lnTo>
                <a:lnTo>
                  <a:pt x="3331" y="1818"/>
                </a:lnTo>
                <a:lnTo>
                  <a:pt x="3217" y="1760"/>
                </a:lnTo>
                <a:lnTo>
                  <a:pt x="3104" y="1701"/>
                </a:lnTo>
                <a:lnTo>
                  <a:pt x="2991" y="1643"/>
                </a:lnTo>
                <a:lnTo>
                  <a:pt x="2877" y="1585"/>
                </a:lnTo>
                <a:lnTo>
                  <a:pt x="2764" y="1526"/>
                </a:lnTo>
                <a:lnTo>
                  <a:pt x="2650" y="1468"/>
                </a:lnTo>
                <a:lnTo>
                  <a:pt x="2537" y="1410"/>
                </a:lnTo>
                <a:lnTo>
                  <a:pt x="2424" y="1351"/>
                </a:lnTo>
                <a:lnTo>
                  <a:pt x="2310" y="1293"/>
                </a:lnTo>
                <a:lnTo>
                  <a:pt x="2197" y="1235"/>
                </a:lnTo>
                <a:lnTo>
                  <a:pt x="2084" y="1176"/>
                </a:lnTo>
                <a:lnTo>
                  <a:pt x="1970" y="1118"/>
                </a:lnTo>
                <a:lnTo>
                  <a:pt x="1857" y="1060"/>
                </a:lnTo>
                <a:lnTo>
                  <a:pt x="1743" y="1001"/>
                </a:lnTo>
                <a:lnTo>
                  <a:pt x="1630" y="943"/>
                </a:lnTo>
                <a:lnTo>
                  <a:pt x="1517" y="885"/>
                </a:lnTo>
                <a:lnTo>
                  <a:pt x="1403" y="826"/>
                </a:lnTo>
                <a:lnTo>
                  <a:pt x="1290" y="768"/>
                </a:lnTo>
                <a:lnTo>
                  <a:pt x="1177" y="710"/>
                </a:lnTo>
                <a:lnTo>
                  <a:pt x="1063" y="651"/>
                </a:lnTo>
                <a:lnTo>
                  <a:pt x="950" y="593"/>
                </a:lnTo>
                <a:lnTo>
                  <a:pt x="836" y="535"/>
                </a:lnTo>
                <a:lnTo>
                  <a:pt x="723" y="476"/>
                </a:lnTo>
                <a:lnTo>
                  <a:pt x="610" y="418"/>
                </a:lnTo>
                <a:lnTo>
                  <a:pt x="496" y="360"/>
                </a:lnTo>
                <a:lnTo>
                  <a:pt x="383" y="301"/>
                </a:lnTo>
                <a:lnTo>
                  <a:pt x="270" y="243"/>
                </a:lnTo>
                <a:lnTo>
                  <a:pt x="156" y="185"/>
                </a:lnTo>
                <a:lnTo>
                  <a:pt x="43" y="126"/>
                </a:lnTo>
                <a:cubicBezTo>
                  <a:pt x="12" y="111"/>
                  <a:pt x="0" y="73"/>
                  <a:pt x="16" y="43"/>
                </a:cubicBezTo>
                <a:cubicBezTo>
                  <a:pt x="32" y="12"/>
                  <a:pt x="69" y="0"/>
                  <a:pt x="100" y="16"/>
                </a:cubicBezTo>
                <a:close/>
              </a:path>
            </a:pathLst>
          </a:custGeom>
          <a:solidFill>
            <a:srgbClr val="0BD0D9"/>
          </a:solidFill>
          <a:ln w="1588" cap="flat">
            <a:solidFill>
              <a:srgbClr val="0BD0D9"/>
            </a:solidFill>
            <a:prstDash val="solid"/>
            <a:bevel/>
            <a:headEnd/>
            <a:tailEnd/>
          </a:ln>
        </p:spPr>
        <p:txBody>
          <a:bodyPr vert="horz" wrap="square" lIns="91440" tIns="45720" rIns="91440" bIns="45720" numCol="1" anchor="t" anchorCtr="0" compatLnSpc="1">
            <a:prstTxWarp prst="textNoShape">
              <a:avLst/>
            </a:prstTxWarp>
          </a:bodyPr>
          <a:lstStyle/>
          <a:p>
            <a:endParaRPr lang="de-CH"/>
          </a:p>
        </p:txBody>
      </p:sp>
      <p:sp>
        <p:nvSpPr>
          <p:cNvPr id="13" name="Freeform 13"/>
          <p:cNvSpPr>
            <a:spLocks noEditPoints="1"/>
          </p:cNvSpPr>
          <p:nvPr/>
        </p:nvSpPr>
        <p:spPr bwMode="auto">
          <a:xfrm>
            <a:off x="1184275" y="1277938"/>
            <a:ext cx="6856412" cy="3551238"/>
          </a:xfrm>
          <a:custGeom>
            <a:avLst/>
            <a:gdLst>
              <a:gd name="T0" fmla="*/ 17 w 17997"/>
              <a:gd name="T1" fmla="*/ 28 h 9320"/>
              <a:gd name="T2" fmla="*/ 482 w 17997"/>
              <a:gd name="T3" fmla="*/ 421 h 9320"/>
              <a:gd name="T4" fmla="*/ 902 w 17997"/>
              <a:gd name="T5" fmla="*/ 594 h 9320"/>
              <a:gd name="T6" fmla="*/ 1066 w 17997"/>
              <a:gd name="T7" fmla="*/ 708 h 9320"/>
              <a:gd name="T8" fmla="*/ 1009 w 17997"/>
              <a:gd name="T9" fmla="*/ 790 h 9320"/>
              <a:gd name="T10" fmla="*/ 1504 w 17997"/>
              <a:gd name="T11" fmla="*/ 1131 h 9320"/>
              <a:gd name="T12" fmla="*/ 1890 w 17997"/>
              <a:gd name="T13" fmla="*/ 1273 h 9320"/>
              <a:gd name="T14" fmla="*/ 2126 w 17997"/>
              <a:gd name="T15" fmla="*/ 1431 h 9320"/>
              <a:gd name="T16" fmla="*/ 2389 w 17997"/>
              <a:gd name="T17" fmla="*/ 1607 h 9320"/>
              <a:gd name="T18" fmla="*/ 2389 w 17997"/>
              <a:gd name="T19" fmla="*/ 1607 h 9320"/>
              <a:gd name="T20" fmla="*/ 2653 w 17997"/>
              <a:gd name="T21" fmla="*/ 1842 h 9320"/>
              <a:gd name="T22" fmla="*/ 3002 w 17997"/>
              <a:gd name="T23" fmla="*/ 2130 h 9320"/>
              <a:gd name="T24" fmla="*/ 3431 w 17997"/>
              <a:gd name="T25" fmla="*/ 2407 h 9320"/>
              <a:gd name="T26" fmla="*/ 3845 w 17997"/>
              <a:gd name="T27" fmla="*/ 2669 h 9320"/>
              <a:gd name="T28" fmla="*/ 4253 w 17997"/>
              <a:gd name="T29" fmla="*/ 2866 h 9320"/>
              <a:gd name="T30" fmla="*/ 4577 w 17997"/>
              <a:gd name="T31" fmla="*/ 3007 h 9320"/>
              <a:gd name="T32" fmla="*/ 4845 w 17997"/>
              <a:gd name="T33" fmla="*/ 3172 h 9320"/>
              <a:gd name="T34" fmla="*/ 5089 w 17997"/>
              <a:gd name="T35" fmla="*/ 3319 h 9320"/>
              <a:gd name="T36" fmla="*/ 5089 w 17997"/>
              <a:gd name="T37" fmla="*/ 3319 h 9320"/>
              <a:gd name="T38" fmla="*/ 5363 w 17997"/>
              <a:gd name="T39" fmla="*/ 3542 h 9320"/>
              <a:gd name="T40" fmla="*/ 5725 w 17997"/>
              <a:gd name="T41" fmla="*/ 3815 h 9320"/>
              <a:gd name="T42" fmla="*/ 6155 w 17997"/>
              <a:gd name="T43" fmla="*/ 4065 h 9320"/>
              <a:gd name="T44" fmla="*/ 6591 w 17997"/>
              <a:gd name="T45" fmla="*/ 4316 h 9320"/>
              <a:gd name="T46" fmla="*/ 7008 w 17997"/>
              <a:gd name="T47" fmla="*/ 4494 h 9320"/>
              <a:gd name="T48" fmla="*/ 7338 w 17997"/>
              <a:gd name="T49" fmla="*/ 4620 h 9320"/>
              <a:gd name="T50" fmla="*/ 7095 w 17997"/>
              <a:gd name="T51" fmla="*/ 4542 h 9320"/>
              <a:gd name="T52" fmla="*/ 7629 w 17997"/>
              <a:gd name="T53" fmla="*/ 4894 h 9320"/>
              <a:gd name="T54" fmla="*/ 8040 w 17997"/>
              <a:gd name="T55" fmla="*/ 5003 h 9320"/>
              <a:gd name="T56" fmla="*/ 8216 w 17997"/>
              <a:gd name="T57" fmla="*/ 5097 h 9320"/>
              <a:gd name="T58" fmla="*/ 8169 w 17997"/>
              <a:gd name="T59" fmla="*/ 5185 h 9320"/>
              <a:gd name="T60" fmla="*/ 8700 w 17997"/>
              <a:gd name="T61" fmla="*/ 5465 h 9320"/>
              <a:gd name="T62" fmla="*/ 9037 w 17997"/>
              <a:gd name="T63" fmla="*/ 5527 h 9320"/>
              <a:gd name="T64" fmla="*/ 8924 w 17997"/>
              <a:gd name="T65" fmla="*/ 5468 h 9320"/>
              <a:gd name="T66" fmla="*/ 9212 w 17997"/>
              <a:gd name="T67" fmla="*/ 5673 h 9320"/>
              <a:gd name="T68" fmla="*/ 9591 w 17997"/>
              <a:gd name="T69" fmla="*/ 5920 h 9320"/>
              <a:gd name="T70" fmla="*/ 10129 w 17997"/>
              <a:gd name="T71" fmla="*/ 6187 h 9320"/>
              <a:gd name="T72" fmla="*/ 10510 w 17997"/>
              <a:gd name="T73" fmla="*/ 6260 h 9320"/>
              <a:gd name="T74" fmla="*/ 10353 w 17997"/>
              <a:gd name="T75" fmla="*/ 6184 h 9320"/>
              <a:gd name="T76" fmla="*/ 10693 w 17997"/>
              <a:gd name="T77" fmla="*/ 6459 h 9320"/>
              <a:gd name="T78" fmla="*/ 11280 w 17997"/>
              <a:gd name="T79" fmla="*/ 6679 h 9320"/>
              <a:gd name="T80" fmla="*/ 11529 w 17997"/>
              <a:gd name="T81" fmla="*/ 6739 h 9320"/>
              <a:gd name="T82" fmla="*/ 11801 w 17997"/>
              <a:gd name="T83" fmla="*/ 6862 h 9320"/>
              <a:gd name="T84" fmla="*/ 11759 w 17997"/>
              <a:gd name="T85" fmla="*/ 6954 h 9320"/>
              <a:gd name="T86" fmla="*/ 12308 w 17997"/>
              <a:gd name="T87" fmla="*/ 7198 h 9320"/>
              <a:gd name="T88" fmla="*/ 12662 w 17997"/>
              <a:gd name="T89" fmla="*/ 7244 h 9320"/>
              <a:gd name="T90" fmla="*/ 12531 w 17997"/>
              <a:gd name="T91" fmla="*/ 7187 h 9320"/>
              <a:gd name="T92" fmla="*/ 12832 w 17997"/>
              <a:gd name="T93" fmla="*/ 7371 h 9320"/>
              <a:gd name="T94" fmla="*/ 13228 w 17997"/>
              <a:gd name="T95" fmla="*/ 7593 h 9320"/>
              <a:gd name="T96" fmla="*/ 13783 w 17997"/>
              <a:gd name="T97" fmla="*/ 7822 h 9320"/>
              <a:gd name="T98" fmla="*/ 14135 w 17997"/>
              <a:gd name="T99" fmla="*/ 7856 h 9320"/>
              <a:gd name="T100" fmla="*/ 14006 w 17997"/>
              <a:gd name="T101" fmla="*/ 7804 h 9320"/>
              <a:gd name="T102" fmla="*/ 14312 w 17997"/>
              <a:gd name="T103" fmla="*/ 7980 h 9320"/>
              <a:gd name="T104" fmla="*/ 14892 w 17997"/>
              <a:gd name="T105" fmla="*/ 8259 h 9320"/>
              <a:gd name="T106" fmla="*/ 15310 w 17997"/>
              <a:gd name="T107" fmla="*/ 8309 h 9320"/>
              <a:gd name="T108" fmla="*/ 15497 w 17997"/>
              <a:gd name="T109" fmla="*/ 8379 h 9320"/>
              <a:gd name="T110" fmla="*/ 15497 w 17997"/>
              <a:gd name="T111" fmla="*/ 8379 h 9320"/>
              <a:gd name="T112" fmla="*/ 15913 w 17997"/>
              <a:gd name="T113" fmla="*/ 8637 h 9320"/>
              <a:gd name="T114" fmla="*/ 16469 w 17997"/>
              <a:gd name="T115" fmla="*/ 8779 h 9320"/>
              <a:gd name="T116" fmla="*/ 16740 w 17997"/>
              <a:gd name="T117" fmla="*/ 8819 h 9320"/>
              <a:gd name="T118" fmla="*/ 17005 w 17997"/>
              <a:gd name="T119" fmla="*/ 8909 h 9320"/>
              <a:gd name="T120" fmla="*/ 16973 w 17997"/>
              <a:gd name="T121" fmla="*/ 9004 h 9320"/>
              <a:gd name="T122" fmla="*/ 17544 w 17997"/>
              <a:gd name="T123" fmla="*/ 9191 h 9320"/>
              <a:gd name="T124" fmla="*/ 17956 w 17997"/>
              <a:gd name="T125" fmla="*/ 9216 h 9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997" h="9320">
                <a:moveTo>
                  <a:pt x="86" y="16"/>
                </a:moveTo>
                <a:lnTo>
                  <a:pt x="200" y="97"/>
                </a:lnTo>
                <a:lnTo>
                  <a:pt x="249" y="133"/>
                </a:lnTo>
                <a:cubicBezTo>
                  <a:pt x="271" y="149"/>
                  <a:pt x="277" y="180"/>
                  <a:pt x="261" y="202"/>
                </a:cubicBezTo>
                <a:cubicBezTo>
                  <a:pt x="245" y="225"/>
                  <a:pt x="213" y="230"/>
                  <a:pt x="191" y="214"/>
                </a:cubicBezTo>
                <a:lnTo>
                  <a:pt x="141" y="179"/>
                </a:lnTo>
                <a:lnTo>
                  <a:pt x="28" y="98"/>
                </a:lnTo>
                <a:cubicBezTo>
                  <a:pt x="6" y="82"/>
                  <a:pt x="0" y="50"/>
                  <a:pt x="17" y="28"/>
                </a:cubicBezTo>
                <a:cubicBezTo>
                  <a:pt x="33" y="5"/>
                  <a:pt x="64" y="0"/>
                  <a:pt x="86" y="16"/>
                </a:cubicBezTo>
                <a:close/>
                <a:moveTo>
                  <a:pt x="412" y="249"/>
                </a:moveTo>
                <a:lnTo>
                  <a:pt x="426" y="259"/>
                </a:lnTo>
                <a:lnTo>
                  <a:pt x="540" y="339"/>
                </a:lnTo>
                <a:lnTo>
                  <a:pt x="575" y="364"/>
                </a:lnTo>
                <a:cubicBezTo>
                  <a:pt x="598" y="380"/>
                  <a:pt x="603" y="411"/>
                  <a:pt x="587" y="434"/>
                </a:cubicBezTo>
                <a:cubicBezTo>
                  <a:pt x="571" y="456"/>
                  <a:pt x="540" y="462"/>
                  <a:pt x="517" y="446"/>
                </a:cubicBezTo>
                <a:lnTo>
                  <a:pt x="482" y="421"/>
                </a:lnTo>
                <a:lnTo>
                  <a:pt x="368" y="340"/>
                </a:lnTo>
                <a:lnTo>
                  <a:pt x="354" y="330"/>
                </a:lnTo>
                <a:cubicBezTo>
                  <a:pt x="331" y="314"/>
                  <a:pt x="326" y="283"/>
                  <a:pt x="342" y="260"/>
                </a:cubicBezTo>
                <a:cubicBezTo>
                  <a:pt x="358" y="238"/>
                  <a:pt x="389" y="233"/>
                  <a:pt x="412" y="249"/>
                </a:cubicBezTo>
                <a:close/>
                <a:moveTo>
                  <a:pt x="738" y="479"/>
                </a:moveTo>
                <a:lnTo>
                  <a:pt x="766" y="499"/>
                </a:lnTo>
                <a:lnTo>
                  <a:pt x="879" y="578"/>
                </a:lnTo>
                <a:lnTo>
                  <a:pt x="902" y="594"/>
                </a:lnTo>
                <a:cubicBezTo>
                  <a:pt x="925" y="609"/>
                  <a:pt x="930" y="640"/>
                  <a:pt x="915" y="663"/>
                </a:cubicBezTo>
                <a:cubicBezTo>
                  <a:pt x="899" y="686"/>
                  <a:pt x="868" y="691"/>
                  <a:pt x="845" y="676"/>
                </a:cubicBezTo>
                <a:lnTo>
                  <a:pt x="822" y="660"/>
                </a:lnTo>
                <a:lnTo>
                  <a:pt x="709" y="580"/>
                </a:lnTo>
                <a:lnTo>
                  <a:pt x="681" y="561"/>
                </a:lnTo>
                <a:cubicBezTo>
                  <a:pt x="658" y="545"/>
                  <a:pt x="653" y="514"/>
                  <a:pt x="669" y="491"/>
                </a:cubicBezTo>
                <a:cubicBezTo>
                  <a:pt x="685" y="469"/>
                  <a:pt x="716" y="463"/>
                  <a:pt x="738" y="479"/>
                </a:cubicBezTo>
                <a:close/>
                <a:moveTo>
                  <a:pt x="1066" y="708"/>
                </a:moveTo>
                <a:lnTo>
                  <a:pt x="1106" y="736"/>
                </a:lnTo>
                <a:lnTo>
                  <a:pt x="1219" y="814"/>
                </a:lnTo>
                <a:lnTo>
                  <a:pt x="1230" y="822"/>
                </a:lnTo>
                <a:cubicBezTo>
                  <a:pt x="1253" y="837"/>
                  <a:pt x="1259" y="869"/>
                  <a:pt x="1243" y="891"/>
                </a:cubicBezTo>
                <a:cubicBezTo>
                  <a:pt x="1227" y="914"/>
                  <a:pt x="1196" y="920"/>
                  <a:pt x="1174" y="904"/>
                </a:cubicBezTo>
                <a:lnTo>
                  <a:pt x="1163" y="896"/>
                </a:lnTo>
                <a:lnTo>
                  <a:pt x="1049" y="818"/>
                </a:lnTo>
                <a:lnTo>
                  <a:pt x="1009" y="790"/>
                </a:lnTo>
                <a:cubicBezTo>
                  <a:pt x="986" y="774"/>
                  <a:pt x="981" y="743"/>
                  <a:pt x="997" y="720"/>
                </a:cubicBezTo>
                <a:cubicBezTo>
                  <a:pt x="1012" y="698"/>
                  <a:pt x="1044" y="692"/>
                  <a:pt x="1066" y="708"/>
                </a:cubicBezTo>
                <a:close/>
                <a:moveTo>
                  <a:pt x="1395" y="935"/>
                </a:moveTo>
                <a:lnTo>
                  <a:pt x="1446" y="970"/>
                </a:lnTo>
                <a:lnTo>
                  <a:pt x="1559" y="1048"/>
                </a:lnTo>
                <a:lnTo>
                  <a:pt x="1560" y="1048"/>
                </a:lnTo>
                <a:cubicBezTo>
                  <a:pt x="1583" y="1064"/>
                  <a:pt x="1589" y="1095"/>
                  <a:pt x="1573" y="1118"/>
                </a:cubicBezTo>
                <a:cubicBezTo>
                  <a:pt x="1557" y="1140"/>
                  <a:pt x="1526" y="1146"/>
                  <a:pt x="1504" y="1131"/>
                </a:cubicBezTo>
                <a:lnTo>
                  <a:pt x="1503" y="1130"/>
                </a:lnTo>
                <a:lnTo>
                  <a:pt x="1389" y="1052"/>
                </a:lnTo>
                <a:lnTo>
                  <a:pt x="1338" y="1018"/>
                </a:lnTo>
                <a:cubicBezTo>
                  <a:pt x="1316" y="1002"/>
                  <a:pt x="1310" y="971"/>
                  <a:pt x="1325" y="948"/>
                </a:cubicBezTo>
                <a:cubicBezTo>
                  <a:pt x="1341" y="925"/>
                  <a:pt x="1372" y="919"/>
                  <a:pt x="1395" y="935"/>
                </a:cubicBezTo>
                <a:close/>
                <a:moveTo>
                  <a:pt x="1725" y="1161"/>
                </a:moveTo>
                <a:lnTo>
                  <a:pt x="1786" y="1202"/>
                </a:lnTo>
                <a:lnTo>
                  <a:pt x="1890" y="1273"/>
                </a:lnTo>
                <a:cubicBezTo>
                  <a:pt x="1913" y="1288"/>
                  <a:pt x="1919" y="1319"/>
                  <a:pt x="1904" y="1342"/>
                </a:cubicBezTo>
                <a:cubicBezTo>
                  <a:pt x="1888" y="1365"/>
                  <a:pt x="1857" y="1371"/>
                  <a:pt x="1834" y="1356"/>
                </a:cubicBezTo>
                <a:lnTo>
                  <a:pt x="1730" y="1285"/>
                </a:lnTo>
                <a:lnTo>
                  <a:pt x="1669" y="1243"/>
                </a:lnTo>
                <a:cubicBezTo>
                  <a:pt x="1646" y="1228"/>
                  <a:pt x="1640" y="1197"/>
                  <a:pt x="1656" y="1174"/>
                </a:cubicBezTo>
                <a:cubicBezTo>
                  <a:pt x="1671" y="1151"/>
                  <a:pt x="1702" y="1145"/>
                  <a:pt x="1725" y="1161"/>
                </a:cubicBezTo>
                <a:close/>
                <a:moveTo>
                  <a:pt x="2056" y="1385"/>
                </a:moveTo>
                <a:lnTo>
                  <a:pt x="2126" y="1431"/>
                </a:lnTo>
                <a:lnTo>
                  <a:pt x="2222" y="1496"/>
                </a:lnTo>
                <a:cubicBezTo>
                  <a:pt x="2245" y="1511"/>
                  <a:pt x="2251" y="1542"/>
                  <a:pt x="2236" y="1565"/>
                </a:cubicBezTo>
                <a:cubicBezTo>
                  <a:pt x="2221" y="1588"/>
                  <a:pt x="2189" y="1594"/>
                  <a:pt x="2167" y="1579"/>
                </a:cubicBezTo>
                <a:lnTo>
                  <a:pt x="2070" y="1514"/>
                </a:lnTo>
                <a:lnTo>
                  <a:pt x="2000" y="1468"/>
                </a:lnTo>
                <a:cubicBezTo>
                  <a:pt x="1978" y="1452"/>
                  <a:pt x="1971" y="1421"/>
                  <a:pt x="1987" y="1398"/>
                </a:cubicBezTo>
                <a:cubicBezTo>
                  <a:pt x="2002" y="1375"/>
                  <a:pt x="2033" y="1369"/>
                  <a:pt x="2056" y="1385"/>
                </a:cubicBezTo>
                <a:close/>
                <a:moveTo>
                  <a:pt x="2389" y="1607"/>
                </a:moveTo>
                <a:lnTo>
                  <a:pt x="2466" y="1658"/>
                </a:lnTo>
                <a:lnTo>
                  <a:pt x="2555" y="1717"/>
                </a:lnTo>
                <a:cubicBezTo>
                  <a:pt x="2578" y="1732"/>
                  <a:pt x="2584" y="1763"/>
                  <a:pt x="2569" y="1786"/>
                </a:cubicBezTo>
                <a:cubicBezTo>
                  <a:pt x="2554" y="1809"/>
                  <a:pt x="2523" y="1816"/>
                  <a:pt x="2500" y="1801"/>
                </a:cubicBezTo>
                <a:lnTo>
                  <a:pt x="2410" y="1741"/>
                </a:lnTo>
                <a:lnTo>
                  <a:pt x="2333" y="1690"/>
                </a:lnTo>
                <a:cubicBezTo>
                  <a:pt x="2310" y="1675"/>
                  <a:pt x="2304" y="1644"/>
                  <a:pt x="2319" y="1621"/>
                </a:cubicBezTo>
                <a:cubicBezTo>
                  <a:pt x="2335" y="1598"/>
                  <a:pt x="2366" y="1591"/>
                  <a:pt x="2389" y="1607"/>
                </a:cubicBezTo>
                <a:close/>
                <a:moveTo>
                  <a:pt x="2722" y="1827"/>
                </a:moveTo>
                <a:lnTo>
                  <a:pt x="2806" y="1882"/>
                </a:lnTo>
                <a:lnTo>
                  <a:pt x="2889" y="1937"/>
                </a:lnTo>
                <a:cubicBezTo>
                  <a:pt x="2912" y="1952"/>
                  <a:pt x="2919" y="1983"/>
                  <a:pt x="2904" y="2006"/>
                </a:cubicBezTo>
                <a:cubicBezTo>
                  <a:pt x="2889" y="2029"/>
                  <a:pt x="2858" y="2035"/>
                  <a:pt x="2835" y="2020"/>
                </a:cubicBezTo>
                <a:lnTo>
                  <a:pt x="2751" y="1966"/>
                </a:lnTo>
                <a:lnTo>
                  <a:pt x="2667" y="1911"/>
                </a:lnTo>
                <a:cubicBezTo>
                  <a:pt x="2644" y="1896"/>
                  <a:pt x="2638" y="1865"/>
                  <a:pt x="2653" y="1842"/>
                </a:cubicBezTo>
                <a:cubicBezTo>
                  <a:pt x="2668" y="1818"/>
                  <a:pt x="2699" y="1812"/>
                  <a:pt x="2722" y="1827"/>
                </a:cubicBezTo>
                <a:close/>
                <a:moveTo>
                  <a:pt x="3057" y="2046"/>
                </a:moveTo>
                <a:lnTo>
                  <a:pt x="3146" y="2104"/>
                </a:lnTo>
                <a:lnTo>
                  <a:pt x="3224" y="2154"/>
                </a:lnTo>
                <a:cubicBezTo>
                  <a:pt x="3248" y="2169"/>
                  <a:pt x="3254" y="2200"/>
                  <a:pt x="3239" y="2224"/>
                </a:cubicBezTo>
                <a:cubicBezTo>
                  <a:pt x="3224" y="2247"/>
                  <a:pt x="3193" y="2253"/>
                  <a:pt x="3170" y="2238"/>
                </a:cubicBezTo>
                <a:lnTo>
                  <a:pt x="3091" y="2187"/>
                </a:lnTo>
                <a:lnTo>
                  <a:pt x="3002" y="2130"/>
                </a:lnTo>
                <a:cubicBezTo>
                  <a:pt x="2979" y="2115"/>
                  <a:pt x="2972" y="2084"/>
                  <a:pt x="2987" y="2061"/>
                </a:cubicBezTo>
                <a:cubicBezTo>
                  <a:pt x="3002" y="2037"/>
                  <a:pt x="3033" y="2031"/>
                  <a:pt x="3057" y="2046"/>
                </a:cubicBezTo>
                <a:close/>
                <a:moveTo>
                  <a:pt x="3392" y="2263"/>
                </a:moveTo>
                <a:lnTo>
                  <a:pt x="3485" y="2322"/>
                </a:lnTo>
                <a:lnTo>
                  <a:pt x="3561" y="2370"/>
                </a:lnTo>
                <a:cubicBezTo>
                  <a:pt x="3584" y="2385"/>
                  <a:pt x="3591" y="2416"/>
                  <a:pt x="3576" y="2440"/>
                </a:cubicBezTo>
                <a:cubicBezTo>
                  <a:pt x="3561" y="2463"/>
                  <a:pt x="3530" y="2470"/>
                  <a:pt x="3507" y="2455"/>
                </a:cubicBezTo>
                <a:lnTo>
                  <a:pt x="3431" y="2407"/>
                </a:lnTo>
                <a:lnTo>
                  <a:pt x="3338" y="2347"/>
                </a:lnTo>
                <a:cubicBezTo>
                  <a:pt x="3315" y="2332"/>
                  <a:pt x="3308" y="2301"/>
                  <a:pt x="3323" y="2278"/>
                </a:cubicBezTo>
                <a:cubicBezTo>
                  <a:pt x="3338" y="2254"/>
                  <a:pt x="3369" y="2248"/>
                  <a:pt x="3392" y="2263"/>
                </a:cubicBezTo>
                <a:close/>
                <a:moveTo>
                  <a:pt x="3729" y="2478"/>
                </a:moveTo>
                <a:lnTo>
                  <a:pt x="3826" y="2539"/>
                </a:lnTo>
                <a:lnTo>
                  <a:pt x="3898" y="2585"/>
                </a:lnTo>
                <a:cubicBezTo>
                  <a:pt x="3922" y="2599"/>
                  <a:pt x="3929" y="2630"/>
                  <a:pt x="3914" y="2654"/>
                </a:cubicBezTo>
                <a:cubicBezTo>
                  <a:pt x="3899" y="2677"/>
                  <a:pt x="3868" y="2684"/>
                  <a:pt x="3845" y="2669"/>
                </a:cubicBezTo>
                <a:lnTo>
                  <a:pt x="3772" y="2623"/>
                </a:lnTo>
                <a:lnTo>
                  <a:pt x="3676" y="2562"/>
                </a:lnTo>
                <a:cubicBezTo>
                  <a:pt x="3652" y="2547"/>
                  <a:pt x="3646" y="2516"/>
                  <a:pt x="3660" y="2493"/>
                </a:cubicBezTo>
                <a:cubicBezTo>
                  <a:pt x="3675" y="2470"/>
                  <a:pt x="3706" y="2463"/>
                  <a:pt x="3729" y="2478"/>
                </a:cubicBezTo>
                <a:close/>
                <a:moveTo>
                  <a:pt x="4067" y="2691"/>
                </a:moveTo>
                <a:lnTo>
                  <a:pt x="4165" y="2752"/>
                </a:lnTo>
                <a:lnTo>
                  <a:pt x="4237" y="2797"/>
                </a:lnTo>
                <a:cubicBezTo>
                  <a:pt x="4260" y="2811"/>
                  <a:pt x="4268" y="2842"/>
                  <a:pt x="4253" y="2866"/>
                </a:cubicBezTo>
                <a:cubicBezTo>
                  <a:pt x="4238" y="2889"/>
                  <a:pt x="4208" y="2896"/>
                  <a:pt x="4184" y="2882"/>
                </a:cubicBezTo>
                <a:lnTo>
                  <a:pt x="4112" y="2837"/>
                </a:lnTo>
                <a:lnTo>
                  <a:pt x="4014" y="2776"/>
                </a:lnTo>
                <a:cubicBezTo>
                  <a:pt x="3991" y="2761"/>
                  <a:pt x="3984" y="2730"/>
                  <a:pt x="3999" y="2707"/>
                </a:cubicBezTo>
                <a:cubicBezTo>
                  <a:pt x="4013" y="2683"/>
                  <a:pt x="4044" y="2676"/>
                  <a:pt x="4067" y="2691"/>
                </a:cubicBezTo>
                <a:close/>
                <a:moveTo>
                  <a:pt x="4407" y="2902"/>
                </a:moveTo>
                <a:lnTo>
                  <a:pt x="4505" y="2963"/>
                </a:lnTo>
                <a:lnTo>
                  <a:pt x="4577" y="3007"/>
                </a:lnTo>
                <a:cubicBezTo>
                  <a:pt x="4600" y="3022"/>
                  <a:pt x="4608" y="3053"/>
                  <a:pt x="4593" y="3076"/>
                </a:cubicBezTo>
                <a:cubicBezTo>
                  <a:pt x="4579" y="3100"/>
                  <a:pt x="4548" y="3107"/>
                  <a:pt x="4524" y="3092"/>
                </a:cubicBezTo>
                <a:lnTo>
                  <a:pt x="4453" y="3048"/>
                </a:lnTo>
                <a:lnTo>
                  <a:pt x="4354" y="2987"/>
                </a:lnTo>
                <a:cubicBezTo>
                  <a:pt x="4331" y="2973"/>
                  <a:pt x="4323" y="2942"/>
                  <a:pt x="4338" y="2919"/>
                </a:cubicBezTo>
                <a:cubicBezTo>
                  <a:pt x="4352" y="2895"/>
                  <a:pt x="4383" y="2888"/>
                  <a:pt x="4407" y="2902"/>
                </a:cubicBezTo>
                <a:close/>
                <a:moveTo>
                  <a:pt x="4747" y="3112"/>
                </a:moveTo>
                <a:lnTo>
                  <a:pt x="4845" y="3172"/>
                </a:lnTo>
                <a:lnTo>
                  <a:pt x="4918" y="3216"/>
                </a:lnTo>
                <a:cubicBezTo>
                  <a:pt x="4941" y="3230"/>
                  <a:pt x="4949" y="3261"/>
                  <a:pt x="4935" y="3285"/>
                </a:cubicBezTo>
                <a:cubicBezTo>
                  <a:pt x="4920" y="3308"/>
                  <a:pt x="4889" y="3316"/>
                  <a:pt x="4866" y="3301"/>
                </a:cubicBezTo>
                <a:lnTo>
                  <a:pt x="4793" y="3257"/>
                </a:lnTo>
                <a:lnTo>
                  <a:pt x="4695" y="3197"/>
                </a:lnTo>
                <a:cubicBezTo>
                  <a:pt x="4671" y="3183"/>
                  <a:pt x="4664" y="3152"/>
                  <a:pt x="4678" y="3128"/>
                </a:cubicBezTo>
                <a:cubicBezTo>
                  <a:pt x="4693" y="3105"/>
                  <a:pt x="4724" y="3097"/>
                  <a:pt x="4747" y="3112"/>
                </a:cubicBezTo>
                <a:close/>
                <a:moveTo>
                  <a:pt x="5089" y="3319"/>
                </a:moveTo>
                <a:lnTo>
                  <a:pt x="5185" y="3377"/>
                </a:lnTo>
                <a:lnTo>
                  <a:pt x="5260" y="3422"/>
                </a:lnTo>
                <a:cubicBezTo>
                  <a:pt x="5284" y="3437"/>
                  <a:pt x="5291" y="3467"/>
                  <a:pt x="5277" y="3491"/>
                </a:cubicBezTo>
                <a:cubicBezTo>
                  <a:pt x="5263" y="3515"/>
                  <a:pt x="5232" y="3522"/>
                  <a:pt x="5209" y="3508"/>
                </a:cubicBezTo>
                <a:lnTo>
                  <a:pt x="5133" y="3463"/>
                </a:lnTo>
                <a:lnTo>
                  <a:pt x="5037" y="3405"/>
                </a:lnTo>
                <a:cubicBezTo>
                  <a:pt x="5013" y="3391"/>
                  <a:pt x="5006" y="3360"/>
                  <a:pt x="5020" y="3337"/>
                </a:cubicBezTo>
                <a:cubicBezTo>
                  <a:pt x="5034" y="3313"/>
                  <a:pt x="5065" y="3305"/>
                  <a:pt x="5089" y="3319"/>
                </a:cubicBezTo>
                <a:close/>
                <a:moveTo>
                  <a:pt x="5432" y="3525"/>
                </a:moveTo>
                <a:lnTo>
                  <a:pt x="5525" y="3581"/>
                </a:lnTo>
                <a:lnTo>
                  <a:pt x="5603" y="3627"/>
                </a:lnTo>
                <a:cubicBezTo>
                  <a:pt x="5627" y="3641"/>
                  <a:pt x="5635" y="3672"/>
                  <a:pt x="5621" y="3696"/>
                </a:cubicBezTo>
                <a:cubicBezTo>
                  <a:pt x="5607" y="3719"/>
                  <a:pt x="5576" y="3727"/>
                  <a:pt x="5552" y="3713"/>
                </a:cubicBezTo>
                <a:lnTo>
                  <a:pt x="5474" y="3666"/>
                </a:lnTo>
                <a:lnTo>
                  <a:pt x="5380" y="3611"/>
                </a:lnTo>
                <a:cubicBezTo>
                  <a:pt x="5357" y="3597"/>
                  <a:pt x="5349" y="3566"/>
                  <a:pt x="5363" y="3542"/>
                </a:cubicBezTo>
                <a:cubicBezTo>
                  <a:pt x="5377" y="3519"/>
                  <a:pt x="5408" y="3511"/>
                  <a:pt x="5432" y="3525"/>
                </a:cubicBezTo>
                <a:close/>
                <a:moveTo>
                  <a:pt x="5775" y="3729"/>
                </a:moveTo>
                <a:lnTo>
                  <a:pt x="5865" y="3781"/>
                </a:lnTo>
                <a:lnTo>
                  <a:pt x="5948" y="3830"/>
                </a:lnTo>
                <a:cubicBezTo>
                  <a:pt x="5972" y="3844"/>
                  <a:pt x="5980" y="3874"/>
                  <a:pt x="5966" y="3898"/>
                </a:cubicBezTo>
                <a:cubicBezTo>
                  <a:pt x="5952" y="3922"/>
                  <a:pt x="5921" y="3930"/>
                  <a:pt x="5897" y="3916"/>
                </a:cubicBezTo>
                <a:lnTo>
                  <a:pt x="5814" y="3867"/>
                </a:lnTo>
                <a:lnTo>
                  <a:pt x="5725" y="3815"/>
                </a:lnTo>
                <a:cubicBezTo>
                  <a:pt x="5701" y="3801"/>
                  <a:pt x="5693" y="3770"/>
                  <a:pt x="5707" y="3747"/>
                </a:cubicBezTo>
                <a:cubicBezTo>
                  <a:pt x="5721" y="3723"/>
                  <a:pt x="5752" y="3715"/>
                  <a:pt x="5775" y="3729"/>
                </a:cubicBezTo>
                <a:close/>
                <a:moveTo>
                  <a:pt x="6121" y="3930"/>
                </a:moveTo>
                <a:lnTo>
                  <a:pt x="6205" y="3979"/>
                </a:lnTo>
                <a:lnTo>
                  <a:pt x="6294" y="4030"/>
                </a:lnTo>
                <a:cubicBezTo>
                  <a:pt x="6318" y="4044"/>
                  <a:pt x="6326" y="4075"/>
                  <a:pt x="6312" y="4099"/>
                </a:cubicBezTo>
                <a:cubicBezTo>
                  <a:pt x="6298" y="4123"/>
                  <a:pt x="6267" y="4131"/>
                  <a:pt x="6244" y="4117"/>
                </a:cubicBezTo>
                <a:lnTo>
                  <a:pt x="6155" y="4065"/>
                </a:lnTo>
                <a:lnTo>
                  <a:pt x="6070" y="4017"/>
                </a:lnTo>
                <a:cubicBezTo>
                  <a:pt x="6047" y="4003"/>
                  <a:pt x="6038" y="3972"/>
                  <a:pt x="6052" y="3948"/>
                </a:cubicBezTo>
                <a:cubicBezTo>
                  <a:pt x="6066" y="3924"/>
                  <a:pt x="6097" y="3916"/>
                  <a:pt x="6121" y="3930"/>
                </a:cubicBezTo>
                <a:close/>
                <a:moveTo>
                  <a:pt x="6467" y="4130"/>
                </a:moveTo>
                <a:lnTo>
                  <a:pt x="6545" y="4174"/>
                </a:lnTo>
                <a:lnTo>
                  <a:pt x="6640" y="4229"/>
                </a:lnTo>
                <a:cubicBezTo>
                  <a:pt x="6664" y="4243"/>
                  <a:pt x="6673" y="4273"/>
                  <a:pt x="6659" y="4297"/>
                </a:cubicBezTo>
                <a:cubicBezTo>
                  <a:pt x="6645" y="4321"/>
                  <a:pt x="6615" y="4330"/>
                  <a:pt x="6591" y="4316"/>
                </a:cubicBezTo>
                <a:lnTo>
                  <a:pt x="6495" y="4261"/>
                </a:lnTo>
                <a:lnTo>
                  <a:pt x="6417" y="4217"/>
                </a:lnTo>
                <a:cubicBezTo>
                  <a:pt x="6393" y="4203"/>
                  <a:pt x="6385" y="4172"/>
                  <a:pt x="6399" y="4148"/>
                </a:cubicBezTo>
                <a:cubicBezTo>
                  <a:pt x="6412" y="4125"/>
                  <a:pt x="6443" y="4116"/>
                  <a:pt x="6467" y="4130"/>
                </a:cubicBezTo>
                <a:close/>
                <a:moveTo>
                  <a:pt x="6814" y="4328"/>
                </a:moveTo>
                <a:lnTo>
                  <a:pt x="6885" y="4367"/>
                </a:lnTo>
                <a:lnTo>
                  <a:pt x="6988" y="4426"/>
                </a:lnTo>
                <a:cubicBezTo>
                  <a:pt x="7013" y="4439"/>
                  <a:pt x="7021" y="4470"/>
                  <a:pt x="7008" y="4494"/>
                </a:cubicBezTo>
                <a:cubicBezTo>
                  <a:pt x="6994" y="4518"/>
                  <a:pt x="6963" y="4526"/>
                  <a:pt x="6939" y="4513"/>
                </a:cubicBezTo>
                <a:lnTo>
                  <a:pt x="6835" y="4454"/>
                </a:lnTo>
                <a:lnTo>
                  <a:pt x="6765" y="4415"/>
                </a:lnTo>
                <a:cubicBezTo>
                  <a:pt x="6741" y="4401"/>
                  <a:pt x="6733" y="4371"/>
                  <a:pt x="6746" y="4347"/>
                </a:cubicBezTo>
                <a:cubicBezTo>
                  <a:pt x="6760" y="4322"/>
                  <a:pt x="6790" y="4314"/>
                  <a:pt x="6814" y="4328"/>
                </a:cubicBezTo>
                <a:close/>
                <a:moveTo>
                  <a:pt x="7163" y="4523"/>
                </a:moveTo>
                <a:lnTo>
                  <a:pt x="7224" y="4557"/>
                </a:lnTo>
                <a:lnTo>
                  <a:pt x="7338" y="4620"/>
                </a:lnTo>
                <a:lnTo>
                  <a:pt x="7338" y="4620"/>
                </a:lnTo>
                <a:lnTo>
                  <a:pt x="7337" y="4620"/>
                </a:lnTo>
                <a:cubicBezTo>
                  <a:pt x="7362" y="4633"/>
                  <a:pt x="7371" y="4663"/>
                  <a:pt x="7358" y="4687"/>
                </a:cubicBezTo>
                <a:cubicBezTo>
                  <a:pt x="7344" y="4712"/>
                  <a:pt x="7314" y="4721"/>
                  <a:pt x="7290" y="4708"/>
                </a:cubicBezTo>
                <a:lnTo>
                  <a:pt x="7289" y="4707"/>
                </a:lnTo>
                <a:lnTo>
                  <a:pt x="7176" y="4645"/>
                </a:lnTo>
                <a:lnTo>
                  <a:pt x="7114" y="4610"/>
                </a:lnTo>
                <a:cubicBezTo>
                  <a:pt x="7090" y="4597"/>
                  <a:pt x="7081" y="4566"/>
                  <a:pt x="7095" y="4542"/>
                </a:cubicBezTo>
                <a:cubicBezTo>
                  <a:pt x="7108" y="4518"/>
                  <a:pt x="7139" y="4510"/>
                  <a:pt x="7163" y="4523"/>
                </a:cubicBezTo>
                <a:close/>
                <a:moveTo>
                  <a:pt x="7513" y="4716"/>
                </a:moveTo>
                <a:lnTo>
                  <a:pt x="7564" y="4745"/>
                </a:lnTo>
                <a:lnTo>
                  <a:pt x="7677" y="4807"/>
                </a:lnTo>
                <a:lnTo>
                  <a:pt x="7688" y="4812"/>
                </a:lnTo>
                <a:cubicBezTo>
                  <a:pt x="7712" y="4826"/>
                  <a:pt x="7721" y="4856"/>
                  <a:pt x="7708" y="4880"/>
                </a:cubicBezTo>
                <a:cubicBezTo>
                  <a:pt x="7695" y="4904"/>
                  <a:pt x="7664" y="4913"/>
                  <a:pt x="7640" y="4900"/>
                </a:cubicBezTo>
                <a:lnTo>
                  <a:pt x="7629" y="4894"/>
                </a:lnTo>
                <a:lnTo>
                  <a:pt x="7516" y="4832"/>
                </a:lnTo>
                <a:lnTo>
                  <a:pt x="7465" y="4804"/>
                </a:lnTo>
                <a:cubicBezTo>
                  <a:pt x="7440" y="4791"/>
                  <a:pt x="7432" y="4760"/>
                  <a:pt x="7445" y="4736"/>
                </a:cubicBezTo>
                <a:cubicBezTo>
                  <a:pt x="7458" y="4712"/>
                  <a:pt x="7489" y="4703"/>
                  <a:pt x="7513" y="4716"/>
                </a:cubicBezTo>
                <a:close/>
                <a:moveTo>
                  <a:pt x="7864" y="4908"/>
                </a:moveTo>
                <a:lnTo>
                  <a:pt x="7904" y="4929"/>
                </a:lnTo>
                <a:lnTo>
                  <a:pt x="8017" y="4991"/>
                </a:lnTo>
                <a:lnTo>
                  <a:pt x="8040" y="5003"/>
                </a:lnTo>
                <a:cubicBezTo>
                  <a:pt x="8064" y="5016"/>
                  <a:pt x="8073" y="5046"/>
                  <a:pt x="8060" y="5070"/>
                </a:cubicBezTo>
                <a:cubicBezTo>
                  <a:pt x="8047" y="5095"/>
                  <a:pt x="8017" y="5104"/>
                  <a:pt x="7992" y="5091"/>
                </a:cubicBezTo>
                <a:lnTo>
                  <a:pt x="7970" y="5079"/>
                </a:lnTo>
                <a:lnTo>
                  <a:pt x="7856" y="5017"/>
                </a:lnTo>
                <a:lnTo>
                  <a:pt x="7816" y="4996"/>
                </a:lnTo>
                <a:cubicBezTo>
                  <a:pt x="7792" y="4983"/>
                  <a:pt x="7783" y="4952"/>
                  <a:pt x="7796" y="4928"/>
                </a:cubicBezTo>
                <a:cubicBezTo>
                  <a:pt x="7809" y="4904"/>
                  <a:pt x="7839" y="4895"/>
                  <a:pt x="7864" y="4908"/>
                </a:cubicBezTo>
                <a:close/>
                <a:moveTo>
                  <a:pt x="8216" y="5097"/>
                </a:moveTo>
                <a:lnTo>
                  <a:pt x="8244" y="5112"/>
                </a:lnTo>
                <a:lnTo>
                  <a:pt x="8357" y="5172"/>
                </a:lnTo>
                <a:lnTo>
                  <a:pt x="8392" y="5191"/>
                </a:lnTo>
                <a:cubicBezTo>
                  <a:pt x="8417" y="5204"/>
                  <a:pt x="8426" y="5234"/>
                  <a:pt x="8413" y="5258"/>
                </a:cubicBezTo>
                <a:cubicBezTo>
                  <a:pt x="8400" y="5283"/>
                  <a:pt x="8370" y="5292"/>
                  <a:pt x="8346" y="5279"/>
                </a:cubicBezTo>
                <a:lnTo>
                  <a:pt x="8310" y="5260"/>
                </a:lnTo>
                <a:lnTo>
                  <a:pt x="8197" y="5200"/>
                </a:lnTo>
                <a:lnTo>
                  <a:pt x="8169" y="5185"/>
                </a:lnTo>
                <a:cubicBezTo>
                  <a:pt x="8144" y="5172"/>
                  <a:pt x="8135" y="5142"/>
                  <a:pt x="8148" y="5117"/>
                </a:cubicBezTo>
                <a:cubicBezTo>
                  <a:pt x="8161" y="5093"/>
                  <a:pt x="8191" y="5084"/>
                  <a:pt x="8216" y="5097"/>
                </a:cubicBezTo>
                <a:close/>
                <a:moveTo>
                  <a:pt x="8569" y="5284"/>
                </a:moveTo>
                <a:lnTo>
                  <a:pt x="8584" y="5291"/>
                </a:lnTo>
                <a:lnTo>
                  <a:pt x="8697" y="5351"/>
                </a:lnTo>
                <a:lnTo>
                  <a:pt x="8746" y="5376"/>
                </a:lnTo>
                <a:cubicBezTo>
                  <a:pt x="8771" y="5389"/>
                  <a:pt x="8780" y="5419"/>
                  <a:pt x="8767" y="5444"/>
                </a:cubicBezTo>
                <a:cubicBezTo>
                  <a:pt x="8755" y="5468"/>
                  <a:pt x="8724" y="5478"/>
                  <a:pt x="8700" y="5465"/>
                </a:cubicBezTo>
                <a:lnTo>
                  <a:pt x="8651" y="5439"/>
                </a:lnTo>
                <a:lnTo>
                  <a:pt x="8537" y="5380"/>
                </a:lnTo>
                <a:lnTo>
                  <a:pt x="8523" y="5372"/>
                </a:lnTo>
                <a:cubicBezTo>
                  <a:pt x="8498" y="5359"/>
                  <a:pt x="8489" y="5329"/>
                  <a:pt x="8502" y="5305"/>
                </a:cubicBezTo>
                <a:cubicBezTo>
                  <a:pt x="8514" y="5280"/>
                  <a:pt x="8545" y="5271"/>
                  <a:pt x="8569" y="5284"/>
                </a:cubicBezTo>
                <a:close/>
                <a:moveTo>
                  <a:pt x="8924" y="5468"/>
                </a:moveTo>
                <a:lnTo>
                  <a:pt x="8924" y="5469"/>
                </a:lnTo>
                <a:lnTo>
                  <a:pt x="9037" y="5527"/>
                </a:lnTo>
                <a:lnTo>
                  <a:pt x="9101" y="5560"/>
                </a:lnTo>
                <a:cubicBezTo>
                  <a:pt x="9126" y="5572"/>
                  <a:pt x="9135" y="5603"/>
                  <a:pt x="9123" y="5627"/>
                </a:cubicBezTo>
                <a:cubicBezTo>
                  <a:pt x="9110" y="5652"/>
                  <a:pt x="9080" y="5661"/>
                  <a:pt x="9056" y="5649"/>
                </a:cubicBezTo>
                <a:lnTo>
                  <a:pt x="8991" y="5616"/>
                </a:lnTo>
                <a:lnTo>
                  <a:pt x="8878" y="5557"/>
                </a:lnTo>
                <a:lnTo>
                  <a:pt x="8878" y="5557"/>
                </a:lnTo>
                <a:cubicBezTo>
                  <a:pt x="8853" y="5545"/>
                  <a:pt x="8843" y="5514"/>
                  <a:pt x="8856" y="5490"/>
                </a:cubicBezTo>
                <a:cubicBezTo>
                  <a:pt x="8869" y="5465"/>
                  <a:pt x="8899" y="5456"/>
                  <a:pt x="8924" y="5468"/>
                </a:cubicBezTo>
                <a:close/>
                <a:moveTo>
                  <a:pt x="9279" y="5651"/>
                </a:moveTo>
                <a:lnTo>
                  <a:pt x="9377" y="5700"/>
                </a:lnTo>
                <a:lnTo>
                  <a:pt x="9457" y="5741"/>
                </a:lnTo>
                <a:cubicBezTo>
                  <a:pt x="9482" y="5754"/>
                  <a:pt x="9492" y="5784"/>
                  <a:pt x="9479" y="5808"/>
                </a:cubicBezTo>
                <a:cubicBezTo>
                  <a:pt x="9467" y="5833"/>
                  <a:pt x="9437" y="5843"/>
                  <a:pt x="9412" y="5830"/>
                </a:cubicBezTo>
                <a:lnTo>
                  <a:pt x="9332" y="5790"/>
                </a:lnTo>
                <a:lnTo>
                  <a:pt x="9234" y="5740"/>
                </a:lnTo>
                <a:cubicBezTo>
                  <a:pt x="9209" y="5728"/>
                  <a:pt x="9199" y="5697"/>
                  <a:pt x="9212" y="5673"/>
                </a:cubicBezTo>
                <a:cubicBezTo>
                  <a:pt x="9224" y="5648"/>
                  <a:pt x="9254" y="5638"/>
                  <a:pt x="9279" y="5651"/>
                </a:cubicBezTo>
                <a:close/>
                <a:moveTo>
                  <a:pt x="9636" y="5831"/>
                </a:moveTo>
                <a:lnTo>
                  <a:pt x="9717" y="5871"/>
                </a:lnTo>
                <a:lnTo>
                  <a:pt x="9815" y="5920"/>
                </a:lnTo>
                <a:cubicBezTo>
                  <a:pt x="9839" y="5933"/>
                  <a:pt x="9850" y="5963"/>
                  <a:pt x="9837" y="5987"/>
                </a:cubicBezTo>
                <a:cubicBezTo>
                  <a:pt x="9825" y="6012"/>
                  <a:pt x="9795" y="6022"/>
                  <a:pt x="9770" y="6010"/>
                </a:cubicBezTo>
                <a:lnTo>
                  <a:pt x="9672" y="5961"/>
                </a:lnTo>
                <a:lnTo>
                  <a:pt x="9591" y="5920"/>
                </a:lnTo>
                <a:cubicBezTo>
                  <a:pt x="9566" y="5908"/>
                  <a:pt x="9556" y="5878"/>
                  <a:pt x="9569" y="5853"/>
                </a:cubicBezTo>
                <a:cubicBezTo>
                  <a:pt x="9581" y="5829"/>
                  <a:pt x="9611" y="5819"/>
                  <a:pt x="9636" y="5831"/>
                </a:cubicBezTo>
                <a:close/>
                <a:moveTo>
                  <a:pt x="9994" y="6009"/>
                </a:moveTo>
                <a:lnTo>
                  <a:pt x="10057" y="6040"/>
                </a:lnTo>
                <a:lnTo>
                  <a:pt x="10170" y="6095"/>
                </a:lnTo>
                <a:lnTo>
                  <a:pt x="10173" y="6097"/>
                </a:lnTo>
                <a:cubicBezTo>
                  <a:pt x="10198" y="6109"/>
                  <a:pt x="10208" y="6139"/>
                  <a:pt x="10196" y="6164"/>
                </a:cubicBezTo>
                <a:cubicBezTo>
                  <a:pt x="10184" y="6189"/>
                  <a:pt x="10154" y="6199"/>
                  <a:pt x="10129" y="6187"/>
                </a:cubicBezTo>
                <a:lnTo>
                  <a:pt x="10126" y="6185"/>
                </a:lnTo>
                <a:lnTo>
                  <a:pt x="10012" y="6130"/>
                </a:lnTo>
                <a:lnTo>
                  <a:pt x="9950" y="6099"/>
                </a:lnTo>
                <a:cubicBezTo>
                  <a:pt x="9925" y="6086"/>
                  <a:pt x="9915" y="6056"/>
                  <a:pt x="9927" y="6032"/>
                </a:cubicBezTo>
                <a:cubicBezTo>
                  <a:pt x="9939" y="6007"/>
                  <a:pt x="9969" y="5997"/>
                  <a:pt x="9994" y="6009"/>
                </a:cubicBezTo>
                <a:close/>
                <a:moveTo>
                  <a:pt x="10353" y="6184"/>
                </a:moveTo>
                <a:lnTo>
                  <a:pt x="10397" y="6205"/>
                </a:lnTo>
                <a:lnTo>
                  <a:pt x="10510" y="6260"/>
                </a:lnTo>
                <a:lnTo>
                  <a:pt x="10533" y="6271"/>
                </a:lnTo>
                <a:cubicBezTo>
                  <a:pt x="10558" y="6283"/>
                  <a:pt x="10568" y="6313"/>
                  <a:pt x="10556" y="6338"/>
                </a:cubicBezTo>
                <a:cubicBezTo>
                  <a:pt x="10544" y="6363"/>
                  <a:pt x="10514" y="6373"/>
                  <a:pt x="10490" y="6361"/>
                </a:cubicBezTo>
                <a:lnTo>
                  <a:pt x="10466" y="6350"/>
                </a:lnTo>
                <a:lnTo>
                  <a:pt x="10353" y="6295"/>
                </a:lnTo>
                <a:lnTo>
                  <a:pt x="10309" y="6274"/>
                </a:lnTo>
                <a:cubicBezTo>
                  <a:pt x="10284" y="6262"/>
                  <a:pt x="10274" y="6232"/>
                  <a:pt x="10286" y="6208"/>
                </a:cubicBezTo>
                <a:cubicBezTo>
                  <a:pt x="10298" y="6183"/>
                  <a:pt x="10328" y="6172"/>
                  <a:pt x="10353" y="6184"/>
                </a:cubicBezTo>
                <a:close/>
                <a:moveTo>
                  <a:pt x="10713" y="6358"/>
                </a:moveTo>
                <a:lnTo>
                  <a:pt x="10736" y="6369"/>
                </a:lnTo>
                <a:lnTo>
                  <a:pt x="10850" y="6422"/>
                </a:lnTo>
                <a:lnTo>
                  <a:pt x="10894" y="6443"/>
                </a:lnTo>
                <a:cubicBezTo>
                  <a:pt x="10919" y="6455"/>
                  <a:pt x="10929" y="6485"/>
                  <a:pt x="10917" y="6510"/>
                </a:cubicBezTo>
                <a:cubicBezTo>
                  <a:pt x="10906" y="6535"/>
                  <a:pt x="10876" y="6545"/>
                  <a:pt x="10851" y="6534"/>
                </a:cubicBezTo>
                <a:lnTo>
                  <a:pt x="10807" y="6513"/>
                </a:lnTo>
                <a:lnTo>
                  <a:pt x="10693" y="6459"/>
                </a:lnTo>
                <a:lnTo>
                  <a:pt x="10670" y="6448"/>
                </a:lnTo>
                <a:cubicBezTo>
                  <a:pt x="10645" y="6436"/>
                  <a:pt x="10635" y="6406"/>
                  <a:pt x="10646" y="6381"/>
                </a:cubicBezTo>
                <a:cubicBezTo>
                  <a:pt x="10658" y="6356"/>
                  <a:pt x="10688" y="6346"/>
                  <a:pt x="10713" y="6358"/>
                </a:cubicBezTo>
                <a:close/>
                <a:moveTo>
                  <a:pt x="11074" y="6528"/>
                </a:moveTo>
                <a:lnTo>
                  <a:pt x="11076" y="6529"/>
                </a:lnTo>
                <a:lnTo>
                  <a:pt x="11189" y="6582"/>
                </a:lnTo>
                <a:lnTo>
                  <a:pt x="11256" y="6613"/>
                </a:lnTo>
                <a:cubicBezTo>
                  <a:pt x="11281" y="6624"/>
                  <a:pt x="11292" y="6654"/>
                  <a:pt x="11280" y="6679"/>
                </a:cubicBezTo>
                <a:cubicBezTo>
                  <a:pt x="11268" y="6704"/>
                  <a:pt x="11239" y="6715"/>
                  <a:pt x="11213" y="6703"/>
                </a:cubicBezTo>
                <a:lnTo>
                  <a:pt x="11147" y="6673"/>
                </a:lnTo>
                <a:lnTo>
                  <a:pt x="11034" y="6620"/>
                </a:lnTo>
                <a:lnTo>
                  <a:pt x="11032" y="6619"/>
                </a:lnTo>
                <a:cubicBezTo>
                  <a:pt x="11007" y="6607"/>
                  <a:pt x="10996" y="6577"/>
                  <a:pt x="11008" y="6552"/>
                </a:cubicBezTo>
                <a:cubicBezTo>
                  <a:pt x="11020" y="6527"/>
                  <a:pt x="11049" y="6517"/>
                  <a:pt x="11074" y="6528"/>
                </a:cubicBezTo>
                <a:close/>
                <a:moveTo>
                  <a:pt x="11437" y="6697"/>
                </a:moveTo>
                <a:lnTo>
                  <a:pt x="11529" y="6739"/>
                </a:lnTo>
                <a:lnTo>
                  <a:pt x="11619" y="6780"/>
                </a:lnTo>
                <a:cubicBezTo>
                  <a:pt x="11644" y="6791"/>
                  <a:pt x="11655" y="6821"/>
                  <a:pt x="11643" y="6846"/>
                </a:cubicBezTo>
                <a:cubicBezTo>
                  <a:pt x="11632" y="6871"/>
                  <a:pt x="11602" y="6882"/>
                  <a:pt x="11577" y="6871"/>
                </a:cubicBezTo>
                <a:lnTo>
                  <a:pt x="11488" y="6830"/>
                </a:lnTo>
                <a:lnTo>
                  <a:pt x="11395" y="6788"/>
                </a:lnTo>
                <a:cubicBezTo>
                  <a:pt x="11370" y="6776"/>
                  <a:pt x="11359" y="6746"/>
                  <a:pt x="11371" y="6721"/>
                </a:cubicBezTo>
                <a:cubicBezTo>
                  <a:pt x="11382" y="6696"/>
                  <a:pt x="11412" y="6685"/>
                  <a:pt x="11437" y="6697"/>
                </a:cubicBezTo>
                <a:close/>
                <a:moveTo>
                  <a:pt x="11801" y="6862"/>
                </a:moveTo>
                <a:lnTo>
                  <a:pt x="11869" y="6893"/>
                </a:lnTo>
                <a:lnTo>
                  <a:pt x="11982" y="6944"/>
                </a:lnTo>
                <a:lnTo>
                  <a:pt x="11983" y="6944"/>
                </a:lnTo>
                <a:cubicBezTo>
                  <a:pt x="12008" y="6956"/>
                  <a:pt x="12019" y="6985"/>
                  <a:pt x="12008" y="7010"/>
                </a:cubicBezTo>
                <a:cubicBezTo>
                  <a:pt x="11997" y="7036"/>
                  <a:pt x="11967" y="7047"/>
                  <a:pt x="11942" y="7036"/>
                </a:cubicBezTo>
                <a:lnTo>
                  <a:pt x="11941" y="7036"/>
                </a:lnTo>
                <a:lnTo>
                  <a:pt x="11828" y="6985"/>
                </a:lnTo>
                <a:lnTo>
                  <a:pt x="11759" y="6954"/>
                </a:lnTo>
                <a:cubicBezTo>
                  <a:pt x="11734" y="6942"/>
                  <a:pt x="11723" y="6913"/>
                  <a:pt x="11734" y="6887"/>
                </a:cubicBezTo>
                <a:cubicBezTo>
                  <a:pt x="11746" y="6862"/>
                  <a:pt x="11775" y="6851"/>
                  <a:pt x="11801" y="6862"/>
                </a:cubicBezTo>
                <a:close/>
                <a:moveTo>
                  <a:pt x="12165" y="7026"/>
                </a:moveTo>
                <a:lnTo>
                  <a:pt x="12209" y="7045"/>
                </a:lnTo>
                <a:lnTo>
                  <a:pt x="12322" y="7095"/>
                </a:lnTo>
                <a:lnTo>
                  <a:pt x="12348" y="7107"/>
                </a:lnTo>
                <a:cubicBezTo>
                  <a:pt x="12373" y="7118"/>
                  <a:pt x="12385" y="7147"/>
                  <a:pt x="12374" y="7172"/>
                </a:cubicBezTo>
                <a:cubicBezTo>
                  <a:pt x="12363" y="7198"/>
                  <a:pt x="12333" y="7209"/>
                  <a:pt x="12308" y="7198"/>
                </a:cubicBezTo>
                <a:lnTo>
                  <a:pt x="12282" y="7187"/>
                </a:lnTo>
                <a:lnTo>
                  <a:pt x="12168" y="7137"/>
                </a:lnTo>
                <a:lnTo>
                  <a:pt x="12125" y="7117"/>
                </a:lnTo>
                <a:cubicBezTo>
                  <a:pt x="12099" y="7106"/>
                  <a:pt x="12088" y="7076"/>
                  <a:pt x="12099" y="7051"/>
                </a:cubicBezTo>
                <a:cubicBezTo>
                  <a:pt x="12111" y="7026"/>
                  <a:pt x="12140" y="7015"/>
                  <a:pt x="12165" y="7026"/>
                </a:cubicBezTo>
                <a:close/>
                <a:moveTo>
                  <a:pt x="12531" y="7187"/>
                </a:moveTo>
                <a:lnTo>
                  <a:pt x="12549" y="7194"/>
                </a:lnTo>
                <a:lnTo>
                  <a:pt x="12662" y="7244"/>
                </a:lnTo>
                <a:lnTo>
                  <a:pt x="12714" y="7266"/>
                </a:lnTo>
                <a:cubicBezTo>
                  <a:pt x="12740" y="7277"/>
                  <a:pt x="12752" y="7306"/>
                  <a:pt x="12741" y="7332"/>
                </a:cubicBezTo>
                <a:cubicBezTo>
                  <a:pt x="12730" y="7357"/>
                  <a:pt x="12700" y="7369"/>
                  <a:pt x="12675" y="7358"/>
                </a:cubicBezTo>
                <a:lnTo>
                  <a:pt x="12622" y="7335"/>
                </a:lnTo>
                <a:lnTo>
                  <a:pt x="12509" y="7286"/>
                </a:lnTo>
                <a:lnTo>
                  <a:pt x="12491" y="7278"/>
                </a:lnTo>
                <a:cubicBezTo>
                  <a:pt x="12466" y="7267"/>
                  <a:pt x="12454" y="7238"/>
                  <a:pt x="12465" y="7213"/>
                </a:cubicBezTo>
                <a:cubicBezTo>
                  <a:pt x="12476" y="7187"/>
                  <a:pt x="12506" y="7176"/>
                  <a:pt x="12531" y="7187"/>
                </a:cubicBezTo>
                <a:close/>
                <a:moveTo>
                  <a:pt x="12898" y="7345"/>
                </a:moveTo>
                <a:lnTo>
                  <a:pt x="13002" y="7389"/>
                </a:lnTo>
                <a:lnTo>
                  <a:pt x="13082" y="7423"/>
                </a:lnTo>
                <a:cubicBezTo>
                  <a:pt x="13108" y="7434"/>
                  <a:pt x="13119" y="7463"/>
                  <a:pt x="13109" y="7489"/>
                </a:cubicBezTo>
                <a:cubicBezTo>
                  <a:pt x="13098" y="7514"/>
                  <a:pt x="13068" y="7526"/>
                  <a:pt x="13043" y="7515"/>
                </a:cubicBezTo>
                <a:lnTo>
                  <a:pt x="12963" y="7481"/>
                </a:lnTo>
                <a:lnTo>
                  <a:pt x="12859" y="7437"/>
                </a:lnTo>
                <a:cubicBezTo>
                  <a:pt x="12834" y="7426"/>
                  <a:pt x="12822" y="7397"/>
                  <a:pt x="12832" y="7371"/>
                </a:cubicBezTo>
                <a:cubicBezTo>
                  <a:pt x="12843" y="7346"/>
                  <a:pt x="12873" y="7334"/>
                  <a:pt x="12898" y="7345"/>
                </a:cubicBezTo>
                <a:close/>
                <a:moveTo>
                  <a:pt x="13266" y="7501"/>
                </a:moveTo>
                <a:lnTo>
                  <a:pt x="13342" y="7532"/>
                </a:lnTo>
                <a:lnTo>
                  <a:pt x="13451" y="7577"/>
                </a:lnTo>
                <a:cubicBezTo>
                  <a:pt x="13476" y="7588"/>
                  <a:pt x="13488" y="7617"/>
                  <a:pt x="13478" y="7643"/>
                </a:cubicBezTo>
                <a:cubicBezTo>
                  <a:pt x="13467" y="7668"/>
                  <a:pt x="13438" y="7680"/>
                  <a:pt x="13412" y="7670"/>
                </a:cubicBezTo>
                <a:lnTo>
                  <a:pt x="13303" y="7625"/>
                </a:lnTo>
                <a:lnTo>
                  <a:pt x="13228" y="7593"/>
                </a:lnTo>
                <a:cubicBezTo>
                  <a:pt x="13202" y="7582"/>
                  <a:pt x="13190" y="7553"/>
                  <a:pt x="13201" y="7527"/>
                </a:cubicBezTo>
                <a:cubicBezTo>
                  <a:pt x="13211" y="7502"/>
                  <a:pt x="13241" y="7490"/>
                  <a:pt x="13266" y="7501"/>
                </a:cubicBezTo>
                <a:close/>
                <a:moveTo>
                  <a:pt x="13635" y="7654"/>
                </a:moveTo>
                <a:lnTo>
                  <a:pt x="13682" y="7673"/>
                </a:lnTo>
                <a:lnTo>
                  <a:pt x="13795" y="7719"/>
                </a:lnTo>
                <a:lnTo>
                  <a:pt x="13820" y="7729"/>
                </a:lnTo>
                <a:cubicBezTo>
                  <a:pt x="13846" y="7740"/>
                  <a:pt x="13858" y="7769"/>
                  <a:pt x="13848" y="7794"/>
                </a:cubicBezTo>
                <a:cubicBezTo>
                  <a:pt x="13838" y="7820"/>
                  <a:pt x="13808" y="7832"/>
                  <a:pt x="13783" y="7822"/>
                </a:cubicBezTo>
                <a:lnTo>
                  <a:pt x="13757" y="7812"/>
                </a:lnTo>
                <a:lnTo>
                  <a:pt x="13644" y="7765"/>
                </a:lnTo>
                <a:lnTo>
                  <a:pt x="13597" y="7746"/>
                </a:lnTo>
                <a:cubicBezTo>
                  <a:pt x="13572" y="7736"/>
                  <a:pt x="13560" y="7707"/>
                  <a:pt x="13570" y="7681"/>
                </a:cubicBezTo>
                <a:cubicBezTo>
                  <a:pt x="13581" y="7655"/>
                  <a:pt x="13610" y="7643"/>
                  <a:pt x="13635" y="7654"/>
                </a:cubicBezTo>
                <a:close/>
                <a:moveTo>
                  <a:pt x="14006" y="7804"/>
                </a:moveTo>
                <a:lnTo>
                  <a:pt x="14021" y="7811"/>
                </a:lnTo>
                <a:lnTo>
                  <a:pt x="14135" y="7856"/>
                </a:lnTo>
                <a:lnTo>
                  <a:pt x="14191" y="7878"/>
                </a:lnTo>
                <a:cubicBezTo>
                  <a:pt x="14217" y="7889"/>
                  <a:pt x="14229" y="7918"/>
                  <a:pt x="14219" y="7943"/>
                </a:cubicBezTo>
                <a:cubicBezTo>
                  <a:pt x="14209" y="7969"/>
                  <a:pt x="14180" y="7982"/>
                  <a:pt x="14154" y="7971"/>
                </a:cubicBezTo>
                <a:lnTo>
                  <a:pt x="14098" y="7949"/>
                </a:lnTo>
                <a:lnTo>
                  <a:pt x="13984" y="7903"/>
                </a:lnTo>
                <a:lnTo>
                  <a:pt x="13968" y="7897"/>
                </a:lnTo>
                <a:cubicBezTo>
                  <a:pt x="13943" y="7887"/>
                  <a:pt x="13930" y="7857"/>
                  <a:pt x="13941" y="7832"/>
                </a:cubicBezTo>
                <a:cubicBezTo>
                  <a:pt x="13951" y="7806"/>
                  <a:pt x="13980" y="7794"/>
                  <a:pt x="14006" y="7804"/>
                </a:cubicBezTo>
                <a:close/>
                <a:moveTo>
                  <a:pt x="14377" y="7952"/>
                </a:moveTo>
                <a:lnTo>
                  <a:pt x="14475" y="7990"/>
                </a:lnTo>
                <a:lnTo>
                  <a:pt x="14563" y="8025"/>
                </a:lnTo>
                <a:cubicBezTo>
                  <a:pt x="14589" y="8035"/>
                  <a:pt x="14601" y="8064"/>
                  <a:pt x="14591" y="8090"/>
                </a:cubicBezTo>
                <a:cubicBezTo>
                  <a:pt x="14581" y="8115"/>
                  <a:pt x="14552" y="8128"/>
                  <a:pt x="14527" y="8118"/>
                </a:cubicBezTo>
                <a:lnTo>
                  <a:pt x="14438" y="8083"/>
                </a:lnTo>
                <a:lnTo>
                  <a:pt x="14340" y="8045"/>
                </a:lnTo>
                <a:cubicBezTo>
                  <a:pt x="14315" y="8035"/>
                  <a:pt x="14302" y="8006"/>
                  <a:pt x="14312" y="7980"/>
                </a:cubicBezTo>
                <a:cubicBezTo>
                  <a:pt x="14322" y="7954"/>
                  <a:pt x="14351" y="7942"/>
                  <a:pt x="14377" y="7952"/>
                </a:cubicBezTo>
                <a:close/>
                <a:moveTo>
                  <a:pt x="14749" y="8097"/>
                </a:moveTo>
                <a:lnTo>
                  <a:pt x="14814" y="8122"/>
                </a:lnTo>
                <a:lnTo>
                  <a:pt x="14928" y="8166"/>
                </a:lnTo>
                <a:lnTo>
                  <a:pt x="14936" y="8169"/>
                </a:lnTo>
                <a:cubicBezTo>
                  <a:pt x="14962" y="8178"/>
                  <a:pt x="14975" y="8207"/>
                  <a:pt x="14965" y="8233"/>
                </a:cubicBezTo>
                <a:cubicBezTo>
                  <a:pt x="14955" y="8259"/>
                  <a:pt x="14926" y="8272"/>
                  <a:pt x="14900" y="8262"/>
                </a:cubicBezTo>
                <a:lnTo>
                  <a:pt x="14892" y="8259"/>
                </a:lnTo>
                <a:lnTo>
                  <a:pt x="14778" y="8215"/>
                </a:lnTo>
                <a:lnTo>
                  <a:pt x="14713" y="8190"/>
                </a:lnTo>
                <a:cubicBezTo>
                  <a:pt x="14688" y="8180"/>
                  <a:pt x="14675" y="8151"/>
                  <a:pt x="14685" y="8126"/>
                </a:cubicBezTo>
                <a:cubicBezTo>
                  <a:pt x="14695" y="8100"/>
                  <a:pt x="14724" y="8087"/>
                  <a:pt x="14749" y="8097"/>
                </a:cubicBezTo>
                <a:close/>
                <a:moveTo>
                  <a:pt x="15123" y="8239"/>
                </a:moveTo>
                <a:lnTo>
                  <a:pt x="15154" y="8251"/>
                </a:lnTo>
                <a:lnTo>
                  <a:pt x="15268" y="8294"/>
                </a:lnTo>
                <a:lnTo>
                  <a:pt x="15310" y="8309"/>
                </a:lnTo>
                <a:cubicBezTo>
                  <a:pt x="15336" y="8319"/>
                  <a:pt x="15349" y="8348"/>
                  <a:pt x="15339" y="8374"/>
                </a:cubicBezTo>
                <a:cubicBezTo>
                  <a:pt x="15330" y="8400"/>
                  <a:pt x="15301" y="8413"/>
                  <a:pt x="15275" y="8403"/>
                </a:cubicBezTo>
                <a:lnTo>
                  <a:pt x="15232" y="8387"/>
                </a:lnTo>
                <a:lnTo>
                  <a:pt x="15119" y="8345"/>
                </a:lnTo>
                <a:lnTo>
                  <a:pt x="15087" y="8333"/>
                </a:lnTo>
                <a:cubicBezTo>
                  <a:pt x="15062" y="8323"/>
                  <a:pt x="15049" y="8294"/>
                  <a:pt x="15058" y="8268"/>
                </a:cubicBezTo>
                <a:cubicBezTo>
                  <a:pt x="15068" y="8243"/>
                  <a:pt x="15097" y="8230"/>
                  <a:pt x="15123" y="8239"/>
                </a:cubicBezTo>
                <a:close/>
                <a:moveTo>
                  <a:pt x="15497" y="8379"/>
                </a:moveTo>
                <a:lnTo>
                  <a:pt x="15607" y="8419"/>
                </a:lnTo>
                <a:lnTo>
                  <a:pt x="15685" y="8448"/>
                </a:lnTo>
                <a:cubicBezTo>
                  <a:pt x="15711" y="8457"/>
                  <a:pt x="15724" y="8486"/>
                  <a:pt x="15715" y="8512"/>
                </a:cubicBezTo>
                <a:cubicBezTo>
                  <a:pt x="15705" y="8538"/>
                  <a:pt x="15676" y="8551"/>
                  <a:pt x="15651" y="8542"/>
                </a:cubicBezTo>
                <a:lnTo>
                  <a:pt x="15573" y="8513"/>
                </a:lnTo>
                <a:lnTo>
                  <a:pt x="15463" y="8473"/>
                </a:lnTo>
                <a:cubicBezTo>
                  <a:pt x="15437" y="8463"/>
                  <a:pt x="15423" y="8435"/>
                  <a:pt x="15433" y="8409"/>
                </a:cubicBezTo>
                <a:cubicBezTo>
                  <a:pt x="15442" y="8383"/>
                  <a:pt x="15471" y="8369"/>
                  <a:pt x="15497" y="8379"/>
                </a:cubicBezTo>
                <a:close/>
                <a:moveTo>
                  <a:pt x="15873" y="8516"/>
                </a:moveTo>
                <a:lnTo>
                  <a:pt x="15947" y="8542"/>
                </a:lnTo>
                <a:lnTo>
                  <a:pt x="16061" y="8583"/>
                </a:lnTo>
                <a:lnTo>
                  <a:pt x="16061" y="8583"/>
                </a:lnTo>
                <a:cubicBezTo>
                  <a:pt x="16087" y="8592"/>
                  <a:pt x="16100" y="8621"/>
                  <a:pt x="16091" y="8647"/>
                </a:cubicBezTo>
                <a:cubicBezTo>
                  <a:pt x="16082" y="8673"/>
                  <a:pt x="16053" y="8686"/>
                  <a:pt x="16027" y="8677"/>
                </a:cubicBezTo>
                <a:lnTo>
                  <a:pt x="16027" y="8677"/>
                </a:lnTo>
                <a:lnTo>
                  <a:pt x="15913" y="8637"/>
                </a:lnTo>
                <a:lnTo>
                  <a:pt x="15839" y="8610"/>
                </a:lnTo>
                <a:cubicBezTo>
                  <a:pt x="15813" y="8600"/>
                  <a:pt x="15799" y="8572"/>
                  <a:pt x="15809" y="8546"/>
                </a:cubicBezTo>
                <a:cubicBezTo>
                  <a:pt x="15818" y="8520"/>
                  <a:pt x="15847" y="8506"/>
                  <a:pt x="15873" y="8516"/>
                </a:cubicBezTo>
                <a:close/>
                <a:moveTo>
                  <a:pt x="16249" y="8650"/>
                </a:moveTo>
                <a:lnTo>
                  <a:pt x="16287" y="8663"/>
                </a:lnTo>
                <a:lnTo>
                  <a:pt x="16400" y="8702"/>
                </a:lnTo>
                <a:lnTo>
                  <a:pt x="16438" y="8715"/>
                </a:lnTo>
                <a:cubicBezTo>
                  <a:pt x="16464" y="8724"/>
                  <a:pt x="16478" y="8753"/>
                  <a:pt x="16469" y="8779"/>
                </a:cubicBezTo>
                <a:cubicBezTo>
                  <a:pt x="16460" y="8805"/>
                  <a:pt x="16431" y="8819"/>
                  <a:pt x="16405" y="8810"/>
                </a:cubicBezTo>
                <a:lnTo>
                  <a:pt x="16367" y="8797"/>
                </a:lnTo>
                <a:lnTo>
                  <a:pt x="16254" y="8757"/>
                </a:lnTo>
                <a:lnTo>
                  <a:pt x="16216" y="8744"/>
                </a:lnTo>
                <a:cubicBezTo>
                  <a:pt x="16190" y="8735"/>
                  <a:pt x="16176" y="8706"/>
                  <a:pt x="16185" y="8680"/>
                </a:cubicBezTo>
                <a:cubicBezTo>
                  <a:pt x="16195" y="8654"/>
                  <a:pt x="16223" y="8640"/>
                  <a:pt x="16249" y="8650"/>
                </a:cubicBezTo>
                <a:close/>
                <a:moveTo>
                  <a:pt x="16627" y="8781"/>
                </a:moveTo>
                <a:lnTo>
                  <a:pt x="16740" y="8819"/>
                </a:lnTo>
                <a:lnTo>
                  <a:pt x="16816" y="8845"/>
                </a:lnTo>
                <a:cubicBezTo>
                  <a:pt x="16842" y="8854"/>
                  <a:pt x="16856" y="8882"/>
                  <a:pt x="16847" y="8909"/>
                </a:cubicBezTo>
                <a:cubicBezTo>
                  <a:pt x="16838" y="8935"/>
                  <a:pt x="16810" y="8949"/>
                  <a:pt x="16784" y="8940"/>
                </a:cubicBezTo>
                <a:lnTo>
                  <a:pt x="16708" y="8914"/>
                </a:lnTo>
                <a:lnTo>
                  <a:pt x="16594" y="8875"/>
                </a:lnTo>
                <a:cubicBezTo>
                  <a:pt x="16568" y="8866"/>
                  <a:pt x="16554" y="8838"/>
                  <a:pt x="16563" y="8812"/>
                </a:cubicBezTo>
                <a:cubicBezTo>
                  <a:pt x="16572" y="8786"/>
                  <a:pt x="16601" y="8772"/>
                  <a:pt x="16627" y="8781"/>
                </a:cubicBezTo>
                <a:close/>
                <a:moveTo>
                  <a:pt x="17005" y="8909"/>
                </a:moveTo>
                <a:lnTo>
                  <a:pt x="17080" y="8934"/>
                </a:lnTo>
                <a:lnTo>
                  <a:pt x="17193" y="8971"/>
                </a:lnTo>
                <a:lnTo>
                  <a:pt x="17195" y="8972"/>
                </a:lnTo>
                <a:cubicBezTo>
                  <a:pt x="17221" y="8980"/>
                  <a:pt x="17235" y="9009"/>
                  <a:pt x="17227" y="9035"/>
                </a:cubicBezTo>
                <a:cubicBezTo>
                  <a:pt x="17218" y="9061"/>
                  <a:pt x="17190" y="9075"/>
                  <a:pt x="17164" y="9067"/>
                </a:cubicBezTo>
                <a:lnTo>
                  <a:pt x="17162" y="9066"/>
                </a:lnTo>
                <a:lnTo>
                  <a:pt x="17048" y="9029"/>
                </a:lnTo>
                <a:lnTo>
                  <a:pt x="16973" y="9004"/>
                </a:lnTo>
                <a:cubicBezTo>
                  <a:pt x="16947" y="8995"/>
                  <a:pt x="16933" y="8966"/>
                  <a:pt x="16942" y="8940"/>
                </a:cubicBezTo>
                <a:cubicBezTo>
                  <a:pt x="16951" y="8914"/>
                  <a:pt x="16979" y="8900"/>
                  <a:pt x="17005" y="8909"/>
                </a:cubicBezTo>
                <a:close/>
                <a:moveTo>
                  <a:pt x="17385" y="9034"/>
                </a:moveTo>
                <a:lnTo>
                  <a:pt x="17420" y="9045"/>
                </a:lnTo>
                <a:lnTo>
                  <a:pt x="17533" y="9082"/>
                </a:lnTo>
                <a:lnTo>
                  <a:pt x="17575" y="9096"/>
                </a:lnTo>
                <a:cubicBezTo>
                  <a:pt x="17601" y="9104"/>
                  <a:pt x="17616" y="9132"/>
                  <a:pt x="17607" y="9158"/>
                </a:cubicBezTo>
                <a:cubicBezTo>
                  <a:pt x="17599" y="9185"/>
                  <a:pt x="17571" y="9199"/>
                  <a:pt x="17544" y="9191"/>
                </a:cubicBezTo>
                <a:lnTo>
                  <a:pt x="17502" y="9177"/>
                </a:lnTo>
                <a:lnTo>
                  <a:pt x="17389" y="9141"/>
                </a:lnTo>
                <a:lnTo>
                  <a:pt x="17354" y="9129"/>
                </a:lnTo>
                <a:cubicBezTo>
                  <a:pt x="17327" y="9121"/>
                  <a:pt x="17313" y="9092"/>
                  <a:pt x="17322" y="9066"/>
                </a:cubicBezTo>
                <a:cubicBezTo>
                  <a:pt x="17330" y="9040"/>
                  <a:pt x="17358" y="9025"/>
                  <a:pt x="17385" y="9034"/>
                </a:cubicBezTo>
                <a:close/>
                <a:moveTo>
                  <a:pt x="17765" y="9156"/>
                </a:moveTo>
                <a:lnTo>
                  <a:pt x="17873" y="9190"/>
                </a:lnTo>
                <a:lnTo>
                  <a:pt x="17956" y="9216"/>
                </a:lnTo>
                <a:cubicBezTo>
                  <a:pt x="17982" y="9225"/>
                  <a:pt x="17997" y="9253"/>
                  <a:pt x="17989" y="9279"/>
                </a:cubicBezTo>
                <a:cubicBezTo>
                  <a:pt x="17980" y="9305"/>
                  <a:pt x="17952" y="9320"/>
                  <a:pt x="17926" y="9312"/>
                </a:cubicBezTo>
                <a:lnTo>
                  <a:pt x="17843" y="9286"/>
                </a:lnTo>
                <a:lnTo>
                  <a:pt x="17735" y="9252"/>
                </a:lnTo>
                <a:cubicBezTo>
                  <a:pt x="17709" y="9243"/>
                  <a:pt x="17694" y="9215"/>
                  <a:pt x="17702" y="9189"/>
                </a:cubicBezTo>
                <a:cubicBezTo>
                  <a:pt x="17711" y="9163"/>
                  <a:pt x="17739" y="9148"/>
                  <a:pt x="17765" y="9156"/>
                </a:cubicBezTo>
                <a:close/>
              </a:path>
            </a:pathLst>
          </a:custGeom>
          <a:solidFill>
            <a:schemeClr val="accent5"/>
          </a:solidFill>
          <a:ln w="1588" cap="flat">
            <a:noFill/>
            <a:prstDash val="solid"/>
            <a:bevel/>
            <a:headEnd/>
            <a:tailEnd/>
          </a:ln>
        </p:spPr>
        <p:txBody>
          <a:bodyPr vert="horz" wrap="square" lIns="91440" tIns="45720" rIns="91440" bIns="45720" numCol="1" anchor="t" anchorCtr="0" compatLnSpc="1">
            <a:prstTxWarp prst="textNoShape">
              <a:avLst/>
            </a:prstTxWarp>
          </a:bodyPr>
          <a:lstStyle/>
          <a:p>
            <a:endParaRPr lang="de-CH"/>
          </a:p>
        </p:txBody>
      </p:sp>
      <p:sp>
        <p:nvSpPr>
          <p:cNvPr id="14" name="Rectangle 14"/>
          <p:cNvSpPr>
            <a:spLocks noChangeArrowheads="1"/>
          </p:cNvSpPr>
          <p:nvPr/>
        </p:nvSpPr>
        <p:spPr bwMode="auto">
          <a:xfrm>
            <a:off x="882650" y="5508625"/>
            <a:ext cx="2254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Verdana" pitchFamily="34" charset="0"/>
                <a:cs typeface="Arial" pitchFamily="34" charset="0"/>
              </a:rPr>
              <a:t>60</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15" name="Rectangle 15"/>
          <p:cNvSpPr>
            <a:spLocks noChangeArrowheads="1"/>
          </p:cNvSpPr>
          <p:nvPr/>
        </p:nvSpPr>
        <p:spPr bwMode="auto">
          <a:xfrm>
            <a:off x="882650" y="4960938"/>
            <a:ext cx="225425"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Verdana" pitchFamily="34" charset="0"/>
                <a:cs typeface="Arial" pitchFamily="34" charset="0"/>
              </a:rPr>
              <a:t>70</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16" name="Rectangle 16"/>
          <p:cNvSpPr>
            <a:spLocks noChangeArrowheads="1"/>
          </p:cNvSpPr>
          <p:nvPr/>
        </p:nvSpPr>
        <p:spPr bwMode="auto">
          <a:xfrm>
            <a:off x="882650" y="4413250"/>
            <a:ext cx="225425"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Verdana" pitchFamily="34" charset="0"/>
                <a:cs typeface="Arial" pitchFamily="34" charset="0"/>
              </a:rPr>
              <a:t>80</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17" name="Rectangle 17"/>
          <p:cNvSpPr>
            <a:spLocks noChangeArrowheads="1"/>
          </p:cNvSpPr>
          <p:nvPr/>
        </p:nvSpPr>
        <p:spPr bwMode="auto">
          <a:xfrm>
            <a:off x="882650" y="3865563"/>
            <a:ext cx="225425"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Verdana" pitchFamily="34" charset="0"/>
                <a:cs typeface="Arial" pitchFamily="34" charset="0"/>
              </a:rPr>
              <a:t>90</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18" name="Rectangle 18"/>
          <p:cNvSpPr>
            <a:spLocks noChangeArrowheads="1"/>
          </p:cNvSpPr>
          <p:nvPr/>
        </p:nvSpPr>
        <p:spPr bwMode="auto">
          <a:xfrm>
            <a:off x="801688" y="3316288"/>
            <a:ext cx="306387"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Verdana" pitchFamily="34" charset="0"/>
                <a:cs typeface="Arial" pitchFamily="34" charset="0"/>
              </a:rPr>
              <a:t>100</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19" name="Rectangle 19"/>
          <p:cNvSpPr>
            <a:spLocks noChangeArrowheads="1"/>
          </p:cNvSpPr>
          <p:nvPr/>
        </p:nvSpPr>
        <p:spPr bwMode="auto">
          <a:xfrm>
            <a:off x="801688" y="2768600"/>
            <a:ext cx="306387"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Verdana" pitchFamily="34" charset="0"/>
                <a:cs typeface="Arial" pitchFamily="34" charset="0"/>
              </a:rPr>
              <a:t>110</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20" name="Rectangle 20"/>
          <p:cNvSpPr>
            <a:spLocks noChangeArrowheads="1"/>
          </p:cNvSpPr>
          <p:nvPr/>
        </p:nvSpPr>
        <p:spPr bwMode="auto">
          <a:xfrm>
            <a:off x="801688" y="2220913"/>
            <a:ext cx="306387"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Verdana" pitchFamily="34" charset="0"/>
                <a:cs typeface="Arial" pitchFamily="34" charset="0"/>
              </a:rPr>
              <a:t>120</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21" name="Rectangle 21"/>
          <p:cNvSpPr>
            <a:spLocks noChangeArrowheads="1"/>
          </p:cNvSpPr>
          <p:nvPr/>
        </p:nvSpPr>
        <p:spPr bwMode="auto">
          <a:xfrm>
            <a:off x="801688" y="1673225"/>
            <a:ext cx="306387"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Verdana" pitchFamily="34" charset="0"/>
                <a:cs typeface="Arial" pitchFamily="34" charset="0"/>
              </a:rPr>
              <a:t>130</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22" name="Rectangle 22"/>
          <p:cNvSpPr>
            <a:spLocks noChangeArrowheads="1"/>
          </p:cNvSpPr>
          <p:nvPr/>
        </p:nvSpPr>
        <p:spPr bwMode="auto">
          <a:xfrm>
            <a:off x="801688" y="1125538"/>
            <a:ext cx="306387"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Verdana" pitchFamily="34" charset="0"/>
                <a:cs typeface="Arial" pitchFamily="34" charset="0"/>
              </a:rPr>
              <a:t>140</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23" name="Rectangle 23"/>
          <p:cNvSpPr>
            <a:spLocks noChangeArrowheads="1"/>
          </p:cNvSpPr>
          <p:nvPr/>
        </p:nvSpPr>
        <p:spPr bwMode="auto">
          <a:xfrm>
            <a:off x="950913" y="5678488"/>
            <a:ext cx="48895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Verdana" pitchFamily="34" charset="0"/>
                <a:cs typeface="Arial" pitchFamily="34" charset="0"/>
              </a:rPr>
              <a:t>0.00%</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24" name="Rectangle 24"/>
          <p:cNvSpPr>
            <a:spLocks noChangeArrowheads="1"/>
          </p:cNvSpPr>
          <p:nvPr/>
        </p:nvSpPr>
        <p:spPr bwMode="auto">
          <a:xfrm>
            <a:off x="1814513" y="5678488"/>
            <a:ext cx="48895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Verdana" pitchFamily="34" charset="0"/>
                <a:cs typeface="Arial" pitchFamily="34" charset="0"/>
              </a:rPr>
              <a:t>1.00%</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25" name="Rectangle 25"/>
          <p:cNvSpPr>
            <a:spLocks noChangeArrowheads="1"/>
          </p:cNvSpPr>
          <p:nvPr/>
        </p:nvSpPr>
        <p:spPr bwMode="auto">
          <a:xfrm>
            <a:off x="2678113" y="5678488"/>
            <a:ext cx="48895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Verdana" pitchFamily="34" charset="0"/>
                <a:cs typeface="Arial" pitchFamily="34" charset="0"/>
              </a:rPr>
              <a:t>2.00%</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26" name="Rectangle 26"/>
          <p:cNvSpPr>
            <a:spLocks noChangeArrowheads="1"/>
          </p:cNvSpPr>
          <p:nvPr/>
        </p:nvSpPr>
        <p:spPr bwMode="auto">
          <a:xfrm>
            <a:off x="3543300" y="5678488"/>
            <a:ext cx="48895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Verdana" pitchFamily="34" charset="0"/>
                <a:cs typeface="Arial" pitchFamily="34" charset="0"/>
              </a:rPr>
              <a:t>3.00%</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27" name="Rectangle 27"/>
          <p:cNvSpPr>
            <a:spLocks noChangeArrowheads="1"/>
          </p:cNvSpPr>
          <p:nvPr/>
        </p:nvSpPr>
        <p:spPr bwMode="auto">
          <a:xfrm>
            <a:off x="4406900" y="5678488"/>
            <a:ext cx="48895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Verdana" pitchFamily="34" charset="0"/>
                <a:cs typeface="Arial" pitchFamily="34" charset="0"/>
              </a:rPr>
              <a:t>4.00%</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28" name="Rectangle 28"/>
          <p:cNvSpPr>
            <a:spLocks noChangeArrowheads="1"/>
          </p:cNvSpPr>
          <p:nvPr/>
        </p:nvSpPr>
        <p:spPr bwMode="auto">
          <a:xfrm>
            <a:off x="5270500" y="5678488"/>
            <a:ext cx="48895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Verdana" pitchFamily="34" charset="0"/>
                <a:cs typeface="Arial" pitchFamily="34" charset="0"/>
              </a:rPr>
              <a:t>5.00%</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29" name="Rectangle 29"/>
          <p:cNvSpPr>
            <a:spLocks noChangeArrowheads="1"/>
          </p:cNvSpPr>
          <p:nvPr/>
        </p:nvSpPr>
        <p:spPr bwMode="auto">
          <a:xfrm>
            <a:off x="6134100" y="5678488"/>
            <a:ext cx="48895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Verdana" pitchFamily="34" charset="0"/>
                <a:cs typeface="Arial" pitchFamily="34" charset="0"/>
              </a:rPr>
              <a:t>6.00%</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30" name="Rectangle 30"/>
          <p:cNvSpPr>
            <a:spLocks noChangeArrowheads="1"/>
          </p:cNvSpPr>
          <p:nvPr/>
        </p:nvSpPr>
        <p:spPr bwMode="auto">
          <a:xfrm>
            <a:off x="6999288" y="5678488"/>
            <a:ext cx="48895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Verdana" pitchFamily="34" charset="0"/>
                <a:cs typeface="Arial" pitchFamily="34" charset="0"/>
              </a:rPr>
              <a:t>7.00%</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31" name="Rectangle 31"/>
          <p:cNvSpPr>
            <a:spLocks noChangeArrowheads="1"/>
          </p:cNvSpPr>
          <p:nvPr/>
        </p:nvSpPr>
        <p:spPr bwMode="auto">
          <a:xfrm>
            <a:off x="7862888" y="5678488"/>
            <a:ext cx="48895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Verdana" pitchFamily="34" charset="0"/>
                <a:cs typeface="Arial" pitchFamily="34" charset="0"/>
              </a:rPr>
              <a:t>8.00%</a:t>
            </a: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39" name="Object 3"/>
          <p:cNvGraphicFramePr>
            <a:graphicFrameLocks noChangeAspect="1"/>
          </p:cNvGraphicFramePr>
          <p:nvPr>
            <p:extLst>
              <p:ext uri="{D42A27DB-BD31-4B8C-83A1-F6EECF244321}">
                <p14:modId xmlns:p14="http://schemas.microsoft.com/office/powerpoint/2010/main" val="1138336125"/>
              </p:ext>
            </p:extLst>
          </p:nvPr>
        </p:nvGraphicFramePr>
        <p:xfrm>
          <a:off x="488641" y="4398785"/>
          <a:ext cx="479425" cy="469900"/>
        </p:xfrm>
        <a:graphic>
          <a:graphicData uri="http://schemas.openxmlformats.org/presentationml/2006/ole">
            <mc:AlternateContent xmlns:mc="http://schemas.openxmlformats.org/markup-compatibility/2006">
              <mc:Choice xmlns:v="urn:schemas-microsoft-com:vml" Requires="v">
                <p:oleObj spid="_x0000_s1710858" name="Formel" r:id="rId4" imgW="152280" imgH="215640" progId="Equation.3">
                  <p:embed/>
                </p:oleObj>
              </mc:Choice>
              <mc:Fallback>
                <p:oleObj name="Formel" r:id="rId4" imgW="152280" imgH="215640" progId="Equation.3">
                  <p:embed/>
                  <p:pic>
                    <p:nvPicPr>
                      <p:cNvPr id="0" name=""/>
                      <p:cNvPicPr>
                        <a:picLocks noChangeAspect="1" noChangeArrowheads="1"/>
                      </p:cNvPicPr>
                      <p:nvPr/>
                    </p:nvPicPr>
                    <p:blipFill>
                      <a:blip r:embed="rId5"/>
                      <a:srcRect/>
                      <a:stretch>
                        <a:fillRect/>
                      </a:stretch>
                    </p:blipFill>
                    <p:spPr bwMode="auto">
                      <a:xfrm>
                        <a:off x="488641" y="4398785"/>
                        <a:ext cx="47942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folHlink"/>
                            </a:solidFill>
                            <a:miter lim="800000"/>
                            <a:headEnd/>
                            <a:tailEnd/>
                          </a14:hiddenLine>
                        </a:ext>
                      </a:extLst>
                    </p:spPr>
                  </p:pic>
                </p:oleObj>
              </mc:Fallback>
            </mc:AlternateContent>
          </a:graphicData>
        </a:graphic>
      </p:graphicFrame>
      <p:graphicFrame>
        <p:nvGraphicFramePr>
          <p:cNvPr id="40" name="Object 5"/>
          <p:cNvGraphicFramePr>
            <a:graphicFrameLocks noChangeAspect="1"/>
          </p:cNvGraphicFramePr>
          <p:nvPr>
            <p:extLst>
              <p:ext uri="{D42A27DB-BD31-4B8C-83A1-F6EECF244321}">
                <p14:modId xmlns:p14="http://schemas.microsoft.com/office/powerpoint/2010/main" val="717378148"/>
              </p:ext>
            </p:extLst>
          </p:nvPr>
        </p:nvGraphicFramePr>
        <p:xfrm>
          <a:off x="477044" y="4945856"/>
          <a:ext cx="477837" cy="519113"/>
        </p:xfrm>
        <a:graphic>
          <a:graphicData uri="http://schemas.openxmlformats.org/presentationml/2006/ole">
            <mc:AlternateContent xmlns:mc="http://schemas.openxmlformats.org/markup-compatibility/2006">
              <mc:Choice xmlns:v="urn:schemas-microsoft-com:vml" Requires="v">
                <p:oleObj spid="_x0000_s1710859" name="Formel" r:id="rId6" imgW="152280" imgH="241200" progId="Equation.3">
                  <p:embed/>
                </p:oleObj>
              </mc:Choice>
              <mc:Fallback>
                <p:oleObj name="Formel" r:id="rId6" imgW="152280" imgH="241200" progId="Equation.3">
                  <p:embed/>
                  <p:pic>
                    <p:nvPicPr>
                      <p:cNvPr id="0" name=""/>
                      <p:cNvPicPr>
                        <a:picLocks noChangeAspect="1" noChangeArrowheads="1"/>
                      </p:cNvPicPr>
                      <p:nvPr/>
                    </p:nvPicPr>
                    <p:blipFill>
                      <a:blip r:embed="rId7"/>
                      <a:srcRect/>
                      <a:stretch>
                        <a:fillRect/>
                      </a:stretch>
                    </p:blipFill>
                    <p:spPr bwMode="auto">
                      <a:xfrm>
                        <a:off x="477044" y="4945856"/>
                        <a:ext cx="4778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folHlink"/>
                            </a:solidFill>
                            <a:miter lim="800000"/>
                            <a:headEnd/>
                            <a:tailEnd/>
                          </a14:hiddenLine>
                        </a:ext>
                      </a:extLst>
                    </p:spPr>
                  </p:pic>
                </p:oleObj>
              </mc:Fallback>
            </mc:AlternateContent>
          </a:graphicData>
        </a:graphic>
      </p:graphicFrame>
      <p:sp>
        <p:nvSpPr>
          <p:cNvPr id="41" name="Line 12"/>
          <p:cNvSpPr>
            <a:spLocks noChangeShapeType="1"/>
          </p:cNvSpPr>
          <p:nvPr/>
        </p:nvSpPr>
        <p:spPr bwMode="auto">
          <a:xfrm>
            <a:off x="1174750" y="3399631"/>
            <a:ext cx="3406775" cy="676"/>
          </a:xfrm>
          <a:prstGeom prst="line">
            <a:avLst/>
          </a:prstGeom>
          <a:noFill/>
          <a:ln w="28575">
            <a:solidFill>
              <a:schemeClr val="accent1"/>
            </a:solidFill>
            <a:prstDash val="solid"/>
            <a:round/>
            <a:headEnd/>
            <a:tailEnd/>
          </a:ln>
        </p:spPr>
        <p:txBody>
          <a:bodyPr/>
          <a:lstStyle/>
          <a:p>
            <a:endParaRPr lang="de-DE"/>
          </a:p>
        </p:txBody>
      </p:sp>
      <p:sp>
        <p:nvSpPr>
          <p:cNvPr id="42" name="Line 13"/>
          <p:cNvSpPr>
            <a:spLocks noChangeShapeType="1"/>
          </p:cNvSpPr>
          <p:nvPr/>
        </p:nvSpPr>
        <p:spPr bwMode="auto">
          <a:xfrm>
            <a:off x="4621414" y="3411538"/>
            <a:ext cx="0" cy="2176177"/>
          </a:xfrm>
          <a:prstGeom prst="line">
            <a:avLst/>
          </a:prstGeom>
          <a:noFill/>
          <a:ln w="28575">
            <a:solidFill>
              <a:schemeClr val="accent1"/>
            </a:solidFill>
            <a:prstDash val="solid"/>
            <a:round/>
            <a:headEnd/>
            <a:tailEnd/>
          </a:ln>
        </p:spPr>
        <p:txBody>
          <a:bodyPr/>
          <a:lstStyle/>
          <a:p>
            <a:endParaRPr lang="de-DE"/>
          </a:p>
        </p:txBody>
      </p:sp>
      <p:sp>
        <p:nvSpPr>
          <p:cNvPr id="43" name="Line 14"/>
          <p:cNvSpPr>
            <a:spLocks noChangeShapeType="1"/>
          </p:cNvSpPr>
          <p:nvPr/>
        </p:nvSpPr>
        <p:spPr bwMode="auto">
          <a:xfrm flipH="1">
            <a:off x="7763207" y="4737762"/>
            <a:ext cx="9525" cy="875638"/>
          </a:xfrm>
          <a:prstGeom prst="line">
            <a:avLst/>
          </a:prstGeom>
          <a:noFill/>
          <a:ln w="28575">
            <a:solidFill>
              <a:schemeClr val="accent1"/>
            </a:solidFill>
            <a:prstDash val="solid"/>
            <a:round/>
            <a:headEnd/>
            <a:tailEnd/>
          </a:ln>
        </p:spPr>
        <p:txBody>
          <a:bodyPr/>
          <a:lstStyle/>
          <a:p>
            <a:endParaRPr lang="de-DE"/>
          </a:p>
        </p:txBody>
      </p:sp>
      <p:graphicFrame>
        <p:nvGraphicFramePr>
          <p:cNvPr id="44" name="Object 15"/>
          <p:cNvGraphicFramePr>
            <a:graphicFrameLocks noChangeAspect="1"/>
          </p:cNvGraphicFramePr>
          <p:nvPr>
            <p:extLst>
              <p:ext uri="{D42A27DB-BD31-4B8C-83A1-F6EECF244321}">
                <p14:modId xmlns:p14="http://schemas.microsoft.com/office/powerpoint/2010/main" val="3176628591"/>
              </p:ext>
            </p:extLst>
          </p:nvPr>
        </p:nvGraphicFramePr>
        <p:xfrm>
          <a:off x="356262" y="3116263"/>
          <a:ext cx="509588" cy="485775"/>
        </p:xfrm>
        <a:graphic>
          <a:graphicData uri="http://schemas.openxmlformats.org/presentationml/2006/ole">
            <mc:AlternateContent xmlns:mc="http://schemas.openxmlformats.org/markup-compatibility/2006">
              <mc:Choice xmlns:v="urn:schemas-microsoft-com:vml" Requires="v">
                <p:oleObj spid="_x0000_s1710860" name="Formel" r:id="rId8" imgW="164880" imgH="228600" progId="Equation.3">
                  <p:embed/>
                </p:oleObj>
              </mc:Choice>
              <mc:Fallback>
                <p:oleObj name="Formel" r:id="rId8" imgW="164880" imgH="228600" progId="Equation.3">
                  <p:embed/>
                  <p:pic>
                    <p:nvPicPr>
                      <p:cNvPr id="0" name=""/>
                      <p:cNvPicPr>
                        <a:picLocks noChangeAspect="1" noChangeArrowheads="1"/>
                      </p:cNvPicPr>
                      <p:nvPr/>
                    </p:nvPicPr>
                    <p:blipFill>
                      <a:blip r:embed="rId9"/>
                      <a:srcRect/>
                      <a:stretch>
                        <a:fillRect/>
                      </a:stretch>
                    </p:blipFill>
                    <p:spPr bwMode="auto">
                      <a:xfrm>
                        <a:off x="356262" y="3116263"/>
                        <a:ext cx="50958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folHlink"/>
                            </a:solidFill>
                            <a:miter lim="800000"/>
                            <a:headEnd/>
                            <a:tailEnd/>
                          </a14:hiddenLine>
                        </a:ext>
                      </a:extLst>
                    </p:spPr>
                  </p:pic>
                </p:oleObj>
              </mc:Fallback>
            </mc:AlternateContent>
          </a:graphicData>
        </a:graphic>
      </p:graphicFrame>
      <p:sp>
        <p:nvSpPr>
          <p:cNvPr id="45" name="Line 16"/>
          <p:cNvSpPr>
            <a:spLocks noChangeShapeType="1"/>
          </p:cNvSpPr>
          <p:nvPr/>
        </p:nvSpPr>
        <p:spPr bwMode="auto">
          <a:xfrm>
            <a:off x="1184275" y="5044944"/>
            <a:ext cx="6588458" cy="0"/>
          </a:xfrm>
          <a:prstGeom prst="line">
            <a:avLst/>
          </a:prstGeom>
          <a:noFill/>
          <a:ln w="28575">
            <a:solidFill>
              <a:schemeClr val="accent3"/>
            </a:solidFill>
            <a:prstDash val="solid"/>
            <a:round/>
            <a:headEnd/>
            <a:tailEnd/>
          </a:ln>
        </p:spPr>
        <p:txBody>
          <a:bodyPr/>
          <a:lstStyle/>
          <a:p>
            <a:endParaRPr lang="de-DE"/>
          </a:p>
        </p:txBody>
      </p:sp>
      <p:sp>
        <p:nvSpPr>
          <p:cNvPr id="46" name="Line 17"/>
          <p:cNvSpPr>
            <a:spLocks noChangeShapeType="1"/>
          </p:cNvSpPr>
          <p:nvPr/>
        </p:nvSpPr>
        <p:spPr bwMode="auto">
          <a:xfrm>
            <a:off x="1158875" y="4772504"/>
            <a:ext cx="6586562" cy="3489"/>
          </a:xfrm>
          <a:prstGeom prst="line">
            <a:avLst/>
          </a:prstGeom>
          <a:noFill/>
          <a:ln w="28575">
            <a:solidFill>
              <a:schemeClr val="accent1"/>
            </a:solidFill>
            <a:prstDash val="solid"/>
            <a:round/>
            <a:headEnd/>
            <a:tailEnd/>
          </a:ln>
        </p:spPr>
        <p:txBody>
          <a:bodyPr/>
          <a:lstStyle/>
          <a:p>
            <a:endParaRPr lang="de-DE"/>
          </a:p>
        </p:txBody>
      </p:sp>
      <p:sp>
        <p:nvSpPr>
          <p:cNvPr id="47" name="Text Box 20"/>
          <p:cNvSpPr txBox="1">
            <a:spLocks noChangeArrowheads="1"/>
          </p:cNvSpPr>
          <p:nvPr/>
        </p:nvSpPr>
        <p:spPr bwMode="auto">
          <a:xfrm>
            <a:off x="4441031" y="5757521"/>
            <a:ext cx="635936" cy="461665"/>
          </a:xfrm>
          <a:prstGeom prst="rect">
            <a:avLst/>
          </a:prstGeom>
          <a:noFill/>
          <a:ln w="9525">
            <a:noFill/>
            <a:miter lim="800000"/>
            <a:headEnd/>
            <a:tailEnd/>
          </a:ln>
        </p:spPr>
        <p:txBody>
          <a:bodyPr wrap="square">
            <a:spAutoFit/>
          </a:bodyPr>
          <a:lstStyle/>
          <a:p>
            <a:pPr eaLnBrk="0" hangingPunct="0"/>
            <a:r>
              <a:rPr lang="de-CH" sz="2400" dirty="0">
                <a:latin typeface="Times" pitchFamily="18" charset="0"/>
              </a:rPr>
              <a:t>y</a:t>
            </a:r>
            <a:r>
              <a:rPr lang="de-CH" sz="1600" baseline="-25000" dirty="0">
                <a:latin typeface="Times" pitchFamily="18" charset="0"/>
              </a:rPr>
              <a:t>0</a:t>
            </a:r>
            <a:r>
              <a:rPr lang="de-CH" sz="2400" dirty="0">
                <a:latin typeface="Times" pitchFamily="18" charset="0"/>
              </a:rPr>
              <a:t> </a:t>
            </a:r>
          </a:p>
        </p:txBody>
      </p:sp>
      <p:sp>
        <p:nvSpPr>
          <p:cNvPr id="49" name="Text Box 20"/>
          <p:cNvSpPr txBox="1">
            <a:spLocks noChangeArrowheads="1"/>
          </p:cNvSpPr>
          <p:nvPr/>
        </p:nvSpPr>
        <p:spPr bwMode="auto">
          <a:xfrm>
            <a:off x="7611070" y="5748692"/>
            <a:ext cx="635936" cy="461665"/>
          </a:xfrm>
          <a:prstGeom prst="rect">
            <a:avLst/>
          </a:prstGeom>
          <a:noFill/>
          <a:ln w="9525">
            <a:noFill/>
            <a:miter lim="800000"/>
            <a:headEnd/>
            <a:tailEnd/>
          </a:ln>
        </p:spPr>
        <p:txBody>
          <a:bodyPr wrap="square">
            <a:spAutoFit/>
          </a:bodyPr>
          <a:lstStyle/>
          <a:p>
            <a:pPr eaLnBrk="0" hangingPunct="0"/>
            <a:r>
              <a:rPr lang="de-CH" sz="2400" dirty="0">
                <a:latin typeface="Times" pitchFamily="18" charset="0"/>
              </a:rPr>
              <a:t>y</a:t>
            </a:r>
            <a:r>
              <a:rPr lang="de-CH" sz="1600" baseline="-25000" dirty="0">
                <a:latin typeface="Times" pitchFamily="18" charset="0"/>
              </a:rPr>
              <a:t>1</a:t>
            </a:r>
            <a:r>
              <a:rPr lang="de-CH" sz="2400" dirty="0">
                <a:latin typeface="Times" pitchFamily="18" charset="0"/>
              </a:rPr>
              <a:t> </a:t>
            </a:r>
          </a:p>
        </p:txBody>
      </p:sp>
      <p:graphicFrame>
        <p:nvGraphicFramePr>
          <p:cNvPr id="1647623" name="Objekt 1647622"/>
          <p:cNvGraphicFramePr>
            <a:graphicFrameLocks noGrp="1" noChangeAspect="1"/>
          </p:cNvGraphicFramePr>
          <p:nvPr>
            <p:extLst>
              <p:ext uri="{D42A27DB-BD31-4B8C-83A1-F6EECF244321}">
                <p14:modId xmlns:p14="http://schemas.microsoft.com/office/powerpoint/2010/main" val="3922512500"/>
              </p:ext>
            </p:extLst>
          </p:nvPr>
        </p:nvGraphicFramePr>
        <p:xfrm>
          <a:off x="1405942" y="2858294"/>
          <a:ext cx="1932638" cy="368299"/>
        </p:xfrm>
        <a:graphic>
          <a:graphicData uri="http://schemas.openxmlformats.org/presentationml/2006/ole">
            <mc:AlternateContent xmlns:mc="http://schemas.openxmlformats.org/markup-compatibility/2006">
              <mc:Choice xmlns:v="urn:schemas-microsoft-com:vml" Requires="v">
                <p:oleObj spid="_x0000_s1710861" name="Formel" r:id="rId10" imgW="1333440" imgH="253800" progId="Equation.3">
                  <p:embed/>
                </p:oleObj>
              </mc:Choice>
              <mc:Fallback>
                <p:oleObj name="Formel" r:id="rId10" imgW="1333440" imgH="253800" progId="Equation.3">
                  <p:embed/>
                  <p:pic>
                    <p:nvPicPr>
                      <p:cNvPr id="0" name="Objekt 1"/>
                      <p:cNvPicPr>
                        <a:picLocks noGrp="1"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05942" y="2858294"/>
                        <a:ext cx="1932638" cy="368299"/>
                      </a:xfrm>
                      <a:prstGeom prst="rect">
                        <a:avLst/>
                      </a:prstGeom>
                      <a:solidFill>
                        <a:srgbClr val="0BD0D9"/>
                      </a:solidFill>
                      <a:ln>
                        <a:noFill/>
                      </a:ln>
                    </p:spPr>
                  </p:pic>
                </p:oleObj>
              </mc:Fallback>
            </mc:AlternateContent>
          </a:graphicData>
        </a:graphic>
      </p:graphicFrame>
      <p:sp>
        <p:nvSpPr>
          <p:cNvPr id="51" name="AutoShape 26"/>
          <p:cNvSpPr>
            <a:spLocks noChangeArrowheads="1"/>
          </p:cNvSpPr>
          <p:nvPr/>
        </p:nvSpPr>
        <p:spPr bwMode="auto">
          <a:xfrm>
            <a:off x="5142754" y="5122274"/>
            <a:ext cx="2149475" cy="857250"/>
          </a:xfrm>
          <a:prstGeom prst="wedgeRoundRectCallout">
            <a:avLst>
              <a:gd name="adj1" fmla="val 73516"/>
              <a:gd name="adj2" fmla="val -77407"/>
              <a:gd name="adj3" fmla="val 16667"/>
            </a:avLst>
          </a:prstGeom>
          <a:solidFill>
            <a:schemeClr val="accent4"/>
          </a:solidFill>
          <a:ln w="9525">
            <a:noFill/>
            <a:miter lim="800000"/>
            <a:headEnd/>
            <a:tailEnd/>
          </a:ln>
        </p:spPr>
        <p:txBody>
          <a:bodyPr/>
          <a:lstStyle/>
          <a:p>
            <a:pPr algn="ctr"/>
            <a:r>
              <a:rPr lang="de-CH" dirty="0" err="1">
                <a:latin typeface="Verdana" pitchFamily="34" charset="0"/>
              </a:rPr>
              <a:t>Convexity</a:t>
            </a:r>
            <a:r>
              <a:rPr lang="de-CH" dirty="0">
                <a:latin typeface="Verdana" pitchFamily="34" charset="0"/>
              </a:rPr>
              <a:t> </a:t>
            </a:r>
            <a:r>
              <a:rPr lang="de-CH" dirty="0" err="1">
                <a:latin typeface="Verdana" pitchFamily="34" charset="0"/>
              </a:rPr>
              <a:t>effect</a:t>
            </a:r>
            <a:endParaRPr lang="de-CH" dirty="0">
              <a:latin typeface="Verdana" pitchFamily="34" charset="0"/>
            </a:endParaRPr>
          </a:p>
        </p:txBody>
      </p:sp>
      <p:sp>
        <p:nvSpPr>
          <p:cNvPr id="1647625" name="Rechteck 1647624"/>
          <p:cNvSpPr/>
          <p:nvPr/>
        </p:nvSpPr>
        <p:spPr>
          <a:xfrm>
            <a:off x="5076967" y="983957"/>
            <a:ext cx="3753665" cy="2555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aphicFrame>
        <p:nvGraphicFramePr>
          <p:cNvPr id="1647624" name="Objekt 1647623"/>
          <p:cNvGraphicFramePr>
            <a:graphicFrameLocks noGrp="1" noChangeAspect="1"/>
          </p:cNvGraphicFramePr>
          <p:nvPr>
            <p:extLst>
              <p:ext uri="{D42A27DB-BD31-4B8C-83A1-F6EECF244321}">
                <p14:modId xmlns:p14="http://schemas.microsoft.com/office/powerpoint/2010/main" val="3137523622"/>
              </p:ext>
            </p:extLst>
          </p:nvPr>
        </p:nvGraphicFramePr>
        <p:xfrm>
          <a:off x="6303953" y="2865282"/>
          <a:ext cx="1879620" cy="546256"/>
        </p:xfrm>
        <a:graphic>
          <a:graphicData uri="http://schemas.openxmlformats.org/presentationml/2006/ole">
            <mc:AlternateContent xmlns:mc="http://schemas.openxmlformats.org/markup-compatibility/2006">
              <mc:Choice xmlns:v="urn:schemas-microsoft-com:vml" Requires="v">
                <p:oleObj spid="_x0000_s1710862" name="Equation" r:id="rId12" imgW="1485900" imgH="431800" progId="Equation.3">
                  <p:embed/>
                </p:oleObj>
              </mc:Choice>
              <mc:Fallback>
                <p:oleObj name="Equation" r:id="rId12" imgW="1485900" imgH="431800" progId="Equation.3">
                  <p:embed/>
                  <p:pic>
                    <p:nvPicPr>
                      <p:cNvPr id="0" name="Object 9"/>
                      <p:cNvPicPr>
                        <a:picLocks noGrp="1"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03953" y="2865282"/>
                        <a:ext cx="1879620" cy="546256"/>
                      </a:xfrm>
                      <a:prstGeom prst="rect">
                        <a:avLst/>
                      </a:prstGeom>
                      <a:noFill/>
                      <a:ln>
                        <a:noFill/>
                      </a:ln>
                    </p:spPr>
                  </p:pic>
                </p:oleObj>
              </mc:Fallback>
            </mc:AlternateContent>
          </a:graphicData>
        </a:graphic>
      </p:graphicFrame>
      <p:graphicFrame>
        <p:nvGraphicFramePr>
          <p:cNvPr id="1647626" name="Objekt 1647625"/>
          <p:cNvGraphicFramePr>
            <a:graphicFrameLocks noGrp="1" noChangeAspect="1"/>
          </p:cNvGraphicFramePr>
          <p:nvPr>
            <p:extLst>
              <p:ext uri="{D42A27DB-BD31-4B8C-83A1-F6EECF244321}">
                <p14:modId xmlns:p14="http://schemas.microsoft.com/office/powerpoint/2010/main" val="3318081517"/>
              </p:ext>
            </p:extLst>
          </p:nvPr>
        </p:nvGraphicFramePr>
        <p:xfrm>
          <a:off x="5463353" y="2099942"/>
          <a:ext cx="3071870" cy="600717"/>
        </p:xfrm>
        <a:graphic>
          <a:graphicData uri="http://schemas.openxmlformats.org/presentationml/2006/ole">
            <mc:AlternateContent xmlns:mc="http://schemas.openxmlformats.org/markup-compatibility/2006">
              <mc:Choice xmlns:v="urn:schemas-microsoft-com:vml" Requires="v">
                <p:oleObj spid="_x0000_s1710863" name="Formel" r:id="rId14" imgW="2209680" imgH="431640" progId="Equation.3">
                  <p:embed/>
                </p:oleObj>
              </mc:Choice>
              <mc:Fallback>
                <p:oleObj name="Formel" r:id="rId14" imgW="2209680" imgH="431640" progId="Equation.3">
                  <p:embed/>
                  <p:pic>
                    <p:nvPicPr>
                      <p:cNvPr id="0" name="Object 10"/>
                      <p:cNvPicPr>
                        <a:picLocks noGrp="1" noChangeAspect="1" noChangeArrowheads="1"/>
                      </p:cNvPicPr>
                      <p:nvPr/>
                    </p:nvPicPr>
                    <p:blipFill>
                      <a:blip r:embed="rId15"/>
                      <a:srcRect/>
                      <a:stretch>
                        <a:fillRect/>
                      </a:stretch>
                    </p:blipFill>
                    <p:spPr bwMode="auto">
                      <a:xfrm>
                        <a:off x="5463353" y="2099942"/>
                        <a:ext cx="3071870" cy="600717"/>
                      </a:xfrm>
                      <a:prstGeom prst="rect">
                        <a:avLst/>
                      </a:prstGeom>
                      <a:solidFill>
                        <a:schemeClr val="accent4"/>
                      </a:solidFill>
                      <a:ln>
                        <a:noFill/>
                      </a:ln>
                    </p:spPr>
                  </p:pic>
                </p:oleObj>
              </mc:Fallback>
            </mc:AlternateContent>
          </a:graphicData>
        </a:graphic>
      </p:graphicFrame>
      <p:cxnSp>
        <p:nvCxnSpPr>
          <p:cNvPr id="4" name="Gerade Verbindung 3"/>
          <p:cNvCxnSpPr>
            <a:stCxn id="43" idx="1"/>
          </p:cNvCxnSpPr>
          <p:nvPr/>
        </p:nvCxnSpPr>
        <p:spPr>
          <a:xfrm flipV="1">
            <a:off x="7763207" y="5044945"/>
            <a:ext cx="9527" cy="568455"/>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51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476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476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476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476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43" grpId="0" animBg="1"/>
      <p:bldP spid="45" grpId="0" animBg="1"/>
      <p:bldP spid="46" grpId="0" animBg="1"/>
      <p:bldP spid="49" grpId="0"/>
      <p:bldP spid="51" grpId="0" animBg="1"/>
      <p:bldP spid="16476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3" name="Rectangle 2"/>
          <p:cNvSpPr>
            <a:spLocks noGrp="1" noChangeArrowheads="1"/>
          </p:cNvSpPr>
          <p:nvPr>
            <p:ph type="title"/>
          </p:nvPr>
        </p:nvSpPr>
        <p:spPr/>
        <p:txBody>
          <a:bodyPr/>
          <a:lstStyle/>
          <a:p>
            <a:r>
              <a:rPr lang="de-CH" dirty="0" err="1"/>
              <a:t>Definitions</a:t>
            </a:r>
            <a:endParaRPr lang="de-CH" dirty="0"/>
          </a:p>
        </p:txBody>
      </p:sp>
      <p:sp>
        <p:nvSpPr>
          <p:cNvPr id="689154" name="Rectangle 3"/>
          <p:cNvSpPr>
            <a:spLocks noGrp="1" noChangeArrowheads="1"/>
          </p:cNvSpPr>
          <p:nvPr>
            <p:ph type="body" idx="1"/>
          </p:nvPr>
        </p:nvSpPr>
        <p:spPr>
          <a:xfrm>
            <a:off x="606756" y="1787762"/>
            <a:ext cx="8169275" cy="3413125"/>
          </a:xfrm>
        </p:spPr>
        <p:txBody>
          <a:bodyPr/>
          <a:lstStyle/>
          <a:p>
            <a:pPr marL="1485900" indent="-1485900">
              <a:spcAft>
                <a:spcPct val="50000"/>
              </a:spcAft>
              <a:buFontTx/>
              <a:buNone/>
            </a:pPr>
            <a:r>
              <a:rPr lang="de-CH" dirty="0"/>
              <a:t>Zero (</a:t>
            </a:r>
            <a:r>
              <a:rPr lang="de-CH" dirty="0" err="1"/>
              <a:t>z</a:t>
            </a:r>
            <a:r>
              <a:rPr lang="de-CH" baseline="-25000" dirty="0" err="1">
                <a:latin typeface="Symbol" pitchFamily="18" charset="2"/>
              </a:rPr>
              <a:t>t</a:t>
            </a:r>
            <a:r>
              <a:rPr lang="de-CH" dirty="0"/>
              <a:t>)	Interest rate </a:t>
            </a:r>
            <a:r>
              <a:rPr lang="de-CH" dirty="0" err="1"/>
              <a:t>used</a:t>
            </a:r>
            <a:r>
              <a:rPr lang="de-CH" dirty="0"/>
              <a:t> </a:t>
            </a:r>
            <a:r>
              <a:rPr lang="de-CH" dirty="0" err="1"/>
              <a:t>for</a:t>
            </a:r>
            <a:r>
              <a:rPr lang="de-CH" dirty="0"/>
              <a:t> </a:t>
            </a:r>
            <a:r>
              <a:rPr lang="de-CH" dirty="0" err="1"/>
              <a:t>discounting</a:t>
            </a:r>
            <a:r>
              <a:rPr lang="de-CH" dirty="0"/>
              <a:t> </a:t>
            </a:r>
            <a:r>
              <a:rPr lang="de-CH" dirty="0" err="1"/>
              <a:t>single</a:t>
            </a:r>
            <a:r>
              <a:rPr lang="de-CH" dirty="0"/>
              <a:t> cash </a:t>
            </a:r>
            <a:r>
              <a:rPr lang="de-CH" dirty="0" err="1"/>
              <a:t>flow</a:t>
            </a:r>
            <a:r>
              <a:rPr lang="de-CH" dirty="0"/>
              <a:t>. Basis </a:t>
            </a:r>
            <a:r>
              <a:rPr lang="de-CH" dirty="0" err="1"/>
              <a:t>for</a:t>
            </a:r>
            <a:r>
              <a:rPr lang="de-CH" dirty="0"/>
              <a:t> </a:t>
            </a:r>
            <a:r>
              <a:rPr lang="de-CH" dirty="0" err="1"/>
              <a:t>valuing</a:t>
            </a:r>
            <a:r>
              <a:rPr lang="de-CH" dirty="0"/>
              <a:t> </a:t>
            </a:r>
            <a:r>
              <a:rPr lang="de-CH" dirty="0" err="1"/>
              <a:t>any</a:t>
            </a:r>
            <a:r>
              <a:rPr lang="de-CH" dirty="0"/>
              <a:t> type </a:t>
            </a:r>
            <a:r>
              <a:rPr lang="de-CH" dirty="0" err="1"/>
              <a:t>of</a:t>
            </a:r>
            <a:r>
              <a:rPr lang="de-CH" dirty="0"/>
              <a:t> cash </a:t>
            </a:r>
            <a:r>
              <a:rPr lang="de-CH" dirty="0" err="1"/>
              <a:t>flow</a:t>
            </a:r>
            <a:r>
              <a:rPr lang="de-CH" dirty="0"/>
              <a:t> </a:t>
            </a:r>
            <a:r>
              <a:rPr lang="de-CH" dirty="0" err="1"/>
              <a:t>stream</a:t>
            </a:r>
            <a:r>
              <a:rPr lang="de-CH" dirty="0"/>
              <a:t>.</a:t>
            </a:r>
          </a:p>
          <a:p>
            <a:pPr marL="1485900" indent="-1485900">
              <a:spcAft>
                <a:spcPct val="50000"/>
              </a:spcAft>
              <a:buFontTx/>
              <a:buNone/>
            </a:pPr>
            <a:r>
              <a:rPr lang="de-CH" dirty="0"/>
              <a:t>Zero </a:t>
            </a:r>
            <a:r>
              <a:rPr lang="de-CH" dirty="0" err="1"/>
              <a:t>curve</a:t>
            </a:r>
            <a:r>
              <a:rPr lang="de-CH" dirty="0"/>
              <a:t>  	</a:t>
            </a:r>
            <a:r>
              <a:rPr lang="de-CH" dirty="0" err="1"/>
              <a:t>Function</a:t>
            </a:r>
            <a:r>
              <a:rPr lang="de-CH" dirty="0"/>
              <a:t> </a:t>
            </a:r>
            <a:r>
              <a:rPr lang="de-CH" dirty="0" err="1"/>
              <a:t>mapping</a:t>
            </a:r>
            <a:r>
              <a:rPr lang="de-CH" dirty="0"/>
              <a:t> </a:t>
            </a:r>
            <a:r>
              <a:rPr lang="de-CH" dirty="0" err="1"/>
              <a:t>tenor</a:t>
            </a:r>
            <a:r>
              <a:rPr lang="de-CH" dirty="0"/>
              <a:t> </a:t>
            </a:r>
            <a:r>
              <a:rPr lang="de-CH" dirty="0" err="1"/>
              <a:t>to</a:t>
            </a:r>
            <a:r>
              <a:rPr lang="de-CH" dirty="0"/>
              <a:t> </a:t>
            </a:r>
            <a:r>
              <a:rPr lang="de-CH" dirty="0" err="1"/>
              <a:t>zero</a:t>
            </a:r>
            <a:r>
              <a:rPr lang="de-CH" dirty="0"/>
              <a:t> rate.</a:t>
            </a:r>
          </a:p>
          <a:p>
            <a:pPr marL="1485900" indent="-1485900">
              <a:spcAft>
                <a:spcPct val="50000"/>
              </a:spcAft>
              <a:buFontTx/>
              <a:buNone/>
            </a:pPr>
            <a:r>
              <a:rPr lang="de-CH" dirty="0" err="1"/>
              <a:t>Yield</a:t>
            </a:r>
            <a:r>
              <a:rPr lang="de-CH" dirty="0"/>
              <a:t> (y)	Internal rate </a:t>
            </a:r>
            <a:r>
              <a:rPr lang="de-CH" dirty="0" err="1"/>
              <a:t>of</a:t>
            </a:r>
            <a:r>
              <a:rPr lang="de-CH" dirty="0"/>
              <a:t> </a:t>
            </a:r>
            <a:r>
              <a:rPr lang="de-CH" dirty="0" err="1"/>
              <a:t>return</a:t>
            </a:r>
            <a:r>
              <a:rPr lang="de-CH" dirty="0"/>
              <a:t> </a:t>
            </a:r>
            <a:r>
              <a:rPr lang="de-CH" dirty="0" err="1"/>
              <a:t>measure</a:t>
            </a:r>
            <a:r>
              <a:rPr lang="de-CH" dirty="0"/>
              <a:t> (IRR). </a:t>
            </a:r>
            <a:r>
              <a:rPr lang="de-CH" dirty="0" err="1"/>
              <a:t>For</a:t>
            </a:r>
            <a:r>
              <a:rPr lang="de-CH" dirty="0"/>
              <a:t> a </a:t>
            </a:r>
            <a:r>
              <a:rPr lang="de-CH" dirty="0" err="1"/>
              <a:t>bond</a:t>
            </a:r>
            <a:r>
              <a:rPr lang="de-CH" dirty="0"/>
              <a:t>, </a:t>
            </a:r>
            <a:r>
              <a:rPr lang="de-CH" dirty="0" err="1"/>
              <a:t>the</a:t>
            </a:r>
            <a:r>
              <a:rPr lang="de-CH" dirty="0"/>
              <a:t> </a:t>
            </a:r>
            <a:r>
              <a:rPr lang="de-CH" dirty="0" err="1"/>
              <a:t>yield</a:t>
            </a:r>
            <a:r>
              <a:rPr lang="de-CH" dirty="0"/>
              <a:t> </a:t>
            </a:r>
            <a:r>
              <a:rPr lang="de-CH" dirty="0" err="1"/>
              <a:t>is</a:t>
            </a:r>
            <a:r>
              <a:rPr lang="de-CH" dirty="0"/>
              <a:t> </a:t>
            </a:r>
            <a:r>
              <a:rPr lang="de-CH" dirty="0" err="1"/>
              <a:t>interest</a:t>
            </a:r>
            <a:r>
              <a:rPr lang="de-CH" dirty="0"/>
              <a:t> rate </a:t>
            </a:r>
            <a:r>
              <a:rPr lang="de-CH" dirty="0" err="1"/>
              <a:t>that</a:t>
            </a:r>
            <a:r>
              <a:rPr lang="de-CH" dirty="0"/>
              <a:t> </a:t>
            </a:r>
            <a:r>
              <a:rPr lang="de-CH" dirty="0" err="1"/>
              <a:t>makes</a:t>
            </a:r>
            <a:r>
              <a:rPr lang="de-CH" dirty="0"/>
              <a:t> </a:t>
            </a:r>
            <a:r>
              <a:rPr lang="de-CH" dirty="0" err="1"/>
              <a:t>sure</a:t>
            </a:r>
            <a:r>
              <a:rPr lang="de-CH" dirty="0"/>
              <a:t> </a:t>
            </a:r>
            <a:r>
              <a:rPr lang="de-CH" dirty="0" err="1"/>
              <a:t>that</a:t>
            </a:r>
            <a:r>
              <a:rPr lang="de-CH" dirty="0"/>
              <a:t> </a:t>
            </a:r>
            <a:r>
              <a:rPr lang="de-CH" dirty="0" err="1"/>
              <a:t>the</a:t>
            </a:r>
            <a:r>
              <a:rPr lang="de-CH" dirty="0"/>
              <a:t> </a:t>
            </a:r>
            <a:r>
              <a:rPr lang="de-CH" dirty="0" err="1"/>
              <a:t>price</a:t>
            </a:r>
            <a:r>
              <a:rPr lang="de-CH" dirty="0"/>
              <a:t> </a:t>
            </a:r>
            <a:r>
              <a:rPr lang="de-CH" dirty="0" err="1"/>
              <a:t>obtained</a:t>
            </a:r>
            <a:r>
              <a:rPr lang="de-CH" dirty="0"/>
              <a:t> in </a:t>
            </a:r>
            <a:r>
              <a:rPr lang="de-CH" dirty="0" err="1"/>
              <a:t>the</a:t>
            </a:r>
            <a:r>
              <a:rPr lang="de-CH" dirty="0"/>
              <a:t> </a:t>
            </a:r>
            <a:r>
              <a:rPr lang="de-CH" dirty="0" err="1"/>
              <a:t>pricing</a:t>
            </a:r>
            <a:r>
              <a:rPr lang="de-CH" dirty="0"/>
              <a:t> </a:t>
            </a:r>
            <a:r>
              <a:rPr lang="de-CH" dirty="0" err="1"/>
              <a:t>formula</a:t>
            </a:r>
            <a:r>
              <a:rPr lang="de-CH" dirty="0"/>
              <a:t> </a:t>
            </a:r>
            <a:r>
              <a:rPr lang="de-CH" dirty="0" err="1"/>
              <a:t>is</a:t>
            </a:r>
            <a:r>
              <a:rPr lang="de-CH" dirty="0"/>
              <a:t> </a:t>
            </a:r>
            <a:r>
              <a:rPr lang="de-CH" dirty="0" err="1"/>
              <a:t>the</a:t>
            </a:r>
            <a:r>
              <a:rPr lang="de-CH" dirty="0"/>
              <a:t> </a:t>
            </a:r>
            <a:r>
              <a:rPr lang="de-CH" dirty="0" err="1"/>
              <a:t>actual</a:t>
            </a:r>
            <a:r>
              <a:rPr lang="de-CH" dirty="0"/>
              <a:t> </a:t>
            </a:r>
            <a:r>
              <a:rPr lang="de-CH" dirty="0" err="1"/>
              <a:t>price</a:t>
            </a:r>
            <a:r>
              <a:rPr lang="de-CH" dirty="0"/>
              <a:t>.</a:t>
            </a:r>
          </a:p>
          <a:p>
            <a:pPr marL="1485900" indent="-1485900">
              <a:spcAft>
                <a:spcPct val="50000"/>
              </a:spcAft>
              <a:buFontTx/>
              <a:buNone/>
            </a:pPr>
            <a:r>
              <a:rPr lang="de-CH" dirty="0" err="1"/>
              <a:t>Yield</a:t>
            </a:r>
            <a:r>
              <a:rPr lang="de-CH" dirty="0"/>
              <a:t> </a:t>
            </a:r>
            <a:r>
              <a:rPr lang="de-CH" dirty="0" err="1"/>
              <a:t>curve</a:t>
            </a:r>
            <a:r>
              <a:rPr lang="de-CH" dirty="0"/>
              <a:t>	</a:t>
            </a:r>
            <a:r>
              <a:rPr lang="de-CH" dirty="0" err="1"/>
              <a:t>Function</a:t>
            </a:r>
            <a:r>
              <a:rPr lang="de-CH" dirty="0"/>
              <a:t> </a:t>
            </a:r>
            <a:r>
              <a:rPr lang="de-CH" dirty="0" err="1"/>
              <a:t>mapping</a:t>
            </a:r>
            <a:r>
              <a:rPr lang="de-CH" dirty="0"/>
              <a:t> </a:t>
            </a:r>
            <a:r>
              <a:rPr lang="de-CH" dirty="0" err="1"/>
              <a:t>the</a:t>
            </a:r>
            <a:r>
              <a:rPr lang="de-CH" dirty="0"/>
              <a:t> </a:t>
            </a:r>
            <a:r>
              <a:rPr lang="de-CH" dirty="0" err="1"/>
              <a:t>maturity</a:t>
            </a:r>
            <a:r>
              <a:rPr lang="de-CH" dirty="0"/>
              <a:t> </a:t>
            </a:r>
            <a:r>
              <a:rPr lang="de-CH" dirty="0" err="1"/>
              <a:t>of</a:t>
            </a:r>
            <a:r>
              <a:rPr lang="de-CH" dirty="0"/>
              <a:t> a </a:t>
            </a:r>
            <a:r>
              <a:rPr lang="de-CH" dirty="0" err="1"/>
              <a:t>set</a:t>
            </a:r>
            <a:r>
              <a:rPr lang="de-CH" dirty="0"/>
              <a:t> </a:t>
            </a:r>
            <a:r>
              <a:rPr lang="de-CH" dirty="0" err="1"/>
              <a:t>of</a:t>
            </a:r>
            <a:r>
              <a:rPr lang="de-CH" dirty="0"/>
              <a:t> </a:t>
            </a:r>
            <a:r>
              <a:rPr lang="de-CH" dirty="0" err="1"/>
              <a:t>bonds</a:t>
            </a:r>
            <a:r>
              <a:rPr lang="de-CH" dirty="0"/>
              <a:t> </a:t>
            </a:r>
            <a:r>
              <a:rPr lang="de-CH" dirty="0" err="1"/>
              <a:t>to</a:t>
            </a:r>
            <a:r>
              <a:rPr lang="de-CH" dirty="0"/>
              <a:t> </a:t>
            </a:r>
            <a:r>
              <a:rPr lang="de-CH" dirty="0" err="1"/>
              <a:t>their</a:t>
            </a:r>
            <a:r>
              <a:rPr lang="de-CH" dirty="0"/>
              <a:t> </a:t>
            </a:r>
            <a:r>
              <a:rPr lang="de-CH" dirty="0" err="1"/>
              <a:t>yields</a:t>
            </a:r>
            <a:r>
              <a:rPr lang="de-CH" dirty="0"/>
              <a:t>- </a:t>
            </a:r>
          </a:p>
          <a:p>
            <a:pPr marL="1485900" indent="-1485900">
              <a:buFontTx/>
              <a:buNone/>
            </a:pPr>
            <a:r>
              <a:rPr lang="de-CH" dirty="0"/>
              <a:t>Par </a:t>
            </a:r>
            <a:r>
              <a:rPr lang="de-CH" dirty="0" err="1"/>
              <a:t>curve</a:t>
            </a:r>
            <a:r>
              <a:rPr lang="de-CH" dirty="0"/>
              <a:t> (p</a:t>
            </a:r>
            <a:r>
              <a:rPr lang="de-CH" baseline="-25000" dirty="0">
                <a:sym typeface="Symbol" pitchFamily="18" charset="2"/>
              </a:rPr>
              <a:t></a:t>
            </a:r>
            <a:r>
              <a:rPr lang="de-CH" dirty="0">
                <a:sym typeface="Symbol" pitchFamily="18" charset="2"/>
              </a:rPr>
              <a:t>)	</a:t>
            </a:r>
            <a:r>
              <a:rPr lang="de-CH" dirty="0" err="1"/>
              <a:t>Function</a:t>
            </a:r>
            <a:r>
              <a:rPr lang="de-CH" dirty="0"/>
              <a:t> </a:t>
            </a:r>
            <a:r>
              <a:rPr lang="de-CH" dirty="0" err="1"/>
              <a:t>mapping</a:t>
            </a:r>
            <a:r>
              <a:rPr lang="de-CH" dirty="0"/>
              <a:t> </a:t>
            </a:r>
            <a:r>
              <a:rPr lang="de-CH" dirty="0" err="1"/>
              <a:t>the</a:t>
            </a:r>
            <a:r>
              <a:rPr lang="de-CH" dirty="0"/>
              <a:t> </a:t>
            </a:r>
            <a:r>
              <a:rPr lang="de-CH" dirty="0" err="1"/>
              <a:t>maturity</a:t>
            </a:r>
            <a:r>
              <a:rPr lang="de-CH" dirty="0"/>
              <a:t> </a:t>
            </a:r>
            <a:r>
              <a:rPr lang="de-CH" dirty="0" err="1"/>
              <a:t>of</a:t>
            </a:r>
            <a:r>
              <a:rPr lang="de-CH" dirty="0"/>
              <a:t> </a:t>
            </a:r>
            <a:r>
              <a:rPr lang="de-CH" dirty="0" err="1"/>
              <a:t>bond</a:t>
            </a:r>
            <a:r>
              <a:rPr lang="de-CH" dirty="0"/>
              <a:t> </a:t>
            </a:r>
            <a:r>
              <a:rPr lang="de-CH" dirty="0" err="1"/>
              <a:t>that</a:t>
            </a:r>
            <a:r>
              <a:rPr lang="de-CH" dirty="0"/>
              <a:t> </a:t>
            </a:r>
            <a:r>
              <a:rPr lang="de-CH" dirty="0" err="1"/>
              <a:t>trade</a:t>
            </a:r>
            <a:r>
              <a:rPr lang="de-CH" dirty="0"/>
              <a:t> at par (100) </a:t>
            </a:r>
            <a:r>
              <a:rPr lang="de-CH" dirty="0" err="1"/>
              <a:t>to</a:t>
            </a:r>
            <a:r>
              <a:rPr lang="de-CH" dirty="0"/>
              <a:t> </a:t>
            </a:r>
            <a:r>
              <a:rPr lang="de-CH" dirty="0" err="1"/>
              <a:t>their</a:t>
            </a:r>
            <a:r>
              <a:rPr lang="de-CH" dirty="0"/>
              <a:t> </a:t>
            </a:r>
            <a:r>
              <a:rPr lang="de-CH" dirty="0" err="1"/>
              <a:t>yields</a:t>
            </a:r>
            <a:r>
              <a:rPr lang="de-CH" dirty="0"/>
              <a:t>. </a:t>
            </a:r>
            <a:r>
              <a:rPr lang="de-CH" dirty="0" err="1"/>
              <a:t>For</a:t>
            </a:r>
            <a:r>
              <a:rPr lang="de-CH" dirty="0"/>
              <a:t> </a:t>
            </a:r>
            <a:r>
              <a:rPr lang="de-CH" dirty="0" err="1"/>
              <a:t>these</a:t>
            </a:r>
            <a:r>
              <a:rPr lang="de-CH" dirty="0"/>
              <a:t> </a:t>
            </a:r>
            <a:r>
              <a:rPr lang="de-CH" dirty="0" err="1"/>
              <a:t>bonds</a:t>
            </a:r>
            <a:r>
              <a:rPr lang="de-CH" dirty="0"/>
              <a:t>, </a:t>
            </a:r>
            <a:r>
              <a:rPr lang="de-CH" dirty="0" err="1"/>
              <a:t>the</a:t>
            </a:r>
            <a:r>
              <a:rPr lang="de-CH" dirty="0"/>
              <a:t> </a:t>
            </a:r>
            <a:r>
              <a:rPr lang="de-CH" dirty="0" err="1"/>
              <a:t>coupon</a:t>
            </a:r>
            <a:r>
              <a:rPr lang="de-CH" dirty="0"/>
              <a:t> rate </a:t>
            </a:r>
            <a:r>
              <a:rPr lang="de-CH" dirty="0" err="1"/>
              <a:t>is</a:t>
            </a:r>
            <a:r>
              <a:rPr lang="de-CH" dirty="0"/>
              <a:t> </a:t>
            </a:r>
            <a:r>
              <a:rPr lang="de-CH" dirty="0" err="1"/>
              <a:t>identical</a:t>
            </a:r>
            <a:r>
              <a:rPr lang="de-CH" dirty="0"/>
              <a:t> </a:t>
            </a:r>
            <a:r>
              <a:rPr lang="de-CH" dirty="0" err="1"/>
              <a:t>to</a:t>
            </a:r>
            <a:r>
              <a:rPr lang="de-CH" dirty="0"/>
              <a:t> </a:t>
            </a:r>
            <a:r>
              <a:rPr lang="de-CH" dirty="0" err="1"/>
              <a:t>their</a:t>
            </a:r>
            <a:r>
              <a:rPr lang="de-CH" dirty="0"/>
              <a:t> </a:t>
            </a:r>
            <a:r>
              <a:rPr lang="de-CH" dirty="0" err="1"/>
              <a:t>yields</a:t>
            </a:r>
            <a:endParaRPr lang="de-CH"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91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91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91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915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915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e2633\AppData\Local\Temp\Bloomberg\Temp\bfm8134.gif"/>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8265" r="34818" b="32788"/>
          <a:stretch/>
        </p:blipFill>
        <p:spPr bwMode="auto">
          <a:xfrm>
            <a:off x="796094" y="1650287"/>
            <a:ext cx="7872486" cy="3697126"/>
          </a:xfrm>
          <a:prstGeom prst="rect">
            <a:avLst/>
          </a:prstGeom>
          <a:noFill/>
          <a:extLst>
            <a:ext uri="{909E8E84-426E-40DD-AFC4-6F175D3DCCD1}">
              <a14:hiddenFill xmlns:a14="http://schemas.microsoft.com/office/drawing/2010/main">
                <a:solidFill>
                  <a:srgbClr val="FFFFFF"/>
                </a:solidFill>
              </a14:hiddenFill>
            </a:ext>
          </a:extLst>
        </p:spPr>
      </p:pic>
      <p:sp>
        <p:nvSpPr>
          <p:cNvPr id="693250" name="Rectangle 2"/>
          <p:cNvSpPr>
            <a:spLocks noGrp="1" noChangeArrowheads="1"/>
          </p:cNvSpPr>
          <p:nvPr>
            <p:ph type="title"/>
          </p:nvPr>
        </p:nvSpPr>
        <p:spPr/>
        <p:txBody>
          <a:bodyPr/>
          <a:lstStyle/>
          <a:p>
            <a:pPr eaLnBrk="1" hangingPunct="1"/>
            <a:r>
              <a:rPr lang="de-CH" dirty="0"/>
              <a:t>Zero-</a:t>
            </a:r>
            <a:r>
              <a:rPr lang="de-CH" dirty="0" err="1"/>
              <a:t>Curves</a:t>
            </a:r>
            <a:r>
              <a:rPr lang="de-CH" dirty="0"/>
              <a:t> </a:t>
            </a:r>
            <a:r>
              <a:rPr lang="de-CH" dirty="0" err="1"/>
              <a:t>are</a:t>
            </a:r>
            <a:r>
              <a:rPr lang="de-CH" dirty="0"/>
              <a:t> </a:t>
            </a:r>
            <a:r>
              <a:rPr lang="de-CH" dirty="0" err="1"/>
              <a:t>directly</a:t>
            </a:r>
            <a:r>
              <a:rPr lang="de-CH" dirty="0"/>
              <a:t> observable in </a:t>
            </a:r>
            <a:r>
              <a:rPr lang="de-CH" dirty="0" err="1"/>
              <a:t>the</a:t>
            </a:r>
            <a:r>
              <a:rPr lang="de-CH" dirty="0"/>
              <a:t> </a:t>
            </a:r>
            <a:r>
              <a:rPr lang="de-CH" dirty="0" err="1"/>
              <a:t>strip</a:t>
            </a:r>
            <a:r>
              <a:rPr lang="de-CH" dirty="0"/>
              <a:t> </a:t>
            </a:r>
            <a:r>
              <a:rPr lang="de-CH" dirty="0" err="1"/>
              <a:t>curve</a:t>
            </a:r>
            <a:endParaRPr lang="de-CH" baseline="-25000" dirty="0">
              <a:latin typeface="Symbol" pitchFamily="18" charset="2"/>
            </a:endParaRPr>
          </a:p>
        </p:txBody>
      </p:sp>
      <p:sp>
        <p:nvSpPr>
          <p:cNvPr id="693252" name="Text Box 17"/>
          <p:cNvSpPr txBox="1">
            <a:spLocks noChangeArrowheads="1"/>
          </p:cNvSpPr>
          <p:nvPr/>
        </p:nvSpPr>
        <p:spPr bwMode="auto">
          <a:xfrm>
            <a:off x="4923321" y="1468266"/>
            <a:ext cx="2903538" cy="381000"/>
          </a:xfrm>
          <a:prstGeom prst="rect">
            <a:avLst/>
          </a:prstGeom>
          <a:noFill/>
          <a:ln w="9525">
            <a:noFill/>
            <a:miter lim="800000"/>
            <a:headEnd/>
            <a:tailEnd/>
          </a:ln>
        </p:spPr>
        <p:txBody>
          <a:bodyPr>
            <a:spAutoFit/>
          </a:bodyPr>
          <a:lstStyle/>
          <a:p>
            <a:pPr>
              <a:spcBef>
                <a:spcPct val="50000"/>
              </a:spcBef>
            </a:pPr>
            <a:r>
              <a:rPr lang="de-CH" dirty="0">
                <a:solidFill>
                  <a:schemeClr val="accent5"/>
                </a:solidFill>
                <a:latin typeface="Verdana" pitchFamily="34" charset="0"/>
              </a:rPr>
              <a:t>US Treasury Strips</a:t>
            </a:r>
          </a:p>
        </p:txBody>
      </p:sp>
      <p:sp>
        <p:nvSpPr>
          <p:cNvPr id="693253" name="Text Box 18"/>
          <p:cNvSpPr txBox="1">
            <a:spLocks noChangeArrowheads="1"/>
          </p:cNvSpPr>
          <p:nvPr/>
        </p:nvSpPr>
        <p:spPr bwMode="auto">
          <a:xfrm>
            <a:off x="5756805" y="2892260"/>
            <a:ext cx="2903538" cy="381000"/>
          </a:xfrm>
          <a:prstGeom prst="rect">
            <a:avLst/>
          </a:prstGeom>
          <a:noFill/>
          <a:ln w="9525">
            <a:noFill/>
            <a:miter lim="800000"/>
            <a:headEnd/>
            <a:tailEnd/>
          </a:ln>
        </p:spPr>
        <p:txBody>
          <a:bodyPr>
            <a:spAutoFit/>
          </a:bodyPr>
          <a:lstStyle/>
          <a:p>
            <a:pPr>
              <a:spcBef>
                <a:spcPct val="50000"/>
              </a:spcBef>
            </a:pPr>
            <a:r>
              <a:rPr lang="de-CH" dirty="0">
                <a:solidFill>
                  <a:schemeClr val="accent2"/>
                </a:solidFill>
                <a:latin typeface="Verdana" pitchFamily="34" charset="0"/>
              </a:rPr>
              <a:t>US Treasury Bonds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half" idx="1"/>
          </p:nvPr>
        </p:nvSpPr>
        <p:spPr>
          <a:xfrm>
            <a:off x="647700" y="1798638"/>
            <a:ext cx="3965243" cy="4084637"/>
          </a:xfrm>
          <a:ln>
            <a:solidFill>
              <a:schemeClr val="accent2"/>
            </a:solidFill>
          </a:ln>
        </p:spPr>
        <p:txBody>
          <a:bodyPr/>
          <a:lstStyle/>
          <a:p>
            <a:pPr marL="0" indent="0">
              <a:buNone/>
            </a:pPr>
            <a:r>
              <a:rPr lang="de-CH" b="1" dirty="0">
                <a:solidFill>
                  <a:schemeClr val="accent1"/>
                </a:solidFill>
              </a:rPr>
              <a:t>Bootstrap</a:t>
            </a:r>
          </a:p>
          <a:p>
            <a:pPr marL="0" indent="0">
              <a:buNone/>
            </a:pPr>
            <a:endParaRPr lang="de-CH" sz="1400" dirty="0">
              <a:solidFill>
                <a:schemeClr val="accent1"/>
              </a:solidFill>
              <a:sym typeface="Symbol"/>
            </a:endParaRPr>
          </a:p>
          <a:p>
            <a:pPr marL="0" indent="0">
              <a:buNone/>
            </a:pPr>
            <a:r>
              <a:rPr lang="de-CH" sz="1400" dirty="0">
                <a:solidFill>
                  <a:schemeClr val="accent1"/>
                </a:solidFill>
              </a:rPr>
              <a:t>{=((</a:t>
            </a:r>
          </a:p>
          <a:p>
            <a:pPr marL="0" indent="0">
              <a:buNone/>
            </a:pPr>
            <a:r>
              <a:rPr lang="de-CH" sz="1400" dirty="0">
                <a:solidFill>
                  <a:schemeClr val="accent1"/>
                </a:solidFill>
              </a:rPr>
              <a:t>(1+C5%)/</a:t>
            </a:r>
          </a:p>
          <a:p>
            <a:pPr marL="0" indent="0">
              <a:buNone/>
            </a:pPr>
            <a:r>
              <a:rPr lang="de-CH" sz="1400" dirty="0">
                <a:solidFill>
                  <a:schemeClr val="accent1"/>
                </a:solidFill>
              </a:rPr>
              <a:t>(1-SUM(C5%/(1+D$2:$D4%)^B$2:$B4))</a:t>
            </a:r>
          </a:p>
          <a:p>
            <a:pPr marL="0" indent="0">
              <a:buNone/>
            </a:pPr>
            <a:r>
              <a:rPr lang="de-CH" sz="1400" dirty="0">
                <a:solidFill>
                  <a:schemeClr val="accent1"/>
                </a:solidFill>
              </a:rPr>
              <a:t>)^(1/B5)-1</a:t>
            </a:r>
          </a:p>
          <a:p>
            <a:pPr marL="0" indent="0">
              <a:buNone/>
            </a:pPr>
            <a:r>
              <a:rPr lang="de-CH" sz="1400" dirty="0">
                <a:solidFill>
                  <a:schemeClr val="accent1"/>
                </a:solidFill>
              </a:rPr>
              <a:t>)*100}</a:t>
            </a:r>
          </a:p>
        </p:txBody>
      </p:sp>
      <p:sp>
        <p:nvSpPr>
          <p:cNvPr id="8" name="Inhaltsplatzhalter 7"/>
          <p:cNvSpPr>
            <a:spLocks noGrp="1"/>
          </p:cNvSpPr>
          <p:nvPr>
            <p:ph sz="quarter" idx="2"/>
          </p:nvPr>
        </p:nvSpPr>
        <p:spPr>
          <a:ln>
            <a:solidFill>
              <a:schemeClr val="accent4"/>
            </a:solidFill>
          </a:ln>
        </p:spPr>
        <p:txBody>
          <a:bodyPr/>
          <a:lstStyle/>
          <a:p>
            <a:pPr marL="0" indent="0">
              <a:buNone/>
            </a:pPr>
            <a:r>
              <a:rPr lang="de-CH" b="1" dirty="0">
                <a:solidFill>
                  <a:schemeClr val="accent4"/>
                </a:solidFill>
              </a:rPr>
              <a:t>Fit a smart </a:t>
            </a:r>
            <a:r>
              <a:rPr lang="de-CH" b="1" dirty="0" err="1">
                <a:solidFill>
                  <a:schemeClr val="accent4"/>
                </a:solidFill>
              </a:rPr>
              <a:t>function</a:t>
            </a:r>
            <a:r>
              <a:rPr lang="de-CH" b="1" dirty="0">
                <a:solidFill>
                  <a:schemeClr val="accent4"/>
                </a:solidFill>
              </a:rPr>
              <a:t> (NS, NSS)</a:t>
            </a:r>
          </a:p>
          <a:p>
            <a:pPr marL="0" indent="0">
              <a:buNone/>
            </a:pPr>
            <a:endParaRPr lang="de-CH" b="1" dirty="0">
              <a:solidFill>
                <a:schemeClr val="accent4"/>
              </a:solidFill>
            </a:endParaRPr>
          </a:p>
          <a:p>
            <a:pPr marL="0" indent="0">
              <a:buNone/>
            </a:pPr>
            <a:endParaRPr lang="de-CH" dirty="0">
              <a:solidFill>
                <a:schemeClr val="accent4"/>
              </a:solidFill>
            </a:endParaRPr>
          </a:p>
        </p:txBody>
      </p:sp>
      <p:sp>
        <p:nvSpPr>
          <p:cNvPr id="9" name="Inhaltsplatzhalter 8"/>
          <p:cNvSpPr>
            <a:spLocks noGrp="1"/>
          </p:cNvSpPr>
          <p:nvPr>
            <p:ph sz="quarter" idx="3"/>
          </p:nvPr>
        </p:nvSpPr>
        <p:spPr>
          <a:ln>
            <a:solidFill>
              <a:schemeClr val="accent4"/>
            </a:solidFill>
          </a:ln>
        </p:spPr>
        <p:txBody>
          <a:bodyPr/>
          <a:lstStyle/>
          <a:p>
            <a:pPr marL="0" indent="0">
              <a:buNone/>
            </a:pPr>
            <a:r>
              <a:rPr lang="de-CH" b="1" dirty="0">
                <a:solidFill>
                  <a:schemeClr val="accent4"/>
                </a:solidFill>
              </a:rPr>
              <a:t>Fit an </a:t>
            </a:r>
            <a:r>
              <a:rPr lang="de-CH" b="1" dirty="0" err="1">
                <a:solidFill>
                  <a:schemeClr val="accent4"/>
                </a:solidFill>
              </a:rPr>
              <a:t>agnostic</a:t>
            </a:r>
            <a:r>
              <a:rPr lang="de-CH" b="1" dirty="0">
                <a:solidFill>
                  <a:schemeClr val="accent4"/>
                </a:solidFill>
              </a:rPr>
              <a:t> </a:t>
            </a:r>
            <a:r>
              <a:rPr lang="de-CH" b="1" dirty="0" err="1">
                <a:solidFill>
                  <a:schemeClr val="accent4"/>
                </a:solidFill>
              </a:rPr>
              <a:t>function</a:t>
            </a:r>
            <a:endParaRPr lang="de-CH" b="1" dirty="0">
              <a:solidFill>
                <a:schemeClr val="accent4"/>
              </a:solidFill>
            </a:endParaRPr>
          </a:p>
        </p:txBody>
      </p:sp>
      <p:sp>
        <p:nvSpPr>
          <p:cNvPr id="6" name="Titel 5"/>
          <p:cNvSpPr>
            <a:spLocks noGrp="1"/>
          </p:cNvSpPr>
          <p:nvPr>
            <p:ph type="title"/>
          </p:nvPr>
        </p:nvSpPr>
        <p:spPr/>
        <p:txBody>
          <a:bodyPr/>
          <a:lstStyle/>
          <a:p>
            <a:r>
              <a:rPr lang="de-CH" dirty="0" err="1"/>
              <a:t>If</a:t>
            </a:r>
            <a:r>
              <a:rPr lang="de-CH" dirty="0"/>
              <a:t> </a:t>
            </a:r>
            <a:r>
              <a:rPr lang="de-CH" dirty="0" err="1"/>
              <a:t>there</a:t>
            </a:r>
            <a:r>
              <a:rPr lang="de-CH" dirty="0"/>
              <a:t> </a:t>
            </a:r>
            <a:r>
              <a:rPr lang="de-CH" dirty="0" err="1"/>
              <a:t>is</a:t>
            </a:r>
            <a:r>
              <a:rPr lang="de-CH" dirty="0"/>
              <a:t> </a:t>
            </a:r>
            <a:r>
              <a:rPr lang="de-CH" dirty="0" err="1"/>
              <a:t>no</a:t>
            </a:r>
            <a:r>
              <a:rPr lang="de-CH" dirty="0"/>
              <a:t> </a:t>
            </a:r>
            <a:r>
              <a:rPr lang="de-CH" dirty="0" err="1"/>
              <a:t>strip</a:t>
            </a:r>
            <a:r>
              <a:rPr lang="de-CH" dirty="0"/>
              <a:t> </a:t>
            </a:r>
            <a:r>
              <a:rPr lang="de-CH" dirty="0" err="1"/>
              <a:t>market</a:t>
            </a:r>
            <a:r>
              <a:rPr lang="de-CH" dirty="0"/>
              <a:t>, </a:t>
            </a:r>
            <a:r>
              <a:rPr lang="de-CH" dirty="0" err="1"/>
              <a:t>you</a:t>
            </a:r>
            <a:r>
              <a:rPr lang="de-CH" dirty="0"/>
              <a:t> </a:t>
            </a:r>
            <a:r>
              <a:rPr lang="de-CH" dirty="0" err="1"/>
              <a:t>need</a:t>
            </a:r>
            <a:r>
              <a:rPr lang="de-CH" dirty="0"/>
              <a:t> </a:t>
            </a:r>
            <a:r>
              <a:rPr lang="de-CH" dirty="0" err="1"/>
              <a:t>to</a:t>
            </a:r>
            <a:r>
              <a:rPr lang="de-CH" dirty="0"/>
              <a:t> </a:t>
            </a:r>
            <a:r>
              <a:rPr lang="de-CH" dirty="0" err="1"/>
              <a:t>calculate</a:t>
            </a:r>
            <a:r>
              <a:rPr lang="de-CH" dirty="0"/>
              <a:t> </a:t>
            </a:r>
            <a:r>
              <a:rPr lang="de-CH" dirty="0" err="1"/>
              <a:t>the</a:t>
            </a:r>
            <a:r>
              <a:rPr lang="de-CH" dirty="0"/>
              <a:t> </a:t>
            </a:r>
            <a:r>
              <a:rPr lang="de-CH" dirty="0" err="1"/>
              <a:t>zeros</a:t>
            </a:r>
            <a:endParaRPr lang="de-CH" dirty="0"/>
          </a:p>
        </p:txBody>
      </p:sp>
      <p:graphicFrame>
        <p:nvGraphicFramePr>
          <p:cNvPr id="11" name="Objekt 10"/>
          <p:cNvGraphicFramePr>
            <a:graphicFrameLocks noGrp="1" noChangeAspect="1"/>
          </p:cNvGraphicFramePr>
          <p:nvPr>
            <p:extLst>
              <p:ext uri="{D42A27DB-BD31-4B8C-83A1-F6EECF244321}">
                <p14:modId xmlns:p14="http://schemas.microsoft.com/office/powerpoint/2010/main" val="2753610360"/>
              </p:ext>
            </p:extLst>
          </p:nvPr>
        </p:nvGraphicFramePr>
        <p:xfrm>
          <a:off x="4872250" y="2577811"/>
          <a:ext cx="3860565" cy="451993"/>
        </p:xfrm>
        <a:graphic>
          <a:graphicData uri="http://schemas.openxmlformats.org/presentationml/2006/ole">
            <mc:AlternateContent xmlns:mc="http://schemas.openxmlformats.org/markup-compatibility/2006">
              <mc:Choice xmlns:v="urn:schemas-microsoft-com:vml" Requires="v">
                <p:oleObj spid="_x0000_s1712483" name="Formel" r:id="rId4" imgW="4114800" imgH="482400" progId="Equation.3">
                  <p:embed/>
                </p:oleObj>
              </mc:Choice>
              <mc:Fallback>
                <p:oleObj name="Formel" r:id="rId4" imgW="4114800" imgH="482400" progId="Equation.3">
                  <p:embed/>
                  <p:pic>
                    <p:nvPicPr>
                      <p:cNvPr id="0" name="Object 4"/>
                      <p:cNvPicPr>
                        <a:picLocks noGrp="1" noChangeAspect="1" noChangeArrowheads="1"/>
                      </p:cNvPicPr>
                      <p:nvPr/>
                    </p:nvPicPr>
                    <p:blipFill>
                      <a:blip r:embed="rId5"/>
                      <a:srcRect/>
                      <a:stretch>
                        <a:fillRect/>
                      </a:stretch>
                    </p:blipFill>
                    <p:spPr bwMode="auto">
                      <a:xfrm>
                        <a:off x="4872250" y="2577811"/>
                        <a:ext cx="3860565" cy="451993"/>
                      </a:xfrm>
                      <a:prstGeom prst="rect">
                        <a:avLst/>
                      </a:prstGeom>
                      <a:noFill/>
                      <a:ln>
                        <a:noFill/>
                      </a:ln>
                    </p:spPr>
                  </p:pic>
                </p:oleObj>
              </mc:Fallback>
            </mc:AlternateContent>
          </a:graphicData>
        </a:graphic>
      </p:graphicFrame>
      <p:pic>
        <p:nvPicPr>
          <p:cNvPr id="1651726" name="Picture 14"/>
          <p:cNvPicPr>
            <a:picLocks noChangeAspect="1" noChangeArrowheads="1"/>
          </p:cNvPicPr>
          <p:nvPr/>
        </p:nvPicPr>
        <p:blipFill rotWithShape="1">
          <a:blip r:embed="rId6">
            <a:extLst>
              <a:ext uri="{28A0092B-C50C-407E-A947-70E740481C1C}">
                <a14:useLocalDpi xmlns:a14="http://schemas.microsoft.com/office/drawing/2010/main" val="0"/>
              </a:ext>
            </a:extLst>
          </a:blip>
          <a:srcRect l="3521" t="44977" r="14740" b="5615"/>
          <a:stretch/>
        </p:blipFill>
        <p:spPr bwMode="auto">
          <a:xfrm>
            <a:off x="709684" y="3541994"/>
            <a:ext cx="3862316" cy="227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Gerade Verbindung mit Pfeil 13"/>
          <p:cNvCxnSpPr/>
          <p:nvPr/>
        </p:nvCxnSpPr>
        <p:spPr>
          <a:xfrm flipH="1" flipV="1">
            <a:off x="5008728" y="4326340"/>
            <a:ext cx="13648" cy="1310185"/>
          </a:xfrm>
          <a:prstGeom prst="straightConnector1">
            <a:avLst/>
          </a:prstGeom>
          <a:ln>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a:off x="5008728" y="5636525"/>
            <a:ext cx="3534771" cy="1"/>
          </a:xfrm>
          <a:prstGeom prst="straightConnector1">
            <a:avLst/>
          </a:prstGeom>
          <a:ln>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19" name="Freihandform 18"/>
          <p:cNvSpPr/>
          <p:nvPr/>
        </p:nvSpPr>
        <p:spPr>
          <a:xfrm>
            <a:off x="5036024" y="5158855"/>
            <a:ext cx="1037230" cy="450377"/>
          </a:xfrm>
          <a:custGeom>
            <a:avLst/>
            <a:gdLst>
              <a:gd name="connsiteX0" fmla="*/ 0 w 1037230"/>
              <a:gd name="connsiteY0" fmla="*/ 450377 h 450377"/>
              <a:gd name="connsiteX1" fmla="*/ 341194 w 1037230"/>
              <a:gd name="connsiteY1" fmla="*/ 245660 h 450377"/>
              <a:gd name="connsiteX2" fmla="*/ 1037230 w 1037230"/>
              <a:gd name="connsiteY2" fmla="*/ 0 h 450377"/>
            </a:gdLst>
            <a:ahLst/>
            <a:cxnLst>
              <a:cxn ang="0">
                <a:pos x="connsiteX0" y="connsiteY0"/>
              </a:cxn>
              <a:cxn ang="0">
                <a:pos x="connsiteX1" y="connsiteY1"/>
              </a:cxn>
              <a:cxn ang="0">
                <a:pos x="connsiteX2" y="connsiteY2"/>
              </a:cxn>
            </a:cxnLst>
            <a:rect l="l" t="t" r="r" b="b"/>
            <a:pathLst>
              <a:path w="1037230" h="450377">
                <a:moveTo>
                  <a:pt x="0" y="450377"/>
                </a:moveTo>
                <a:cubicBezTo>
                  <a:pt x="84161" y="385550"/>
                  <a:pt x="168322" y="320723"/>
                  <a:pt x="341194" y="245660"/>
                </a:cubicBezTo>
                <a:cubicBezTo>
                  <a:pt x="514066" y="170597"/>
                  <a:pt x="775648" y="85298"/>
                  <a:pt x="103723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Freihandform 19"/>
          <p:cNvSpPr/>
          <p:nvPr/>
        </p:nvSpPr>
        <p:spPr>
          <a:xfrm>
            <a:off x="6086901" y="4708480"/>
            <a:ext cx="1187355" cy="436728"/>
          </a:xfrm>
          <a:custGeom>
            <a:avLst/>
            <a:gdLst>
              <a:gd name="connsiteX0" fmla="*/ 0 w 1187355"/>
              <a:gd name="connsiteY0" fmla="*/ 436728 h 436728"/>
              <a:gd name="connsiteX1" fmla="*/ 818865 w 1187355"/>
              <a:gd name="connsiteY1" fmla="*/ 232012 h 436728"/>
              <a:gd name="connsiteX2" fmla="*/ 1187355 w 1187355"/>
              <a:gd name="connsiteY2" fmla="*/ 0 h 436728"/>
            </a:gdLst>
            <a:ahLst/>
            <a:cxnLst>
              <a:cxn ang="0">
                <a:pos x="connsiteX0" y="connsiteY0"/>
              </a:cxn>
              <a:cxn ang="0">
                <a:pos x="connsiteX1" y="connsiteY1"/>
              </a:cxn>
              <a:cxn ang="0">
                <a:pos x="connsiteX2" y="connsiteY2"/>
              </a:cxn>
            </a:cxnLst>
            <a:rect l="l" t="t" r="r" b="b"/>
            <a:pathLst>
              <a:path w="1187355" h="436728">
                <a:moveTo>
                  <a:pt x="0" y="436728"/>
                </a:moveTo>
                <a:cubicBezTo>
                  <a:pt x="310486" y="370764"/>
                  <a:pt x="620973" y="304800"/>
                  <a:pt x="818865" y="232012"/>
                </a:cubicBezTo>
                <a:cubicBezTo>
                  <a:pt x="1016758" y="159224"/>
                  <a:pt x="1102056" y="79612"/>
                  <a:pt x="1187355" y="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Freihandform 20"/>
          <p:cNvSpPr/>
          <p:nvPr/>
        </p:nvSpPr>
        <p:spPr>
          <a:xfrm>
            <a:off x="7287904" y="4285399"/>
            <a:ext cx="968992" cy="409433"/>
          </a:xfrm>
          <a:custGeom>
            <a:avLst/>
            <a:gdLst>
              <a:gd name="connsiteX0" fmla="*/ 0 w 914400"/>
              <a:gd name="connsiteY0" fmla="*/ 382137 h 382137"/>
              <a:gd name="connsiteX1" fmla="*/ 286603 w 914400"/>
              <a:gd name="connsiteY1" fmla="*/ 177421 h 382137"/>
              <a:gd name="connsiteX2" fmla="*/ 914400 w 914400"/>
              <a:gd name="connsiteY2" fmla="*/ 0 h 382137"/>
            </a:gdLst>
            <a:ahLst/>
            <a:cxnLst>
              <a:cxn ang="0">
                <a:pos x="connsiteX0" y="connsiteY0"/>
              </a:cxn>
              <a:cxn ang="0">
                <a:pos x="connsiteX1" y="connsiteY1"/>
              </a:cxn>
              <a:cxn ang="0">
                <a:pos x="connsiteX2" y="connsiteY2"/>
              </a:cxn>
            </a:cxnLst>
            <a:rect l="l" t="t" r="r" b="b"/>
            <a:pathLst>
              <a:path w="914400" h="382137">
                <a:moveTo>
                  <a:pt x="0" y="382137"/>
                </a:moveTo>
                <a:cubicBezTo>
                  <a:pt x="67101" y="311623"/>
                  <a:pt x="134203" y="241110"/>
                  <a:pt x="286603" y="177421"/>
                </a:cubicBezTo>
                <a:cubicBezTo>
                  <a:pt x="439003" y="113732"/>
                  <a:pt x="676701" y="56866"/>
                  <a:pt x="914400" y="0"/>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aphicFrame>
        <p:nvGraphicFramePr>
          <p:cNvPr id="22" name="Objekt 21"/>
          <p:cNvGraphicFramePr>
            <a:graphicFrameLocks noGrp="1" noChangeAspect="1"/>
          </p:cNvGraphicFramePr>
          <p:nvPr>
            <p:extLst>
              <p:ext uri="{D42A27DB-BD31-4B8C-83A1-F6EECF244321}">
                <p14:modId xmlns:p14="http://schemas.microsoft.com/office/powerpoint/2010/main" val="1294019757"/>
              </p:ext>
            </p:extLst>
          </p:nvPr>
        </p:nvGraphicFramePr>
        <p:xfrm>
          <a:off x="5455241" y="5336040"/>
          <a:ext cx="1525588" cy="225425"/>
        </p:xfrm>
        <a:graphic>
          <a:graphicData uri="http://schemas.openxmlformats.org/presentationml/2006/ole">
            <mc:AlternateContent xmlns:mc="http://schemas.openxmlformats.org/markup-compatibility/2006">
              <mc:Choice xmlns:v="urn:schemas-microsoft-com:vml" Requires="v">
                <p:oleObj spid="_x0000_s1712484" name="Formel" r:id="rId7" imgW="1625400" imgH="241200" progId="Equation.3">
                  <p:embed/>
                </p:oleObj>
              </mc:Choice>
              <mc:Fallback>
                <p:oleObj name="Formel" r:id="rId7" imgW="1625400" imgH="241200" progId="Equation.3">
                  <p:embed/>
                  <p:pic>
                    <p:nvPicPr>
                      <p:cNvPr id="0" name="Objekt 10"/>
                      <p:cNvPicPr>
                        <a:picLocks noGrp="1" noChangeAspect="1" noChangeArrowheads="1"/>
                      </p:cNvPicPr>
                      <p:nvPr/>
                    </p:nvPicPr>
                    <p:blipFill>
                      <a:blip r:embed="rId8"/>
                      <a:srcRect/>
                      <a:stretch>
                        <a:fillRect/>
                      </a:stretch>
                    </p:blipFill>
                    <p:spPr bwMode="auto">
                      <a:xfrm>
                        <a:off x="5455241" y="5336040"/>
                        <a:ext cx="15255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kt 22"/>
          <p:cNvGraphicFramePr>
            <a:graphicFrameLocks noGrp="1" noChangeAspect="1"/>
          </p:cNvGraphicFramePr>
          <p:nvPr>
            <p:extLst>
              <p:ext uri="{D42A27DB-BD31-4B8C-83A1-F6EECF244321}">
                <p14:modId xmlns:p14="http://schemas.microsoft.com/office/powerpoint/2010/main" val="650646267"/>
              </p:ext>
            </p:extLst>
          </p:nvPr>
        </p:nvGraphicFramePr>
        <p:xfrm>
          <a:off x="6662738" y="5005079"/>
          <a:ext cx="1560512" cy="225425"/>
        </p:xfrm>
        <a:graphic>
          <a:graphicData uri="http://schemas.openxmlformats.org/presentationml/2006/ole">
            <mc:AlternateContent xmlns:mc="http://schemas.openxmlformats.org/markup-compatibility/2006">
              <mc:Choice xmlns:v="urn:schemas-microsoft-com:vml" Requires="v">
                <p:oleObj spid="_x0000_s1712485" name="Formel" r:id="rId9" imgW="1663560" imgH="241200" progId="Equation.3">
                  <p:embed/>
                </p:oleObj>
              </mc:Choice>
              <mc:Fallback>
                <p:oleObj name="Formel" r:id="rId9" imgW="1663560" imgH="241200" progId="Equation.3">
                  <p:embed/>
                  <p:pic>
                    <p:nvPicPr>
                      <p:cNvPr id="0" name="Objekt 21"/>
                      <p:cNvPicPr>
                        <a:picLocks noGrp="1" noChangeAspect="1" noChangeArrowheads="1"/>
                      </p:cNvPicPr>
                      <p:nvPr/>
                    </p:nvPicPr>
                    <p:blipFill>
                      <a:blip r:embed="rId10"/>
                      <a:srcRect/>
                      <a:stretch>
                        <a:fillRect/>
                      </a:stretch>
                    </p:blipFill>
                    <p:spPr bwMode="auto">
                      <a:xfrm>
                        <a:off x="6662738" y="5005079"/>
                        <a:ext cx="156051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83928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P spid="9" grpId="0" uiExpand="1" build="p" animBg="1"/>
      <p:bldP spid="19" grpId="0" animBg="1"/>
      <p:bldP spid="20"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70" name="Rectangle 63"/>
          <p:cNvSpPr>
            <a:spLocks noChangeArrowheads="1"/>
          </p:cNvSpPr>
          <p:nvPr/>
        </p:nvSpPr>
        <p:spPr bwMode="auto">
          <a:xfrm>
            <a:off x="4778375" y="2667000"/>
            <a:ext cx="203200" cy="342900"/>
          </a:xfrm>
          <a:prstGeom prst="rect">
            <a:avLst/>
          </a:prstGeom>
          <a:solidFill>
            <a:schemeClr val="accent1"/>
          </a:solidFill>
          <a:ln w="9525">
            <a:noFill/>
            <a:miter lim="800000"/>
            <a:headEnd/>
            <a:tailEnd/>
          </a:ln>
        </p:spPr>
        <p:txBody>
          <a:bodyPr wrap="none" anchor="ctr"/>
          <a:lstStyle/>
          <a:p>
            <a:endParaRPr lang="de-DE"/>
          </a:p>
        </p:txBody>
      </p:sp>
      <p:sp>
        <p:nvSpPr>
          <p:cNvPr id="17471" name="Rectangle 62"/>
          <p:cNvSpPr>
            <a:spLocks noChangeArrowheads="1"/>
          </p:cNvSpPr>
          <p:nvPr/>
        </p:nvSpPr>
        <p:spPr bwMode="auto">
          <a:xfrm>
            <a:off x="3340100" y="2657475"/>
            <a:ext cx="203200" cy="342900"/>
          </a:xfrm>
          <a:prstGeom prst="rect">
            <a:avLst/>
          </a:prstGeom>
          <a:solidFill>
            <a:schemeClr val="folHlink"/>
          </a:solidFill>
          <a:ln w="9525">
            <a:noFill/>
            <a:miter lim="800000"/>
            <a:headEnd/>
            <a:tailEnd/>
          </a:ln>
        </p:spPr>
        <p:txBody>
          <a:bodyPr wrap="none" anchor="ctr"/>
          <a:lstStyle/>
          <a:p>
            <a:endParaRPr lang="de-DE"/>
          </a:p>
        </p:txBody>
      </p:sp>
      <p:sp>
        <p:nvSpPr>
          <p:cNvPr id="17473" name="Rectangle 2"/>
          <p:cNvSpPr>
            <a:spLocks noGrp="1" noChangeArrowheads="1"/>
          </p:cNvSpPr>
          <p:nvPr>
            <p:ph type="title" sz="quarter"/>
          </p:nvPr>
        </p:nvSpPr>
        <p:spPr>
          <a:xfrm>
            <a:off x="647700" y="692150"/>
            <a:ext cx="8169275" cy="865188"/>
          </a:xfrm>
        </p:spPr>
        <p:txBody>
          <a:bodyPr/>
          <a:lstStyle/>
          <a:p>
            <a:pPr eaLnBrk="1" hangingPunct="1"/>
            <a:r>
              <a:rPr lang="de-DE" dirty="0" err="1">
                <a:solidFill>
                  <a:schemeClr val="tx1"/>
                </a:solidFill>
              </a:rPr>
              <a:t>From</a:t>
            </a:r>
            <a:r>
              <a:rPr lang="de-DE" dirty="0">
                <a:solidFill>
                  <a:schemeClr val="tx1"/>
                </a:solidFill>
              </a:rPr>
              <a:t> </a:t>
            </a:r>
            <a:r>
              <a:rPr lang="de-DE" dirty="0" err="1">
                <a:solidFill>
                  <a:schemeClr val="tx1"/>
                </a:solidFill>
              </a:rPr>
              <a:t>zeros</a:t>
            </a:r>
            <a:r>
              <a:rPr lang="de-DE" dirty="0">
                <a:solidFill>
                  <a:schemeClr val="tx1"/>
                </a:solidFill>
              </a:rPr>
              <a:t> </a:t>
            </a:r>
            <a:r>
              <a:rPr lang="de-DE" dirty="0" err="1">
                <a:solidFill>
                  <a:schemeClr val="tx1"/>
                </a:solidFill>
              </a:rPr>
              <a:t>to</a:t>
            </a:r>
            <a:r>
              <a:rPr lang="de-DE" dirty="0">
                <a:solidFill>
                  <a:schemeClr val="tx1"/>
                </a:solidFill>
              </a:rPr>
              <a:t> </a:t>
            </a:r>
            <a:r>
              <a:rPr lang="de-DE" dirty="0" err="1">
                <a:solidFill>
                  <a:schemeClr val="tx1"/>
                </a:solidFill>
              </a:rPr>
              <a:t>yield</a:t>
            </a:r>
            <a:endParaRPr lang="de-DE" dirty="0">
              <a:solidFill>
                <a:schemeClr val="tx1"/>
              </a:solidFill>
            </a:endParaRPr>
          </a:p>
        </p:txBody>
      </p:sp>
      <p:sp>
        <p:nvSpPr>
          <p:cNvPr id="17474" name="Rectangle 59"/>
          <p:cNvSpPr>
            <a:spLocks noChangeArrowheads="1"/>
          </p:cNvSpPr>
          <p:nvPr/>
        </p:nvSpPr>
        <p:spPr bwMode="auto">
          <a:xfrm>
            <a:off x="3933825" y="3790950"/>
            <a:ext cx="585788" cy="219075"/>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17475" name="Rectangle 60"/>
          <p:cNvSpPr>
            <a:spLocks noChangeArrowheads="1"/>
          </p:cNvSpPr>
          <p:nvPr/>
        </p:nvSpPr>
        <p:spPr bwMode="auto">
          <a:xfrm>
            <a:off x="3198813" y="3790950"/>
            <a:ext cx="585787" cy="219075"/>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17476" name="Line 61"/>
          <p:cNvSpPr>
            <a:spLocks noChangeShapeType="1"/>
          </p:cNvSpPr>
          <p:nvPr/>
        </p:nvSpPr>
        <p:spPr bwMode="auto">
          <a:xfrm>
            <a:off x="1141413" y="4010025"/>
            <a:ext cx="6831012" cy="0"/>
          </a:xfrm>
          <a:prstGeom prst="line">
            <a:avLst/>
          </a:prstGeom>
          <a:noFill/>
          <a:ln w="9525">
            <a:solidFill>
              <a:schemeClr val="tx1"/>
            </a:solidFill>
            <a:round/>
            <a:headEnd/>
            <a:tailEnd type="triangle" w="med" len="med"/>
          </a:ln>
        </p:spPr>
        <p:txBody>
          <a:bodyPr/>
          <a:lstStyle/>
          <a:p>
            <a:endParaRPr lang="de-DE"/>
          </a:p>
        </p:txBody>
      </p:sp>
      <p:sp>
        <p:nvSpPr>
          <p:cNvPr id="17477" name="Line 62"/>
          <p:cNvSpPr>
            <a:spLocks noChangeShapeType="1"/>
          </p:cNvSpPr>
          <p:nvPr/>
        </p:nvSpPr>
        <p:spPr bwMode="auto">
          <a:xfrm>
            <a:off x="2095500" y="2687638"/>
            <a:ext cx="0" cy="1322387"/>
          </a:xfrm>
          <a:prstGeom prst="line">
            <a:avLst/>
          </a:prstGeom>
          <a:noFill/>
          <a:ln w="9525">
            <a:solidFill>
              <a:schemeClr val="tx1"/>
            </a:solidFill>
            <a:round/>
            <a:headEnd/>
            <a:tailEnd/>
          </a:ln>
        </p:spPr>
        <p:txBody>
          <a:bodyPr/>
          <a:lstStyle/>
          <a:p>
            <a:endParaRPr lang="de-DE"/>
          </a:p>
        </p:txBody>
      </p:sp>
      <p:sp>
        <p:nvSpPr>
          <p:cNvPr id="17478" name="Rectangle 63"/>
          <p:cNvSpPr>
            <a:spLocks noChangeArrowheads="1"/>
          </p:cNvSpPr>
          <p:nvPr/>
        </p:nvSpPr>
        <p:spPr bwMode="auto">
          <a:xfrm>
            <a:off x="2463800" y="3790950"/>
            <a:ext cx="585788" cy="219075"/>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17479" name="Rectangle 64"/>
          <p:cNvSpPr>
            <a:spLocks noChangeArrowheads="1"/>
          </p:cNvSpPr>
          <p:nvPr/>
        </p:nvSpPr>
        <p:spPr bwMode="auto">
          <a:xfrm>
            <a:off x="4667250" y="3790950"/>
            <a:ext cx="585788" cy="219075"/>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17480" name="Rectangle 65"/>
          <p:cNvSpPr>
            <a:spLocks noChangeArrowheads="1"/>
          </p:cNvSpPr>
          <p:nvPr/>
        </p:nvSpPr>
        <p:spPr bwMode="auto">
          <a:xfrm>
            <a:off x="5402263" y="3790950"/>
            <a:ext cx="585787" cy="219075"/>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17481" name="Rectangle 66"/>
          <p:cNvSpPr>
            <a:spLocks noChangeArrowheads="1"/>
          </p:cNvSpPr>
          <p:nvPr/>
        </p:nvSpPr>
        <p:spPr bwMode="auto">
          <a:xfrm>
            <a:off x="6135688" y="2797175"/>
            <a:ext cx="587375" cy="1212850"/>
          </a:xfrm>
          <a:prstGeom prst="rect">
            <a:avLst/>
          </a:prstGeom>
          <a:solidFill>
            <a:schemeClr val="accent2"/>
          </a:solidFill>
          <a:ln w="9525">
            <a:noFill/>
            <a:miter lim="800000"/>
            <a:headEnd/>
            <a:tailEnd/>
          </a:ln>
        </p:spPr>
        <p:txBody>
          <a:bodyPr wrap="none" anchor="ctr"/>
          <a:lstStyle/>
          <a:p>
            <a:pPr algn="ctr"/>
            <a:endParaRPr lang="de-DE" sz="1800">
              <a:latin typeface="Arial" charset="0"/>
            </a:endParaRPr>
          </a:p>
        </p:txBody>
      </p:sp>
      <p:sp>
        <p:nvSpPr>
          <p:cNvPr id="17482" name="Text Box 67"/>
          <p:cNvSpPr txBox="1">
            <a:spLocks noChangeArrowheads="1"/>
          </p:cNvSpPr>
          <p:nvPr/>
        </p:nvSpPr>
        <p:spPr bwMode="auto">
          <a:xfrm>
            <a:off x="7951788" y="3805238"/>
            <a:ext cx="317500" cy="457200"/>
          </a:xfrm>
          <a:prstGeom prst="rect">
            <a:avLst/>
          </a:prstGeom>
          <a:noFill/>
          <a:ln w="9525">
            <a:noFill/>
            <a:miter lim="800000"/>
            <a:headEnd/>
            <a:tailEnd/>
          </a:ln>
        </p:spPr>
        <p:txBody>
          <a:bodyPr wrap="none">
            <a:spAutoFit/>
          </a:bodyPr>
          <a:lstStyle/>
          <a:p>
            <a:r>
              <a:rPr lang="de-CH" sz="2400">
                <a:sym typeface="Symbol" pitchFamily="18" charset="2"/>
              </a:rPr>
              <a:t>t</a:t>
            </a:r>
            <a:endParaRPr lang="de-DE" sz="2400">
              <a:sym typeface="Symbol" pitchFamily="18" charset="2"/>
            </a:endParaRPr>
          </a:p>
        </p:txBody>
      </p:sp>
      <p:sp>
        <p:nvSpPr>
          <p:cNvPr id="17483" name="Line 68"/>
          <p:cNvSpPr>
            <a:spLocks noChangeShapeType="1"/>
          </p:cNvSpPr>
          <p:nvPr/>
        </p:nvSpPr>
        <p:spPr bwMode="auto">
          <a:xfrm>
            <a:off x="1141413" y="5719763"/>
            <a:ext cx="6831012" cy="0"/>
          </a:xfrm>
          <a:prstGeom prst="line">
            <a:avLst/>
          </a:prstGeom>
          <a:noFill/>
          <a:ln w="9525">
            <a:solidFill>
              <a:schemeClr val="tx1"/>
            </a:solidFill>
            <a:round/>
            <a:headEnd/>
            <a:tailEnd type="triangle" w="med" len="med"/>
          </a:ln>
        </p:spPr>
        <p:txBody>
          <a:bodyPr/>
          <a:lstStyle/>
          <a:p>
            <a:endParaRPr lang="de-DE"/>
          </a:p>
        </p:txBody>
      </p:sp>
      <p:sp>
        <p:nvSpPr>
          <p:cNvPr id="17484" name="Line 69"/>
          <p:cNvSpPr>
            <a:spLocks noChangeShapeType="1"/>
          </p:cNvSpPr>
          <p:nvPr/>
        </p:nvSpPr>
        <p:spPr bwMode="auto">
          <a:xfrm>
            <a:off x="2095500" y="4397375"/>
            <a:ext cx="0" cy="1322388"/>
          </a:xfrm>
          <a:prstGeom prst="line">
            <a:avLst/>
          </a:prstGeom>
          <a:noFill/>
          <a:ln w="9525">
            <a:solidFill>
              <a:schemeClr val="tx1"/>
            </a:solidFill>
            <a:round/>
            <a:headEnd/>
            <a:tailEnd/>
          </a:ln>
        </p:spPr>
        <p:txBody>
          <a:bodyPr/>
          <a:lstStyle/>
          <a:p>
            <a:endParaRPr lang="de-DE"/>
          </a:p>
        </p:txBody>
      </p:sp>
      <p:sp>
        <p:nvSpPr>
          <p:cNvPr id="17485" name="Arc 76"/>
          <p:cNvSpPr>
            <a:spLocks/>
          </p:cNvSpPr>
          <p:nvPr/>
        </p:nvSpPr>
        <p:spPr bwMode="auto">
          <a:xfrm flipH="1">
            <a:off x="2117725" y="4618038"/>
            <a:ext cx="5411788" cy="1268412"/>
          </a:xfrm>
          <a:custGeom>
            <a:avLst/>
            <a:gdLst>
              <a:gd name="T0" fmla="*/ 0 w 20774"/>
              <a:gd name="T1" fmla="*/ 0 h 21600"/>
              <a:gd name="T2" fmla="*/ 0 w 20774"/>
              <a:gd name="T3" fmla="*/ 0 h 21600"/>
              <a:gd name="T4" fmla="*/ 0 w 20774"/>
              <a:gd name="T5" fmla="*/ 0 h 21600"/>
              <a:gd name="T6" fmla="*/ 0 60000 65536"/>
              <a:gd name="T7" fmla="*/ 0 60000 65536"/>
              <a:gd name="T8" fmla="*/ 0 60000 65536"/>
              <a:gd name="T9" fmla="*/ 0 w 20774"/>
              <a:gd name="T10" fmla="*/ 0 h 21600"/>
              <a:gd name="T11" fmla="*/ 20774 w 20774"/>
              <a:gd name="T12" fmla="*/ 21600 h 21600"/>
            </a:gdLst>
            <a:ahLst/>
            <a:cxnLst>
              <a:cxn ang="T6">
                <a:pos x="T0" y="T1"/>
              </a:cxn>
              <a:cxn ang="T7">
                <a:pos x="T2" y="T3"/>
              </a:cxn>
              <a:cxn ang="T8">
                <a:pos x="T4" y="T5"/>
              </a:cxn>
            </a:cxnLst>
            <a:rect l="T9" t="T10" r="T11" b="T12"/>
            <a:pathLst>
              <a:path w="20774" h="21600" fill="none" extrusionOk="0">
                <a:moveTo>
                  <a:pt x="-1" y="0"/>
                </a:moveTo>
                <a:cubicBezTo>
                  <a:pt x="9650" y="0"/>
                  <a:pt x="18130" y="6402"/>
                  <a:pt x="20774" y="15683"/>
                </a:cubicBezTo>
              </a:path>
              <a:path w="20774" h="21600" stroke="0" extrusionOk="0">
                <a:moveTo>
                  <a:pt x="-1" y="0"/>
                </a:moveTo>
                <a:cubicBezTo>
                  <a:pt x="9650" y="0"/>
                  <a:pt x="18130" y="6402"/>
                  <a:pt x="20774" y="15683"/>
                </a:cubicBezTo>
                <a:lnTo>
                  <a:pt x="0" y="21600"/>
                </a:lnTo>
                <a:close/>
              </a:path>
            </a:pathLst>
          </a:custGeom>
          <a:noFill/>
          <a:ln w="28575">
            <a:solidFill>
              <a:schemeClr val="accent1"/>
            </a:solidFill>
            <a:round/>
            <a:headEnd/>
            <a:tailEnd/>
          </a:ln>
        </p:spPr>
        <p:txBody>
          <a:bodyPr wrap="none" anchor="ctr"/>
          <a:lstStyle/>
          <a:p>
            <a:endParaRPr lang="de-DE"/>
          </a:p>
        </p:txBody>
      </p:sp>
      <p:sp>
        <p:nvSpPr>
          <p:cNvPr id="17486" name="Rectangle 77"/>
          <p:cNvSpPr>
            <a:spLocks noChangeArrowheads="1"/>
          </p:cNvSpPr>
          <p:nvPr/>
        </p:nvSpPr>
        <p:spPr bwMode="auto">
          <a:xfrm>
            <a:off x="1543050" y="2530475"/>
            <a:ext cx="404813" cy="577850"/>
          </a:xfrm>
          <a:prstGeom prst="rect">
            <a:avLst/>
          </a:prstGeom>
          <a:solidFill>
            <a:schemeClr val="accent1"/>
          </a:solidFill>
          <a:ln w="9525">
            <a:solidFill>
              <a:schemeClr val="tx1"/>
            </a:solidFill>
            <a:miter lim="800000"/>
            <a:headEnd/>
            <a:tailEnd/>
          </a:ln>
        </p:spPr>
        <p:txBody>
          <a:bodyPr wrap="none" anchor="ctr"/>
          <a:lstStyle/>
          <a:p>
            <a:pPr algn="ctr"/>
            <a:endParaRPr lang="de-DE" sz="1800">
              <a:latin typeface="Arial" charset="0"/>
            </a:endParaRPr>
          </a:p>
        </p:txBody>
      </p:sp>
      <p:sp>
        <p:nvSpPr>
          <p:cNvPr id="17487" name="Rectangle 78"/>
          <p:cNvSpPr>
            <a:spLocks noChangeArrowheads="1"/>
          </p:cNvSpPr>
          <p:nvPr/>
        </p:nvSpPr>
        <p:spPr bwMode="auto">
          <a:xfrm>
            <a:off x="1544638" y="3260725"/>
            <a:ext cx="401637" cy="168275"/>
          </a:xfrm>
          <a:prstGeom prst="rect">
            <a:avLst/>
          </a:prstGeom>
          <a:solidFill>
            <a:schemeClr val="accent1"/>
          </a:solidFill>
          <a:ln w="9525">
            <a:solidFill>
              <a:schemeClr val="tx1"/>
            </a:solidFill>
            <a:miter lim="800000"/>
            <a:headEnd/>
            <a:tailEnd/>
          </a:ln>
        </p:spPr>
        <p:txBody>
          <a:bodyPr wrap="none" anchor="ctr"/>
          <a:lstStyle/>
          <a:p>
            <a:endParaRPr lang="fr-FR">
              <a:latin typeface="Verdana" pitchFamily="34" charset="0"/>
            </a:endParaRPr>
          </a:p>
        </p:txBody>
      </p:sp>
      <p:sp>
        <p:nvSpPr>
          <p:cNvPr id="17488" name="Rectangle 79"/>
          <p:cNvSpPr>
            <a:spLocks noChangeArrowheads="1"/>
          </p:cNvSpPr>
          <p:nvPr/>
        </p:nvSpPr>
        <p:spPr bwMode="auto">
          <a:xfrm>
            <a:off x="1543050" y="3425825"/>
            <a:ext cx="404813" cy="188913"/>
          </a:xfrm>
          <a:prstGeom prst="rect">
            <a:avLst/>
          </a:prstGeom>
          <a:solidFill>
            <a:schemeClr val="accent1"/>
          </a:solidFill>
          <a:ln w="9525">
            <a:solidFill>
              <a:schemeClr val="tx1"/>
            </a:solidFill>
            <a:miter lim="800000"/>
            <a:headEnd/>
            <a:tailEnd/>
          </a:ln>
        </p:spPr>
        <p:txBody>
          <a:bodyPr wrap="none" anchor="ctr"/>
          <a:lstStyle/>
          <a:p>
            <a:endParaRPr lang="fr-FR">
              <a:latin typeface="Verdana" pitchFamily="34" charset="0"/>
            </a:endParaRPr>
          </a:p>
        </p:txBody>
      </p:sp>
      <p:sp>
        <p:nvSpPr>
          <p:cNvPr id="17489" name="Rectangle 80"/>
          <p:cNvSpPr>
            <a:spLocks noChangeArrowheads="1"/>
          </p:cNvSpPr>
          <p:nvPr/>
        </p:nvSpPr>
        <p:spPr bwMode="auto">
          <a:xfrm>
            <a:off x="1543050" y="3613150"/>
            <a:ext cx="404813" cy="190500"/>
          </a:xfrm>
          <a:prstGeom prst="rect">
            <a:avLst/>
          </a:prstGeom>
          <a:solidFill>
            <a:schemeClr val="accent1"/>
          </a:solidFill>
          <a:ln w="9525">
            <a:solidFill>
              <a:schemeClr val="tx1"/>
            </a:solidFill>
            <a:miter lim="800000"/>
            <a:headEnd/>
            <a:tailEnd/>
          </a:ln>
        </p:spPr>
        <p:txBody>
          <a:bodyPr wrap="none" anchor="ctr"/>
          <a:lstStyle/>
          <a:p>
            <a:endParaRPr lang="fr-FR">
              <a:latin typeface="Verdana" pitchFamily="34" charset="0"/>
            </a:endParaRPr>
          </a:p>
        </p:txBody>
      </p:sp>
      <p:sp>
        <p:nvSpPr>
          <p:cNvPr id="17490" name="Rectangle 81"/>
          <p:cNvSpPr>
            <a:spLocks noChangeArrowheads="1"/>
          </p:cNvSpPr>
          <p:nvPr/>
        </p:nvSpPr>
        <p:spPr bwMode="auto">
          <a:xfrm>
            <a:off x="1543050" y="3802063"/>
            <a:ext cx="404813" cy="207962"/>
          </a:xfrm>
          <a:prstGeom prst="rect">
            <a:avLst/>
          </a:prstGeom>
          <a:solidFill>
            <a:schemeClr val="accent1"/>
          </a:solidFill>
          <a:ln w="9525">
            <a:solidFill>
              <a:schemeClr val="tx1"/>
            </a:solidFill>
            <a:miter lim="800000"/>
            <a:headEnd/>
            <a:tailEnd/>
          </a:ln>
        </p:spPr>
        <p:txBody>
          <a:bodyPr wrap="none" anchor="ctr"/>
          <a:lstStyle/>
          <a:p>
            <a:endParaRPr lang="fr-FR">
              <a:latin typeface="Verdana" pitchFamily="34" charset="0"/>
            </a:endParaRPr>
          </a:p>
        </p:txBody>
      </p:sp>
      <p:sp>
        <p:nvSpPr>
          <p:cNvPr id="17491" name="Rectangle 82"/>
          <p:cNvSpPr>
            <a:spLocks noChangeArrowheads="1"/>
          </p:cNvSpPr>
          <p:nvPr/>
        </p:nvSpPr>
        <p:spPr bwMode="auto">
          <a:xfrm>
            <a:off x="1544638" y="3109913"/>
            <a:ext cx="401637" cy="150812"/>
          </a:xfrm>
          <a:prstGeom prst="rect">
            <a:avLst/>
          </a:prstGeom>
          <a:solidFill>
            <a:schemeClr val="accent1"/>
          </a:solidFill>
          <a:ln w="9525">
            <a:solidFill>
              <a:schemeClr val="tx1"/>
            </a:solidFill>
            <a:miter lim="800000"/>
            <a:headEnd/>
            <a:tailEnd/>
          </a:ln>
        </p:spPr>
        <p:txBody>
          <a:bodyPr wrap="none" anchor="ctr"/>
          <a:lstStyle/>
          <a:p>
            <a:endParaRPr lang="fr-FR">
              <a:latin typeface="Verdana" pitchFamily="34" charset="0"/>
            </a:endParaRPr>
          </a:p>
        </p:txBody>
      </p:sp>
      <p:sp>
        <p:nvSpPr>
          <p:cNvPr id="17492" name="Text Box 94"/>
          <p:cNvSpPr txBox="1">
            <a:spLocks noChangeArrowheads="1"/>
          </p:cNvSpPr>
          <p:nvPr/>
        </p:nvSpPr>
        <p:spPr bwMode="auto">
          <a:xfrm>
            <a:off x="7937500" y="5513388"/>
            <a:ext cx="317500" cy="457200"/>
          </a:xfrm>
          <a:prstGeom prst="rect">
            <a:avLst/>
          </a:prstGeom>
          <a:noFill/>
          <a:ln w="9525">
            <a:noFill/>
            <a:miter lim="800000"/>
            <a:headEnd/>
            <a:tailEnd/>
          </a:ln>
        </p:spPr>
        <p:txBody>
          <a:bodyPr wrap="none">
            <a:spAutoFit/>
          </a:bodyPr>
          <a:lstStyle/>
          <a:p>
            <a:r>
              <a:rPr lang="de-CH" sz="2400">
                <a:sym typeface="Symbol" pitchFamily="18" charset="2"/>
              </a:rPr>
              <a:t>t</a:t>
            </a:r>
            <a:endParaRPr lang="de-DE" sz="2400">
              <a:sym typeface="Symbol" pitchFamily="18" charset="2"/>
            </a:endParaRPr>
          </a:p>
        </p:txBody>
      </p:sp>
      <p:sp>
        <p:nvSpPr>
          <p:cNvPr id="17493" name="Rectangle 95"/>
          <p:cNvSpPr>
            <a:spLocks noChangeArrowheads="1"/>
          </p:cNvSpPr>
          <p:nvPr/>
        </p:nvSpPr>
        <p:spPr bwMode="auto">
          <a:xfrm>
            <a:off x="1092200" y="2527300"/>
            <a:ext cx="404813" cy="625475"/>
          </a:xfrm>
          <a:prstGeom prst="rect">
            <a:avLst/>
          </a:prstGeom>
          <a:solidFill>
            <a:schemeClr val="accent3"/>
          </a:solidFill>
          <a:ln w="9525">
            <a:solidFill>
              <a:schemeClr val="tx1"/>
            </a:solidFill>
            <a:miter lim="800000"/>
            <a:headEnd/>
            <a:tailEnd/>
          </a:ln>
        </p:spPr>
        <p:txBody>
          <a:bodyPr wrap="none" anchor="ctr"/>
          <a:lstStyle/>
          <a:p>
            <a:pPr algn="ctr"/>
            <a:endParaRPr lang="de-DE" sz="1800">
              <a:latin typeface="Arial" charset="0"/>
            </a:endParaRPr>
          </a:p>
        </p:txBody>
      </p:sp>
      <p:sp>
        <p:nvSpPr>
          <p:cNvPr id="17494" name="Rectangle 96"/>
          <p:cNvSpPr>
            <a:spLocks noChangeArrowheads="1"/>
          </p:cNvSpPr>
          <p:nvPr/>
        </p:nvSpPr>
        <p:spPr bwMode="auto">
          <a:xfrm>
            <a:off x="1093788" y="3303588"/>
            <a:ext cx="401637" cy="169862"/>
          </a:xfrm>
          <a:prstGeom prst="rect">
            <a:avLst/>
          </a:prstGeom>
          <a:solidFill>
            <a:schemeClr val="accent3"/>
          </a:solidFill>
          <a:ln w="9525">
            <a:solidFill>
              <a:schemeClr val="tx1"/>
            </a:solidFill>
            <a:miter lim="800000"/>
            <a:headEnd/>
            <a:tailEnd/>
          </a:ln>
        </p:spPr>
        <p:txBody>
          <a:bodyPr wrap="none" anchor="ctr"/>
          <a:lstStyle/>
          <a:p>
            <a:endParaRPr lang="fr-FR">
              <a:latin typeface="Verdana" pitchFamily="34" charset="0"/>
            </a:endParaRPr>
          </a:p>
        </p:txBody>
      </p:sp>
      <p:sp>
        <p:nvSpPr>
          <p:cNvPr id="17495" name="Rectangle 97"/>
          <p:cNvSpPr>
            <a:spLocks noChangeArrowheads="1"/>
          </p:cNvSpPr>
          <p:nvPr/>
        </p:nvSpPr>
        <p:spPr bwMode="auto">
          <a:xfrm>
            <a:off x="1092200" y="3471863"/>
            <a:ext cx="404813" cy="173037"/>
          </a:xfrm>
          <a:prstGeom prst="rect">
            <a:avLst/>
          </a:prstGeom>
          <a:solidFill>
            <a:schemeClr val="accent3"/>
          </a:solidFill>
          <a:ln w="9525">
            <a:solidFill>
              <a:schemeClr val="tx1"/>
            </a:solidFill>
            <a:miter lim="800000"/>
            <a:headEnd/>
            <a:tailEnd/>
          </a:ln>
        </p:spPr>
        <p:txBody>
          <a:bodyPr wrap="none" anchor="ctr"/>
          <a:lstStyle/>
          <a:p>
            <a:endParaRPr lang="fr-FR">
              <a:latin typeface="Verdana" pitchFamily="34" charset="0"/>
            </a:endParaRPr>
          </a:p>
        </p:txBody>
      </p:sp>
      <p:sp>
        <p:nvSpPr>
          <p:cNvPr id="17496" name="Rectangle 98"/>
          <p:cNvSpPr>
            <a:spLocks noChangeArrowheads="1"/>
          </p:cNvSpPr>
          <p:nvPr/>
        </p:nvSpPr>
        <p:spPr bwMode="auto">
          <a:xfrm>
            <a:off x="1092200" y="3643313"/>
            <a:ext cx="404813" cy="222250"/>
          </a:xfrm>
          <a:prstGeom prst="rect">
            <a:avLst/>
          </a:prstGeom>
          <a:solidFill>
            <a:schemeClr val="accent3"/>
          </a:solidFill>
          <a:ln w="9525">
            <a:solidFill>
              <a:schemeClr val="tx1"/>
            </a:solidFill>
            <a:miter lim="800000"/>
            <a:headEnd/>
            <a:tailEnd/>
          </a:ln>
        </p:spPr>
        <p:txBody>
          <a:bodyPr wrap="none" anchor="ctr"/>
          <a:lstStyle/>
          <a:p>
            <a:endParaRPr lang="fr-FR">
              <a:latin typeface="Verdana" pitchFamily="34" charset="0"/>
            </a:endParaRPr>
          </a:p>
        </p:txBody>
      </p:sp>
      <p:sp>
        <p:nvSpPr>
          <p:cNvPr id="17497" name="Rectangle 99"/>
          <p:cNvSpPr>
            <a:spLocks noChangeArrowheads="1"/>
          </p:cNvSpPr>
          <p:nvPr/>
        </p:nvSpPr>
        <p:spPr bwMode="auto">
          <a:xfrm>
            <a:off x="1092200" y="3838575"/>
            <a:ext cx="404813" cy="171450"/>
          </a:xfrm>
          <a:prstGeom prst="rect">
            <a:avLst/>
          </a:prstGeom>
          <a:solidFill>
            <a:schemeClr val="accent3"/>
          </a:solidFill>
          <a:ln w="9525">
            <a:solidFill>
              <a:schemeClr val="tx1"/>
            </a:solidFill>
            <a:miter lim="800000"/>
            <a:headEnd/>
            <a:tailEnd/>
          </a:ln>
        </p:spPr>
        <p:txBody>
          <a:bodyPr wrap="none" anchor="ctr"/>
          <a:lstStyle/>
          <a:p>
            <a:endParaRPr lang="fr-FR">
              <a:latin typeface="Verdana" pitchFamily="34" charset="0"/>
            </a:endParaRPr>
          </a:p>
        </p:txBody>
      </p:sp>
      <p:sp>
        <p:nvSpPr>
          <p:cNvPr id="17498" name="Rectangle 100"/>
          <p:cNvSpPr>
            <a:spLocks noChangeArrowheads="1"/>
          </p:cNvSpPr>
          <p:nvPr/>
        </p:nvSpPr>
        <p:spPr bwMode="auto">
          <a:xfrm>
            <a:off x="1093788" y="3152775"/>
            <a:ext cx="401637" cy="152400"/>
          </a:xfrm>
          <a:prstGeom prst="rect">
            <a:avLst/>
          </a:prstGeom>
          <a:solidFill>
            <a:schemeClr val="accent3"/>
          </a:solidFill>
          <a:ln w="9525">
            <a:solidFill>
              <a:schemeClr val="tx1"/>
            </a:solidFill>
            <a:miter lim="800000"/>
            <a:headEnd/>
            <a:tailEnd/>
          </a:ln>
        </p:spPr>
        <p:txBody>
          <a:bodyPr wrap="none" anchor="ctr"/>
          <a:lstStyle/>
          <a:p>
            <a:endParaRPr lang="fr-FR">
              <a:latin typeface="Verdana" pitchFamily="34" charset="0"/>
            </a:endParaRPr>
          </a:p>
        </p:txBody>
      </p:sp>
      <p:sp>
        <p:nvSpPr>
          <p:cNvPr id="17499" name="Line 107"/>
          <p:cNvSpPr>
            <a:spLocks noChangeShapeType="1"/>
          </p:cNvSpPr>
          <p:nvPr/>
        </p:nvSpPr>
        <p:spPr bwMode="auto">
          <a:xfrm>
            <a:off x="2144713" y="4937125"/>
            <a:ext cx="5300662" cy="0"/>
          </a:xfrm>
          <a:prstGeom prst="line">
            <a:avLst/>
          </a:prstGeom>
          <a:noFill/>
          <a:ln w="28575">
            <a:solidFill>
              <a:schemeClr val="accent3"/>
            </a:solidFill>
            <a:round/>
            <a:headEnd/>
            <a:tailEnd/>
          </a:ln>
        </p:spPr>
        <p:txBody>
          <a:bodyPr/>
          <a:lstStyle/>
          <a:p>
            <a:endParaRPr lang="de-DE"/>
          </a:p>
        </p:txBody>
      </p:sp>
      <p:sp>
        <p:nvSpPr>
          <p:cNvPr id="17500" name="Text Box 108"/>
          <p:cNvSpPr txBox="1">
            <a:spLocks noChangeArrowheads="1"/>
          </p:cNvSpPr>
          <p:nvPr/>
        </p:nvSpPr>
        <p:spPr bwMode="auto">
          <a:xfrm>
            <a:off x="1803400" y="4100513"/>
            <a:ext cx="606425" cy="366712"/>
          </a:xfrm>
          <a:prstGeom prst="rect">
            <a:avLst/>
          </a:prstGeom>
          <a:noFill/>
          <a:ln w="9525">
            <a:noFill/>
            <a:miter lim="800000"/>
            <a:headEnd/>
            <a:tailEnd/>
          </a:ln>
        </p:spPr>
        <p:txBody>
          <a:bodyPr wrap="none">
            <a:spAutoFit/>
          </a:bodyPr>
          <a:lstStyle/>
          <a:p>
            <a:r>
              <a:rPr lang="de-CH" sz="1800">
                <a:latin typeface="Arial" charset="0"/>
              </a:rPr>
              <a:t>y, z</a:t>
            </a:r>
            <a:r>
              <a:rPr lang="de-CH" sz="1800" baseline="-25000"/>
              <a:t>t</a:t>
            </a:r>
          </a:p>
        </p:txBody>
      </p:sp>
      <p:sp>
        <p:nvSpPr>
          <p:cNvPr id="17501" name="Text Box 59"/>
          <p:cNvSpPr txBox="1">
            <a:spLocks noChangeArrowheads="1"/>
          </p:cNvSpPr>
          <p:nvPr/>
        </p:nvSpPr>
        <p:spPr bwMode="auto">
          <a:xfrm>
            <a:off x="6454775" y="4933950"/>
            <a:ext cx="1384300" cy="381000"/>
          </a:xfrm>
          <a:prstGeom prst="rect">
            <a:avLst/>
          </a:prstGeom>
          <a:noFill/>
          <a:ln w="9525">
            <a:noFill/>
            <a:miter lim="800000"/>
            <a:headEnd/>
            <a:tailEnd/>
          </a:ln>
        </p:spPr>
        <p:txBody>
          <a:bodyPr>
            <a:spAutoFit/>
          </a:bodyPr>
          <a:lstStyle/>
          <a:p>
            <a:pPr>
              <a:spcBef>
                <a:spcPct val="50000"/>
              </a:spcBef>
            </a:pPr>
            <a:r>
              <a:rPr lang="de-CH" dirty="0" err="1">
                <a:solidFill>
                  <a:schemeClr val="accent3"/>
                </a:solidFill>
                <a:latin typeface="Verdana" pitchFamily="34" charset="0"/>
              </a:rPr>
              <a:t>Yield</a:t>
            </a:r>
            <a:endParaRPr lang="de-CH" dirty="0">
              <a:solidFill>
                <a:schemeClr val="accent3"/>
              </a:solidFill>
              <a:latin typeface="Verdana" pitchFamily="34" charset="0"/>
            </a:endParaRPr>
          </a:p>
        </p:txBody>
      </p:sp>
      <p:sp>
        <p:nvSpPr>
          <p:cNvPr id="17502" name="Text Box 60"/>
          <p:cNvSpPr txBox="1">
            <a:spLocks noChangeArrowheads="1"/>
          </p:cNvSpPr>
          <p:nvPr/>
        </p:nvSpPr>
        <p:spPr bwMode="auto">
          <a:xfrm>
            <a:off x="6454774" y="4213225"/>
            <a:ext cx="1412875" cy="381000"/>
          </a:xfrm>
          <a:prstGeom prst="rect">
            <a:avLst/>
          </a:prstGeom>
          <a:noFill/>
          <a:ln w="9525">
            <a:noFill/>
            <a:miter lim="800000"/>
            <a:headEnd/>
            <a:tailEnd/>
          </a:ln>
        </p:spPr>
        <p:txBody>
          <a:bodyPr wrap="square">
            <a:spAutoFit/>
          </a:bodyPr>
          <a:lstStyle/>
          <a:p>
            <a:pPr>
              <a:spcBef>
                <a:spcPct val="50000"/>
              </a:spcBef>
            </a:pPr>
            <a:r>
              <a:rPr lang="de-CH" dirty="0">
                <a:solidFill>
                  <a:schemeClr val="accent1"/>
                </a:solidFill>
                <a:latin typeface="Verdana" pitchFamily="34" charset="0"/>
              </a:rPr>
              <a:t>Zeros</a:t>
            </a:r>
          </a:p>
        </p:txBody>
      </p:sp>
      <p:graphicFrame>
        <p:nvGraphicFramePr>
          <p:cNvPr id="17469" name="Object 24"/>
          <p:cNvGraphicFramePr>
            <a:graphicFrameLocks noChangeAspect="1"/>
          </p:cNvGraphicFramePr>
          <p:nvPr/>
        </p:nvGraphicFramePr>
        <p:xfrm>
          <a:off x="2552700" y="2243138"/>
          <a:ext cx="2714625" cy="762000"/>
        </p:xfrm>
        <a:graphic>
          <a:graphicData uri="http://schemas.openxmlformats.org/presentationml/2006/ole">
            <mc:AlternateContent xmlns:mc="http://schemas.openxmlformats.org/markup-compatibility/2006">
              <mc:Choice xmlns:v="urn:schemas-microsoft-com:vml" Requires="v">
                <p:oleObj spid="_x0000_s18134" name="Equation" r:id="rId4" imgW="1536480" imgH="431640" progId="Equation.3">
                  <p:embed/>
                </p:oleObj>
              </mc:Choice>
              <mc:Fallback>
                <p:oleObj name="Equation" r:id="rId4" imgW="1536480" imgH="431640" progId="Equation.3">
                  <p:embed/>
                  <p:pic>
                    <p:nvPicPr>
                      <p:cNvPr id="0" name="Object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2700" y="2243138"/>
                        <a:ext cx="27146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p:cNvGraphicFramePr>
            <a:graphicFrameLocks noGrp="1"/>
          </p:cNvGraphicFramePr>
          <p:nvPr>
            <p:extLst>
              <p:ext uri="{D42A27DB-BD31-4B8C-83A1-F6EECF244321}">
                <p14:modId xmlns:p14="http://schemas.microsoft.com/office/powerpoint/2010/main" val="2243371707"/>
              </p:ext>
            </p:extLst>
          </p:nvPr>
        </p:nvGraphicFramePr>
        <p:xfrm>
          <a:off x="477672" y="982638"/>
          <a:ext cx="8215952" cy="4954140"/>
        </p:xfrm>
        <a:graphic>
          <a:graphicData uri="http://schemas.openxmlformats.org/drawingml/2006/table">
            <a:tbl>
              <a:tblPr firstRow="1" bandRow="1">
                <a:tableStyleId>{2D5ABB26-0587-4C30-8999-92F81FD0307C}</a:tableStyleId>
              </a:tblPr>
              <a:tblGrid>
                <a:gridCol w="4107976">
                  <a:extLst>
                    <a:ext uri="{9D8B030D-6E8A-4147-A177-3AD203B41FA5}">
                      <a16:colId xmlns:a16="http://schemas.microsoft.com/office/drawing/2014/main" val="20000"/>
                    </a:ext>
                  </a:extLst>
                </a:gridCol>
                <a:gridCol w="4107976">
                  <a:extLst>
                    <a:ext uri="{9D8B030D-6E8A-4147-A177-3AD203B41FA5}">
                      <a16:colId xmlns:a16="http://schemas.microsoft.com/office/drawing/2014/main" val="20001"/>
                    </a:ext>
                  </a:extLst>
                </a:gridCol>
              </a:tblGrid>
              <a:tr h="1238535">
                <a:tc>
                  <a:txBody>
                    <a:bodyPr/>
                    <a:lstStyle/>
                    <a:p>
                      <a:endParaRPr lang="de-CH"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dirty="0" err="1"/>
                        <a:t>Weighted</a:t>
                      </a:r>
                      <a:r>
                        <a:rPr lang="de-CH" baseline="0" dirty="0"/>
                        <a:t> </a:t>
                      </a:r>
                      <a:r>
                        <a:rPr lang="de-CH" baseline="0" dirty="0" err="1"/>
                        <a:t>average</a:t>
                      </a:r>
                      <a:r>
                        <a:rPr lang="de-CH" baseline="0" dirty="0"/>
                        <a:t> time </a:t>
                      </a:r>
                      <a:r>
                        <a:rPr lang="de-CH" baseline="0" dirty="0" err="1"/>
                        <a:t>to</a:t>
                      </a:r>
                      <a:r>
                        <a:rPr lang="de-CH" baseline="0" dirty="0"/>
                        <a:t> cash </a:t>
                      </a:r>
                      <a:r>
                        <a:rPr lang="de-CH" baseline="0" dirty="0" err="1"/>
                        <a:t>flow</a:t>
                      </a:r>
                      <a:r>
                        <a:rPr lang="de-CH" baseline="0" dirty="0"/>
                        <a:t>. </a:t>
                      </a:r>
                      <a:endParaRPr lang="de-CH" dirty="0"/>
                    </a:p>
                    <a:p>
                      <a:endParaRPr lang="de-CH" dirty="0"/>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1238535">
                <a:tc>
                  <a:txBody>
                    <a:bodyPr/>
                    <a:lstStyle/>
                    <a:p>
                      <a:endParaRPr lang="de-CH"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baseline="0" dirty="0" err="1"/>
                        <a:t>Sensitivity</a:t>
                      </a:r>
                      <a:r>
                        <a:rPr lang="de-CH" baseline="0" dirty="0"/>
                        <a:t> </a:t>
                      </a:r>
                      <a:r>
                        <a:rPr lang="de-CH" baseline="0" dirty="0" err="1"/>
                        <a:t>of</a:t>
                      </a:r>
                      <a:r>
                        <a:rPr lang="de-CH" baseline="0" dirty="0"/>
                        <a:t> </a:t>
                      </a:r>
                      <a:r>
                        <a:rPr lang="de-CH" baseline="0" dirty="0" err="1"/>
                        <a:t>bond</a:t>
                      </a:r>
                      <a:r>
                        <a:rPr lang="de-CH" baseline="0" dirty="0"/>
                        <a:t> </a:t>
                      </a:r>
                      <a:r>
                        <a:rPr lang="de-CH" baseline="0" dirty="0" err="1"/>
                        <a:t>price</a:t>
                      </a:r>
                      <a:r>
                        <a:rPr lang="de-CH" baseline="0" dirty="0"/>
                        <a:t> </a:t>
                      </a:r>
                      <a:r>
                        <a:rPr lang="de-CH" baseline="0" dirty="0" err="1"/>
                        <a:t>to</a:t>
                      </a:r>
                      <a:r>
                        <a:rPr lang="de-CH" baseline="0" dirty="0"/>
                        <a:t> </a:t>
                      </a:r>
                      <a:r>
                        <a:rPr lang="de-CH" baseline="0" dirty="0" err="1"/>
                        <a:t>yield</a:t>
                      </a:r>
                      <a:r>
                        <a:rPr lang="de-CH" baseline="0" dirty="0"/>
                        <a:t>. </a:t>
                      </a:r>
                      <a:endParaRPr lang="de-CH" dirty="0"/>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1238535">
                <a:tc>
                  <a:txBody>
                    <a:bodyPr/>
                    <a:lstStyle/>
                    <a:p>
                      <a:endParaRPr lang="de-CH"/>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baseline="0" dirty="0" err="1"/>
                        <a:t>Sensitivity</a:t>
                      </a:r>
                      <a:r>
                        <a:rPr lang="de-CH" baseline="0" dirty="0"/>
                        <a:t> </a:t>
                      </a:r>
                      <a:r>
                        <a:rPr lang="de-CH" baseline="0" dirty="0" err="1"/>
                        <a:t>of</a:t>
                      </a:r>
                      <a:r>
                        <a:rPr lang="de-CH" baseline="0" dirty="0"/>
                        <a:t> </a:t>
                      </a:r>
                      <a:r>
                        <a:rPr lang="de-CH" baseline="0" dirty="0" err="1"/>
                        <a:t>bond</a:t>
                      </a:r>
                      <a:r>
                        <a:rPr lang="de-CH" baseline="0" dirty="0"/>
                        <a:t> </a:t>
                      </a:r>
                      <a:r>
                        <a:rPr lang="de-CH" baseline="0" dirty="0" err="1"/>
                        <a:t>price</a:t>
                      </a:r>
                      <a:r>
                        <a:rPr lang="de-CH" baseline="0" dirty="0"/>
                        <a:t> </a:t>
                      </a:r>
                      <a:r>
                        <a:rPr lang="de-CH" baseline="0" dirty="0" err="1"/>
                        <a:t>to</a:t>
                      </a:r>
                      <a:r>
                        <a:rPr lang="de-CH" baseline="0" dirty="0"/>
                        <a:t> parallel </a:t>
                      </a:r>
                      <a:r>
                        <a:rPr lang="de-CH" baseline="0" dirty="0" err="1"/>
                        <a:t>shift</a:t>
                      </a:r>
                      <a:r>
                        <a:rPr lang="de-CH" baseline="0" dirty="0"/>
                        <a:t> in </a:t>
                      </a:r>
                      <a:r>
                        <a:rPr lang="de-CH" baseline="0" dirty="0" err="1"/>
                        <a:t>zero</a:t>
                      </a:r>
                      <a:r>
                        <a:rPr lang="de-CH" baseline="0" dirty="0"/>
                        <a:t> </a:t>
                      </a:r>
                      <a:r>
                        <a:rPr lang="de-CH" baseline="0" dirty="0" err="1"/>
                        <a:t>curve</a:t>
                      </a:r>
                      <a:r>
                        <a:rPr lang="de-CH" baseline="0" dirty="0"/>
                        <a:t>. </a:t>
                      </a:r>
                      <a:endParaRPr lang="de-CH" dirty="0"/>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2"/>
                  </a:ext>
                </a:extLst>
              </a:tr>
              <a:tr h="1238535">
                <a:tc>
                  <a:txBody>
                    <a:bodyPr/>
                    <a:lstStyle/>
                    <a:p>
                      <a:endParaRPr lang="de-CH"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baseline="0" dirty="0"/>
                        <a:t>Quasi-</a:t>
                      </a:r>
                      <a:r>
                        <a:rPr lang="de-CH" baseline="0" dirty="0" err="1"/>
                        <a:t>modified</a:t>
                      </a:r>
                      <a:r>
                        <a:rPr lang="de-CH" baseline="0" dirty="0"/>
                        <a:t> </a:t>
                      </a:r>
                      <a:r>
                        <a:rPr lang="de-CH" baseline="0" dirty="0" err="1"/>
                        <a:t>duration</a:t>
                      </a:r>
                      <a:r>
                        <a:rPr lang="de-CH" baseline="0" dirty="0"/>
                        <a:t> </a:t>
                      </a:r>
                      <a:r>
                        <a:rPr lang="de-CH" baseline="0" dirty="0" err="1"/>
                        <a:t>with</a:t>
                      </a:r>
                      <a:r>
                        <a:rPr lang="de-CH" baseline="0" dirty="0"/>
                        <a:t> </a:t>
                      </a:r>
                      <a:r>
                        <a:rPr lang="de-CH" baseline="0" dirty="0" err="1"/>
                        <a:t>continuous</a:t>
                      </a:r>
                      <a:r>
                        <a:rPr lang="de-CH" baseline="0" dirty="0"/>
                        <a:t> </a:t>
                      </a:r>
                      <a:r>
                        <a:rPr lang="de-CH" baseline="0" dirty="0" err="1"/>
                        <a:t>discounting</a:t>
                      </a:r>
                      <a:r>
                        <a:rPr lang="de-CH" baseline="0" dirty="0"/>
                        <a:t>. </a:t>
                      </a:r>
                      <a:endParaRPr lang="de-CH" dirty="0"/>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bl>
          </a:graphicData>
        </a:graphic>
      </p:graphicFrame>
      <p:sp>
        <p:nvSpPr>
          <p:cNvPr id="992269" name="Rectangle 2"/>
          <p:cNvSpPr>
            <a:spLocks noGrp="1" noChangeArrowheads="1"/>
          </p:cNvSpPr>
          <p:nvPr>
            <p:ph type="title"/>
          </p:nvPr>
        </p:nvSpPr>
        <p:spPr/>
        <p:txBody>
          <a:bodyPr/>
          <a:lstStyle/>
          <a:p>
            <a:r>
              <a:rPr lang="de-CH" dirty="0" err="1"/>
              <a:t>Four</a:t>
            </a:r>
            <a:r>
              <a:rPr lang="de-CH" dirty="0"/>
              <a:t> </a:t>
            </a:r>
            <a:r>
              <a:rPr lang="de-CH" dirty="0" err="1"/>
              <a:t>shades</a:t>
            </a:r>
            <a:r>
              <a:rPr lang="de-CH" dirty="0"/>
              <a:t> </a:t>
            </a:r>
            <a:r>
              <a:rPr lang="de-CH" dirty="0" err="1"/>
              <a:t>of</a:t>
            </a:r>
            <a:r>
              <a:rPr lang="de-CH" dirty="0"/>
              <a:t> </a:t>
            </a:r>
            <a:r>
              <a:rPr lang="de-CH" dirty="0" err="1"/>
              <a:t>duration</a:t>
            </a:r>
            <a:endParaRPr lang="de-CH" dirty="0"/>
          </a:p>
        </p:txBody>
      </p:sp>
      <p:graphicFrame>
        <p:nvGraphicFramePr>
          <p:cNvPr id="992266" name="Object 4"/>
          <p:cNvGraphicFramePr>
            <a:graphicFrameLocks noChangeAspect="1"/>
          </p:cNvGraphicFramePr>
          <p:nvPr>
            <p:extLst>
              <p:ext uri="{D42A27DB-BD31-4B8C-83A1-F6EECF244321}">
                <p14:modId xmlns:p14="http://schemas.microsoft.com/office/powerpoint/2010/main" val="3249184770"/>
              </p:ext>
            </p:extLst>
          </p:nvPr>
        </p:nvGraphicFramePr>
        <p:xfrm>
          <a:off x="650852" y="3653504"/>
          <a:ext cx="3228975" cy="787400"/>
        </p:xfrm>
        <a:graphic>
          <a:graphicData uri="http://schemas.openxmlformats.org/presentationml/2006/ole">
            <mc:AlternateContent xmlns:mc="http://schemas.openxmlformats.org/markup-compatibility/2006">
              <mc:Choice xmlns:v="urn:schemas-microsoft-com:vml" Requires="v">
                <p:oleObj spid="_x0000_s1725623" name="Formel" r:id="rId4" imgW="1828800" imgH="444240" progId="Equation.3">
                  <p:embed/>
                </p:oleObj>
              </mc:Choice>
              <mc:Fallback>
                <p:oleObj name="Formel" r:id="rId4" imgW="1828800" imgH="444240" progId="Equation.3">
                  <p:embed/>
                  <p:pic>
                    <p:nvPicPr>
                      <p:cNvPr id="0" name="Object 4"/>
                      <p:cNvPicPr>
                        <a:picLocks noChangeAspect="1" noChangeArrowheads="1"/>
                      </p:cNvPicPr>
                      <p:nvPr/>
                    </p:nvPicPr>
                    <p:blipFill>
                      <a:blip r:embed="rId5"/>
                      <a:srcRect/>
                      <a:stretch>
                        <a:fillRect/>
                      </a:stretch>
                    </p:blipFill>
                    <p:spPr bwMode="auto">
                      <a:xfrm>
                        <a:off x="650852" y="3653504"/>
                        <a:ext cx="3228975" cy="787400"/>
                      </a:xfrm>
                      <a:prstGeom prst="rect">
                        <a:avLst/>
                      </a:prstGeom>
                      <a:noFill/>
                      <a:ln>
                        <a:noFill/>
                      </a:ln>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rgbClr val="CC3300"/>
                            </a:solidFill>
                            <a:miter lim="800000"/>
                            <a:headEnd/>
                            <a:tailEnd/>
                          </a14:hiddenLine>
                        </a:ext>
                      </a:extLst>
                    </p:spPr>
                  </p:pic>
                </p:oleObj>
              </mc:Fallback>
            </mc:AlternateContent>
          </a:graphicData>
        </a:graphic>
      </p:graphicFrame>
      <p:graphicFrame>
        <p:nvGraphicFramePr>
          <p:cNvPr id="992268" name="Object 12"/>
          <p:cNvGraphicFramePr>
            <a:graphicFrameLocks noChangeAspect="1"/>
          </p:cNvGraphicFramePr>
          <p:nvPr>
            <p:extLst>
              <p:ext uri="{D42A27DB-BD31-4B8C-83A1-F6EECF244321}">
                <p14:modId xmlns:p14="http://schemas.microsoft.com/office/powerpoint/2010/main" val="512794995"/>
              </p:ext>
            </p:extLst>
          </p:nvPr>
        </p:nvGraphicFramePr>
        <p:xfrm>
          <a:off x="656562" y="4921204"/>
          <a:ext cx="3217863" cy="771525"/>
        </p:xfrm>
        <a:graphic>
          <a:graphicData uri="http://schemas.openxmlformats.org/presentationml/2006/ole">
            <mc:AlternateContent xmlns:mc="http://schemas.openxmlformats.org/markup-compatibility/2006">
              <mc:Choice xmlns:v="urn:schemas-microsoft-com:vml" Requires="v">
                <p:oleObj spid="_x0000_s1725624" name="Formel" r:id="rId6" imgW="1854000" imgH="444240" progId="Equation.3">
                  <p:embed/>
                </p:oleObj>
              </mc:Choice>
              <mc:Fallback>
                <p:oleObj name="Formel" r:id="rId6" imgW="1854000" imgH="444240" progId="Equation.3">
                  <p:embed/>
                  <p:pic>
                    <p:nvPicPr>
                      <p:cNvPr id="0" name="Picture 12"/>
                      <p:cNvPicPr>
                        <a:picLocks noChangeAspect="1" noChangeArrowheads="1"/>
                      </p:cNvPicPr>
                      <p:nvPr/>
                    </p:nvPicPr>
                    <p:blipFill>
                      <a:blip r:embed="rId7"/>
                      <a:srcRect/>
                      <a:stretch>
                        <a:fillRect/>
                      </a:stretch>
                    </p:blipFill>
                    <p:spPr bwMode="auto">
                      <a:xfrm>
                        <a:off x="656562" y="4921204"/>
                        <a:ext cx="3217863"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 name="Objekt 1"/>
          <p:cNvGraphicFramePr>
            <a:graphicFrameLocks noChangeAspect="1"/>
          </p:cNvGraphicFramePr>
          <p:nvPr>
            <p:extLst>
              <p:ext uri="{D42A27DB-BD31-4B8C-83A1-F6EECF244321}">
                <p14:modId xmlns:p14="http://schemas.microsoft.com/office/powerpoint/2010/main" val="1850840191"/>
              </p:ext>
            </p:extLst>
          </p:nvPr>
        </p:nvGraphicFramePr>
        <p:xfrm>
          <a:off x="788941" y="1228559"/>
          <a:ext cx="2578100" cy="727075"/>
        </p:xfrm>
        <a:graphic>
          <a:graphicData uri="http://schemas.openxmlformats.org/presentationml/2006/ole">
            <mc:AlternateContent xmlns:mc="http://schemas.openxmlformats.org/markup-compatibility/2006">
              <mc:Choice xmlns:v="urn:schemas-microsoft-com:vml" Requires="v">
                <p:oleObj spid="_x0000_s1725625" name="Formel" r:id="rId8" imgW="1485720" imgH="419040" progId="Equation.3">
                  <p:embed/>
                </p:oleObj>
              </mc:Choice>
              <mc:Fallback>
                <p:oleObj name="Formel" r:id="rId8" imgW="1485720" imgH="419040" progId="Equation.3">
                  <p:embed/>
                  <p:pic>
                    <p:nvPicPr>
                      <p:cNvPr id="0" name="Object 16"/>
                      <p:cNvPicPr>
                        <a:picLocks noChangeAspect="1" noChangeArrowheads="1"/>
                      </p:cNvPicPr>
                      <p:nvPr/>
                    </p:nvPicPr>
                    <p:blipFill>
                      <a:blip r:embed="rId9"/>
                      <a:srcRect/>
                      <a:stretch>
                        <a:fillRect/>
                      </a:stretch>
                    </p:blipFill>
                    <p:spPr bwMode="auto">
                      <a:xfrm>
                        <a:off x="788941" y="1228559"/>
                        <a:ext cx="2578100" cy="72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 name="Objekt 2"/>
          <p:cNvGraphicFramePr>
            <a:graphicFrameLocks noGrp="1" noChangeAspect="1"/>
          </p:cNvGraphicFramePr>
          <p:nvPr>
            <p:extLst>
              <p:ext uri="{D42A27DB-BD31-4B8C-83A1-F6EECF244321}">
                <p14:modId xmlns:p14="http://schemas.microsoft.com/office/powerpoint/2010/main" val="1812395562"/>
              </p:ext>
            </p:extLst>
          </p:nvPr>
        </p:nvGraphicFramePr>
        <p:xfrm>
          <a:off x="591213" y="2425109"/>
          <a:ext cx="3856038" cy="784225"/>
        </p:xfrm>
        <a:graphic>
          <a:graphicData uri="http://schemas.openxmlformats.org/presentationml/2006/ole">
            <mc:AlternateContent xmlns:mc="http://schemas.openxmlformats.org/markup-compatibility/2006">
              <mc:Choice xmlns:v="urn:schemas-microsoft-com:vml" Requires="v">
                <p:oleObj spid="_x0000_s1725626" name="Formel" r:id="rId10" imgW="2184120" imgH="444240" progId="Equation.3">
                  <p:embed/>
                </p:oleObj>
              </mc:Choice>
              <mc:Fallback>
                <p:oleObj name="Formel" r:id="rId10" imgW="2184120" imgH="444240" progId="Equation.3">
                  <p:embed/>
                  <p:pic>
                    <p:nvPicPr>
                      <p:cNvPr id="0" name="Object 4"/>
                      <p:cNvPicPr>
                        <a:picLocks noGrp="1" noChangeAspect="1" noChangeArrowheads="1"/>
                      </p:cNvPicPr>
                      <p:nvPr/>
                    </p:nvPicPr>
                    <p:blipFill>
                      <a:blip r:embed="rId11"/>
                      <a:srcRect/>
                      <a:stretch>
                        <a:fillRect/>
                      </a:stretch>
                    </p:blipFill>
                    <p:spPr bwMode="auto">
                      <a:xfrm>
                        <a:off x="591213" y="2425109"/>
                        <a:ext cx="3856038" cy="784225"/>
                      </a:xfrm>
                      <a:prstGeom prst="rect">
                        <a:avLst/>
                      </a:prstGeom>
                      <a:noFill/>
                      <a:ln>
                        <a:noFill/>
                      </a:ln>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rgbClr val="CC3300"/>
                            </a:solidFill>
                            <a:miter lim="800000"/>
                            <a:headEnd/>
                            <a:tailEnd/>
                          </a14:hiddenLine>
                        </a:ext>
                      </a:extLst>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Left Arrow 32"/>
          <p:cNvSpPr>
            <a:spLocks noChangeArrowheads="1"/>
          </p:cNvSpPr>
          <p:nvPr/>
        </p:nvSpPr>
        <p:spPr bwMode="auto">
          <a:xfrm>
            <a:off x="1495425" y="2690813"/>
            <a:ext cx="6899275" cy="962025"/>
          </a:xfrm>
          <a:prstGeom prst="leftArrow">
            <a:avLst>
              <a:gd name="adj1" fmla="val 100000"/>
              <a:gd name="adj2" fmla="val 39776"/>
            </a:avLst>
          </a:prstGeom>
          <a:solidFill>
            <a:schemeClr val="accent1"/>
          </a:solidFill>
          <a:ln w="25400" algn="ctr">
            <a:noFill/>
            <a:miter lim="800000"/>
            <a:headEnd/>
            <a:tailEnd/>
          </a:ln>
        </p:spPr>
        <p:txBody>
          <a:bodyPr anchor="ctr"/>
          <a:lstStyle/>
          <a:p>
            <a:r>
              <a:rPr lang="fr-CH" sz="2400" b="1" dirty="0">
                <a:solidFill>
                  <a:srgbClr val="FFFFFF"/>
                </a:solidFill>
                <a:latin typeface="Verdana" pitchFamily="34" charset="0"/>
              </a:rPr>
              <a:t>The center of the world</a:t>
            </a:r>
          </a:p>
        </p:txBody>
      </p:sp>
      <p:sp>
        <p:nvSpPr>
          <p:cNvPr id="31" name="Oval 30"/>
          <p:cNvSpPr/>
          <p:nvPr/>
        </p:nvSpPr>
        <p:spPr>
          <a:xfrm>
            <a:off x="779463" y="2630488"/>
            <a:ext cx="1096962" cy="1096962"/>
          </a:xfrm>
          <a:prstGeom prst="ellipse">
            <a:avLst/>
          </a:prstGeom>
          <a:solidFill>
            <a:schemeClr val="accent4"/>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H" sz="4000" b="1">
                <a:solidFill>
                  <a:srgbClr val="FFFFFF"/>
                </a:solidFill>
              </a:rPr>
              <a:t>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2"/>
          <p:cNvSpPr>
            <a:spLocks noGrp="1" noChangeArrowheads="1"/>
          </p:cNvSpPr>
          <p:nvPr>
            <p:ph type="title" idx="4294967295"/>
          </p:nvPr>
        </p:nvSpPr>
        <p:spPr/>
        <p:txBody>
          <a:bodyPr/>
          <a:lstStyle/>
          <a:p>
            <a:pPr defTabSz="728663" eaLnBrk="1" hangingPunct="1"/>
            <a:r>
              <a:rPr lang="de-CH" dirty="0"/>
              <a:t>Zero (</a:t>
            </a:r>
            <a:r>
              <a:rPr lang="de-CH" dirty="0" err="1"/>
              <a:t>spot</a:t>
            </a:r>
            <a:r>
              <a:rPr lang="de-CH" dirty="0"/>
              <a:t>) </a:t>
            </a:r>
            <a:r>
              <a:rPr lang="de-CH" dirty="0" err="1"/>
              <a:t>rates</a:t>
            </a:r>
            <a:r>
              <a:rPr lang="de-CH" dirty="0"/>
              <a:t> </a:t>
            </a:r>
            <a:r>
              <a:rPr lang="de-CH" dirty="0" err="1"/>
              <a:t>can</a:t>
            </a:r>
            <a:r>
              <a:rPr lang="de-CH" dirty="0"/>
              <a:t> </a:t>
            </a:r>
            <a:r>
              <a:rPr lang="de-CH" dirty="0" err="1"/>
              <a:t>be</a:t>
            </a:r>
            <a:r>
              <a:rPr lang="de-CH" dirty="0"/>
              <a:t> </a:t>
            </a:r>
            <a:r>
              <a:rPr lang="de-CH" dirty="0" err="1"/>
              <a:t>interpreted</a:t>
            </a:r>
            <a:r>
              <a:rPr lang="de-CH" dirty="0"/>
              <a:t> </a:t>
            </a:r>
            <a:r>
              <a:rPr lang="de-CH" dirty="0" err="1"/>
              <a:t>as</a:t>
            </a:r>
            <a:r>
              <a:rPr lang="de-CH" dirty="0"/>
              <a:t> </a:t>
            </a:r>
            <a:r>
              <a:rPr lang="de-CH" dirty="0" err="1"/>
              <a:t>slopes</a:t>
            </a:r>
            <a:endParaRPr lang="de-DE" dirty="0">
              <a:solidFill>
                <a:schemeClr val="tx1"/>
              </a:solidFill>
            </a:endParaRPr>
          </a:p>
        </p:txBody>
      </p:sp>
      <p:sp>
        <p:nvSpPr>
          <p:cNvPr id="691203" name="Line 5"/>
          <p:cNvSpPr>
            <a:spLocks noChangeShapeType="1"/>
          </p:cNvSpPr>
          <p:nvPr/>
        </p:nvSpPr>
        <p:spPr bwMode="auto">
          <a:xfrm>
            <a:off x="1300163" y="5410200"/>
            <a:ext cx="6697662" cy="0"/>
          </a:xfrm>
          <a:prstGeom prst="line">
            <a:avLst/>
          </a:prstGeom>
          <a:noFill/>
          <a:ln w="9525">
            <a:solidFill>
              <a:schemeClr val="tx1"/>
            </a:solidFill>
            <a:round/>
            <a:headEnd/>
            <a:tailEnd type="triangle" w="med" len="med"/>
          </a:ln>
        </p:spPr>
        <p:txBody>
          <a:bodyPr/>
          <a:lstStyle/>
          <a:p>
            <a:endParaRPr lang="de-DE"/>
          </a:p>
        </p:txBody>
      </p:sp>
      <p:sp>
        <p:nvSpPr>
          <p:cNvPr id="691204" name="Line 6"/>
          <p:cNvSpPr>
            <a:spLocks noChangeShapeType="1"/>
          </p:cNvSpPr>
          <p:nvPr/>
        </p:nvSpPr>
        <p:spPr bwMode="auto">
          <a:xfrm>
            <a:off x="2381250" y="3144838"/>
            <a:ext cx="0" cy="2287587"/>
          </a:xfrm>
          <a:prstGeom prst="line">
            <a:avLst/>
          </a:prstGeom>
          <a:noFill/>
          <a:ln w="9525">
            <a:solidFill>
              <a:schemeClr val="tx1"/>
            </a:solidFill>
            <a:round/>
            <a:headEnd type="triangle" w="med" len="med"/>
            <a:tailEnd/>
          </a:ln>
        </p:spPr>
        <p:txBody>
          <a:bodyPr/>
          <a:lstStyle/>
          <a:p>
            <a:endParaRPr lang="de-DE"/>
          </a:p>
        </p:txBody>
      </p:sp>
      <p:sp>
        <p:nvSpPr>
          <p:cNvPr id="691205" name="Rectangle 7"/>
          <p:cNvSpPr>
            <a:spLocks noChangeArrowheads="1"/>
          </p:cNvSpPr>
          <p:nvPr/>
        </p:nvSpPr>
        <p:spPr bwMode="auto">
          <a:xfrm>
            <a:off x="6892925" y="2246313"/>
            <a:ext cx="574675" cy="3186112"/>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691206" name="Text Box 8"/>
          <p:cNvSpPr txBox="1">
            <a:spLocks noChangeArrowheads="1"/>
          </p:cNvSpPr>
          <p:nvPr/>
        </p:nvSpPr>
        <p:spPr bwMode="auto">
          <a:xfrm>
            <a:off x="7964488" y="5157788"/>
            <a:ext cx="384175" cy="457200"/>
          </a:xfrm>
          <a:prstGeom prst="rect">
            <a:avLst/>
          </a:prstGeom>
          <a:noFill/>
          <a:ln w="9525">
            <a:noFill/>
            <a:miter lim="800000"/>
            <a:headEnd/>
            <a:tailEnd/>
          </a:ln>
        </p:spPr>
        <p:txBody>
          <a:bodyPr>
            <a:spAutoFit/>
          </a:bodyPr>
          <a:lstStyle/>
          <a:p>
            <a:r>
              <a:rPr lang="de-DE" sz="2400">
                <a:sym typeface="Symbol" pitchFamily="18" charset="2"/>
              </a:rPr>
              <a:t>t</a:t>
            </a:r>
          </a:p>
        </p:txBody>
      </p:sp>
      <p:sp>
        <p:nvSpPr>
          <p:cNvPr id="691207" name="Rectangle 9"/>
          <p:cNvSpPr>
            <a:spLocks noChangeArrowheads="1"/>
          </p:cNvSpPr>
          <p:nvPr/>
        </p:nvSpPr>
        <p:spPr bwMode="auto">
          <a:xfrm>
            <a:off x="1516063" y="4519613"/>
            <a:ext cx="574675" cy="890587"/>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691208" name="Rectangle 11"/>
          <p:cNvSpPr>
            <a:spLocks noChangeArrowheads="1"/>
          </p:cNvSpPr>
          <p:nvPr/>
        </p:nvSpPr>
        <p:spPr bwMode="auto">
          <a:xfrm>
            <a:off x="2633663" y="4430713"/>
            <a:ext cx="574675" cy="979487"/>
          </a:xfrm>
          <a:prstGeom prst="rect">
            <a:avLst/>
          </a:prstGeom>
          <a:solidFill>
            <a:schemeClr val="accent2"/>
          </a:solidFill>
          <a:ln w="9525">
            <a:noFill/>
            <a:prstDash val="dash"/>
            <a:miter lim="800000"/>
            <a:headEnd/>
            <a:tailEnd/>
          </a:ln>
        </p:spPr>
        <p:txBody>
          <a:bodyPr wrap="none" anchor="ctr"/>
          <a:lstStyle/>
          <a:p>
            <a:endParaRPr lang="fr-FR">
              <a:latin typeface="Verdana" pitchFamily="34" charset="0"/>
            </a:endParaRPr>
          </a:p>
        </p:txBody>
      </p:sp>
      <p:sp>
        <p:nvSpPr>
          <p:cNvPr id="691209" name="Rectangle 12"/>
          <p:cNvSpPr>
            <a:spLocks noChangeArrowheads="1"/>
          </p:cNvSpPr>
          <p:nvPr/>
        </p:nvSpPr>
        <p:spPr bwMode="auto">
          <a:xfrm>
            <a:off x="3719513" y="4014788"/>
            <a:ext cx="574675" cy="1392237"/>
          </a:xfrm>
          <a:prstGeom prst="rect">
            <a:avLst/>
          </a:prstGeom>
          <a:solidFill>
            <a:schemeClr val="accent2"/>
          </a:solidFill>
          <a:ln w="9525">
            <a:noFill/>
            <a:prstDash val="dash"/>
            <a:miter lim="800000"/>
            <a:headEnd/>
            <a:tailEnd/>
          </a:ln>
        </p:spPr>
        <p:txBody>
          <a:bodyPr wrap="none" anchor="ctr"/>
          <a:lstStyle/>
          <a:p>
            <a:endParaRPr lang="fr-FR">
              <a:latin typeface="Verdana" pitchFamily="34" charset="0"/>
            </a:endParaRPr>
          </a:p>
        </p:txBody>
      </p:sp>
      <p:sp>
        <p:nvSpPr>
          <p:cNvPr id="691210" name="Rectangle 13"/>
          <p:cNvSpPr>
            <a:spLocks noChangeArrowheads="1"/>
          </p:cNvSpPr>
          <p:nvPr/>
        </p:nvSpPr>
        <p:spPr bwMode="auto">
          <a:xfrm>
            <a:off x="4821238" y="3551238"/>
            <a:ext cx="574675" cy="1876425"/>
          </a:xfrm>
          <a:prstGeom prst="rect">
            <a:avLst/>
          </a:prstGeom>
          <a:solidFill>
            <a:schemeClr val="accent2"/>
          </a:solidFill>
          <a:ln w="9525">
            <a:noFill/>
            <a:prstDash val="dash"/>
            <a:miter lim="800000"/>
            <a:headEnd/>
            <a:tailEnd/>
          </a:ln>
        </p:spPr>
        <p:txBody>
          <a:bodyPr wrap="none" anchor="ctr"/>
          <a:lstStyle/>
          <a:p>
            <a:endParaRPr lang="fr-FR">
              <a:latin typeface="Verdana" pitchFamily="34" charset="0"/>
            </a:endParaRPr>
          </a:p>
        </p:txBody>
      </p:sp>
      <p:sp>
        <p:nvSpPr>
          <p:cNvPr id="691211" name="Rectangle 14"/>
          <p:cNvSpPr>
            <a:spLocks noChangeArrowheads="1"/>
          </p:cNvSpPr>
          <p:nvPr/>
        </p:nvSpPr>
        <p:spPr bwMode="auto">
          <a:xfrm>
            <a:off x="5865813" y="2884488"/>
            <a:ext cx="574675" cy="2522537"/>
          </a:xfrm>
          <a:prstGeom prst="rect">
            <a:avLst/>
          </a:prstGeom>
          <a:solidFill>
            <a:schemeClr val="accent2"/>
          </a:solidFill>
          <a:ln w="9525">
            <a:noFill/>
            <a:prstDash val="dash"/>
            <a:miter lim="800000"/>
            <a:headEnd/>
            <a:tailEnd/>
          </a:ln>
        </p:spPr>
        <p:txBody>
          <a:bodyPr wrap="none" anchor="ctr"/>
          <a:lstStyle/>
          <a:p>
            <a:endParaRPr lang="fr-FR">
              <a:latin typeface="Verdana" pitchFamily="34" charset="0"/>
            </a:endParaRPr>
          </a:p>
        </p:txBody>
      </p:sp>
      <p:sp>
        <p:nvSpPr>
          <p:cNvPr id="691212" name="Line 20"/>
          <p:cNvSpPr>
            <a:spLocks noChangeShapeType="1"/>
          </p:cNvSpPr>
          <p:nvPr/>
        </p:nvSpPr>
        <p:spPr bwMode="auto">
          <a:xfrm flipV="1">
            <a:off x="1787525" y="2228850"/>
            <a:ext cx="5402263" cy="2293938"/>
          </a:xfrm>
          <a:prstGeom prst="line">
            <a:avLst/>
          </a:prstGeom>
          <a:noFill/>
          <a:ln w="28575">
            <a:solidFill>
              <a:schemeClr val="tx2"/>
            </a:solidFill>
            <a:round/>
            <a:headEnd type="oval" w="med" len="med"/>
            <a:tailEnd type="oval" w="med" len="med"/>
          </a:ln>
        </p:spPr>
        <p:txBody>
          <a:bodyPr/>
          <a:lstStyle/>
          <a:p>
            <a:endParaRPr lang="de-DE"/>
          </a:p>
        </p:txBody>
      </p:sp>
      <p:sp>
        <p:nvSpPr>
          <p:cNvPr id="691213" name="Line 20"/>
          <p:cNvSpPr>
            <a:spLocks noChangeShapeType="1"/>
          </p:cNvSpPr>
          <p:nvPr/>
        </p:nvSpPr>
        <p:spPr bwMode="auto">
          <a:xfrm flipV="1">
            <a:off x="1784350" y="2887663"/>
            <a:ext cx="4392613" cy="1625600"/>
          </a:xfrm>
          <a:prstGeom prst="line">
            <a:avLst/>
          </a:prstGeom>
          <a:noFill/>
          <a:ln w="28575">
            <a:solidFill>
              <a:schemeClr val="tx2"/>
            </a:solidFill>
            <a:round/>
            <a:headEnd type="oval" w="med" len="med"/>
            <a:tailEnd type="oval" w="med" len="med"/>
          </a:ln>
        </p:spPr>
        <p:txBody>
          <a:bodyPr/>
          <a:lstStyle/>
          <a:p>
            <a:endParaRPr lang="de-DE"/>
          </a:p>
        </p:txBody>
      </p:sp>
      <p:sp>
        <p:nvSpPr>
          <p:cNvPr id="691214" name="Line 20"/>
          <p:cNvSpPr>
            <a:spLocks noChangeShapeType="1"/>
          </p:cNvSpPr>
          <p:nvPr/>
        </p:nvSpPr>
        <p:spPr bwMode="auto">
          <a:xfrm flipV="1">
            <a:off x="1787525" y="3546475"/>
            <a:ext cx="3340100" cy="977900"/>
          </a:xfrm>
          <a:prstGeom prst="line">
            <a:avLst/>
          </a:prstGeom>
          <a:noFill/>
          <a:ln w="28575">
            <a:solidFill>
              <a:schemeClr val="tx2"/>
            </a:solidFill>
            <a:round/>
            <a:headEnd type="oval" w="med" len="med"/>
            <a:tailEnd type="oval" w="med" len="med"/>
          </a:ln>
        </p:spPr>
        <p:txBody>
          <a:bodyPr/>
          <a:lstStyle/>
          <a:p>
            <a:endParaRPr lang="de-DE"/>
          </a:p>
        </p:txBody>
      </p:sp>
      <p:sp>
        <p:nvSpPr>
          <p:cNvPr id="691215" name="Line 20"/>
          <p:cNvSpPr>
            <a:spLocks noChangeShapeType="1"/>
          </p:cNvSpPr>
          <p:nvPr/>
        </p:nvSpPr>
        <p:spPr bwMode="auto">
          <a:xfrm flipV="1">
            <a:off x="1785938" y="4016375"/>
            <a:ext cx="2212975" cy="501650"/>
          </a:xfrm>
          <a:prstGeom prst="line">
            <a:avLst/>
          </a:prstGeom>
          <a:noFill/>
          <a:ln w="28575">
            <a:solidFill>
              <a:schemeClr val="tx2"/>
            </a:solidFill>
            <a:round/>
            <a:headEnd type="oval" w="med" len="med"/>
            <a:tailEnd type="oval" w="med" len="med"/>
          </a:ln>
        </p:spPr>
        <p:txBody>
          <a:bodyPr/>
          <a:lstStyle/>
          <a:p>
            <a:endParaRPr lang="de-DE"/>
          </a:p>
        </p:txBody>
      </p:sp>
      <p:sp>
        <p:nvSpPr>
          <p:cNvPr id="691216" name="Line 20"/>
          <p:cNvSpPr>
            <a:spLocks noChangeShapeType="1"/>
          </p:cNvSpPr>
          <p:nvPr/>
        </p:nvSpPr>
        <p:spPr bwMode="auto">
          <a:xfrm flipV="1">
            <a:off x="1789113" y="4422775"/>
            <a:ext cx="1141412" cy="82550"/>
          </a:xfrm>
          <a:prstGeom prst="line">
            <a:avLst/>
          </a:prstGeom>
          <a:noFill/>
          <a:ln w="28575">
            <a:solidFill>
              <a:schemeClr val="tx2"/>
            </a:solidFill>
            <a:round/>
            <a:headEnd type="oval" w="med" len="med"/>
            <a:tailEnd type="oval" w="med" len="med"/>
          </a:ln>
        </p:spPr>
        <p:txBody>
          <a:bodyPr/>
          <a:lstStyle/>
          <a:p>
            <a:endParaRPr lang="de-DE"/>
          </a:p>
        </p:txBody>
      </p:sp>
      <p:sp>
        <p:nvSpPr>
          <p:cNvPr id="691217" name="AutoShape 26"/>
          <p:cNvSpPr>
            <a:spLocks noChangeArrowheads="1"/>
          </p:cNvSpPr>
          <p:nvPr/>
        </p:nvSpPr>
        <p:spPr bwMode="auto">
          <a:xfrm>
            <a:off x="2430463" y="2047875"/>
            <a:ext cx="2149475" cy="519113"/>
          </a:xfrm>
          <a:prstGeom prst="wedgeRoundRectCallout">
            <a:avLst>
              <a:gd name="adj1" fmla="val -5468"/>
              <a:gd name="adj2" fmla="val 272019"/>
              <a:gd name="adj3" fmla="val 16667"/>
            </a:avLst>
          </a:prstGeom>
          <a:solidFill>
            <a:schemeClr val="accent1"/>
          </a:solidFill>
          <a:ln w="9525">
            <a:noFill/>
            <a:miter lim="800000"/>
            <a:headEnd/>
            <a:tailEnd/>
          </a:ln>
        </p:spPr>
        <p:txBody>
          <a:bodyPr/>
          <a:lstStyle/>
          <a:p>
            <a:pPr algn="ctr"/>
            <a:r>
              <a:rPr lang="de-CH" sz="2000" dirty="0" err="1">
                <a:solidFill>
                  <a:schemeClr val="bg1"/>
                </a:solidFill>
                <a:latin typeface="Verdana" pitchFamily="34" charset="0"/>
              </a:rPr>
              <a:t>Slope</a:t>
            </a:r>
            <a:r>
              <a:rPr lang="de-CH" sz="2000" dirty="0">
                <a:solidFill>
                  <a:schemeClr val="bg1"/>
                </a:solidFill>
                <a:latin typeface="Verdana" pitchFamily="34" charset="0"/>
              </a:rPr>
              <a:t> = </a:t>
            </a:r>
            <a:r>
              <a:rPr lang="de-CH" sz="2000" dirty="0" err="1">
                <a:solidFill>
                  <a:schemeClr val="bg1"/>
                </a:solidFill>
                <a:latin typeface="Verdana" pitchFamily="34" charset="0"/>
              </a:rPr>
              <a:t>z</a:t>
            </a:r>
            <a:r>
              <a:rPr lang="de-CH" sz="2000" baseline="-25000" dirty="0" err="1">
                <a:solidFill>
                  <a:schemeClr val="bg1"/>
                </a:solidFill>
              </a:rPr>
              <a:t>t</a:t>
            </a:r>
            <a:endParaRPr lang="de-CH" sz="2000" baseline="-25000" dirty="0">
              <a:solidFill>
                <a:schemeClr val="bg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9" name="Line 5"/>
          <p:cNvSpPr>
            <a:spLocks noChangeShapeType="1"/>
          </p:cNvSpPr>
          <p:nvPr/>
        </p:nvSpPr>
        <p:spPr bwMode="auto">
          <a:xfrm>
            <a:off x="754063" y="5410200"/>
            <a:ext cx="6697662" cy="0"/>
          </a:xfrm>
          <a:prstGeom prst="line">
            <a:avLst/>
          </a:prstGeom>
          <a:noFill/>
          <a:ln w="9525">
            <a:solidFill>
              <a:schemeClr val="tx1"/>
            </a:solidFill>
            <a:round/>
            <a:headEnd/>
            <a:tailEnd type="triangle" w="med" len="med"/>
          </a:ln>
        </p:spPr>
        <p:txBody>
          <a:bodyPr/>
          <a:lstStyle/>
          <a:p>
            <a:endParaRPr lang="de-DE"/>
          </a:p>
        </p:txBody>
      </p:sp>
      <p:sp>
        <p:nvSpPr>
          <p:cNvPr id="19470" name="Line 6"/>
          <p:cNvSpPr>
            <a:spLocks noChangeShapeType="1"/>
          </p:cNvSpPr>
          <p:nvPr/>
        </p:nvSpPr>
        <p:spPr bwMode="auto">
          <a:xfrm>
            <a:off x="1835150" y="3144838"/>
            <a:ext cx="0" cy="2287587"/>
          </a:xfrm>
          <a:prstGeom prst="line">
            <a:avLst/>
          </a:prstGeom>
          <a:noFill/>
          <a:ln w="9525">
            <a:solidFill>
              <a:schemeClr val="tx1"/>
            </a:solidFill>
            <a:round/>
            <a:headEnd type="triangle" w="med" len="med"/>
            <a:tailEnd/>
          </a:ln>
        </p:spPr>
        <p:txBody>
          <a:bodyPr/>
          <a:lstStyle/>
          <a:p>
            <a:endParaRPr lang="de-DE"/>
          </a:p>
        </p:txBody>
      </p:sp>
      <p:sp>
        <p:nvSpPr>
          <p:cNvPr id="19471" name="Rectangle 7"/>
          <p:cNvSpPr>
            <a:spLocks noChangeArrowheads="1"/>
          </p:cNvSpPr>
          <p:nvPr/>
        </p:nvSpPr>
        <p:spPr bwMode="auto">
          <a:xfrm>
            <a:off x="6346825" y="2246313"/>
            <a:ext cx="574675" cy="3186112"/>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19472" name="Text Box 8"/>
          <p:cNvSpPr txBox="1">
            <a:spLocks noChangeArrowheads="1"/>
          </p:cNvSpPr>
          <p:nvPr/>
        </p:nvSpPr>
        <p:spPr bwMode="auto">
          <a:xfrm>
            <a:off x="7504113" y="5129213"/>
            <a:ext cx="412750" cy="822325"/>
          </a:xfrm>
          <a:prstGeom prst="rect">
            <a:avLst/>
          </a:prstGeom>
          <a:noFill/>
          <a:ln w="9525">
            <a:noFill/>
            <a:miter lim="800000"/>
            <a:headEnd/>
            <a:tailEnd/>
          </a:ln>
        </p:spPr>
        <p:txBody>
          <a:bodyPr>
            <a:spAutoFit/>
          </a:bodyPr>
          <a:lstStyle/>
          <a:p>
            <a:r>
              <a:rPr lang="de-DE" sz="2400" dirty="0">
                <a:sym typeface="Symbol" pitchFamily="18" charset="2"/>
              </a:rPr>
              <a:t>t</a:t>
            </a:r>
          </a:p>
          <a:p>
            <a:endParaRPr lang="de-DE" sz="2400" dirty="0">
              <a:sym typeface="Symbol" pitchFamily="18" charset="2"/>
            </a:endParaRPr>
          </a:p>
        </p:txBody>
      </p:sp>
      <p:sp>
        <p:nvSpPr>
          <p:cNvPr id="19473" name="Rectangle 9"/>
          <p:cNvSpPr>
            <a:spLocks noChangeArrowheads="1"/>
          </p:cNvSpPr>
          <p:nvPr/>
        </p:nvSpPr>
        <p:spPr bwMode="auto">
          <a:xfrm>
            <a:off x="969963" y="4524375"/>
            <a:ext cx="574675" cy="885825"/>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19474" name="Rectangle 11"/>
          <p:cNvSpPr>
            <a:spLocks noChangeArrowheads="1"/>
          </p:cNvSpPr>
          <p:nvPr/>
        </p:nvSpPr>
        <p:spPr bwMode="auto">
          <a:xfrm>
            <a:off x="2087563" y="4430713"/>
            <a:ext cx="574675" cy="979487"/>
          </a:xfrm>
          <a:prstGeom prst="rect">
            <a:avLst/>
          </a:prstGeom>
          <a:solidFill>
            <a:srgbClr val="D2D2D2"/>
          </a:solidFill>
          <a:ln w="9525">
            <a:noFill/>
            <a:prstDash val="dash"/>
            <a:miter lim="800000"/>
            <a:headEnd/>
            <a:tailEnd/>
          </a:ln>
        </p:spPr>
        <p:txBody>
          <a:bodyPr wrap="none" anchor="ctr"/>
          <a:lstStyle/>
          <a:p>
            <a:endParaRPr lang="fr-FR">
              <a:latin typeface="Verdana" pitchFamily="34" charset="0"/>
            </a:endParaRPr>
          </a:p>
        </p:txBody>
      </p:sp>
      <p:sp>
        <p:nvSpPr>
          <p:cNvPr id="19475" name="Rectangle 12"/>
          <p:cNvSpPr>
            <a:spLocks noChangeArrowheads="1"/>
          </p:cNvSpPr>
          <p:nvPr/>
        </p:nvSpPr>
        <p:spPr bwMode="auto">
          <a:xfrm>
            <a:off x="3173413" y="4014788"/>
            <a:ext cx="574675" cy="1392237"/>
          </a:xfrm>
          <a:prstGeom prst="rect">
            <a:avLst/>
          </a:prstGeom>
          <a:solidFill>
            <a:srgbClr val="D2D2D2"/>
          </a:solidFill>
          <a:ln w="9525">
            <a:noFill/>
            <a:prstDash val="dash"/>
            <a:miter lim="800000"/>
            <a:headEnd/>
            <a:tailEnd/>
          </a:ln>
        </p:spPr>
        <p:txBody>
          <a:bodyPr wrap="none" anchor="ctr"/>
          <a:lstStyle/>
          <a:p>
            <a:endParaRPr lang="fr-FR">
              <a:latin typeface="Verdana" pitchFamily="34" charset="0"/>
            </a:endParaRPr>
          </a:p>
        </p:txBody>
      </p:sp>
      <p:sp>
        <p:nvSpPr>
          <p:cNvPr id="19476" name="Rectangle 13"/>
          <p:cNvSpPr>
            <a:spLocks noChangeArrowheads="1"/>
          </p:cNvSpPr>
          <p:nvPr/>
        </p:nvSpPr>
        <p:spPr bwMode="auto">
          <a:xfrm>
            <a:off x="4275138" y="3551238"/>
            <a:ext cx="574675" cy="1876425"/>
          </a:xfrm>
          <a:prstGeom prst="rect">
            <a:avLst/>
          </a:prstGeom>
          <a:solidFill>
            <a:srgbClr val="D2D2D2"/>
          </a:solidFill>
          <a:ln w="9525">
            <a:noFill/>
            <a:prstDash val="dash"/>
            <a:miter lim="800000"/>
            <a:headEnd/>
            <a:tailEnd/>
          </a:ln>
        </p:spPr>
        <p:txBody>
          <a:bodyPr wrap="none" anchor="ctr"/>
          <a:lstStyle/>
          <a:p>
            <a:endParaRPr lang="fr-FR">
              <a:latin typeface="Verdana" pitchFamily="34" charset="0"/>
            </a:endParaRPr>
          </a:p>
        </p:txBody>
      </p:sp>
      <p:sp>
        <p:nvSpPr>
          <p:cNvPr id="19477" name="Rectangle 14"/>
          <p:cNvSpPr>
            <a:spLocks noChangeArrowheads="1"/>
          </p:cNvSpPr>
          <p:nvPr/>
        </p:nvSpPr>
        <p:spPr bwMode="auto">
          <a:xfrm>
            <a:off x="5319713" y="2884488"/>
            <a:ext cx="574675" cy="2522537"/>
          </a:xfrm>
          <a:prstGeom prst="rect">
            <a:avLst/>
          </a:prstGeom>
          <a:solidFill>
            <a:srgbClr val="D2D2D2"/>
          </a:solidFill>
          <a:ln w="9525">
            <a:noFill/>
            <a:prstDash val="dash"/>
            <a:miter lim="800000"/>
            <a:headEnd/>
            <a:tailEnd/>
          </a:ln>
        </p:spPr>
        <p:txBody>
          <a:bodyPr wrap="none" anchor="ctr"/>
          <a:lstStyle/>
          <a:p>
            <a:endParaRPr lang="fr-FR">
              <a:latin typeface="Verdana" pitchFamily="34" charset="0"/>
            </a:endParaRPr>
          </a:p>
        </p:txBody>
      </p:sp>
      <p:sp>
        <p:nvSpPr>
          <p:cNvPr id="19478" name="Line 15"/>
          <p:cNvSpPr>
            <a:spLocks noChangeShapeType="1"/>
          </p:cNvSpPr>
          <p:nvPr/>
        </p:nvSpPr>
        <p:spPr bwMode="auto">
          <a:xfrm flipV="1">
            <a:off x="1246188" y="4429125"/>
            <a:ext cx="1103312" cy="92075"/>
          </a:xfrm>
          <a:prstGeom prst="line">
            <a:avLst/>
          </a:prstGeom>
          <a:noFill/>
          <a:ln w="6350">
            <a:solidFill>
              <a:schemeClr val="tx2"/>
            </a:solidFill>
            <a:prstDash val="dash"/>
            <a:round/>
            <a:headEnd/>
            <a:tailEnd/>
          </a:ln>
        </p:spPr>
        <p:txBody>
          <a:bodyPr/>
          <a:lstStyle/>
          <a:p>
            <a:endParaRPr lang="de-DE"/>
          </a:p>
        </p:txBody>
      </p:sp>
      <p:sp>
        <p:nvSpPr>
          <p:cNvPr id="19479" name="Line 16"/>
          <p:cNvSpPr>
            <a:spLocks noChangeShapeType="1"/>
          </p:cNvSpPr>
          <p:nvPr/>
        </p:nvSpPr>
        <p:spPr bwMode="auto">
          <a:xfrm flipV="1">
            <a:off x="2334143" y="3990975"/>
            <a:ext cx="1165225" cy="442913"/>
          </a:xfrm>
          <a:prstGeom prst="line">
            <a:avLst/>
          </a:prstGeom>
          <a:noFill/>
          <a:ln w="6350">
            <a:solidFill>
              <a:schemeClr val="tx2"/>
            </a:solidFill>
            <a:prstDash val="dash"/>
            <a:round/>
            <a:headEnd type="oval" w="med" len="med"/>
            <a:tailEnd type="oval" w="med" len="med"/>
          </a:ln>
        </p:spPr>
        <p:txBody>
          <a:bodyPr/>
          <a:lstStyle/>
          <a:p>
            <a:endParaRPr lang="de-DE"/>
          </a:p>
        </p:txBody>
      </p:sp>
      <p:sp>
        <p:nvSpPr>
          <p:cNvPr id="19480" name="Line 17"/>
          <p:cNvSpPr>
            <a:spLocks noChangeShapeType="1"/>
          </p:cNvSpPr>
          <p:nvPr/>
        </p:nvSpPr>
        <p:spPr bwMode="auto">
          <a:xfrm flipV="1">
            <a:off x="3511550" y="3549650"/>
            <a:ext cx="1035050" cy="447675"/>
          </a:xfrm>
          <a:prstGeom prst="line">
            <a:avLst/>
          </a:prstGeom>
          <a:noFill/>
          <a:ln w="6350">
            <a:solidFill>
              <a:schemeClr val="tx2"/>
            </a:solidFill>
            <a:prstDash val="dash"/>
            <a:round/>
            <a:headEnd/>
            <a:tailEnd/>
          </a:ln>
        </p:spPr>
        <p:txBody>
          <a:bodyPr/>
          <a:lstStyle/>
          <a:p>
            <a:endParaRPr lang="de-DE"/>
          </a:p>
        </p:txBody>
      </p:sp>
      <p:sp>
        <p:nvSpPr>
          <p:cNvPr id="19481" name="Line 18"/>
          <p:cNvSpPr>
            <a:spLocks noChangeShapeType="1"/>
          </p:cNvSpPr>
          <p:nvPr/>
        </p:nvSpPr>
        <p:spPr bwMode="auto">
          <a:xfrm flipV="1">
            <a:off x="4568825" y="2878138"/>
            <a:ext cx="1038225" cy="674687"/>
          </a:xfrm>
          <a:prstGeom prst="line">
            <a:avLst/>
          </a:prstGeom>
          <a:noFill/>
          <a:ln w="6350">
            <a:solidFill>
              <a:schemeClr val="tx2"/>
            </a:solidFill>
            <a:prstDash val="dash"/>
            <a:round/>
            <a:headEnd type="oval" w="med" len="med"/>
            <a:tailEnd type="oval" w="med" len="med"/>
          </a:ln>
        </p:spPr>
        <p:txBody>
          <a:bodyPr/>
          <a:lstStyle/>
          <a:p>
            <a:endParaRPr lang="de-DE"/>
          </a:p>
        </p:txBody>
      </p:sp>
      <p:sp>
        <p:nvSpPr>
          <p:cNvPr id="19482" name="Line 19"/>
          <p:cNvSpPr>
            <a:spLocks noChangeShapeType="1"/>
          </p:cNvSpPr>
          <p:nvPr/>
        </p:nvSpPr>
        <p:spPr bwMode="auto">
          <a:xfrm flipV="1">
            <a:off x="5611813" y="2233613"/>
            <a:ext cx="1028700" cy="646112"/>
          </a:xfrm>
          <a:prstGeom prst="line">
            <a:avLst/>
          </a:prstGeom>
          <a:noFill/>
          <a:ln w="6350">
            <a:solidFill>
              <a:schemeClr val="tx2"/>
            </a:solidFill>
            <a:prstDash val="dash"/>
            <a:round/>
            <a:headEnd type="oval" w="med" len="med"/>
            <a:tailEnd type="oval" w="med" len="med"/>
          </a:ln>
        </p:spPr>
        <p:txBody>
          <a:bodyPr/>
          <a:lstStyle/>
          <a:p>
            <a:endParaRPr lang="de-DE"/>
          </a:p>
        </p:txBody>
      </p:sp>
      <p:sp>
        <p:nvSpPr>
          <p:cNvPr id="19483" name="Line 20"/>
          <p:cNvSpPr>
            <a:spLocks noChangeShapeType="1"/>
          </p:cNvSpPr>
          <p:nvPr/>
        </p:nvSpPr>
        <p:spPr bwMode="auto">
          <a:xfrm flipV="1">
            <a:off x="1241425" y="2228850"/>
            <a:ext cx="5402263" cy="2293938"/>
          </a:xfrm>
          <a:prstGeom prst="line">
            <a:avLst/>
          </a:prstGeom>
          <a:noFill/>
          <a:ln w="28575">
            <a:solidFill>
              <a:schemeClr val="tx2"/>
            </a:solidFill>
            <a:round/>
            <a:headEnd type="oval" w="med" len="med"/>
            <a:tailEnd type="oval" w="med" len="med"/>
          </a:ln>
        </p:spPr>
        <p:txBody>
          <a:bodyPr/>
          <a:lstStyle/>
          <a:p>
            <a:endParaRPr lang="de-DE"/>
          </a:p>
        </p:txBody>
      </p:sp>
      <p:graphicFrame>
        <p:nvGraphicFramePr>
          <p:cNvPr id="19461" name="Object 22"/>
          <p:cNvGraphicFramePr>
            <a:graphicFrameLocks noChangeAspect="1"/>
          </p:cNvGraphicFramePr>
          <p:nvPr/>
        </p:nvGraphicFramePr>
        <p:xfrm>
          <a:off x="1631950" y="4514850"/>
          <a:ext cx="346075" cy="327025"/>
        </p:xfrm>
        <a:graphic>
          <a:graphicData uri="http://schemas.openxmlformats.org/presentationml/2006/ole">
            <mc:AlternateContent xmlns:mc="http://schemas.openxmlformats.org/markup-compatibility/2006">
              <mc:Choice xmlns:v="urn:schemas-microsoft-com:vml" Requires="v">
                <p:oleObj spid="_x0000_s1705925" name="Equation" r:id="rId4" imgW="228600" imgH="241200" progId="Equation.3">
                  <p:embed/>
                </p:oleObj>
              </mc:Choice>
              <mc:Fallback>
                <p:oleObj name="Equation" r:id="rId4" imgW="228600" imgH="241200" progId="Equation.3">
                  <p:embed/>
                  <p:pic>
                    <p:nvPicPr>
                      <p:cNvPr id="0" name="Object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1950" y="4514850"/>
                        <a:ext cx="346075" cy="327025"/>
                      </a:xfrm>
                      <a:prstGeom prst="rect">
                        <a:avLst/>
                      </a:prstGeom>
                      <a:solidFill>
                        <a:schemeClr val="bg1"/>
                      </a:solidFill>
                    </p:spPr>
                  </p:pic>
                </p:oleObj>
              </mc:Fallback>
            </mc:AlternateContent>
          </a:graphicData>
        </a:graphic>
      </p:graphicFrame>
      <p:graphicFrame>
        <p:nvGraphicFramePr>
          <p:cNvPr id="19462" name="Object 23"/>
          <p:cNvGraphicFramePr>
            <a:graphicFrameLocks noChangeAspect="1"/>
          </p:cNvGraphicFramePr>
          <p:nvPr>
            <p:extLst>
              <p:ext uri="{D42A27DB-BD31-4B8C-83A1-F6EECF244321}">
                <p14:modId xmlns:p14="http://schemas.microsoft.com/office/powerpoint/2010/main" val="2945946599"/>
              </p:ext>
            </p:extLst>
          </p:nvPr>
        </p:nvGraphicFramePr>
        <p:xfrm>
          <a:off x="2743717" y="4369594"/>
          <a:ext cx="346075" cy="309562"/>
        </p:xfrm>
        <a:graphic>
          <a:graphicData uri="http://schemas.openxmlformats.org/presentationml/2006/ole">
            <mc:AlternateContent xmlns:mc="http://schemas.openxmlformats.org/markup-compatibility/2006">
              <mc:Choice xmlns:v="urn:schemas-microsoft-com:vml" Requires="v">
                <p:oleObj spid="_x0000_s1705926" name="Equation" r:id="rId6" imgW="241200" imgH="241200" progId="Equation.3">
                  <p:embed/>
                </p:oleObj>
              </mc:Choice>
              <mc:Fallback>
                <p:oleObj name="Equation" r:id="rId6" imgW="241200" imgH="241200" progId="Equation.3">
                  <p:embed/>
                  <p:pic>
                    <p:nvPicPr>
                      <p:cNvPr id="0" name="Object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717" y="4369594"/>
                        <a:ext cx="346075" cy="309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63" name="Object 24"/>
          <p:cNvGraphicFramePr>
            <a:graphicFrameLocks noChangeAspect="1"/>
          </p:cNvGraphicFramePr>
          <p:nvPr/>
        </p:nvGraphicFramePr>
        <p:xfrm>
          <a:off x="3881438" y="3819525"/>
          <a:ext cx="379412" cy="339725"/>
        </p:xfrm>
        <a:graphic>
          <a:graphicData uri="http://schemas.openxmlformats.org/presentationml/2006/ole">
            <mc:AlternateContent xmlns:mc="http://schemas.openxmlformats.org/markup-compatibility/2006">
              <mc:Choice xmlns:v="urn:schemas-microsoft-com:vml" Requires="v">
                <p:oleObj spid="_x0000_s1705927" name="Equation" r:id="rId8" imgW="241200" imgH="241200" progId="Equation.3">
                  <p:embed/>
                </p:oleObj>
              </mc:Choice>
              <mc:Fallback>
                <p:oleObj name="Equation" r:id="rId8" imgW="241200" imgH="241200" progId="Equation.3">
                  <p:embed/>
                  <p:pic>
                    <p:nvPicPr>
                      <p:cNvPr id="0" name="Object 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81438" y="3819525"/>
                        <a:ext cx="3794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64" name="Object 25"/>
          <p:cNvGraphicFramePr>
            <a:graphicFrameLocks noChangeAspect="1"/>
          </p:cNvGraphicFramePr>
          <p:nvPr/>
        </p:nvGraphicFramePr>
        <p:xfrm>
          <a:off x="4875213" y="3309938"/>
          <a:ext cx="428625" cy="384175"/>
        </p:xfrm>
        <a:graphic>
          <a:graphicData uri="http://schemas.openxmlformats.org/presentationml/2006/ole">
            <mc:AlternateContent xmlns:mc="http://schemas.openxmlformats.org/markup-compatibility/2006">
              <mc:Choice xmlns:v="urn:schemas-microsoft-com:vml" Requires="v">
                <p:oleObj spid="_x0000_s1705928" name="Equation" r:id="rId10" imgW="241200" imgH="241200" progId="Equation.3">
                  <p:embed/>
                </p:oleObj>
              </mc:Choice>
              <mc:Fallback>
                <p:oleObj name="Equation" r:id="rId10" imgW="241200" imgH="241200" progId="Equation.3">
                  <p:embed/>
                  <p:pic>
                    <p:nvPicPr>
                      <p:cNvPr id="0" name="Object 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75213" y="3309938"/>
                        <a:ext cx="428625" cy="384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65" name="Object 26"/>
          <p:cNvGraphicFramePr>
            <a:graphicFrameLocks noChangeAspect="1"/>
          </p:cNvGraphicFramePr>
          <p:nvPr/>
        </p:nvGraphicFramePr>
        <p:xfrm>
          <a:off x="5883275" y="2638425"/>
          <a:ext cx="485775" cy="412750"/>
        </p:xfrm>
        <a:graphic>
          <a:graphicData uri="http://schemas.openxmlformats.org/presentationml/2006/ole">
            <mc:AlternateContent xmlns:mc="http://schemas.openxmlformats.org/markup-compatibility/2006">
              <mc:Choice xmlns:v="urn:schemas-microsoft-com:vml" Requires="v">
                <p:oleObj spid="_x0000_s1705929" name="Equation" r:id="rId12" imgW="253800" imgH="241200" progId="Equation.3">
                  <p:embed/>
                </p:oleObj>
              </mc:Choice>
              <mc:Fallback>
                <p:oleObj name="Equation" r:id="rId12" imgW="253800" imgH="241200" progId="Equation.3">
                  <p:embed/>
                  <p:pic>
                    <p:nvPicPr>
                      <p:cNvPr id="0" name="Object 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83275" y="2638425"/>
                        <a:ext cx="485775" cy="412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484" name="AutoShape 27"/>
          <p:cNvSpPr>
            <a:spLocks/>
          </p:cNvSpPr>
          <p:nvPr/>
        </p:nvSpPr>
        <p:spPr bwMode="auto">
          <a:xfrm>
            <a:off x="6948488" y="2241550"/>
            <a:ext cx="234950" cy="2252663"/>
          </a:xfrm>
          <a:prstGeom prst="rightBrace">
            <a:avLst>
              <a:gd name="adj1" fmla="val 79899"/>
              <a:gd name="adj2" fmla="val 50000"/>
            </a:avLst>
          </a:prstGeom>
          <a:noFill/>
          <a:ln w="9525">
            <a:solidFill>
              <a:schemeClr val="tx1"/>
            </a:solidFill>
            <a:round/>
            <a:headEnd/>
            <a:tailEnd/>
          </a:ln>
        </p:spPr>
        <p:txBody>
          <a:bodyPr wrap="none" anchor="ctr"/>
          <a:lstStyle/>
          <a:p>
            <a:endParaRPr lang="fr-FR">
              <a:latin typeface="Verdana" pitchFamily="34" charset="0"/>
            </a:endParaRPr>
          </a:p>
        </p:txBody>
      </p:sp>
      <p:graphicFrame>
        <p:nvGraphicFramePr>
          <p:cNvPr id="19466" name="Object 28"/>
          <p:cNvGraphicFramePr>
            <a:graphicFrameLocks noGrp="1" noChangeAspect="1"/>
          </p:cNvGraphicFramePr>
          <p:nvPr>
            <p:ph sz="quarter" idx="3"/>
          </p:nvPr>
        </p:nvGraphicFramePr>
        <p:xfrm>
          <a:off x="7396163" y="3022600"/>
          <a:ext cx="1571625" cy="733425"/>
        </p:xfrm>
        <a:graphic>
          <a:graphicData uri="http://schemas.openxmlformats.org/presentationml/2006/ole">
            <mc:AlternateContent xmlns:mc="http://schemas.openxmlformats.org/markup-compatibility/2006">
              <mc:Choice xmlns:v="urn:schemas-microsoft-com:vml" Requires="v">
                <p:oleObj spid="_x0000_s1705930" name="Equation" r:id="rId14" imgW="927000" imgH="431640" progId="Equation.3">
                  <p:embed/>
                </p:oleObj>
              </mc:Choice>
              <mc:Fallback>
                <p:oleObj name="Equation" r:id="rId14" imgW="927000" imgH="431640" progId="Equation.3">
                  <p:embed/>
                  <p:pic>
                    <p:nvPicPr>
                      <p:cNvPr id="0" name="Object 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96163" y="3022600"/>
                        <a:ext cx="1571625" cy="733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Rectangle 11"/>
          <p:cNvSpPr>
            <a:spLocks noChangeArrowheads="1"/>
          </p:cNvSpPr>
          <p:nvPr/>
        </p:nvSpPr>
        <p:spPr bwMode="auto">
          <a:xfrm>
            <a:off x="2085476" y="4433888"/>
            <a:ext cx="574675" cy="979487"/>
          </a:xfrm>
          <a:prstGeom prst="rect">
            <a:avLst/>
          </a:prstGeom>
          <a:solidFill>
            <a:schemeClr val="accent2"/>
          </a:solidFill>
          <a:ln w="9525">
            <a:noFill/>
            <a:prstDash val="dash"/>
            <a:miter lim="800000"/>
            <a:headEnd/>
            <a:tailEnd/>
          </a:ln>
        </p:spPr>
        <p:txBody>
          <a:bodyPr wrap="none" anchor="ctr"/>
          <a:lstStyle/>
          <a:p>
            <a:endParaRPr lang="fr-FR">
              <a:latin typeface="Verdana" pitchFamily="34" charset="0"/>
            </a:endParaRPr>
          </a:p>
        </p:txBody>
      </p:sp>
      <p:sp>
        <p:nvSpPr>
          <p:cNvPr id="27" name="Rectangle 12"/>
          <p:cNvSpPr>
            <a:spLocks noChangeArrowheads="1"/>
          </p:cNvSpPr>
          <p:nvPr/>
        </p:nvSpPr>
        <p:spPr bwMode="auto">
          <a:xfrm>
            <a:off x="3171326" y="4017963"/>
            <a:ext cx="574675" cy="1392237"/>
          </a:xfrm>
          <a:prstGeom prst="rect">
            <a:avLst/>
          </a:prstGeom>
          <a:solidFill>
            <a:schemeClr val="accent2"/>
          </a:solidFill>
          <a:ln w="9525">
            <a:noFill/>
            <a:prstDash val="dash"/>
            <a:miter lim="800000"/>
            <a:headEnd/>
            <a:tailEnd/>
          </a:ln>
        </p:spPr>
        <p:txBody>
          <a:bodyPr wrap="none" anchor="ctr"/>
          <a:lstStyle/>
          <a:p>
            <a:endParaRPr lang="fr-FR">
              <a:latin typeface="Verdana" pitchFamily="34" charset="0"/>
            </a:endParaRPr>
          </a:p>
        </p:txBody>
      </p:sp>
      <p:sp>
        <p:nvSpPr>
          <p:cNvPr id="28" name="Rectangle 13"/>
          <p:cNvSpPr>
            <a:spLocks noChangeArrowheads="1"/>
          </p:cNvSpPr>
          <p:nvPr/>
        </p:nvSpPr>
        <p:spPr bwMode="auto">
          <a:xfrm>
            <a:off x="4273051" y="3554413"/>
            <a:ext cx="574675" cy="1876425"/>
          </a:xfrm>
          <a:prstGeom prst="rect">
            <a:avLst/>
          </a:prstGeom>
          <a:solidFill>
            <a:schemeClr val="accent2"/>
          </a:solidFill>
          <a:ln w="9525">
            <a:noFill/>
            <a:prstDash val="dash"/>
            <a:miter lim="800000"/>
            <a:headEnd/>
            <a:tailEnd/>
          </a:ln>
        </p:spPr>
        <p:txBody>
          <a:bodyPr wrap="none" anchor="ctr"/>
          <a:lstStyle/>
          <a:p>
            <a:endParaRPr lang="fr-FR">
              <a:latin typeface="Verdana" pitchFamily="34" charset="0"/>
            </a:endParaRPr>
          </a:p>
        </p:txBody>
      </p:sp>
      <p:sp>
        <p:nvSpPr>
          <p:cNvPr id="29" name="Rectangle 14"/>
          <p:cNvSpPr>
            <a:spLocks noChangeArrowheads="1"/>
          </p:cNvSpPr>
          <p:nvPr/>
        </p:nvSpPr>
        <p:spPr bwMode="auto">
          <a:xfrm>
            <a:off x="5317626" y="2887663"/>
            <a:ext cx="574675" cy="2522537"/>
          </a:xfrm>
          <a:prstGeom prst="rect">
            <a:avLst/>
          </a:prstGeom>
          <a:solidFill>
            <a:schemeClr val="accent2"/>
          </a:solidFill>
          <a:ln w="9525">
            <a:noFill/>
            <a:prstDash val="dash"/>
            <a:miter lim="800000"/>
            <a:headEnd/>
            <a:tailEnd/>
          </a:ln>
        </p:spPr>
        <p:txBody>
          <a:bodyPr wrap="none" anchor="ctr"/>
          <a:lstStyle/>
          <a:p>
            <a:endParaRPr lang="fr-FR">
              <a:latin typeface="Verdana" pitchFamily="34" charset="0"/>
            </a:endParaRPr>
          </a:p>
        </p:txBody>
      </p:sp>
      <p:sp>
        <p:nvSpPr>
          <p:cNvPr id="30" name="Rectangle 7"/>
          <p:cNvSpPr>
            <a:spLocks noChangeArrowheads="1"/>
          </p:cNvSpPr>
          <p:nvPr/>
        </p:nvSpPr>
        <p:spPr bwMode="auto">
          <a:xfrm>
            <a:off x="6361633" y="2231554"/>
            <a:ext cx="574675" cy="3186112"/>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2" name="Titel 1"/>
          <p:cNvSpPr>
            <a:spLocks noGrp="1"/>
          </p:cNvSpPr>
          <p:nvPr>
            <p:ph type="title"/>
          </p:nvPr>
        </p:nvSpPr>
        <p:spPr/>
        <p:txBody>
          <a:bodyPr/>
          <a:lstStyle/>
          <a:p>
            <a:r>
              <a:rPr lang="de-CH" dirty="0"/>
              <a:t>Forward </a:t>
            </a:r>
            <a:r>
              <a:rPr lang="de-CH" dirty="0" err="1"/>
              <a:t>rates</a:t>
            </a:r>
            <a:r>
              <a:rPr lang="de-CH" dirty="0"/>
              <a:t> </a:t>
            </a:r>
            <a:r>
              <a:rPr lang="de-CH" dirty="0" err="1"/>
              <a:t>are</a:t>
            </a:r>
            <a:r>
              <a:rPr lang="de-CH" dirty="0"/>
              <a:t> also </a:t>
            </a:r>
            <a:r>
              <a:rPr lang="de-CH" dirty="0" err="1"/>
              <a:t>slopes</a:t>
            </a:r>
            <a:endParaRPr lang="de-CH"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7"/>
                                        </p:tgtEl>
                                      </p:cBhvr>
                                    </p:animEffect>
                                    <p:set>
                                      <p:cBhvr>
                                        <p:cTn id="10" dur="1" fill="hold">
                                          <p:stCondLst>
                                            <p:cond delay="499"/>
                                          </p:stCondLst>
                                        </p:cTn>
                                        <p:tgtEl>
                                          <p:spTgt spid="2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0"/>
                                        </p:tgtEl>
                                      </p:cBhvr>
                                    </p:animEffect>
                                    <p:set>
                                      <p:cBhvr>
                                        <p:cTn id="19" dur="1" fill="hold">
                                          <p:stCondLst>
                                            <p:cond delay="499"/>
                                          </p:stCondLst>
                                        </p:cTn>
                                        <p:tgtEl>
                                          <p:spTgt spid="3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946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947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947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9480"/>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946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9464"/>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9481"/>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9477"/>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948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9465"/>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9478"/>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947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946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9466"/>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9484"/>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94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1" grpId="0" animBg="1"/>
      <p:bldP spid="19476" grpId="0" animBg="1"/>
      <p:bldP spid="19477" grpId="0" animBg="1"/>
      <p:bldP spid="19478" grpId="0" animBg="1"/>
      <p:bldP spid="19479" grpId="0" animBg="1"/>
      <p:bldP spid="19480" grpId="0" animBg="1"/>
      <p:bldP spid="19481" grpId="0" animBg="1"/>
      <p:bldP spid="19482" grpId="0" animBg="1"/>
      <p:bldP spid="19483" grpId="0" animBg="1"/>
      <p:bldP spid="19484" grpId="0" animBg="1"/>
      <p:bldP spid="26" grpId="0" animBg="1"/>
      <p:bldP spid="27" grpId="0" animBg="1"/>
      <p:bldP spid="28" grpId="0" animBg="1"/>
      <p:bldP spid="29"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3"/>
          <p:cNvGraphicFramePr>
            <a:graphicFrameLocks noGrp="1" noChangeAspect="1"/>
          </p:cNvGraphicFramePr>
          <p:nvPr>
            <p:ph sz="quarter" idx="2"/>
          </p:nvPr>
        </p:nvGraphicFramePr>
        <p:xfrm>
          <a:off x="7105650" y="2270125"/>
          <a:ext cx="173038" cy="144463"/>
        </p:xfrm>
        <a:graphic>
          <a:graphicData uri="http://schemas.openxmlformats.org/presentationml/2006/ole">
            <mc:AlternateContent xmlns:mc="http://schemas.openxmlformats.org/markup-compatibility/2006">
              <mc:Choice xmlns:v="urn:schemas-microsoft-com:vml" Requires="v">
                <p:oleObj spid="_x0000_s1706294" name="Equation" r:id="rId4" imgW="152280" imgH="215640" progId="Equation.3">
                  <p:embed/>
                </p:oleObj>
              </mc:Choice>
              <mc:Fallback>
                <p:oleObj name="Equation" r:id="rId4" imgW="152280" imgH="21564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5650" y="2270125"/>
                        <a:ext cx="173038" cy="144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559" name="Line 5"/>
          <p:cNvSpPr>
            <a:spLocks noChangeShapeType="1"/>
          </p:cNvSpPr>
          <p:nvPr/>
        </p:nvSpPr>
        <p:spPr bwMode="auto">
          <a:xfrm>
            <a:off x="887413" y="3652838"/>
            <a:ext cx="7477125" cy="0"/>
          </a:xfrm>
          <a:prstGeom prst="line">
            <a:avLst/>
          </a:prstGeom>
          <a:noFill/>
          <a:ln w="9525">
            <a:solidFill>
              <a:schemeClr val="tx1"/>
            </a:solidFill>
            <a:round/>
            <a:headEnd/>
            <a:tailEnd type="triangle" w="med" len="med"/>
          </a:ln>
        </p:spPr>
        <p:txBody>
          <a:bodyPr/>
          <a:lstStyle/>
          <a:p>
            <a:endParaRPr lang="de-DE"/>
          </a:p>
        </p:txBody>
      </p:sp>
      <p:sp>
        <p:nvSpPr>
          <p:cNvPr id="23560" name="Line 6"/>
          <p:cNvSpPr>
            <a:spLocks noChangeShapeType="1"/>
          </p:cNvSpPr>
          <p:nvPr/>
        </p:nvSpPr>
        <p:spPr bwMode="auto">
          <a:xfrm>
            <a:off x="2093913" y="2041525"/>
            <a:ext cx="0" cy="1627188"/>
          </a:xfrm>
          <a:prstGeom prst="line">
            <a:avLst/>
          </a:prstGeom>
          <a:noFill/>
          <a:ln w="9525">
            <a:solidFill>
              <a:schemeClr val="tx1"/>
            </a:solidFill>
            <a:round/>
            <a:headEnd type="triangle" w="med" len="med"/>
            <a:tailEnd/>
          </a:ln>
        </p:spPr>
        <p:txBody>
          <a:bodyPr/>
          <a:lstStyle/>
          <a:p>
            <a:endParaRPr lang="de-DE"/>
          </a:p>
        </p:txBody>
      </p:sp>
      <p:sp>
        <p:nvSpPr>
          <p:cNvPr id="23561" name="Rectangle 7"/>
          <p:cNvSpPr>
            <a:spLocks noChangeArrowheads="1"/>
          </p:cNvSpPr>
          <p:nvPr/>
        </p:nvSpPr>
        <p:spPr bwMode="auto">
          <a:xfrm>
            <a:off x="7131050" y="1403350"/>
            <a:ext cx="641350" cy="2265363"/>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23562" name="Text Box 8"/>
          <p:cNvSpPr txBox="1">
            <a:spLocks noChangeArrowheads="1"/>
          </p:cNvSpPr>
          <p:nvPr/>
        </p:nvSpPr>
        <p:spPr bwMode="auto">
          <a:xfrm>
            <a:off x="8272463" y="3368675"/>
            <a:ext cx="268287" cy="461963"/>
          </a:xfrm>
          <a:prstGeom prst="rect">
            <a:avLst/>
          </a:prstGeom>
          <a:noFill/>
          <a:ln w="9525">
            <a:noFill/>
            <a:miter lim="800000"/>
            <a:headEnd/>
            <a:tailEnd/>
          </a:ln>
        </p:spPr>
        <p:txBody>
          <a:bodyPr>
            <a:spAutoFit/>
          </a:bodyPr>
          <a:lstStyle/>
          <a:p>
            <a:r>
              <a:rPr lang="de-DE" sz="2400">
                <a:sym typeface="Symbol" pitchFamily="18" charset="2"/>
              </a:rPr>
              <a:t>t</a:t>
            </a:r>
          </a:p>
        </p:txBody>
      </p:sp>
      <p:sp>
        <p:nvSpPr>
          <p:cNvPr id="23563" name="Rectangle 9"/>
          <p:cNvSpPr>
            <a:spLocks noChangeArrowheads="1"/>
          </p:cNvSpPr>
          <p:nvPr/>
        </p:nvSpPr>
        <p:spPr bwMode="auto">
          <a:xfrm>
            <a:off x="1128713" y="3022600"/>
            <a:ext cx="641350" cy="630238"/>
          </a:xfrm>
          <a:prstGeom prst="rect">
            <a:avLst/>
          </a:prstGeom>
          <a:solidFill>
            <a:schemeClr val="accent3"/>
          </a:solidFill>
          <a:ln w="9525">
            <a:noFill/>
            <a:miter lim="800000"/>
            <a:headEnd/>
            <a:tailEnd/>
          </a:ln>
        </p:spPr>
        <p:txBody>
          <a:bodyPr wrap="none" anchor="ctr"/>
          <a:lstStyle/>
          <a:p>
            <a:endParaRPr lang="fr-FR">
              <a:latin typeface="Verdana" pitchFamily="34" charset="0"/>
            </a:endParaRPr>
          </a:p>
        </p:txBody>
      </p:sp>
      <p:sp>
        <p:nvSpPr>
          <p:cNvPr id="23564" name="Rectangle 11"/>
          <p:cNvSpPr>
            <a:spLocks noChangeArrowheads="1"/>
          </p:cNvSpPr>
          <p:nvPr/>
        </p:nvSpPr>
        <p:spPr bwMode="auto">
          <a:xfrm>
            <a:off x="2376488" y="2955925"/>
            <a:ext cx="641350" cy="696913"/>
          </a:xfrm>
          <a:prstGeom prst="rect">
            <a:avLst/>
          </a:prstGeom>
          <a:solidFill>
            <a:schemeClr val="accent2"/>
          </a:solidFill>
          <a:ln w="9525">
            <a:noFill/>
            <a:prstDash val="dash"/>
            <a:miter lim="800000"/>
            <a:headEnd/>
            <a:tailEnd/>
          </a:ln>
        </p:spPr>
        <p:txBody>
          <a:bodyPr wrap="none" anchor="ctr"/>
          <a:lstStyle/>
          <a:p>
            <a:endParaRPr lang="fr-FR">
              <a:latin typeface="Verdana" pitchFamily="34" charset="0"/>
            </a:endParaRPr>
          </a:p>
        </p:txBody>
      </p:sp>
      <p:sp>
        <p:nvSpPr>
          <p:cNvPr id="23565" name="Rectangle 12"/>
          <p:cNvSpPr>
            <a:spLocks noChangeArrowheads="1"/>
          </p:cNvSpPr>
          <p:nvPr/>
        </p:nvSpPr>
        <p:spPr bwMode="auto">
          <a:xfrm>
            <a:off x="3587750" y="2660650"/>
            <a:ext cx="641350" cy="990600"/>
          </a:xfrm>
          <a:prstGeom prst="rect">
            <a:avLst/>
          </a:prstGeom>
          <a:solidFill>
            <a:schemeClr val="accent2"/>
          </a:solidFill>
          <a:ln w="9525">
            <a:noFill/>
            <a:prstDash val="dash"/>
            <a:miter lim="800000"/>
            <a:headEnd/>
            <a:tailEnd/>
          </a:ln>
        </p:spPr>
        <p:txBody>
          <a:bodyPr wrap="none" anchor="ctr"/>
          <a:lstStyle/>
          <a:p>
            <a:endParaRPr lang="fr-FR">
              <a:latin typeface="Verdana" pitchFamily="34" charset="0"/>
            </a:endParaRPr>
          </a:p>
        </p:txBody>
      </p:sp>
      <p:sp>
        <p:nvSpPr>
          <p:cNvPr id="23566" name="Rectangle 13"/>
          <p:cNvSpPr>
            <a:spLocks noChangeArrowheads="1"/>
          </p:cNvSpPr>
          <p:nvPr/>
        </p:nvSpPr>
        <p:spPr bwMode="auto">
          <a:xfrm>
            <a:off x="4818063" y="2330450"/>
            <a:ext cx="641350" cy="1335088"/>
          </a:xfrm>
          <a:prstGeom prst="rect">
            <a:avLst/>
          </a:prstGeom>
          <a:solidFill>
            <a:schemeClr val="accent2"/>
          </a:solidFill>
          <a:ln w="9525">
            <a:noFill/>
            <a:prstDash val="dash"/>
            <a:miter lim="800000"/>
            <a:headEnd/>
            <a:tailEnd/>
          </a:ln>
        </p:spPr>
        <p:txBody>
          <a:bodyPr wrap="none" anchor="ctr"/>
          <a:lstStyle/>
          <a:p>
            <a:endParaRPr lang="fr-FR">
              <a:latin typeface="Verdana" pitchFamily="34" charset="0"/>
            </a:endParaRPr>
          </a:p>
        </p:txBody>
      </p:sp>
      <p:sp>
        <p:nvSpPr>
          <p:cNvPr id="23567" name="Rectangle 14"/>
          <p:cNvSpPr>
            <a:spLocks noChangeArrowheads="1"/>
          </p:cNvSpPr>
          <p:nvPr/>
        </p:nvSpPr>
        <p:spPr bwMode="auto">
          <a:xfrm>
            <a:off x="5984875" y="1857375"/>
            <a:ext cx="641350" cy="1793875"/>
          </a:xfrm>
          <a:prstGeom prst="rect">
            <a:avLst/>
          </a:prstGeom>
          <a:solidFill>
            <a:schemeClr val="accent2"/>
          </a:solidFill>
          <a:ln w="9525">
            <a:noFill/>
            <a:prstDash val="dash"/>
            <a:miter lim="800000"/>
            <a:headEnd/>
            <a:tailEnd/>
          </a:ln>
        </p:spPr>
        <p:txBody>
          <a:bodyPr wrap="none" anchor="ctr"/>
          <a:lstStyle/>
          <a:p>
            <a:endParaRPr lang="fr-FR">
              <a:latin typeface="Verdana" pitchFamily="34" charset="0"/>
            </a:endParaRPr>
          </a:p>
        </p:txBody>
      </p:sp>
      <p:sp>
        <p:nvSpPr>
          <p:cNvPr id="23568" name="Line 15"/>
          <p:cNvSpPr>
            <a:spLocks noChangeShapeType="1"/>
          </p:cNvSpPr>
          <p:nvPr/>
        </p:nvSpPr>
        <p:spPr bwMode="auto">
          <a:xfrm flipV="1">
            <a:off x="1457325" y="2946400"/>
            <a:ext cx="1257300" cy="57150"/>
          </a:xfrm>
          <a:prstGeom prst="line">
            <a:avLst/>
          </a:prstGeom>
          <a:noFill/>
          <a:ln w="28575">
            <a:solidFill>
              <a:schemeClr val="accent3"/>
            </a:solidFill>
            <a:round/>
            <a:headEnd type="oval" w="med" len="med"/>
            <a:tailEnd type="oval" w="med" len="med"/>
          </a:ln>
        </p:spPr>
        <p:txBody>
          <a:bodyPr/>
          <a:lstStyle/>
          <a:p>
            <a:endParaRPr lang="de-DE"/>
          </a:p>
        </p:txBody>
      </p:sp>
      <p:sp>
        <p:nvSpPr>
          <p:cNvPr id="23569" name="Line 16"/>
          <p:cNvSpPr>
            <a:spLocks noChangeShapeType="1"/>
          </p:cNvSpPr>
          <p:nvPr/>
        </p:nvSpPr>
        <p:spPr bwMode="auto">
          <a:xfrm flipV="1">
            <a:off x="1457325" y="1401763"/>
            <a:ext cx="6007100" cy="1611312"/>
          </a:xfrm>
          <a:prstGeom prst="line">
            <a:avLst/>
          </a:prstGeom>
          <a:noFill/>
          <a:ln w="28575">
            <a:solidFill>
              <a:schemeClr val="accent3"/>
            </a:solidFill>
            <a:round/>
            <a:headEnd type="oval" w="med" len="med"/>
            <a:tailEnd type="oval" w="med" len="med"/>
          </a:ln>
        </p:spPr>
        <p:txBody>
          <a:bodyPr/>
          <a:lstStyle/>
          <a:p>
            <a:endParaRPr lang="de-DE"/>
          </a:p>
        </p:txBody>
      </p:sp>
      <p:sp>
        <p:nvSpPr>
          <p:cNvPr id="23570" name="Line 17"/>
          <p:cNvSpPr>
            <a:spLocks noChangeShapeType="1"/>
          </p:cNvSpPr>
          <p:nvPr/>
        </p:nvSpPr>
        <p:spPr bwMode="auto">
          <a:xfrm flipV="1">
            <a:off x="1455738" y="1874838"/>
            <a:ext cx="4843462" cy="1135062"/>
          </a:xfrm>
          <a:prstGeom prst="line">
            <a:avLst/>
          </a:prstGeom>
          <a:noFill/>
          <a:ln w="28575">
            <a:solidFill>
              <a:schemeClr val="accent3"/>
            </a:solidFill>
            <a:round/>
            <a:headEnd type="oval" w="med" len="med"/>
            <a:tailEnd type="oval" w="med" len="med"/>
          </a:ln>
        </p:spPr>
        <p:txBody>
          <a:bodyPr/>
          <a:lstStyle/>
          <a:p>
            <a:endParaRPr lang="de-DE"/>
          </a:p>
        </p:txBody>
      </p:sp>
      <p:sp>
        <p:nvSpPr>
          <p:cNvPr id="23571" name="Line 18"/>
          <p:cNvSpPr>
            <a:spLocks noChangeShapeType="1"/>
          </p:cNvSpPr>
          <p:nvPr/>
        </p:nvSpPr>
        <p:spPr bwMode="auto">
          <a:xfrm flipV="1">
            <a:off x="1387475" y="2330450"/>
            <a:ext cx="3781425" cy="671513"/>
          </a:xfrm>
          <a:prstGeom prst="line">
            <a:avLst/>
          </a:prstGeom>
          <a:noFill/>
          <a:ln w="28575">
            <a:solidFill>
              <a:schemeClr val="accent3"/>
            </a:solidFill>
            <a:round/>
            <a:headEnd type="oval" w="med" len="med"/>
            <a:tailEnd type="oval" w="med" len="med"/>
          </a:ln>
        </p:spPr>
        <p:txBody>
          <a:bodyPr/>
          <a:lstStyle/>
          <a:p>
            <a:endParaRPr lang="de-DE"/>
          </a:p>
        </p:txBody>
      </p:sp>
      <p:sp>
        <p:nvSpPr>
          <p:cNvPr id="23572" name="Line 19"/>
          <p:cNvSpPr>
            <a:spLocks noChangeShapeType="1"/>
          </p:cNvSpPr>
          <p:nvPr/>
        </p:nvSpPr>
        <p:spPr bwMode="auto">
          <a:xfrm flipV="1">
            <a:off x="1454150" y="2663825"/>
            <a:ext cx="2462213" cy="338138"/>
          </a:xfrm>
          <a:prstGeom prst="line">
            <a:avLst/>
          </a:prstGeom>
          <a:noFill/>
          <a:ln w="28575">
            <a:solidFill>
              <a:schemeClr val="accent3"/>
            </a:solidFill>
            <a:round/>
            <a:headEnd type="oval" w="med" len="med"/>
            <a:tailEnd type="oval" w="med" len="med"/>
          </a:ln>
        </p:spPr>
        <p:txBody>
          <a:bodyPr/>
          <a:lstStyle/>
          <a:p>
            <a:endParaRPr lang="de-DE"/>
          </a:p>
        </p:txBody>
      </p:sp>
      <p:sp>
        <p:nvSpPr>
          <p:cNvPr id="23573" name="Line 20"/>
          <p:cNvSpPr>
            <a:spLocks noChangeShapeType="1"/>
          </p:cNvSpPr>
          <p:nvPr/>
        </p:nvSpPr>
        <p:spPr bwMode="auto">
          <a:xfrm flipV="1">
            <a:off x="2714625" y="2663825"/>
            <a:ext cx="1201738" cy="279400"/>
          </a:xfrm>
          <a:prstGeom prst="line">
            <a:avLst/>
          </a:prstGeom>
          <a:noFill/>
          <a:ln w="28575">
            <a:solidFill>
              <a:schemeClr val="accent1"/>
            </a:solidFill>
            <a:round/>
            <a:headEnd type="oval" w="med" len="med"/>
            <a:tailEnd type="oval" w="med" len="med"/>
          </a:ln>
        </p:spPr>
        <p:txBody>
          <a:bodyPr/>
          <a:lstStyle/>
          <a:p>
            <a:endParaRPr lang="de-DE"/>
          </a:p>
        </p:txBody>
      </p:sp>
      <p:sp>
        <p:nvSpPr>
          <p:cNvPr id="23574" name="Line 21"/>
          <p:cNvSpPr>
            <a:spLocks noChangeShapeType="1"/>
          </p:cNvSpPr>
          <p:nvPr/>
        </p:nvSpPr>
        <p:spPr bwMode="auto">
          <a:xfrm flipV="1">
            <a:off x="2717800" y="2330450"/>
            <a:ext cx="2451100" cy="612775"/>
          </a:xfrm>
          <a:prstGeom prst="line">
            <a:avLst/>
          </a:prstGeom>
          <a:noFill/>
          <a:ln w="28575">
            <a:solidFill>
              <a:schemeClr val="accent1"/>
            </a:solidFill>
            <a:round/>
            <a:headEnd type="oval" w="med" len="med"/>
            <a:tailEnd type="oval" w="med" len="med"/>
          </a:ln>
        </p:spPr>
        <p:txBody>
          <a:bodyPr/>
          <a:lstStyle/>
          <a:p>
            <a:endParaRPr lang="de-DE"/>
          </a:p>
        </p:txBody>
      </p:sp>
      <p:sp>
        <p:nvSpPr>
          <p:cNvPr id="23575" name="Line 22"/>
          <p:cNvSpPr>
            <a:spLocks noChangeShapeType="1"/>
          </p:cNvSpPr>
          <p:nvPr/>
        </p:nvSpPr>
        <p:spPr bwMode="auto">
          <a:xfrm flipV="1">
            <a:off x="2716213" y="1870075"/>
            <a:ext cx="3582987" cy="1071563"/>
          </a:xfrm>
          <a:prstGeom prst="line">
            <a:avLst/>
          </a:prstGeom>
          <a:noFill/>
          <a:ln w="28575">
            <a:solidFill>
              <a:schemeClr val="accent1"/>
            </a:solidFill>
            <a:round/>
            <a:headEnd type="oval" w="med" len="med"/>
            <a:tailEnd type="oval" w="med" len="med"/>
          </a:ln>
        </p:spPr>
        <p:txBody>
          <a:bodyPr/>
          <a:lstStyle/>
          <a:p>
            <a:endParaRPr lang="de-DE"/>
          </a:p>
        </p:txBody>
      </p:sp>
      <p:sp>
        <p:nvSpPr>
          <p:cNvPr id="23576" name="Line 23"/>
          <p:cNvSpPr>
            <a:spLocks noChangeShapeType="1"/>
          </p:cNvSpPr>
          <p:nvPr/>
        </p:nvSpPr>
        <p:spPr bwMode="auto">
          <a:xfrm flipV="1">
            <a:off x="2717800" y="1397000"/>
            <a:ext cx="4746625" cy="1544638"/>
          </a:xfrm>
          <a:prstGeom prst="line">
            <a:avLst/>
          </a:prstGeom>
          <a:noFill/>
          <a:ln w="28575">
            <a:solidFill>
              <a:schemeClr val="accent1"/>
            </a:solidFill>
            <a:round/>
            <a:headEnd type="oval" w="med" len="med"/>
            <a:tailEnd type="oval" w="med" len="med"/>
          </a:ln>
        </p:spPr>
        <p:txBody>
          <a:bodyPr/>
          <a:lstStyle/>
          <a:p>
            <a:endParaRPr lang="de-DE"/>
          </a:p>
        </p:txBody>
      </p:sp>
      <p:sp>
        <p:nvSpPr>
          <p:cNvPr id="23577" name="Line 24"/>
          <p:cNvSpPr>
            <a:spLocks noChangeShapeType="1"/>
          </p:cNvSpPr>
          <p:nvPr/>
        </p:nvSpPr>
        <p:spPr bwMode="auto">
          <a:xfrm flipV="1">
            <a:off x="812800" y="5994400"/>
            <a:ext cx="7504113" cy="14288"/>
          </a:xfrm>
          <a:prstGeom prst="line">
            <a:avLst/>
          </a:prstGeom>
          <a:noFill/>
          <a:ln w="9525">
            <a:solidFill>
              <a:schemeClr val="tx1"/>
            </a:solidFill>
            <a:round/>
            <a:headEnd/>
            <a:tailEnd type="triangle" w="med" len="med"/>
          </a:ln>
        </p:spPr>
        <p:txBody>
          <a:bodyPr/>
          <a:lstStyle/>
          <a:p>
            <a:endParaRPr lang="de-DE"/>
          </a:p>
        </p:txBody>
      </p:sp>
      <p:sp>
        <p:nvSpPr>
          <p:cNvPr id="23578" name="Line 25"/>
          <p:cNvSpPr>
            <a:spLocks noChangeShapeType="1"/>
          </p:cNvSpPr>
          <p:nvPr/>
        </p:nvSpPr>
        <p:spPr bwMode="auto">
          <a:xfrm flipV="1">
            <a:off x="2101850" y="4498975"/>
            <a:ext cx="0" cy="1509713"/>
          </a:xfrm>
          <a:prstGeom prst="line">
            <a:avLst/>
          </a:prstGeom>
          <a:noFill/>
          <a:ln w="9525">
            <a:solidFill>
              <a:schemeClr val="tx1"/>
            </a:solidFill>
            <a:round/>
            <a:headEnd/>
            <a:tailEnd type="triangle" w="med" len="med"/>
          </a:ln>
        </p:spPr>
        <p:txBody>
          <a:bodyPr/>
          <a:lstStyle/>
          <a:p>
            <a:endParaRPr lang="de-DE"/>
          </a:p>
        </p:txBody>
      </p:sp>
      <p:sp>
        <p:nvSpPr>
          <p:cNvPr id="23579" name="Freeform 26"/>
          <p:cNvSpPr>
            <a:spLocks/>
          </p:cNvSpPr>
          <p:nvPr/>
        </p:nvSpPr>
        <p:spPr bwMode="auto">
          <a:xfrm>
            <a:off x="2587625" y="5113338"/>
            <a:ext cx="4846638" cy="769937"/>
          </a:xfrm>
          <a:custGeom>
            <a:avLst/>
            <a:gdLst>
              <a:gd name="T0" fmla="*/ 0 w 3053"/>
              <a:gd name="T1" fmla="*/ 2147483647 h 485"/>
              <a:gd name="T2" fmla="*/ 2147483647 w 3053"/>
              <a:gd name="T3" fmla="*/ 2147483647 h 485"/>
              <a:gd name="T4" fmla="*/ 2147483647 w 3053"/>
              <a:gd name="T5" fmla="*/ 2147483647 h 485"/>
              <a:gd name="T6" fmla="*/ 2147483647 w 3053"/>
              <a:gd name="T7" fmla="*/ 2147483647 h 485"/>
              <a:gd name="T8" fmla="*/ 2147483647 w 3053"/>
              <a:gd name="T9" fmla="*/ 0 h 485"/>
              <a:gd name="T10" fmla="*/ 0 60000 65536"/>
              <a:gd name="T11" fmla="*/ 0 60000 65536"/>
              <a:gd name="T12" fmla="*/ 0 60000 65536"/>
              <a:gd name="T13" fmla="*/ 0 60000 65536"/>
              <a:gd name="T14" fmla="*/ 0 60000 65536"/>
              <a:gd name="T15" fmla="*/ 0 w 3053"/>
              <a:gd name="T16" fmla="*/ 0 h 485"/>
              <a:gd name="T17" fmla="*/ 3053 w 3053"/>
              <a:gd name="T18" fmla="*/ 485 h 485"/>
            </a:gdLst>
            <a:ahLst/>
            <a:cxnLst>
              <a:cxn ang="T10">
                <a:pos x="T0" y="T1"/>
              </a:cxn>
              <a:cxn ang="T11">
                <a:pos x="T2" y="T3"/>
              </a:cxn>
              <a:cxn ang="T12">
                <a:pos x="T4" y="T5"/>
              </a:cxn>
              <a:cxn ang="T13">
                <a:pos x="T6" y="T7"/>
              </a:cxn>
              <a:cxn ang="T14">
                <a:pos x="T8" y="T9"/>
              </a:cxn>
            </a:cxnLst>
            <a:rect l="T15" t="T16" r="T17" b="T18"/>
            <a:pathLst>
              <a:path w="3053" h="485">
                <a:moveTo>
                  <a:pt x="0" y="485"/>
                </a:moveTo>
                <a:lnTo>
                  <a:pt x="859" y="357"/>
                </a:lnTo>
                <a:lnTo>
                  <a:pt x="1609" y="192"/>
                </a:lnTo>
                <a:lnTo>
                  <a:pt x="2331" y="55"/>
                </a:lnTo>
                <a:lnTo>
                  <a:pt x="3053" y="0"/>
                </a:lnTo>
              </a:path>
            </a:pathLst>
          </a:custGeom>
          <a:noFill/>
          <a:ln w="28575">
            <a:solidFill>
              <a:schemeClr val="accent3"/>
            </a:solidFill>
            <a:round/>
            <a:headEnd/>
            <a:tailEnd/>
          </a:ln>
        </p:spPr>
        <p:txBody>
          <a:bodyPr/>
          <a:lstStyle/>
          <a:p>
            <a:endParaRPr lang="de-DE"/>
          </a:p>
        </p:txBody>
      </p:sp>
      <p:sp>
        <p:nvSpPr>
          <p:cNvPr id="23580" name="Freeform 27"/>
          <p:cNvSpPr>
            <a:spLocks/>
          </p:cNvSpPr>
          <p:nvPr/>
        </p:nvSpPr>
        <p:spPr bwMode="auto">
          <a:xfrm>
            <a:off x="2560638" y="4630738"/>
            <a:ext cx="3802062" cy="534987"/>
          </a:xfrm>
          <a:custGeom>
            <a:avLst/>
            <a:gdLst>
              <a:gd name="T0" fmla="*/ 0 w 2395"/>
              <a:gd name="T1" fmla="*/ 2147483647 h 329"/>
              <a:gd name="T2" fmla="*/ 2147483647 w 2395"/>
              <a:gd name="T3" fmla="*/ 2147483647 h 329"/>
              <a:gd name="T4" fmla="*/ 2147483647 w 2395"/>
              <a:gd name="T5" fmla="*/ 2147483647 h 329"/>
              <a:gd name="T6" fmla="*/ 2147483647 w 2395"/>
              <a:gd name="T7" fmla="*/ 0 h 329"/>
              <a:gd name="T8" fmla="*/ 0 60000 65536"/>
              <a:gd name="T9" fmla="*/ 0 60000 65536"/>
              <a:gd name="T10" fmla="*/ 0 60000 65536"/>
              <a:gd name="T11" fmla="*/ 0 60000 65536"/>
              <a:gd name="T12" fmla="*/ 0 w 2395"/>
              <a:gd name="T13" fmla="*/ 0 h 329"/>
              <a:gd name="T14" fmla="*/ 2395 w 2395"/>
              <a:gd name="T15" fmla="*/ 329 h 329"/>
            </a:gdLst>
            <a:ahLst/>
            <a:cxnLst>
              <a:cxn ang="T8">
                <a:pos x="T0" y="T1"/>
              </a:cxn>
              <a:cxn ang="T9">
                <a:pos x="T2" y="T3"/>
              </a:cxn>
              <a:cxn ang="T10">
                <a:pos x="T4" y="T5"/>
              </a:cxn>
              <a:cxn ang="T11">
                <a:pos x="T6" y="T7"/>
              </a:cxn>
            </a:cxnLst>
            <a:rect l="T12" t="T13" r="T14" b="T15"/>
            <a:pathLst>
              <a:path w="2395" h="329">
                <a:moveTo>
                  <a:pt x="0" y="329"/>
                </a:moveTo>
                <a:lnTo>
                  <a:pt x="832" y="329"/>
                </a:lnTo>
                <a:lnTo>
                  <a:pt x="1609" y="182"/>
                </a:lnTo>
                <a:lnTo>
                  <a:pt x="2395" y="0"/>
                </a:lnTo>
              </a:path>
            </a:pathLst>
          </a:custGeom>
          <a:noFill/>
          <a:ln w="28575">
            <a:solidFill>
              <a:schemeClr val="accent1"/>
            </a:solidFill>
            <a:round/>
            <a:headEnd/>
            <a:tailEnd/>
          </a:ln>
        </p:spPr>
        <p:txBody>
          <a:bodyPr/>
          <a:lstStyle/>
          <a:p>
            <a:endParaRPr lang="de-DE"/>
          </a:p>
        </p:txBody>
      </p:sp>
      <p:graphicFrame>
        <p:nvGraphicFramePr>
          <p:cNvPr id="23557" name="Object 29"/>
          <p:cNvGraphicFramePr>
            <a:graphicFrameLocks noChangeAspect="1"/>
          </p:cNvGraphicFramePr>
          <p:nvPr>
            <p:extLst>
              <p:ext uri="{D42A27DB-BD31-4B8C-83A1-F6EECF244321}">
                <p14:modId xmlns:p14="http://schemas.microsoft.com/office/powerpoint/2010/main" val="3562585937"/>
              </p:ext>
            </p:extLst>
          </p:nvPr>
        </p:nvGraphicFramePr>
        <p:xfrm>
          <a:off x="1706563" y="4025900"/>
          <a:ext cx="835025" cy="561975"/>
        </p:xfrm>
        <a:graphic>
          <a:graphicData uri="http://schemas.openxmlformats.org/presentationml/2006/ole">
            <mc:AlternateContent xmlns:mc="http://schemas.openxmlformats.org/markup-compatibility/2006">
              <mc:Choice xmlns:v="urn:schemas-microsoft-com:vml" Requires="v">
                <p:oleObj spid="_x0000_s1706295" name="Formel" r:id="rId6" imgW="419040" imgH="241200" progId="Equation.3">
                  <p:embed/>
                </p:oleObj>
              </mc:Choice>
              <mc:Fallback>
                <p:oleObj name="Formel" r:id="rId6" imgW="419040" imgH="241200" progId="Equation.3">
                  <p:embed/>
                  <p:pic>
                    <p:nvPicPr>
                      <p:cNvPr id="0" name="Object 29"/>
                      <p:cNvPicPr>
                        <a:picLocks noChangeAspect="1" noChangeArrowheads="1"/>
                      </p:cNvPicPr>
                      <p:nvPr/>
                    </p:nvPicPr>
                    <p:blipFill>
                      <a:blip r:embed="rId7"/>
                      <a:srcRect/>
                      <a:stretch>
                        <a:fillRect/>
                      </a:stretch>
                    </p:blipFill>
                    <p:spPr bwMode="auto">
                      <a:xfrm>
                        <a:off x="1706563" y="4025900"/>
                        <a:ext cx="835025" cy="561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582" name="Text Box 8"/>
          <p:cNvSpPr txBox="1">
            <a:spLocks noChangeArrowheads="1"/>
          </p:cNvSpPr>
          <p:nvPr/>
        </p:nvSpPr>
        <p:spPr bwMode="auto">
          <a:xfrm>
            <a:off x="8212138" y="5713413"/>
            <a:ext cx="268287" cy="461962"/>
          </a:xfrm>
          <a:prstGeom prst="rect">
            <a:avLst/>
          </a:prstGeom>
          <a:noFill/>
          <a:ln w="9525">
            <a:noFill/>
            <a:miter lim="800000"/>
            <a:headEnd/>
            <a:tailEnd/>
          </a:ln>
        </p:spPr>
        <p:txBody>
          <a:bodyPr>
            <a:spAutoFit/>
          </a:bodyPr>
          <a:lstStyle/>
          <a:p>
            <a:r>
              <a:rPr lang="de-DE" sz="2400">
                <a:sym typeface="Symbol" pitchFamily="18" charset="2"/>
              </a:rPr>
              <a:t>t</a:t>
            </a:r>
          </a:p>
        </p:txBody>
      </p:sp>
      <p:sp>
        <p:nvSpPr>
          <p:cNvPr id="2" name="Titel 1"/>
          <p:cNvSpPr>
            <a:spLocks noGrp="1"/>
          </p:cNvSpPr>
          <p:nvPr>
            <p:ph type="title"/>
          </p:nvPr>
        </p:nvSpPr>
        <p:spPr/>
        <p:txBody>
          <a:bodyPr/>
          <a:lstStyle/>
          <a:p>
            <a:r>
              <a:rPr lang="de-CH" dirty="0"/>
              <a:t>Forward </a:t>
            </a:r>
            <a:r>
              <a:rPr lang="de-CH" dirty="0" err="1"/>
              <a:t>curves</a:t>
            </a:r>
            <a:r>
              <a:rPr lang="de-CH" dirty="0"/>
              <a:t> </a:t>
            </a:r>
            <a:r>
              <a:rPr lang="de-CH" dirty="0" err="1"/>
              <a:t>can</a:t>
            </a:r>
            <a:r>
              <a:rPr lang="de-CH" dirty="0"/>
              <a:t> </a:t>
            </a:r>
            <a:r>
              <a:rPr lang="de-CH" dirty="0" err="1"/>
              <a:t>be</a:t>
            </a:r>
            <a:r>
              <a:rPr lang="de-CH" dirty="0"/>
              <a:t> </a:t>
            </a:r>
            <a:r>
              <a:rPr lang="de-CH" dirty="0" err="1"/>
              <a:t>read</a:t>
            </a:r>
            <a:r>
              <a:rPr lang="de-CH" dirty="0"/>
              <a:t> off </a:t>
            </a:r>
            <a:r>
              <a:rPr lang="de-CH" dirty="0" err="1"/>
              <a:t>spot</a:t>
            </a:r>
            <a:r>
              <a:rPr lang="de-CH" dirty="0"/>
              <a:t> </a:t>
            </a:r>
            <a:r>
              <a:rPr lang="de-CH" dirty="0" err="1"/>
              <a:t>curves</a:t>
            </a:r>
            <a:endParaRPr lang="de-CH"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5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57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57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73" grpId="0" animBg="1"/>
      <p:bldP spid="23574" grpId="0" animBg="1"/>
      <p:bldP spid="23575" grpId="0" animBg="1"/>
      <p:bldP spid="23576" grpId="0" animBg="1"/>
      <p:bldP spid="23579" grpId="0" animBg="1"/>
      <p:bldP spid="2358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1507" name="Left Arrow 32"/>
          <p:cNvSpPr>
            <a:spLocks noChangeArrowheads="1"/>
          </p:cNvSpPr>
          <p:nvPr/>
        </p:nvSpPr>
        <p:spPr bwMode="auto">
          <a:xfrm>
            <a:off x="1495425" y="2690813"/>
            <a:ext cx="6899275" cy="962025"/>
          </a:xfrm>
          <a:prstGeom prst="leftArrow">
            <a:avLst>
              <a:gd name="adj1" fmla="val 100000"/>
              <a:gd name="adj2" fmla="val 39776"/>
            </a:avLst>
          </a:prstGeom>
          <a:solidFill>
            <a:schemeClr val="accent1"/>
          </a:solidFill>
          <a:ln w="25400" algn="ctr">
            <a:noFill/>
            <a:miter lim="800000"/>
            <a:headEnd/>
            <a:tailEnd/>
          </a:ln>
        </p:spPr>
        <p:txBody>
          <a:bodyPr anchor="ctr"/>
          <a:lstStyle/>
          <a:p>
            <a:r>
              <a:rPr lang="fr-CH" dirty="0">
                <a:solidFill>
                  <a:srgbClr val="FFFFFF"/>
                </a:solidFill>
                <a:latin typeface="Verdana" pitchFamily="34" charset="0"/>
              </a:rPr>
              <a:t>  </a:t>
            </a:r>
            <a:r>
              <a:rPr lang="fr-CH" sz="2400" b="1" dirty="0" err="1">
                <a:solidFill>
                  <a:srgbClr val="FFFFFF"/>
                </a:solidFill>
                <a:latin typeface="Verdana" pitchFamily="34" charset="0"/>
              </a:rPr>
              <a:t>Managing</a:t>
            </a:r>
            <a:r>
              <a:rPr lang="fr-CH" sz="2400" b="1" dirty="0">
                <a:solidFill>
                  <a:srgbClr val="FFFFFF"/>
                </a:solidFill>
                <a:latin typeface="Verdana" pitchFamily="34" charset="0"/>
              </a:rPr>
              <a:t> </a:t>
            </a:r>
            <a:r>
              <a:rPr lang="fr-CH" sz="2400" b="1" dirty="0" err="1">
                <a:solidFill>
                  <a:srgbClr val="FFFFFF"/>
                </a:solidFill>
                <a:latin typeface="Verdana" pitchFamily="34" charset="0"/>
              </a:rPr>
              <a:t>interest</a:t>
            </a:r>
            <a:r>
              <a:rPr lang="fr-CH" sz="2400" b="1" dirty="0">
                <a:solidFill>
                  <a:srgbClr val="FFFFFF"/>
                </a:solidFill>
                <a:latin typeface="Verdana" pitchFamily="34" charset="0"/>
              </a:rPr>
              <a:t> rates</a:t>
            </a:r>
          </a:p>
        </p:txBody>
      </p:sp>
      <p:sp>
        <p:nvSpPr>
          <p:cNvPr id="31" name="Oval 30"/>
          <p:cNvSpPr/>
          <p:nvPr/>
        </p:nvSpPr>
        <p:spPr>
          <a:xfrm>
            <a:off x="779463" y="2630488"/>
            <a:ext cx="1096962" cy="1096962"/>
          </a:xfrm>
          <a:prstGeom prst="ellipse">
            <a:avLst/>
          </a:prstGeom>
          <a:solidFill>
            <a:schemeClr val="accent4"/>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H" sz="4000" b="1" dirty="0">
                <a:solidFill>
                  <a:srgbClr val="FFFFFF"/>
                </a:solidFill>
              </a:rPr>
              <a:t>3</a:t>
            </a:r>
          </a:p>
        </p:txBody>
      </p:sp>
    </p:spTree>
    <p:extLst>
      <p:ext uri="{BB962C8B-B14F-4D97-AF65-F5344CB8AC3E}">
        <p14:creationId xmlns:p14="http://schemas.microsoft.com/office/powerpoint/2010/main" val="16824798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dirty="0">
              <a:solidFill>
                <a:schemeClr val="bg2"/>
              </a:solidFill>
            </a:endParaRPr>
          </a:p>
        </p:txBody>
      </p:sp>
      <p:sp>
        <p:nvSpPr>
          <p:cNvPr id="3" name="Inhaltsplatzhalter 2"/>
          <p:cNvSpPr>
            <a:spLocks noGrp="1"/>
          </p:cNvSpPr>
          <p:nvPr>
            <p:ph idx="1"/>
          </p:nvPr>
        </p:nvSpPr>
        <p:spPr/>
        <p:txBody>
          <a:bodyPr/>
          <a:lstStyle/>
          <a:p>
            <a:endParaRPr lang="de-CH"/>
          </a:p>
        </p:txBody>
      </p:sp>
      <p:sp>
        <p:nvSpPr>
          <p:cNvPr id="4" name="Foliennummernplatzhalter 3"/>
          <p:cNvSpPr>
            <a:spLocks noGrp="1"/>
          </p:cNvSpPr>
          <p:nvPr>
            <p:ph type="sldNum" sz="quarter" idx="4294967295"/>
          </p:nvPr>
        </p:nvSpPr>
        <p:spPr>
          <a:xfrm>
            <a:off x="1089025" y="6453188"/>
            <a:ext cx="7918450" cy="404812"/>
          </a:xfrm>
          <a:prstGeom prst="rect">
            <a:avLst/>
          </a:prstGeom>
        </p:spPr>
        <p:txBody>
          <a:bodyPr/>
          <a:lstStyle/>
          <a:p>
            <a:pPr>
              <a:defRPr/>
            </a:pPr>
            <a:fld id="{8459ECC6-0410-47C7-A692-C03D676262E1}" type="slidenum">
              <a:rPr lang="de-CH" smtClean="0"/>
              <a:pPr>
                <a:defRPr/>
              </a:pPr>
              <a:t>34</a:t>
            </a:fld>
            <a:r>
              <a:rPr lang="de-CH"/>
              <a:t>, </a:t>
            </a:r>
            <a:fld id="{BF5DE8DE-B72F-47A7-B80D-6BAA52AC6AD8}" type="datetime4">
              <a:rPr lang="de-CH" smtClean="0"/>
              <a:pPr>
                <a:defRPr/>
              </a:pPr>
              <a:t>3. November 2018</a:t>
            </a:fld>
            <a:endParaRPr lang="de-CH"/>
          </a:p>
        </p:txBody>
      </p:sp>
      <p:pic>
        <p:nvPicPr>
          <p:cNvPr id="16424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6" y="-2364"/>
            <a:ext cx="103441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171447" y="1336940"/>
            <a:ext cx="3838575" cy="384721"/>
          </a:xfrm>
          <a:prstGeom prst="rect">
            <a:avLst/>
          </a:prstGeom>
          <a:noFill/>
        </p:spPr>
        <p:txBody>
          <a:bodyPr wrap="square" rtlCol="0">
            <a:spAutoFit/>
          </a:bodyPr>
          <a:lstStyle/>
          <a:p>
            <a:r>
              <a:rPr lang="de-CH" b="1" dirty="0">
                <a:solidFill>
                  <a:schemeClr val="bg2"/>
                </a:solidFill>
                <a:latin typeface="+mn-lt"/>
              </a:rPr>
              <a:t>Bill H. Gross</a:t>
            </a:r>
          </a:p>
        </p:txBody>
      </p:sp>
      <p:sp>
        <p:nvSpPr>
          <p:cNvPr id="8" name="Textfeld 7"/>
          <p:cNvSpPr txBox="1"/>
          <p:nvPr/>
        </p:nvSpPr>
        <p:spPr>
          <a:xfrm>
            <a:off x="161921" y="1725382"/>
            <a:ext cx="3838575" cy="384721"/>
          </a:xfrm>
          <a:prstGeom prst="rect">
            <a:avLst/>
          </a:prstGeom>
          <a:noFill/>
        </p:spPr>
        <p:txBody>
          <a:bodyPr wrap="square" rtlCol="0">
            <a:spAutoFit/>
          </a:bodyPr>
          <a:lstStyle/>
          <a:p>
            <a:r>
              <a:rPr lang="de-CH" b="1" dirty="0" err="1">
                <a:solidFill>
                  <a:schemeClr val="bg2"/>
                </a:solidFill>
                <a:latin typeface="+mn-lt"/>
              </a:rPr>
              <a:t>Founder</a:t>
            </a:r>
            <a:r>
              <a:rPr lang="de-CH" b="1" dirty="0">
                <a:solidFill>
                  <a:schemeClr val="bg2"/>
                </a:solidFill>
                <a:latin typeface="+mn-lt"/>
              </a:rPr>
              <a:t> </a:t>
            </a:r>
            <a:r>
              <a:rPr lang="de-CH" b="1" dirty="0" err="1">
                <a:solidFill>
                  <a:schemeClr val="bg2"/>
                </a:solidFill>
                <a:latin typeface="+mn-lt"/>
              </a:rPr>
              <a:t>and</a:t>
            </a:r>
            <a:r>
              <a:rPr lang="de-CH" b="1" dirty="0">
                <a:solidFill>
                  <a:schemeClr val="bg2"/>
                </a:solidFill>
                <a:latin typeface="+mn-lt"/>
              </a:rPr>
              <a:t> CIO </a:t>
            </a:r>
            <a:r>
              <a:rPr lang="de-CH" b="1" dirty="0" err="1">
                <a:solidFill>
                  <a:schemeClr val="bg2"/>
                </a:solidFill>
                <a:latin typeface="+mn-lt"/>
              </a:rPr>
              <a:t>of</a:t>
            </a:r>
            <a:r>
              <a:rPr lang="de-CH" b="1" dirty="0">
                <a:solidFill>
                  <a:schemeClr val="bg2"/>
                </a:solidFill>
                <a:latin typeface="+mn-lt"/>
              </a:rPr>
              <a:t> PIMCO</a:t>
            </a:r>
          </a:p>
        </p:txBody>
      </p:sp>
      <p:sp>
        <p:nvSpPr>
          <p:cNvPr id="9" name="Textfeld 8"/>
          <p:cNvSpPr txBox="1"/>
          <p:nvPr/>
        </p:nvSpPr>
        <p:spPr>
          <a:xfrm>
            <a:off x="171448" y="2111741"/>
            <a:ext cx="3248028" cy="677108"/>
          </a:xfrm>
          <a:prstGeom prst="rect">
            <a:avLst/>
          </a:prstGeom>
          <a:noFill/>
        </p:spPr>
        <p:txBody>
          <a:bodyPr wrap="square" rtlCol="0">
            <a:spAutoFit/>
          </a:bodyPr>
          <a:lstStyle/>
          <a:p>
            <a:r>
              <a:rPr lang="de-CH" b="1" dirty="0">
                <a:solidFill>
                  <a:schemeClr val="bg2"/>
                </a:solidFill>
                <a:latin typeface="+mn-lt"/>
              </a:rPr>
              <a:t>2005-2014: </a:t>
            </a:r>
            <a:r>
              <a:rPr lang="de-CH" b="1" dirty="0" err="1">
                <a:solidFill>
                  <a:schemeClr val="bg2"/>
                </a:solidFill>
                <a:latin typeface="+mn-lt"/>
              </a:rPr>
              <a:t>earned</a:t>
            </a:r>
            <a:r>
              <a:rPr lang="de-CH" b="1" dirty="0">
                <a:solidFill>
                  <a:schemeClr val="bg2"/>
                </a:solidFill>
                <a:latin typeface="+mn-lt"/>
              </a:rPr>
              <a:t> </a:t>
            </a:r>
            <a:r>
              <a:rPr lang="de-CH" b="1" dirty="0" err="1">
                <a:solidFill>
                  <a:schemeClr val="bg2"/>
                </a:solidFill>
                <a:latin typeface="+mn-lt"/>
              </a:rPr>
              <a:t>more</a:t>
            </a:r>
            <a:r>
              <a:rPr lang="de-CH" b="1" dirty="0">
                <a:solidFill>
                  <a:schemeClr val="bg2"/>
                </a:solidFill>
                <a:latin typeface="+mn-lt"/>
              </a:rPr>
              <a:t> </a:t>
            </a:r>
            <a:r>
              <a:rPr lang="de-CH" b="1" dirty="0" err="1">
                <a:solidFill>
                  <a:schemeClr val="bg2"/>
                </a:solidFill>
                <a:latin typeface="+mn-lt"/>
              </a:rPr>
              <a:t>than</a:t>
            </a:r>
            <a:r>
              <a:rPr lang="de-CH" b="1" dirty="0">
                <a:solidFill>
                  <a:schemeClr val="bg2"/>
                </a:solidFill>
                <a:latin typeface="+mn-lt"/>
              </a:rPr>
              <a:t> 1 </a:t>
            </a:r>
            <a:r>
              <a:rPr lang="de-CH" b="1" dirty="0" err="1">
                <a:solidFill>
                  <a:schemeClr val="bg2"/>
                </a:solidFill>
                <a:latin typeface="+mn-lt"/>
              </a:rPr>
              <a:t>Mio</a:t>
            </a:r>
            <a:r>
              <a:rPr lang="de-CH" b="1" dirty="0">
                <a:solidFill>
                  <a:schemeClr val="bg2"/>
                </a:solidFill>
                <a:latin typeface="+mn-lt"/>
              </a:rPr>
              <a:t> $ ….</a:t>
            </a:r>
          </a:p>
        </p:txBody>
      </p:sp>
      <p:sp>
        <p:nvSpPr>
          <p:cNvPr id="10" name="Textfeld 9"/>
          <p:cNvSpPr txBox="1"/>
          <p:nvPr/>
        </p:nvSpPr>
        <p:spPr>
          <a:xfrm>
            <a:off x="257171" y="2693599"/>
            <a:ext cx="3838575" cy="384721"/>
          </a:xfrm>
          <a:prstGeom prst="rect">
            <a:avLst/>
          </a:prstGeom>
          <a:noFill/>
        </p:spPr>
        <p:txBody>
          <a:bodyPr wrap="square" rtlCol="0">
            <a:spAutoFit/>
          </a:bodyPr>
          <a:lstStyle/>
          <a:p>
            <a:r>
              <a:rPr lang="de-CH" b="1" dirty="0">
                <a:solidFill>
                  <a:schemeClr val="bg2"/>
                </a:solidFill>
                <a:latin typeface="+mn-lt"/>
              </a:rPr>
              <a:t>…. per </a:t>
            </a:r>
            <a:r>
              <a:rPr lang="de-CH" b="1" dirty="0" err="1">
                <a:solidFill>
                  <a:schemeClr val="bg2"/>
                </a:solidFill>
                <a:latin typeface="+mn-lt"/>
              </a:rPr>
              <a:t>day</a:t>
            </a:r>
            <a:r>
              <a:rPr lang="de-CH" b="1" dirty="0">
                <a:solidFill>
                  <a:schemeClr val="bg2"/>
                </a:solidFill>
                <a:latin typeface="+mn-lt"/>
              </a:rPr>
              <a:t>!</a:t>
            </a:r>
          </a:p>
        </p:txBody>
      </p:sp>
      <p:sp>
        <p:nvSpPr>
          <p:cNvPr id="6" name="Rechteck 5"/>
          <p:cNvSpPr/>
          <p:nvPr/>
        </p:nvSpPr>
        <p:spPr>
          <a:xfrm>
            <a:off x="80959" y="202675"/>
            <a:ext cx="5472116" cy="714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CH" b="1" dirty="0">
                <a:solidFill>
                  <a:schemeClr val="bg2"/>
                </a:solidFill>
              </a:rPr>
              <a:t>Want </a:t>
            </a:r>
            <a:r>
              <a:rPr lang="de-CH" b="1" dirty="0" err="1">
                <a:solidFill>
                  <a:schemeClr val="bg2"/>
                </a:solidFill>
              </a:rPr>
              <a:t>to</a:t>
            </a:r>
            <a:r>
              <a:rPr lang="de-CH" b="1" dirty="0">
                <a:solidFill>
                  <a:schemeClr val="bg2"/>
                </a:solidFill>
              </a:rPr>
              <a:t> </a:t>
            </a:r>
            <a:r>
              <a:rPr lang="de-CH" b="1" dirty="0" err="1">
                <a:solidFill>
                  <a:schemeClr val="bg2"/>
                </a:solidFill>
              </a:rPr>
              <a:t>learn</a:t>
            </a:r>
            <a:r>
              <a:rPr lang="de-CH" b="1" dirty="0">
                <a:solidFill>
                  <a:schemeClr val="bg2"/>
                </a:solidFill>
              </a:rPr>
              <a:t> </a:t>
            </a:r>
            <a:r>
              <a:rPr lang="de-CH" b="1" dirty="0" err="1">
                <a:solidFill>
                  <a:schemeClr val="bg2"/>
                </a:solidFill>
              </a:rPr>
              <a:t>about</a:t>
            </a:r>
            <a:r>
              <a:rPr lang="de-CH" b="1" dirty="0">
                <a:solidFill>
                  <a:schemeClr val="bg2"/>
                </a:solidFill>
              </a:rPr>
              <a:t> </a:t>
            </a:r>
            <a:r>
              <a:rPr lang="de-CH" b="1" dirty="0" err="1">
                <a:solidFill>
                  <a:schemeClr val="bg2"/>
                </a:solidFill>
              </a:rPr>
              <a:t>bond</a:t>
            </a:r>
            <a:r>
              <a:rPr lang="de-CH" b="1" dirty="0">
                <a:solidFill>
                  <a:schemeClr val="bg2"/>
                </a:solidFill>
              </a:rPr>
              <a:t> </a:t>
            </a:r>
            <a:r>
              <a:rPr lang="de-CH" b="1" dirty="0" err="1">
                <a:solidFill>
                  <a:schemeClr val="bg2"/>
                </a:solidFill>
              </a:rPr>
              <a:t>management</a:t>
            </a:r>
            <a:r>
              <a:rPr lang="de-CH" b="1" dirty="0">
                <a:solidFill>
                  <a:schemeClr val="bg2"/>
                </a:solidFill>
              </a:rPr>
              <a:t>?</a:t>
            </a:r>
          </a:p>
        </p:txBody>
      </p:sp>
    </p:spTree>
    <p:extLst>
      <p:ext uri="{BB962C8B-B14F-4D97-AF65-F5344CB8AC3E}">
        <p14:creationId xmlns:p14="http://schemas.microsoft.com/office/powerpoint/2010/main" val="24988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0"/>
                                  </p:iterate>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A09413-51EA-4C34-88DE-1ADA2B7A26BB}"/>
              </a:ext>
            </a:extLst>
          </p:cNvPr>
          <p:cNvSpPr>
            <a:spLocks noGrp="1"/>
          </p:cNvSpPr>
          <p:nvPr>
            <p:ph type="title"/>
          </p:nvPr>
        </p:nvSpPr>
        <p:spPr/>
        <p:txBody>
          <a:bodyPr/>
          <a:lstStyle/>
          <a:p>
            <a:r>
              <a:rPr lang="de-CH" dirty="0" err="1"/>
              <a:t>He’s</a:t>
            </a:r>
            <a:r>
              <a:rPr lang="de-CH" dirty="0"/>
              <a:t> not </a:t>
            </a:r>
            <a:r>
              <a:rPr lang="de-CH" dirty="0" err="1"/>
              <a:t>even</a:t>
            </a:r>
            <a:r>
              <a:rPr lang="de-CH" dirty="0"/>
              <a:t> a </a:t>
            </a:r>
            <a:r>
              <a:rPr lang="de-CH" dirty="0" err="1"/>
              <a:t>great</a:t>
            </a:r>
            <a:r>
              <a:rPr lang="de-CH" dirty="0"/>
              <a:t> </a:t>
            </a:r>
            <a:r>
              <a:rPr lang="de-CH" dirty="0" err="1"/>
              <a:t>portfolio</a:t>
            </a:r>
            <a:r>
              <a:rPr lang="de-CH" dirty="0"/>
              <a:t> </a:t>
            </a:r>
            <a:r>
              <a:rPr lang="de-CH" dirty="0" err="1"/>
              <a:t>manager</a:t>
            </a:r>
            <a:r>
              <a:rPr lang="de-CH" dirty="0"/>
              <a:t> …</a:t>
            </a:r>
          </a:p>
        </p:txBody>
      </p:sp>
      <p:pic>
        <p:nvPicPr>
          <p:cNvPr id="5" name="Inhaltsplatzhalter 4">
            <a:extLst>
              <a:ext uri="{FF2B5EF4-FFF2-40B4-BE49-F238E27FC236}">
                <a16:creationId xmlns:a16="http://schemas.microsoft.com/office/drawing/2014/main" id="{32A20E7E-A381-41C7-AA63-17838AC305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7700" y="1507910"/>
            <a:ext cx="8169275" cy="3981879"/>
          </a:xfrm>
        </p:spPr>
      </p:pic>
      <p:sp>
        <p:nvSpPr>
          <p:cNvPr id="6" name="Sprechblase: oval 5">
            <a:extLst>
              <a:ext uri="{FF2B5EF4-FFF2-40B4-BE49-F238E27FC236}">
                <a16:creationId xmlns:a16="http://schemas.microsoft.com/office/drawing/2014/main" id="{5E940AA1-E116-4F95-A068-F807EF729793}"/>
              </a:ext>
            </a:extLst>
          </p:cNvPr>
          <p:cNvSpPr/>
          <p:nvPr/>
        </p:nvSpPr>
        <p:spPr>
          <a:xfrm>
            <a:off x="5633883" y="4080386"/>
            <a:ext cx="2015613" cy="688259"/>
          </a:xfrm>
          <a:prstGeom prst="wedgeEllipseCallout">
            <a:avLst>
              <a:gd name="adj1" fmla="val -1782"/>
              <a:gd name="adj2" fmla="val -11164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dirty="0"/>
              <a:t>Bill Gross’ </a:t>
            </a:r>
            <a:r>
              <a:rPr lang="de-CH" sz="1600" dirty="0" err="1"/>
              <a:t>new</a:t>
            </a:r>
            <a:r>
              <a:rPr lang="de-CH" sz="1600" dirty="0"/>
              <a:t> </a:t>
            </a:r>
            <a:r>
              <a:rPr lang="de-CH" sz="1600" dirty="0" err="1"/>
              <a:t>fund</a:t>
            </a:r>
            <a:endParaRPr lang="de-CH" sz="1600" dirty="0"/>
          </a:p>
        </p:txBody>
      </p:sp>
      <p:sp>
        <p:nvSpPr>
          <p:cNvPr id="7" name="Sprechblase: oval 6">
            <a:extLst>
              <a:ext uri="{FF2B5EF4-FFF2-40B4-BE49-F238E27FC236}">
                <a16:creationId xmlns:a16="http://schemas.microsoft.com/office/drawing/2014/main" id="{E227BED7-54CA-4EE1-9DFB-FFE91B6F0F6B}"/>
              </a:ext>
            </a:extLst>
          </p:cNvPr>
          <p:cNvSpPr/>
          <p:nvPr/>
        </p:nvSpPr>
        <p:spPr>
          <a:xfrm>
            <a:off x="5506064" y="2413149"/>
            <a:ext cx="2669457" cy="732502"/>
          </a:xfrm>
          <a:prstGeom prst="wedgeEllipseCallout">
            <a:avLst>
              <a:gd name="adj1" fmla="val -8582"/>
              <a:gd name="adj2" fmla="val 9313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dirty="0"/>
              <a:t>US Treasury </a:t>
            </a:r>
            <a:r>
              <a:rPr lang="de-CH" sz="1600" dirty="0" err="1"/>
              <a:t>benchmark</a:t>
            </a:r>
            <a:endParaRPr lang="de-CH" sz="1600" dirty="0"/>
          </a:p>
        </p:txBody>
      </p:sp>
    </p:spTree>
    <p:extLst>
      <p:ext uri="{BB962C8B-B14F-4D97-AF65-F5344CB8AC3E}">
        <p14:creationId xmlns:p14="http://schemas.microsoft.com/office/powerpoint/2010/main" val="1809889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BB5467-3861-42C7-89FA-DFFD51C54B7F}"/>
              </a:ext>
            </a:extLst>
          </p:cNvPr>
          <p:cNvSpPr>
            <a:spLocks noGrp="1"/>
          </p:cNvSpPr>
          <p:nvPr>
            <p:ph type="title"/>
          </p:nvPr>
        </p:nvSpPr>
        <p:spPr/>
        <p:txBody>
          <a:bodyPr/>
          <a:lstStyle/>
          <a:p>
            <a:r>
              <a:rPr lang="de-CH" dirty="0"/>
              <a:t>… but was </a:t>
            </a:r>
            <a:r>
              <a:rPr lang="de-CH" dirty="0" err="1"/>
              <a:t>riding</a:t>
            </a:r>
            <a:r>
              <a:rPr lang="de-CH" dirty="0"/>
              <a:t> a </a:t>
            </a:r>
            <a:r>
              <a:rPr lang="de-CH" dirty="0" err="1"/>
              <a:t>good</a:t>
            </a:r>
            <a:r>
              <a:rPr lang="de-CH" dirty="0"/>
              <a:t> </a:t>
            </a:r>
            <a:r>
              <a:rPr lang="de-CH" dirty="0" err="1"/>
              <a:t>wave</a:t>
            </a:r>
            <a:r>
              <a:rPr lang="de-CH" dirty="0"/>
              <a:t>.</a:t>
            </a:r>
          </a:p>
        </p:txBody>
      </p:sp>
      <p:pic>
        <p:nvPicPr>
          <p:cNvPr id="5" name="Inhaltsplatzhalter 4">
            <a:extLst>
              <a:ext uri="{FF2B5EF4-FFF2-40B4-BE49-F238E27FC236}">
                <a16:creationId xmlns:a16="http://schemas.microsoft.com/office/drawing/2014/main" id="{5BFA4985-1DBD-4928-8C78-C906A3C106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8174" y="1114425"/>
            <a:ext cx="8169275" cy="4768850"/>
          </a:xfrm>
        </p:spPr>
      </p:pic>
      <p:sp>
        <p:nvSpPr>
          <p:cNvPr id="6" name="Sprechblase: oval 5">
            <a:extLst>
              <a:ext uri="{FF2B5EF4-FFF2-40B4-BE49-F238E27FC236}">
                <a16:creationId xmlns:a16="http://schemas.microsoft.com/office/drawing/2014/main" id="{715570C3-2319-4F21-B1A1-6C6EAEF7AD5D}"/>
              </a:ext>
            </a:extLst>
          </p:cNvPr>
          <p:cNvSpPr/>
          <p:nvPr/>
        </p:nvSpPr>
        <p:spPr>
          <a:xfrm>
            <a:off x="4208206" y="2147678"/>
            <a:ext cx="2669457" cy="732502"/>
          </a:xfrm>
          <a:prstGeom prst="wedgeEllipseCallout">
            <a:avLst>
              <a:gd name="adj1" fmla="val -56832"/>
              <a:gd name="adj2" fmla="val 19381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dirty="0"/>
              <a:t>10-year Treasury </a:t>
            </a:r>
            <a:r>
              <a:rPr lang="de-CH" sz="1600" dirty="0" err="1"/>
              <a:t>yield</a:t>
            </a:r>
            <a:endParaRPr lang="de-CH" sz="1600" dirty="0"/>
          </a:p>
        </p:txBody>
      </p:sp>
    </p:spTree>
    <p:extLst>
      <p:ext uri="{BB962C8B-B14F-4D97-AF65-F5344CB8AC3E}">
        <p14:creationId xmlns:p14="http://schemas.microsoft.com/office/powerpoint/2010/main" val="2478298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p:cNvGrpSpPr/>
          <p:nvPr/>
        </p:nvGrpSpPr>
        <p:grpSpPr>
          <a:xfrm>
            <a:off x="1346200" y="1863725"/>
            <a:ext cx="7691437" cy="3725863"/>
            <a:chOff x="1306513" y="1863725"/>
            <a:chExt cx="7691437" cy="3725863"/>
          </a:xfrm>
        </p:grpSpPr>
        <p:sp>
          <p:nvSpPr>
            <p:cNvPr id="1007640" name="Rectangle 27"/>
            <p:cNvSpPr>
              <a:spLocks noChangeArrowheads="1"/>
            </p:cNvSpPr>
            <p:nvPr/>
          </p:nvSpPr>
          <p:spPr bwMode="auto">
            <a:xfrm>
              <a:off x="7639050" y="1881188"/>
              <a:ext cx="641350" cy="3159125"/>
            </a:xfrm>
            <a:prstGeom prst="rect">
              <a:avLst/>
            </a:prstGeom>
            <a:solidFill>
              <a:schemeClr val="bg1">
                <a:lumMod val="65000"/>
              </a:schemeClr>
            </a:solidFill>
            <a:ln w="9525">
              <a:noFill/>
              <a:miter lim="800000"/>
              <a:headEnd/>
              <a:tailEnd/>
            </a:ln>
          </p:spPr>
          <p:txBody>
            <a:bodyPr wrap="none" anchor="ctr"/>
            <a:lstStyle/>
            <a:p>
              <a:endParaRPr lang="fr-FR">
                <a:latin typeface="Verdana" pitchFamily="34" charset="0"/>
              </a:endParaRPr>
            </a:p>
          </p:txBody>
        </p:sp>
        <p:sp>
          <p:nvSpPr>
            <p:cNvPr id="1007641" name="Rectangle 28"/>
            <p:cNvSpPr>
              <a:spLocks noChangeArrowheads="1"/>
            </p:cNvSpPr>
            <p:nvPr/>
          </p:nvSpPr>
          <p:spPr bwMode="auto">
            <a:xfrm>
              <a:off x="1636713" y="4398963"/>
              <a:ext cx="641350" cy="644525"/>
            </a:xfrm>
            <a:prstGeom prst="rect">
              <a:avLst/>
            </a:prstGeom>
            <a:solidFill>
              <a:schemeClr val="accent4"/>
            </a:solidFill>
            <a:ln w="9525">
              <a:noFill/>
              <a:miter lim="800000"/>
              <a:headEnd/>
              <a:tailEnd/>
            </a:ln>
          </p:spPr>
          <p:txBody>
            <a:bodyPr wrap="none" anchor="ctr"/>
            <a:lstStyle/>
            <a:p>
              <a:endParaRPr lang="fr-FR">
                <a:latin typeface="Verdana" pitchFamily="34" charset="0"/>
              </a:endParaRPr>
            </a:p>
          </p:txBody>
        </p:sp>
        <p:sp>
          <p:nvSpPr>
            <p:cNvPr id="1007643" name="Rectangle 31"/>
            <p:cNvSpPr>
              <a:spLocks noChangeArrowheads="1"/>
            </p:cNvSpPr>
            <p:nvPr/>
          </p:nvSpPr>
          <p:spPr bwMode="auto">
            <a:xfrm>
              <a:off x="4095750" y="3643313"/>
              <a:ext cx="641350" cy="1397000"/>
            </a:xfrm>
            <a:prstGeom prst="rect">
              <a:avLst/>
            </a:prstGeom>
            <a:solidFill>
              <a:schemeClr val="bg1">
                <a:lumMod val="65000"/>
              </a:schemeClr>
            </a:solidFill>
            <a:ln w="9525">
              <a:noFill/>
              <a:prstDash val="dash"/>
              <a:miter lim="800000"/>
              <a:headEnd/>
              <a:tailEnd/>
            </a:ln>
          </p:spPr>
          <p:txBody>
            <a:bodyPr wrap="none" anchor="ctr"/>
            <a:lstStyle/>
            <a:p>
              <a:endParaRPr lang="fr-FR">
                <a:latin typeface="Verdana" pitchFamily="34" charset="0"/>
              </a:endParaRPr>
            </a:p>
          </p:txBody>
        </p:sp>
        <p:sp>
          <p:nvSpPr>
            <p:cNvPr id="1007644" name="Rectangle 32"/>
            <p:cNvSpPr>
              <a:spLocks noChangeArrowheads="1"/>
            </p:cNvSpPr>
            <p:nvPr/>
          </p:nvSpPr>
          <p:spPr bwMode="auto">
            <a:xfrm>
              <a:off x="5326063" y="3165475"/>
              <a:ext cx="641350" cy="1882775"/>
            </a:xfrm>
            <a:prstGeom prst="rect">
              <a:avLst/>
            </a:prstGeom>
            <a:solidFill>
              <a:schemeClr val="bg1">
                <a:lumMod val="65000"/>
              </a:schemeClr>
            </a:solidFill>
            <a:ln w="9525">
              <a:noFill/>
              <a:prstDash val="dash"/>
              <a:miter lim="800000"/>
              <a:headEnd/>
              <a:tailEnd/>
            </a:ln>
          </p:spPr>
          <p:txBody>
            <a:bodyPr wrap="none" anchor="ctr"/>
            <a:lstStyle/>
            <a:p>
              <a:endParaRPr lang="fr-FR">
                <a:latin typeface="Verdana" pitchFamily="34" charset="0"/>
              </a:endParaRPr>
            </a:p>
          </p:txBody>
        </p:sp>
        <p:sp>
          <p:nvSpPr>
            <p:cNvPr id="1007645" name="Rectangle 33"/>
            <p:cNvSpPr>
              <a:spLocks noChangeArrowheads="1"/>
            </p:cNvSpPr>
            <p:nvPr/>
          </p:nvSpPr>
          <p:spPr bwMode="auto">
            <a:xfrm>
              <a:off x="6492875" y="2509838"/>
              <a:ext cx="641350" cy="2530475"/>
            </a:xfrm>
            <a:prstGeom prst="rect">
              <a:avLst/>
            </a:prstGeom>
            <a:solidFill>
              <a:schemeClr val="bg1">
                <a:lumMod val="65000"/>
              </a:schemeClr>
            </a:solidFill>
            <a:ln w="9525">
              <a:noFill/>
              <a:prstDash val="dash"/>
              <a:miter lim="800000"/>
              <a:headEnd/>
              <a:tailEnd/>
            </a:ln>
          </p:spPr>
          <p:txBody>
            <a:bodyPr wrap="none" anchor="ctr"/>
            <a:lstStyle/>
            <a:p>
              <a:endParaRPr lang="fr-FR">
                <a:latin typeface="Verdana" pitchFamily="34" charset="0"/>
              </a:endParaRPr>
            </a:p>
          </p:txBody>
        </p:sp>
        <p:sp>
          <p:nvSpPr>
            <p:cNvPr id="1007646" name="Line 34"/>
            <p:cNvSpPr>
              <a:spLocks noChangeShapeType="1"/>
            </p:cNvSpPr>
            <p:nvPr/>
          </p:nvSpPr>
          <p:spPr bwMode="auto">
            <a:xfrm flipV="1">
              <a:off x="3206750" y="3665538"/>
              <a:ext cx="1184275" cy="384175"/>
            </a:xfrm>
            <a:prstGeom prst="line">
              <a:avLst/>
            </a:prstGeom>
            <a:noFill/>
            <a:ln w="28575">
              <a:solidFill>
                <a:schemeClr val="accent2"/>
              </a:solidFill>
              <a:round/>
              <a:headEnd type="oval" w="med" len="med"/>
              <a:tailEnd type="oval" w="med" len="med"/>
            </a:ln>
          </p:spPr>
          <p:txBody>
            <a:bodyPr/>
            <a:lstStyle/>
            <a:p>
              <a:endParaRPr lang="de-DE"/>
            </a:p>
          </p:txBody>
        </p:sp>
        <p:sp>
          <p:nvSpPr>
            <p:cNvPr id="1007647" name="Line 35"/>
            <p:cNvSpPr>
              <a:spLocks noChangeShapeType="1"/>
            </p:cNvSpPr>
            <p:nvPr/>
          </p:nvSpPr>
          <p:spPr bwMode="auto">
            <a:xfrm flipV="1">
              <a:off x="3213100" y="3182938"/>
              <a:ext cx="2471738" cy="866775"/>
            </a:xfrm>
            <a:prstGeom prst="line">
              <a:avLst/>
            </a:prstGeom>
            <a:noFill/>
            <a:ln w="28575">
              <a:solidFill>
                <a:schemeClr val="accent2"/>
              </a:solidFill>
              <a:round/>
              <a:headEnd type="oval" w="med" len="med"/>
              <a:tailEnd type="oval" w="med" len="med"/>
            </a:ln>
          </p:spPr>
          <p:txBody>
            <a:bodyPr/>
            <a:lstStyle/>
            <a:p>
              <a:endParaRPr lang="de-DE"/>
            </a:p>
          </p:txBody>
        </p:sp>
        <p:sp>
          <p:nvSpPr>
            <p:cNvPr id="1007648" name="Line 36"/>
            <p:cNvSpPr>
              <a:spLocks noChangeShapeType="1"/>
            </p:cNvSpPr>
            <p:nvPr/>
          </p:nvSpPr>
          <p:spPr bwMode="auto">
            <a:xfrm flipV="1">
              <a:off x="3214688" y="2527300"/>
              <a:ext cx="3602037" cy="1531938"/>
            </a:xfrm>
            <a:prstGeom prst="line">
              <a:avLst/>
            </a:prstGeom>
            <a:noFill/>
            <a:ln w="28575">
              <a:solidFill>
                <a:schemeClr val="accent2"/>
              </a:solidFill>
              <a:round/>
              <a:headEnd type="oval" w="med" len="med"/>
              <a:tailEnd type="oval" w="med" len="med"/>
            </a:ln>
          </p:spPr>
          <p:txBody>
            <a:bodyPr/>
            <a:lstStyle/>
            <a:p>
              <a:endParaRPr lang="de-DE"/>
            </a:p>
          </p:txBody>
        </p:sp>
        <p:sp>
          <p:nvSpPr>
            <p:cNvPr id="1007649" name="Rectangle 37"/>
            <p:cNvSpPr>
              <a:spLocks noChangeArrowheads="1"/>
            </p:cNvSpPr>
            <p:nvPr/>
          </p:nvSpPr>
          <p:spPr bwMode="auto">
            <a:xfrm>
              <a:off x="2884488" y="4059238"/>
              <a:ext cx="642937" cy="990600"/>
            </a:xfrm>
            <a:prstGeom prst="rect">
              <a:avLst/>
            </a:prstGeom>
            <a:solidFill>
              <a:schemeClr val="accent1"/>
            </a:solidFill>
            <a:ln w="9525">
              <a:noFill/>
              <a:miter lim="800000"/>
              <a:headEnd/>
              <a:tailEnd/>
            </a:ln>
          </p:spPr>
          <p:txBody>
            <a:bodyPr wrap="none" anchor="ctr"/>
            <a:lstStyle/>
            <a:p>
              <a:endParaRPr lang="fr-FR">
                <a:solidFill>
                  <a:schemeClr val="folHlink"/>
                </a:solidFill>
                <a:latin typeface="Verdana" pitchFamily="34" charset="0"/>
              </a:endParaRPr>
            </a:p>
          </p:txBody>
        </p:sp>
        <p:sp>
          <p:nvSpPr>
            <p:cNvPr id="1007652" name="Line 41"/>
            <p:cNvSpPr>
              <a:spLocks noChangeShapeType="1"/>
            </p:cNvSpPr>
            <p:nvPr/>
          </p:nvSpPr>
          <p:spPr bwMode="auto">
            <a:xfrm flipV="1">
              <a:off x="3206750" y="1863725"/>
              <a:ext cx="4800600" cy="2185988"/>
            </a:xfrm>
            <a:prstGeom prst="line">
              <a:avLst/>
            </a:prstGeom>
            <a:noFill/>
            <a:ln w="28575">
              <a:solidFill>
                <a:schemeClr val="accent2"/>
              </a:solidFill>
              <a:round/>
              <a:headEnd type="oval" w="med" len="med"/>
              <a:tailEnd type="oval" w="med" len="med"/>
            </a:ln>
          </p:spPr>
          <p:txBody>
            <a:bodyPr/>
            <a:lstStyle/>
            <a:p>
              <a:endParaRPr lang="de-DE"/>
            </a:p>
          </p:txBody>
        </p:sp>
        <p:sp>
          <p:nvSpPr>
            <p:cNvPr id="1007653" name="Line 42"/>
            <p:cNvSpPr>
              <a:spLocks noChangeShapeType="1"/>
            </p:cNvSpPr>
            <p:nvPr/>
          </p:nvSpPr>
          <p:spPr bwMode="auto">
            <a:xfrm flipV="1">
              <a:off x="1963738" y="4049713"/>
              <a:ext cx="1243012" cy="341312"/>
            </a:xfrm>
            <a:prstGeom prst="line">
              <a:avLst/>
            </a:prstGeom>
            <a:noFill/>
            <a:ln w="28575">
              <a:solidFill>
                <a:schemeClr val="accent1"/>
              </a:solidFill>
              <a:round/>
              <a:headEnd type="oval" w="med" len="med"/>
              <a:tailEnd type="oval" w="med" len="med"/>
            </a:ln>
          </p:spPr>
          <p:txBody>
            <a:bodyPr/>
            <a:lstStyle/>
            <a:p>
              <a:endParaRPr lang="de-DE"/>
            </a:p>
          </p:txBody>
        </p:sp>
        <p:sp>
          <p:nvSpPr>
            <p:cNvPr id="1007654" name="Line 5"/>
            <p:cNvSpPr>
              <a:spLocks noChangeShapeType="1"/>
            </p:cNvSpPr>
            <p:nvPr/>
          </p:nvSpPr>
          <p:spPr bwMode="auto">
            <a:xfrm>
              <a:off x="1306513" y="5048250"/>
              <a:ext cx="7205662" cy="1588"/>
            </a:xfrm>
            <a:prstGeom prst="line">
              <a:avLst/>
            </a:prstGeom>
            <a:noFill/>
            <a:ln w="9525">
              <a:solidFill>
                <a:schemeClr val="tx1"/>
              </a:solidFill>
              <a:round/>
              <a:headEnd/>
              <a:tailEnd type="triangle" w="med" len="med"/>
            </a:ln>
          </p:spPr>
          <p:txBody>
            <a:bodyPr/>
            <a:lstStyle/>
            <a:p>
              <a:endParaRPr lang="de-DE"/>
            </a:p>
          </p:txBody>
        </p:sp>
        <p:sp>
          <p:nvSpPr>
            <p:cNvPr id="1007655" name="Text Box 8"/>
            <p:cNvSpPr txBox="1">
              <a:spLocks noChangeArrowheads="1"/>
            </p:cNvSpPr>
            <p:nvPr/>
          </p:nvSpPr>
          <p:spPr bwMode="auto">
            <a:xfrm>
              <a:off x="8585200" y="4767263"/>
              <a:ext cx="412750" cy="822325"/>
            </a:xfrm>
            <a:prstGeom prst="rect">
              <a:avLst/>
            </a:prstGeom>
            <a:noFill/>
            <a:ln w="9525">
              <a:noFill/>
              <a:miter lim="800000"/>
              <a:headEnd/>
              <a:tailEnd/>
            </a:ln>
          </p:spPr>
          <p:txBody>
            <a:bodyPr>
              <a:spAutoFit/>
            </a:bodyPr>
            <a:lstStyle/>
            <a:p>
              <a:r>
                <a:rPr lang="de-DE" sz="2400">
                  <a:sym typeface="Symbol" pitchFamily="18" charset="2"/>
                </a:rPr>
                <a:t>t</a:t>
              </a:r>
            </a:p>
            <a:p>
              <a:endParaRPr lang="de-DE" sz="2400">
                <a:sym typeface="Symbol" pitchFamily="18" charset="2"/>
              </a:endParaRPr>
            </a:p>
          </p:txBody>
        </p:sp>
      </p:grpSp>
      <p:graphicFrame>
        <p:nvGraphicFramePr>
          <p:cNvPr id="1007635" name="Object 19"/>
          <p:cNvGraphicFramePr>
            <a:graphicFrameLocks noChangeAspect="1"/>
          </p:cNvGraphicFramePr>
          <p:nvPr>
            <p:extLst>
              <p:ext uri="{D42A27DB-BD31-4B8C-83A1-F6EECF244321}">
                <p14:modId xmlns:p14="http://schemas.microsoft.com/office/powerpoint/2010/main" val="942788055"/>
              </p:ext>
            </p:extLst>
          </p:nvPr>
        </p:nvGraphicFramePr>
        <p:xfrm>
          <a:off x="1595438" y="5137150"/>
          <a:ext cx="671512" cy="579438"/>
        </p:xfrm>
        <a:graphic>
          <a:graphicData uri="http://schemas.openxmlformats.org/presentationml/2006/ole">
            <mc:AlternateContent xmlns:mc="http://schemas.openxmlformats.org/markup-compatibility/2006">
              <mc:Choice xmlns:v="urn:schemas-microsoft-com:vml" Requires="v">
                <p:oleObj spid="_x0000_s1008540" name="Formel" r:id="rId4" imgW="279360" imgH="241200" progId="Equation.3">
                  <p:embed/>
                </p:oleObj>
              </mc:Choice>
              <mc:Fallback>
                <p:oleObj name="Formel" r:id="rId4" imgW="279360" imgH="241200" progId="Equation.3">
                  <p:embed/>
                  <p:pic>
                    <p:nvPicPr>
                      <p:cNvPr id="0" name="Picture 19"/>
                      <p:cNvPicPr>
                        <a:picLocks noChangeAspect="1" noChangeArrowheads="1"/>
                      </p:cNvPicPr>
                      <p:nvPr/>
                    </p:nvPicPr>
                    <p:blipFill>
                      <a:blip r:embed="rId5"/>
                      <a:srcRect/>
                      <a:stretch>
                        <a:fillRect/>
                      </a:stretch>
                    </p:blipFill>
                    <p:spPr bwMode="auto">
                      <a:xfrm>
                        <a:off x="1595438" y="5137150"/>
                        <a:ext cx="671512" cy="579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el 2"/>
          <p:cNvSpPr>
            <a:spLocks noGrp="1"/>
          </p:cNvSpPr>
          <p:nvPr>
            <p:ph type="title"/>
          </p:nvPr>
        </p:nvSpPr>
        <p:spPr/>
        <p:txBody>
          <a:bodyPr/>
          <a:lstStyle/>
          <a:p>
            <a:r>
              <a:rPr lang="de-CH" dirty="0" err="1"/>
              <a:t>If</a:t>
            </a:r>
            <a:r>
              <a:rPr lang="de-CH" dirty="0"/>
              <a:t> </a:t>
            </a:r>
            <a:r>
              <a:rPr lang="de-CH" dirty="0" err="1"/>
              <a:t>forwards</a:t>
            </a:r>
            <a:r>
              <a:rPr lang="de-CH" dirty="0"/>
              <a:t> </a:t>
            </a:r>
            <a:r>
              <a:rPr lang="de-CH" dirty="0" err="1"/>
              <a:t>are</a:t>
            </a:r>
            <a:r>
              <a:rPr lang="de-CH" dirty="0"/>
              <a:t> </a:t>
            </a:r>
            <a:r>
              <a:rPr lang="de-CH" dirty="0" err="1"/>
              <a:t>true</a:t>
            </a:r>
            <a:r>
              <a:rPr lang="de-CH" dirty="0"/>
              <a:t>, </a:t>
            </a:r>
            <a:r>
              <a:rPr lang="de-CH" dirty="0" err="1"/>
              <a:t>duration</a:t>
            </a:r>
            <a:r>
              <a:rPr lang="de-CH" dirty="0"/>
              <a:t> </a:t>
            </a:r>
            <a:r>
              <a:rPr lang="de-CH" dirty="0" err="1"/>
              <a:t>management</a:t>
            </a:r>
            <a:r>
              <a:rPr lang="de-CH" dirty="0"/>
              <a:t> </a:t>
            </a:r>
            <a:r>
              <a:rPr lang="de-CH" dirty="0" err="1"/>
              <a:t>is</a:t>
            </a:r>
            <a:r>
              <a:rPr lang="de-CH" dirty="0"/>
              <a:t> </a:t>
            </a:r>
            <a:r>
              <a:rPr lang="de-CH" dirty="0" err="1"/>
              <a:t>useless</a:t>
            </a:r>
            <a:endParaRPr lang="de-CH" dirty="0"/>
          </a:p>
        </p:txBody>
      </p:sp>
      <p:sp>
        <p:nvSpPr>
          <p:cNvPr id="25" name="Line 26"/>
          <p:cNvSpPr>
            <a:spLocks noChangeShapeType="1"/>
          </p:cNvSpPr>
          <p:nvPr/>
        </p:nvSpPr>
        <p:spPr bwMode="auto">
          <a:xfrm>
            <a:off x="2572380" y="2741612"/>
            <a:ext cx="0" cy="2295525"/>
          </a:xfrm>
          <a:prstGeom prst="line">
            <a:avLst/>
          </a:prstGeom>
          <a:noFill/>
          <a:ln w="9525">
            <a:solidFill>
              <a:schemeClr val="tx1"/>
            </a:solidFill>
            <a:round/>
            <a:headEnd type="triangle" w="med" len="med"/>
            <a:tailEnd/>
          </a:ln>
        </p:spPr>
        <p:txBody>
          <a:bodyPr/>
          <a:lstStyle/>
          <a:p>
            <a:endParaRPr lang="de-DE"/>
          </a:p>
        </p:txBody>
      </p:sp>
      <p:sp>
        <p:nvSpPr>
          <p:cNvPr id="4" name="Pfeil nach oben 3"/>
          <p:cNvSpPr/>
          <p:nvPr/>
        </p:nvSpPr>
        <p:spPr>
          <a:xfrm>
            <a:off x="1676400" y="4087950"/>
            <a:ext cx="608642" cy="318841"/>
          </a:xfrm>
          <a:prstGeom prst="up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0" name="Gerade Verbindung 9"/>
          <p:cNvCxnSpPr/>
          <p:nvPr/>
        </p:nvCxnSpPr>
        <p:spPr>
          <a:xfrm>
            <a:off x="714593" y="4421025"/>
            <a:ext cx="1257300" cy="0"/>
          </a:xfrm>
          <a:prstGeom prst="line">
            <a:avLst/>
          </a:prstGeom>
          <a:ln>
            <a:solidFill>
              <a:schemeClr val="accent4"/>
            </a:solidFill>
            <a:prstDash val="sysDash"/>
          </a:ln>
        </p:spPr>
        <p:style>
          <a:lnRef idx="1">
            <a:schemeClr val="accent1"/>
          </a:lnRef>
          <a:fillRef idx="0">
            <a:schemeClr val="accent1"/>
          </a:fillRef>
          <a:effectRef idx="0">
            <a:schemeClr val="accent1"/>
          </a:effectRef>
          <a:fontRef idx="minor">
            <a:schemeClr val="tx1"/>
          </a:fontRef>
        </p:style>
      </p:cxnSp>
      <p:sp>
        <p:nvSpPr>
          <p:cNvPr id="2" name="Textfeld 1"/>
          <p:cNvSpPr txBox="1"/>
          <p:nvPr/>
        </p:nvSpPr>
        <p:spPr>
          <a:xfrm>
            <a:off x="1997075" y="5304465"/>
            <a:ext cx="200923" cy="384721"/>
          </a:xfrm>
          <a:prstGeom prst="rect">
            <a:avLst/>
          </a:prstGeom>
          <a:noFill/>
        </p:spPr>
        <p:txBody>
          <a:bodyPr wrap="square" rtlCol="0">
            <a:spAutoFit/>
          </a:bodyPr>
          <a:lstStyle/>
          <a:p>
            <a:r>
              <a:rPr lang="de-CH" dirty="0"/>
              <a:t>1</a:t>
            </a:r>
          </a:p>
        </p:txBody>
      </p:sp>
      <p:sp>
        <p:nvSpPr>
          <p:cNvPr id="22" name="Textfeld 21"/>
          <p:cNvSpPr txBox="1"/>
          <p:nvPr/>
        </p:nvSpPr>
        <p:spPr>
          <a:xfrm>
            <a:off x="2003425" y="5302217"/>
            <a:ext cx="200923" cy="384721"/>
          </a:xfrm>
          <a:prstGeom prst="rect">
            <a:avLst/>
          </a:prstGeom>
          <a:noFill/>
        </p:spPr>
        <p:txBody>
          <a:bodyPr wrap="square" rtlCol="0">
            <a:spAutoFit/>
          </a:bodyPr>
          <a:lstStyle/>
          <a:p>
            <a:r>
              <a:rPr lang="de-CH" dirty="0"/>
              <a:t>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2.96296E-6 L -0.13785 0.00625 " pathEditMode="relative" rAng="0" ptsTypes="AA">
                                      <p:cBhvr>
                                        <p:cTn id="6" dur="2000" fill="hold"/>
                                        <p:tgtEl>
                                          <p:spTgt spid="8"/>
                                        </p:tgtEl>
                                        <p:attrNameLst>
                                          <p:attrName>ppt_x</p:attrName>
                                          <p:attrName>ppt_y</p:attrName>
                                        </p:attrNameLst>
                                      </p:cBhvr>
                                      <p:rCtr x="-6892" y="301"/>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childTnLst>
                                </p:cTn>
                              </p:par>
                              <p:par>
                                <p:cTn id="10" presetID="10" presetClass="exit" presetSubtype="0" fill="hold" grpId="0" nodeType="withEffect">
                                  <p:stCondLst>
                                    <p:cond delay="0"/>
                                  </p:stCondLst>
                                  <p:childTnLst>
                                    <p:animEffect transition="out" filter="fade">
                                      <p:cBhvr>
                                        <p:cTn id="11" dur="2000"/>
                                        <p:tgtEl>
                                          <p:spTgt spid="22"/>
                                        </p:tgtEl>
                                      </p:cBhvr>
                                    </p:animEffect>
                                    <p:set>
                                      <p:cBhvr>
                                        <p:cTn id="12" dur="1" fill="hold">
                                          <p:stCondLst>
                                            <p:cond delay="1999"/>
                                          </p:stCondLst>
                                        </p:cTn>
                                        <p:tgtEl>
                                          <p:spTgt spid="2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26" presetClass="emph" presetSubtype="0" repeatCount="4000" fill="hold" grpId="1" nodeType="withEffect">
                                  <p:stCondLst>
                                    <p:cond delay="0"/>
                                  </p:stCondLst>
                                  <p:childTnLst>
                                    <p:animEffect transition="out" filter="fade">
                                      <p:cBhvr>
                                        <p:cTn id="18" dur="1000" tmFilter="0, 0; .2, .5; .8, .5; 1, 0"/>
                                        <p:tgtEl>
                                          <p:spTgt spid="4"/>
                                        </p:tgtEl>
                                      </p:cBhvr>
                                    </p:animEffect>
                                    <p:animScale>
                                      <p:cBhvr>
                                        <p:cTn id="19" dur="500" autoRev="1" fill="hold"/>
                                        <p:tgtEl>
                                          <p:spTgt spid="4"/>
                                        </p:tgtEl>
                                      </p:cBhvr>
                                      <p:by x="105000" y="105000"/>
                                    </p:animScale>
                                  </p:childTnLst>
                                </p:cTn>
                              </p:par>
                              <p:par>
                                <p:cTn id="20" presetID="1"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err="1"/>
              <a:t>What</a:t>
            </a:r>
            <a:r>
              <a:rPr lang="de-CH" dirty="0"/>
              <a:t> </a:t>
            </a:r>
            <a:r>
              <a:rPr lang="de-CH" dirty="0" err="1"/>
              <a:t>does</a:t>
            </a:r>
            <a:r>
              <a:rPr lang="de-CH" dirty="0"/>
              <a:t> </a:t>
            </a:r>
            <a:r>
              <a:rPr lang="de-CH" dirty="0" err="1"/>
              <a:t>management</a:t>
            </a:r>
            <a:r>
              <a:rPr lang="de-CH" dirty="0"/>
              <a:t> </a:t>
            </a:r>
            <a:r>
              <a:rPr lang="de-CH" dirty="0" err="1"/>
              <a:t>of</a:t>
            </a:r>
            <a:r>
              <a:rPr lang="de-CH" dirty="0"/>
              <a:t> </a:t>
            </a:r>
            <a:r>
              <a:rPr lang="de-CH" dirty="0" err="1"/>
              <a:t>bond</a:t>
            </a:r>
            <a:r>
              <a:rPr lang="de-CH" dirty="0"/>
              <a:t> </a:t>
            </a:r>
            <a:r>
              <a:rPr lang="de-CH" dirty="0" err="1"/>
              <a:t>portfolios</a:t>
            </a:r>
            <a:r>
              <a:rPr lang="de-CH" dirty="0"/>
              <a:t> </a:t>
            </a:r>
            <a:r>
              <a:rPr lang="de-CH" dirty="0" err="1"/>
              <a:t>mean</a:t>
            </a:r>
            <a:r>
              <a:rPr lang="de-CH" dirty="0"/>
              <a:t>?</a:t>
            </a:r>
          </a:p>
        </p:txBody>
      </p:sp>
      <p:sp>
        <p:nvSpPr>
          <p:cNvPr id="4" name="Textplatzhalter 3"/>
          <p:cNvSpPr>
            <a:spLocks noGrp="1"/>
          </p:cNvSpPr>
          <p:nvPr>
            <p:ph type="body" idx="1"/>
          </p:nvPr>
        </p:nvSpPr>
        <p:spPr>
          <a:xfrm>
            <a:off x="457200" y="1377458"/>
            <a:ext cx="4040188" cy="639762"/>
          </a:xfrm>
        </p:spPr>
        <p:txBody>
          <a:bodyPr anchor="ctr"/>
          <a:lstStyle/>
          <a:p>
            <a:r>
              <a:rPr lang="de-CH" b="0" dirty="0" err="1"/>
              <a:t>Wealth</a:t>
            </a:r>
            <a:r>
              <a:rPr lang="de-CH" b="0" dirty="0"/>
              <a:t> Management</a:t>
            </a:r>
          </a:p>
        </p:txBody>
      </p:sp>
      <p:sp>
        <p:nvSpPr>
          <p:cNvPr id="5" name="Inhaltsplatzhalter 4"/>
          <p:cNvSpPr>
            <a:spLocks noGrp="1"/>
          </p:cNvSpPr>
          <p:nvPr>
            <p:ph sz="half" idx="2"/>
          </p:nvPr>
        </p:nvSpPr>
        <p:spPr/>
        <p:txBody>
          <a:bodyPr/>
          <a:lstStyle/>
          <a:p>
            <a:pPr>
              <a:spcBef>
                <a:spcPts val="600"/>
              </a:spcBef>
              <a:spcAft>
                <a:spcPts val="600"/>
              </a:spcAft>
            </a:pPr>
            <a:r>
              <a:rPr lang="de-CH" sz="1600" dirty="0" err="1"/>
              <a:t>Get</a:t>
            </a:r>
            <a:r>
              <a:rPr lang="de-CH" sz="1600" dirty="0"/>
              <a:t> </a:t>
            </a:r>
            <a:r>
              <a:rPr lang="de-CH" sz="1600" dirty="0" err="1"/>
              <a:t>exposure</a:t>
            </a:r>
            <a:r>
              <a:rPr lang="de-CH" sz="1600" dirty="0"/>
              <a:t> </a:t>
            </a:r>
            <a:r>
              <a:rPr lang="de-CH" sz="1600" dirty="0" err="1"/>
              <a:t>to</a:t>
            </a:r>
            <a:r>
              <a:rPr lang="de-CH" sz="1600" dirty="0"/>
              <a:t> </a:t>
            </a:r>
            <a:r>
              <a:rPr lang="de-CH" sz="1600" dirty="0" err="1"/>
              <a:t>the</a:t>
            </a:r>
            <a:r>
              <a:rPr lang="de-CH" sz="1600" dirty="0"/>
              <a:t> </a:t>
            </a:r>
            <a:r>
              <a:rPr lang="de-CH" sz="1600" dirty="0" err="1"/>
              <a:t>asset</a:t>
            </a:r>
            <a:r>
              <a:rPr lang="de-CH" sz="1600" dirty="0"/>
              <a:t> </a:t>
            </a:r>
            <a:r>
              <a:rPr lang="de-CH" sz="1600" dirty="0" err="1"/>
              <a:t>class</a:t>
            </a:r>
            <a:r>
              <a:rPr lang="de-CH" sz="1600" dirty="0"/>
              <a:t> in a total </a:t>
            </a:r>
            <a:r>
              <a:rPr lang="de-CH" sz="1600" dirty="0" err="1"/>
              <a:t>portfolio</a:t>
            </a:r>
            <a:r>
              <a:rPr lang="de-CH" sz="1600" dirty="0"/>
              <a:t> </a:t>
            </a:r>
            <a:r>
              <a:rPr lang="de-CH" sz="1600" dirty="0" err="1"/>
              <a:t>context</a:t>
            </a:r>
            <a:r>
              <a:rPr lang="de-CH" sz="1600" dirty="0"/>
              <a:t> (</a:t>
            </a:r>
            <a:r>
              <a:rPr lang="de-CH" sz="1600" dirty="0" err="1"/>
              <a:t>direct</a:t>
            </a:r>
            <a:r>
              <a:rPr lang="de-CH" sz="1600" dirty="0"/>
              <a:t> </a:t>
            </a:r>
            <a:r>
              <a:rPr lang="de-CH" sz="1600" dirty="0" err="1"/>
              <a:t>or</a:t>
            </a:r>
            <a:r>
              <a:rPr lang="de-CH" sz="1600" dirty="0"/>
              <a:t> </a:t>
            </a:r>
            <a:r>
              <a:rPr lang="de-CH" sz="1600" dirty="0" err="1"/>
              <a:t>pooled</a:t>
            </a:r>
            <a:r>
              <a:rPr lang="de-CH" sz="1600" dirty="0"/>
              <a:t>)</a:t>
            </a:r>
          </a:p>
          <a:p>
            <a:pPr>
              <a:spcBef>
                <a:spcPts val="600"/>
              </a:spcBef>
              <a:spcAft>
                <a:spcPts val="600"/>
              </a:spcAft>
            </a:pPr>
            <a:r>
              <a:rPr lang="de-CH" sz="1600" dirty="0"/>
              <a:t>Mental </a:t>
            </a:r>
            <a:r>
              <a:rPr lang="de-CH" sz="1600" dirty="0" err="1"/>
              <a:t>accounting</a:t>
            </a:r>
            <a:r>
              <a:rPr lang="de-CH" sz="1600" dirty="0"/>
              <a:t>: </a:t>
            </a:r>
            <a:r>
              <a:rPr lang="de-CH" sz="1600" dirty="0" err="1"/>
              <a:t>bonds</a:t>
            </a:r>
            <a:r>
              <a:rPr lang="de-CH" sz="1600" dirty="0"/>
              <a:t> </a:t>
            </a:r>
            <a:r>
              <a:rPr lang="de-CH" sz="1600" dirty="0" err="1"/>
              <a:t>treated</a:t>
            </a:r>
            <a:r>
              <a:rPr lang="de-CH" sz="1600" dirty="0"/>
              <a:t> </a:t>
            </a:r>
            <a:r>
              <a:rPr lang="de-CH" sz="1600" dirty="0" err="1"/>
              <a:t>as</a:t>
            </a:r>
            <a:r>
              <a:rPr lang="de-CH" sz="1600" dirty="0"/>
              <a:t> </a:t>
            </a:r>
            <a:r>
              <a:rPr lang="de-CH" sz="1600" dirty="0" err="1"/>
              <a:t>the</a:t>
            </a:r>
            <a:r>
              <a:rPr lang="de-CH" sz="1600" dirty="0"/>
              <a:t> </a:t>
            </a:r>
            <a:r>
              <a:rPr lang="de-CH" sz="1600" dirty="0" err="1"/>
              <a:t>safe</a:t>
            </a:r>
            <a:r>
              <a:rPr lang="de-CH" sz="1600" dirty="0"/>
              <a:t> </a:t>
            </a:r>
            <a:r>
              <a:rPr lang="de-CH" sz="1600" dirty="0" err="1"/>
              <a:t>core</a:t>
            </a:r>
            <a:r>
              <a:rPr lang="de-CH" sz="1600" dirty="0"/>
              <a:t> </a:t>
            </a:r>
            <a:r>
              <a:rPr lang="de-CH" sz="1600" dirty="0" err="1"/>
              <a:t>of</a:t>
            </a:r>
            <a:r>
              <a:rPr lang="de-CH" sz="1600" dirty="0"/>
              <a:t> </a:t>
            </a:r>
            <a:r>
              <a:rPr lang="de-CH" sz="1600" dirty="0" err="1"/>
              <a:t>the</a:t>
            </a:r>
            <a:r>
              <a:rPr lang="de-CH" sz="1600" dirty="0"/>
              <a:t> </a:t>
            </a:r>
            <a:r>
              <a:rPr lang="de-CH" sz="1600" dirty="0" err="1"/>
              <a:t>portfolio</a:t>
            </a:r>
            <a:endParaRPr lang="de-CH" sz="1600" dirty="0"/>
          </a:p>
          <a:p>
            <a:pPr>
              <a:spcBef>
                <a:spcPts val="600"/>
              </a:spcBef>
              <a:spcAft>
                <a:spcPts val="600"/>
              </a:spcAft>
            </a:pPr>
            <a:r>
              <a:rPr lang="de-CH" sz="1600" dirty="0" err="1"/>
              <a:t>Tax</a:t>
            </a:r>
            <a:r>
              <a:rPr lang="de-CH" sz="1600" dirty="0"/>
              <a:t> </a:t>
            </a:r>
            <a:r>
              <a:rPr lang="de-CH" sz="1600" dirty="0" err="1"/>
              <a:t>optimization</a:t>
            </a:r>
            <a:r>
              <a:rPr lang="de-CH" sz="1600" dirty="0"/>
              <a:t>: </a:t>
            </a:r>
            <a:r>
              <a:rPr lang="de-CH" sz="1600" dirty="0" err="1"/>
              <a:t>bonds</a:t>
            </a:r>
            <a:r>
              <a:rPr lang="de-CH" sz="1600" dirty="0"/>
              <a:t> </a:t>
            </a:r>
            <a:r>
              <a:rPr lang="de-CH" sz="1600" dirty="0" err="1"/>
              <a:t>below</a:t>
            </a:r>
            <a:r>
              <a:rPr lang="de-CH" sz="1600" dirty="0"/>
              <a:t> par; </a:t>
            </a:r>
            <a:r>
              <a:rPr lang="de-CH" sz="1600" dirty="0" err="1"/>
              <a:t>withholding</a:t>
            </a:r>
            <a:r>
              <a:rPr lang="de-CH" sz="1600" dirty="0"/>
              <a:t> </a:t>
            </a:r>
            <a:r>
              <a:rPr lang="de-CH" sz="1600" dirty="0" err="1"/>
              <a:t>tax</a:t>
            </a:r>
            <a:r>
              <a:rPr lang="de-CH" sz="1600" dirty="0"/>
              <a:t> </a:t>
            </a:r>
            <a:r>
              <a:rPr lang="de-CH" sz="1600" dirty="0" err="1"/>
              <a:t>management</a:t>
            </a:r>
            <a:endParaRPr lang="de-CH" sz="1600" dirty="0"/>
          </a:p>
          <a:p>
            <a:pPr>
              <a:spcBef>
                <a:spcPts val="600"/>
              </a:spcBef>
              <a:spcAft>
                <a:spcPts val="600"/>
              </a:spcAft>
            </a:pPr>
            <a:r>
              <a:rPr lang="de-CH" sz="1600" dirty="0" err="1"/>
              <a:t>Suitability</a:t>
            </a:r>
            <a:r>
              <a:rPr lang="de-CH" sz="1600" dirty="0"/>
              <a:t> </a:t>
            </a:r>
            <a:r>
              <a:rPr lang="de-CH" sz="1600" dirty="0" err="1"/>
              <a:t>is</a:t>
            </a:r>
            <a:r>
              <a:rPr lang="de-CH" sz="1600" dirty="0"/>
              <a:t> </a:t>
            </a:r>
            <a:r>
              <a:rPr lang="de-CH" sz="1600" dirty="0" err="1"/>
              <a:t>key</a:t>
            </a:r>
            <a:endParaRPr lang="de-CH" sz="1600" dirty="0"/>
          </a:p>
          <a:p>
            <a:pPr>
              <a:spcBef>
                <a:spcPts val="600"/>
              </a:spcBef>
              <a:spcAft>
                <a:spcPts val="600"/>
              </a:spcAft>
            </a:pPr>
            <a:r>
              <a:rPr lang="de-CH" sz="1600" dirty="0"/>
              <a:t>Clients </a:t>
            </a:r>
            <a:r>
              <a:rPr lang="de-CH" sz="1600" dirty="0" err="1"/>
              <a:t>get</a:t>
            </a:r>
            <a:r>
              <a:rPr lang="de-CH" sz="1600" dirty="0"/>
              <a:t> </a:t>
            </a:r>
            <a:r>
              <a:rPr lang="de-CH" sz="1600" dirty="0" err="1"/>
              <a:t>mad</a:t>
            </a:r>
            <a:r>
              <a:rPr lang="de-CH" sz="1600" dirty="0"/>
              <a:t> at </a:t>
            </a:r>
            <a:r>
              <a:rPr lang="de-CH" sz="1600" dirty="0" err="1"/>
              <a:t>you</a:t>
            </a:r>
            <a:r>
              <a:rPr lang="de-CH" sz="1600" dirty="0"/>
              <a:t> </a:t>
            </a:r>
            <a:r>
              <a:rPr lang="de-CH" sz="1600" dirty="0" err="1"/>
              <a:t>when</a:t>
            </a:r>
            <a:r>
              <a:rPr lang="de-CH" sz="1600" dirty="0"/>
              <a:t> </a:t>
            </a:r>
            <a:r>
              <a:rPr lang="de-CH" sz="1600" dirty="0" err="1"/>
              <a:t>rates</a:t>
            </a:r>
            <a:r>
              <a:rPr lang="de-CH" sz="1600" dirty="0"/>
              <a:t> </a:t>
            </a:r>
            <a:r>
              <a:rPr lang="de-CH" sz="1600" dirty="0" err="1"/>
              <a:t>rise</a:t>
            </a:r>
            <a:endParaRPr lang="de-CH" sz="1600" dirty="0"/>
          </a:p>
        </p:txBody>
      </p:sp>
      <p:sp>
        <p:nvSpPr>
          <p:cNvPr id="6" name="Textplatzhalter 5"/>
          <p:cNvSpPr>
            <a:spLocks noGrp="1"/>
          </p:cNvSpPr>
          <p:nvPr>
            <p:ph type="body" sz="quarter" idx="3"/>
          </p:nvPr>
        </p:nvSpPr>
        <p:spPr>
          <a:xfrm>
            <a:off x="4645025" y="1377458"/>
            <a:ext cx="4041775" cy="639762"/>
          </a:xfrm>
        </p:spPr>
        <p:txBody>
          <a:bodyPr anchor="ctr"/>
          <a:lstStyle/>
          <a:p>
            <a:r>
              <a:rPr lang="de-CH" b="0" dirty="0"/>
              <a:t>Asset Management</a:t>
            </a:r>
          </a:p>
        </p:txBody>
      </p:sp>
      <p:sp>
        <p:nvSpPr>
          <p:cNvPr id="7" name="Inhaltsplatzhalter 6"/>
          <p:cNvSpPr>
            <a:spLocks noGrp="1"/>
          </p:cNvSpPr>
          <p:nvPr>
            <p:ph sz="quarter" idx="4"/>
          </p:nvPr>
        </p:nvSpPr>
        <p:spPr/>
        <p:txBody>
          <a:bodyPr/>
          <a:lstStyle/>
          <a:p>
            <a:pPr>
              <a:spcBef>
                <a:spcPts val="600"/>
              </a:spcBef>
              <a:spcAft>
                <a:spcPts val="600"/>
              </a:spcAft>
            </a:pPr>
            <a:r>
              <a:rPr lang="de-CH" sz="1600" dirty="0"/>
              <a:t>Benchmark-</a:t>
            </a:r>
            <a:r>
              <a:rPr lang="de-CH" sz="1600" dirty="0" err="1"/>
              <a:t>oriented</a:t>
            </a:r>
            <a:r>
              <a:rPr lang="de-CH" sz="1600" dirty="0"/>
              <a:t>, </a:t>
            </a:r>
            <a:r>
              <a:rPr lang="de-CH" sz="1600" dirty="0" err="1"/>
              <a:t>focus</a:t>
            </a:r>
            <a:r>
              <a:rPr lang="de-CH" sz="1600" dirty="0"/>
              <a:t> on high </a:t>
            </a:r>
            <a:r>
              <a:rPr lang="de-CH" sz="1600" dirty="0" err="1"/>
              <a:t>information</a:t>
            </a:r>
            <a:r>
              <a:rPr lang="de-CH" sz="1600" dirty="0"/>
              <a:t> </a:t>
            </a:r>
            <a:r>
              <a:rPr lang="de-CH" sz="1600" dirty="0" err="1"/>
              <a:t>ratio</a:t>
            </a:r>
            <a:endParaRPr lang="de-CH" sz="1600" dirty="0"/>
          </a:p>
          <a:p>
            <a:pPr>
              <a:spcBef>
                <a:spcPts val="600"/>
              </a:spcBef>
              <a:spcAft>
                <a:spcPts val="600"/>
              </a:spcAft>
            </a:pPr>
            <a:r>
              <a:rPr lang="de-CH" sz="1600" dirty="0" err="1"/>
              <a:t>Segmented</a:t>
            </a:r>
            <a:r>
              <a:rPr lang="de-CH" sz="1600" dirty="0"/>
              <a:t>; </a:t>
            </a:r>
            <a:r>
              <a:rPr lang="de-CH" sz="1600" dirty="0" err="1"/>
              <a:t>more</a:t>
            </a:r>
            <a:r>
              <a:rPr lang="de-CH" sz="1600" dirty="0"/>
              <a:t> </a:t>
            </a:r>
            <a:r>
              <a:rPr lang="de-CH" sz="1600" dirty="0" err="1"/>
              <a:t>recently</a:t>
            </a:r>
            <a:r>
              <a:rPr lang="de-CH" sz="1600" dirty="0"/>
              <a:t> also </a:t>
            </a:r>
            <a:r>
              <a:rPr lang="de-CH" sz="1600" dirty="0" err="1"/>
              <a:t>focus</a:t>
            </a:r>
            <a:r>
              <a:rPr lang="de-CH" sz="1600" dirty="0"/>
              <a:t> on absolute </a:t>
            </a:r>
            <a:r>
              <a:rPr lang="de-CH" sz="1600" dirty="0" err="1"/>
              <a:t>return</a:t>
            </a:r>
            <a:r>
              <a:rPr lang="de-CH" sz="1600" dirty="0"/>
              <a:t> type </a:t>
            </a:r>
            <a:r>
              <a:rPr lang="de-CH" sz="1600" dirty="0" err="1"/>
              <a:t>strategies</a:t>
            </a:r>
            <a:endParaRPr lang="de-CH" sz="1600" dirty="0"/>
          </a:p>
          <a:p>
            <a:pPr>
              <a:spcBef>
                <a:spcPts val="600"/>
              </a:spcBef>
              <a:spcAft>
                <a:spcPts val="600"/>
              </a:spcAft>
            </a:pPr>
            <a:r>
              <a:rPr lang="de-CH" sz="1600" dirty="0" err="1"/>
              <a:t>Flexibility</a:t>
            </a:r>
            <a:r>
              <a:rPr lang="de-CH" sz="1600" dirty="0"/>
              <a:t> in </a:t>
            </a:r>
            <a:r>
              <a:rPr lang="de-CH" sz="1600" dirty="0" err="1"/>
              <a:t>the</a:t>
            </a:r>
            <a:r>
              <a:rPr lang="de-CH" sz="1600" dirty="0"/>
              <a:t> </a:t>
            </a:r>
            <a:r>
              <a:rPr lang="de-CH" sz="1600" dirty="0" err="1"/>
              <a:t>use</a:t>
            </a:r>
            <a:r>
              <a:rPr lang="de-CH" sz="1600" dirty="0"/>
              <a:t> </a:t>
            </a:r>
            <a:r>
              <a:rPr lang="de-CH" sz="1600" dirty="0" err="1"/>
              <a:t>of</a:t>
            </a:r>
            <a:r>
              <a:rPr lang="de-CH" sz="1600" dirty="0"/>
              <a:t> </a:t>
            </a:r>
            <a:r>
              <a:rPr lang="de-CH" sz="1600" dirty="0" err="1"/>
              <a:t>instruments</a:t>
            </a:r>
            <a:endParaRPr lang="de-CH" sz="1600" dirty="0"/>
          </a:p>
          <a:p>
            <a:pPr>
              <a:spcBef>
                <a:spcPts val="600"/>
              </a:spcBef>
              <a:spcAft>
                <a:spcPts val="600"/>
              </a:spcAft>
            </a:pPr>
            <a:r>
              <a:rPr lang="de-CH" sz="1600" dirty="0" err="1"/>
              <a:t>Transparency</a:t>
            </a:r>
            <a:r>
              <a:rPr lang="de-CH" sz="1600" dirty="0"/>
              <a:t> </a:t>
            </a:r>
            <a:r>
              <a:rPr lang="de-CH" sz="1600" dirty="0" err="1"/>
              <a:t>and</a:t>
            </a:r>
            <a:r>
              <a:rPr lang="de-CH" sz="1600" dirty="0"/>
              <a:t> </a:t>
            </a:r>
            <a:r>
              <a:rPr lang="de-CH" sz="1600" dirty="0" err="1"/>
              <a:t>liquidity</a:t>
            </a:r>
            <a:r>
              <a:rPr lang="de-CH" sz="1600" dirty="0"/>
              <a:t> </a:t>
            </a:r>
            <a:r>
              <a:rPr lang="de-CH" sz="1600" dirty="0" err="1"/>
              <a:t>are</a:t>
            </a:r>
            <a:r>
              <a:rPr lang="de-CH" sz="1600" dirty="0"/>
              <a:t> </a:t>
            </a:r>
            <a:r>
              <a:rPr lang="de-CH" sz="1600" dirty="0" err="1"/>
              <a:t>key</a:t>
            </a:r>
            <a:endParaRPr lang="de-CH" sz="1600" dirty="0"/>
          </a:p>
          <a:p>
            <a:pPr>
              <a:spcBef>
                <a:spcPts val="600"/>
              </a:spcBef>
              <a:spcAft>
                <a:spcPts val="600"/>
              </a:spcAft>
            </a:pPr>
            <a:r>
              <a:rPr lang="de-CH" sz="1600" dirty="0"/>
              <a:t>Clients </a:t>
            </a:r>
            <a:r>
              <a:rPr lang="de-CH" sz="1600" dirty="0" err="1"/>
              <a:t>get</a:t>
            </a:r>
            <a:r>
              <a:rPr lang="de-CH" sz="1600" dirty="0"/>
              <a:t> </a:t>
            </a:r>
            <a:r>
              <a:rPr lang="de-CH" sz="1600" dirty="0" err="1"/>
              <a:t>mad</a:t>
            </a:r>
            <a:r>
              <a:rPr lang="de-CH" sz="1600" dirty="0"/>
              <a:t> at </a:t>
            </a:r>
            <a:r>
              <a:rPr lang="de-CH" sz="1600" dirty="0" err="1"/>
              <a:t>you</a:t>
            </a:r>
            <a:r>
              <a:rPr lang="de-CH" sz="1600" dirty="0"/>
              <a:t> </a:t>
            </a:r>
            <a:r>
              <a:rPr lang="de-CH" sz="1600" dirty="0" err="1"/>
              <a:t>when</a:t>
            </a:r>
            <a:r>
              <a:rPr lang="de-CH" sz="1600" dirty="0"/>
              <a:t> </a:t>
            </a:r>
            <a:r>
              <a:rPr lang="de-CH" sz="1600" dirty="0" err="1"/>
              <a:t>you</a:t>
            </a:r>
            <a:r>
              <a:rPr lang="de-CH" sz="1600" dirty="0"/>
              <a:t> </a:t>
            </a:r>
            <a:r>
              <a:rPr lang="de-CH" sz="1600" dirty="0" err="1"/>
              <a:t>underperform</a:t>
            </a:r>
            <a:r>
              <a:rPr lang="de-CH" sz="1600" dirty="0"/>
              <a:t> </a:t>
            </a:r>
            <a:r>
              <a:rPr lang="de-CH" sz="1600" dirty="0" err="1"/>
              <a:t>your</a:t>
            </a:r>
            <a:r>
              <a:rPr lang="de-CH" sz="1600" dirty="0"/>
              <a:t> </a:t>
            </a:r>
            <a:r>
              <a:rPr lang="de-CH" sz="1600" dirty="0" err="1"/>
              <a:t>peers</a:t>
            </a:r>
            <a:endParaRPr lang="de-CH" sz="1600" dirty="0"/>
          </a:p>
        </p:txBody>
      </p:sp>
    </p:spTree>
    <p:extLst>
      <p:ext uri="{BB962C8B-B14F-4D97-AF65-F5344CB8AC3E}">
        <p14:creationId xmlns:p14="http://schemas.microsoft.com/office/powerpoint/2010/main" val="358333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
                                            <p:txEl>
                                              <p:pRg st="0" end="0"/>
                                            </p:txEl>
                                          </p:spTgt>
                                        </p:tgtEl>
                                      </p:cBhvr>
                                    </p:animEffect>
                                    <p:anim calcmode="lin" valueType="num">
                                      <p:cBhvr>
                                        <p:cTn id="7" dur="1000"/>
                                        <p:tgtEl>
                                          <p:spTgt spid="4">
                                            <p:txEl>
                                              <p:pRg st="0" end="0"/>
                                            </p:txEl>
                                          </p:spTgt>
                                        </p:tgtEl>
                                        <p:attrNameLst>
                                          <p:attrName>ppt_x</p:attrName>
                                        </p:attrNameLst>
                                      </p:cBhvr>
                                      <p:tavLst>
                                        <p:tav tm="0">
                                          <p:val>
                                            <p:strVal val="ppt_x"/>
                                          </p:val>
                                        </p:tav>
                                        <p:tav tm="100000">
                                          <p:val>
                                            <p:strVal val="ppt_x"/>
                                          </p:val>
                                        </p:tav>
                                      </p:tavLst>
                                    </p:anim>
                                    <p:anim calcmode="lin" valueType="num">
                                      <p:cBhvr>
                                        <p:cTn id="8" dur="1000"/>
                                        <p:tgtEl>
                                          <p:spTgt spid="4">
                                            <p:txEl>
                                              <p:pRg st="0" end="0"/>
                                            </p:txEl>
                                          </p:spTgt>
                                        </p:tgtEl>
                                        <p:attrNameLst>
                                          <p:attrName>ppt_y</p:attrName>
                                        </p:attrNameLst>
                                      </p:cBhvr>
                                      <p:tavLst>
                                        <p:tav tm="0">
                                          <p:val>
                                            <p:strVal val="ppt_y"/>
                                          </p:val>
                                        </p:tav>
                                        <p:tav tm="100000">
                                          <p:val>
                                            <p:strVal val="ppt_y+.1"/>
                                          </p:val>
                                        </p:tav>
                                      </p:tavLst>
                                    </p:anim>
                                    <p:set>
                                      <p:cBhvr>
                                        <p:cTn id="9" dur="1" fill="hold">
                                          <p:stCondLst>
                                            <p:cond delay="999"/>
                                          </p:stCondLst>
                                        </p:cTn>
                                        <p:tgtEl>
                                          <p:spTgt spid="4">
                                            <p:txEl>
                                              <p:pRg st="0" end="0"/>
                                            </p:txEl>
                                          </p:spTgt>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5">
                                            <p:txEl>
                                              <p:pRg st="0" end="0"/>
                                            </p:txEl>
                                          </p:spTgt>
                                        </p:tgtEl>
                                      </p:cBhvr>
                                    </p:animEffect>
                                    <p:anim calcmode="lin" valueType="num">
                                      <p:cBhvr>
                                        <p:cTn id="12" dur="1000"/>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p:tgtEl>
                                          <p:spTgt spid="5">
                                            <p:txEl>
                                              <p:pRg st="0" end="0"/>
                                            </p:txEl>
                                          </p:spTgt>
                                        </p:tgtEl>
                                        <p:attrNameLst>
                                          <p:attrName>ppt_y</p:attrName>
                                        </p:attrNameLst>
                                      </p:cBhvr>
                                      <p:tavLst>
                                        <p:tav tm="0">
                                          <p:val>
                                            <p:strVal val="ppt_y"/>
                                          </p:val>
                                        </p:tav>
                                        <p:tav tm="100000">
                                          <p:val>
                                            <p:strVal val="ppt_y+.1"/>
                                          </p:val>
                                        </p:tav>
                                      </p:tavLst>
                                    </p:anim>
                                    <p:set>
                                      <p:cBhvr>
                                        <p:cTn id="14" dur="1" fill="hold">
                                          <p:stCondLst>
                                            <p:cond delay="999"/>
                                          </p:stCondLst>
                                        </p:cTn>
                                        <p:tgtEl>
                                          <p:spTgt spid="5">
                                            <p:txEl>
                                              <p:pRg st="0" end="0"/>
                                            </p:txEl>
                                          </p:spTgt>
                                        </p:tgtEl>
                                        <p:attrNameLst>
                                          <p:attrName>style.visibility</p:attrName>
                                        </p:attrNameLst>
                                      </p:cBhvr>
                                      <p:to>
                                        <p:strVal val="hidden"/>
                                      </p:to>
                                    </p:set>
                                  </p:childTnLst>
                                </p:cTn>
                              </p:par>
                            </p:childTnLst>
                          </p:cTn>
                        </p:par>
                        <p:par>
                          <p:cTn id="15" fill="hold">
                            <p:stCondLst>
                              <p:cond delay="1000"/>
                            </p:stCondLst>
                            <p:childTnLst>
                              <p:par>
                                <p:cTn id="16" presetID="42" presetClass="exit" presetSubtype="0" fill="hold" grpId="0" nodeType="afterEffect">
                                  <p:stCondLst>
                                    <p:cond delay="0"/>
                                  </p:stCondLst>
                                  <p:childTnLst>
                                    <p:animEffect transition="out" filter="fade">
                                      <p:cBhvr>
                                        <p:cTn id="17" dur="1000"/>
                                        <p:tgtEl>
                                          <p:spTgt spid="5">
                                            <p:txEl>
                                              <p:pRg st="1" end="1"/>
                                            </p:txEl>
                                          </p:spTgt>
                                        </p:tgtEl>
                                      </p:cBhvr>
                                    </p:animEffect>
                                    <p:anim calcmode="lin" valueType="num">
                                      <p:cBhvr>
                                        <p:cTn id="18" dur="1000"/>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p:tgtEl>
                                          <p:spTgt spid="5">
                                            <p:txEl>
                                              <p:pRg st="1" end="1"/>
                                            </p:txEl>
                                          </p:spTgt>
                                        </p:tgtEl>
                                        <p:attrNameLst>
                                          <p:attrName>ppt_y</p:attrName>
                                        </p:attrNameLst>
                                      </p:cBhvr>
                                      <p:tavLst>
                                        <p:tav tm="0">
                                          <p:val>
                                            <p:strVal val="ppt_y"/>
                                          </p:val>
                                        </p:tav>
                                        <p:tav tm="100000">
                                          <p:val>
                                            <p:strVal val="ppt_y+.1"/>
                                          </p:val>
                                        </p:tav>
                                      </p:tavLst>
                                    </p:anim>
                                    <p:set>
                                      <p:cBhvr>
                                        <p:cTn id="20" dur="1" fill="hold">
                                          <p:stCondLst>
                                            <p:cond delay="999"/>
                                          </p:stCondLst>
                                        </p:cTn>
                                        <p:tgtEl>
                                          <p:spTgt spid="5">
                                            <p:txEl>
                                              <p:pRg st="1" end="1"/>
                                            </p:txEl>
                                          </p:spTgt>
                                        </p:tgtEl>
                                        <p:attrNameLst>
                                          <p:attrName>style.visibility</p:attrName>
                                        </p:attrNameLst>
                                      </p:cBhvr>
                                      <p:to>
                                        <p:strVal val="hidden"/>
                                      </p:to>
                                    </p:set>
                                  </p:childTnLst>
                                </p:cTn>
                              </p:par>
                            </p:childTnLst>
                          </p:cTn>
                        </p:par>
                        <p:par>
                          <p:cTn id="21" fill="hold">
                            <p:stCondLst>
                              <p:cond delay="2000"/>
                            </p:stCondLst>
                            <p:childTnLst>
                              <p:par>
                                <p:cTn id="22" presetID="42" presetClass="exit" presetSubtype="0" fill="hold" grpId="0" nodeType="afterEffect">
                                  <p:stCondLst>
                                    <p:cond delay="0"/>
                                  </p:stCondLst>
                                  <p:childTnLst>
                                    <p:animEffect transition="out" filter="fade">
                                      <p:cBhvr>
                                        <p:cTn id="23" dur="1000"/>
                                        <p:tgtEl>
                                          <p:spTgt spid="5">
                                            <p:txEl>
                                              <p:pRg st="2" end="2"/>
                                            </p:txEl>
                                          </p:spTgt>
                                        </p:tgtEl>
                                      </p:cBhvr>
                                    </p:animEffect>
                                    <p:anim calcmode="lin" valueType="num">
                                      <p:cBhvr>
                                        <p:cTn id="24" dur="1000"/>
                                        <p:tgtEl>
                                          <p:spTgt spid="5">
                                            <p:txEl>
                                              <p:pRg st="2" end="2"/>
                                            </p:txEl>
                                          </p:spTgt>
                                        </p:tgtEl>
                                        <p:attrNameLst>
                                          <p:attrName>ppt_x</p:attrName>
                                        </p:attrNameLst>
                                      </p:cBhvr>
                                      <p:tavLst>
                                        <p:tav tm="0">
                                          <p:val>
                                            <p:strVal val="ppt_x"/>
                                          </p:val>
                                        </p:tav>
                                        <p:tav tm="100000">
                                          <p:val>
                                            <p:strVal val="ppt_x"/>
                                          </p:val>
                                        </p:tav>
                                      </p:tavLst>
                                    </p:anim>
                                    <p:anim calcmode="lin" valueType="num">
                                      <p:cBhvr>
                                        <p:cTn id="25" dur="1000"/>
                                        <p:tgtEl>
                                          <p:spTgt spid="5">
                                            <p:txEl>
                                              <p:pRg st="2" end="2"/>
                                            </p:txEl>
                                          </p:spTgt>
                                        </p:tgtEl>
                                        <p:attrNameLst>
                                          <p:attrName>ppt_y</p:attrName>
                                        </p:attrNameLst>
                                      </p:cBhvr>
                                      <p:tavLst>
                                        <p:tav tm="0">
                                          <p:val>
                                            <p:strVal val="ppt_y"/>
                                          </p:val>
                                        </p:tav>
                                        <p:tav tm="100000">
                                          <p:val>
                                            <p:strVal val="ppt_y+.1"/>
                                          </p:val>
                                        </p:tav>
                                      </p:tavLst>
                                    </p:anim>
                                    <p:set>
                                      <p:cBhvr>
                                        <p:cTn id="26" dur="1" fill="hold">
                                          <p:stCondLst>
                                            <p:cond delay="999"/>
                                          </p:stCondLst>
                                        </p:cTn>
                                        <p:tgtEl>
                                          <p:spTgt spid="5">
                                            <p:txEl>
                                              <p:pRg st="2" end="2"/>
                                            </p:txEl>
                                          </p:spTgt>
                                        </p:tgtEl>
                                        <p:attrNameLst>
                                          <p:attrName>style.visibility</p:attrName>
                                        </p:attrNameLst>
                                      </p:cBhvr>
                                      <p:to>
                                        <p:strVal val="hidden"/>
                                      </p:to>
                                    </p:set>
                                  </p:childTnLst>
                                </p:cTn>
                              </p:par>
                            </p:childTnLst>
                          </p:cTn>
                        </p:par>
                        <p:par>
                          <p:cTn id="27" fill="hold">
                            <p:stCondLst>
                              <p:cond delay="3000"/>
                            </p:stCondLst>
                            <p:childTnLst>
                              <p:par>
                                <p:cTn id="28" presetID="42" presetClass="exit" presetSubtype="0" fill="hold" grpId="0" nodeType="afterEffect">
                                  <p:stCondLst>
                                    <p:cond delay="0"/>
                                  </p:stCondLst>
                                  <p:childTnLst>
                                    <p:animEffect transition="out" filter="fade">
                                      <p:cBhvr>
                                        <p:cTn id="29" dur="1000"/>
                                        <p:tgtEl>
                                          <p:spTgt spid="5">
                                            <p:txEl>
                                              <p:pRg st="3" end="3"/>
                                            </p:txEl>
                                          </p:spTgt>
                                        </p:tgtEl>
                                      </p:cBhvr>
                                    </p:animEffect>
                                    <p:anim calcmode="lin" valueType="num">
                                      <p:cBhvr>
                                        <p:cTn id="30" dur="1000"/>
                                        <p:tgtEl>
                                          <p:spTgt spid="5">
                                            <p:txEl>
                                              <p:pRg st="3" end="3"/>
                                            </p:txEl>
                                          </p:spTgt>
                                        </p:tgtEl>
                                        <p:attrNameLst>
                                          <p:attrName>ppt_x</p:attrName>
                                        </p:attrNameLst>
                                      </p:cBhvr>
                                      <p:tavLst>
                                        <p:tav tm="0">
                                          <p:val>
                                            <p:strVal val="ppt_x"/>
                                          </p:val>
                                        </p:tav>
                                        <p:tav tm="100000">
                                          <p:val>
                                            <p:strVal val="ppt_x"/>
                                          </p:val>
                                        </p:tav>
                                      </p:tavLst>
                                    </p:anim>
                                    <p:anim calcmode="lin" valueType="num">
                                      <p:cBhvr>
                                        <p:cTn id="31" dur="1000"/>
                                        <p:tgtEl>
                                          <p:spTgt spid="5">
                                            <p:txEl>
                                              <p:pRg st="3" end="3"/>
                                            </p:txEl>
                                          </p:spTgt>
                                        </p:tgtEl>
                                        <p:attrNameLst>
                                          <p:attrName>ppt_y</p:attrName>
                                        </p:attrNameLst>
                                      </p:cBhvr>
                                      <p:tavLst>
                                        <p:tav tm="0">
                                          <p:val>
                                            <p:strVal val="ppt_y"/>
                                          </p:val>
                                        </p:tav>
                                        <p:tav tm="100000">
                                          <p:val>
                                            <p:strVal val="ppt_y+.1"/>
                                          </p:val>
                                        </p:tav>
                                      </p:tavLst>
                                    </p:anim>
                                    <p:set>
                                      <p:cBhvr>
                                        <p:cTn id="32" dur="1" fill="hold">
                                          <p:stCondLst>
                                            <p:cond delay="999"/>
                                          </p:stCondLst>
                                        </p:cTn>
                                        <p:tgtEl>
                                          <p:spTgt spid="5">
                                            <p:txEl>
                                              <p:pRg st="3" end="3"/>
                                            </p:txEl>
                                          </p:spTgt>
                                        </p:tgtEl>
                                        <p:attrNameLst>
                                          <p:attrName>style.visibility</p:attrName>
                                        </p:attrNameLst>
                                      </p:cBhvr>
                                      <p:to>
                                        <p:strVal val="hidden"/>
                                      </p:to>
                                    </p:set>
                                  </p:childTnLst>
                                </p:cTn>
                              </p:par>
                            </p:childTnLst>
                          </p:cTn>
                        </p:par>
                        <p:par>
                          <p:cTn id="33" fill="hold">
                            <p:stCondLst>
                              <p:cond delay="4000"/>
                            </p:stCondLst>
                            <p:childTnLst>
                              <p:par>
                                <p:cTn id="34" presetID="42" presetClass="exit" presetSubtype="0" fill="hold" grpId="0" nodeType="afterEffect">
                                  <p:stCondLst>
                                    <p:cond delay="0"/>
                                  </p:stCondLst>
                                  <p:childTnLst>
                                    <p:animEffect transition="out" filter="fade">
                                      <p:cBhvr>
                                        <p:cTn id="35" dur="1000"/>
                                        <p:tgtEl>
                                          <p:spTgt spid="5">
                                            <p:txEl>
                                              <p:pRg st="4" end="4"/>
                                            </p:txEl>
                                          </p:spTgt>
                                        </p:tgtEl>
                                      </p:cBhvr>
                                    </p:animEffect>
                                    <p:anim calcmode="lin" valueType="num">
                                      <p:cBhvr>
                                        <p:cTn id="36" dur="1000"/>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p:tgtEl>
                                          <p:spTgt spid="5">
                                            <p:txEl>
                                              <p:pRg st="4" end="4"/>
                                            </p:txEl>
                                          </p:spTgt>
                                        </p:tgtEl>
                                        <p:attrNameLst>
                                          <p:attrName>ppt_y</p:attrName>
                                        </p:attrNameLst>
                                      </p:cBhvr>
                                      <p:tavLst>
                                        <p:tav tm="0">
                                          <p:val>
                                            <p:strVal val="ppt_y"/>
                                          </p:val>
                                        </p:tav>
                                        <p:tav tm="100000">
                                          <p:val>
                                            <p:strVal val="ppt_y+.1"/>
                                          </p:val>
                                        </p:tav>
                                      </p:tavLst>
                                    </p:anim>
                                    <p:set>
                                      <p:cBhvr>
                                        <p:cTn id="38" dur="1" fill="hold">
                                          <p:stCondLst>
                                            <p:cond delay="999"/>
                                          </p:stCondLst>
                                        </p:cTn>
                                        <p:tgtEl>
                                          <p:spTgt spid="5">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811E8BA-AC55-4394-92A1-4890F9445EE0}"/>
              </a:ext>
            </a:extLst>
          </p:cNvPr>
          <p:cNvSpPr>
            <a:spLocks noGrp="1"/>
          </p:cNvSpPr>
          <p:nvPr>
            <p:ph type="title"/>
          </p:nvPr>
        </p:nvSpPr>
        <p:spPr/>
        <p:txBody>
          <a:bodyPr/>
          <a:lstStyle/>
          <a:p>
            <a:r>
              <a:rPr lang="de-CH" dirty="0" err="1"/>
              <a:t>Why</a:t>
            </a:r>
            <a:r>
              <a:rPr lang="de-CH" dirty="0"/>
              <a:t> </a:t>
            </a:r>
            <a:r>
              <a:rPr lang="de-CH" dirty="0" err="1"/>
              <a:t>would</a:t>
            </a:r>
            <a:r>
              <a:rPr lang="de-CH" dirty="0"/>
              <a:t> </a:t>
            </a:r>
            <a:r>
              <a:rPr lang="de-CH" dirty="0" err="1"/>
              <a:t>anybody</a:t>
            </a:r>
            <a:r>
              <a:rPr lang="de-CH" dirty="0"/>
              <a:t> </a:t>
            </a:r>
            <a:r>
              <a:rPr lang="de-CH" dirty="0" err="1"/>
              <a:t>pay</a:t>
            </a:r>
            <a:r>
              <a:rPr lang="de-CH" dirty="0"/>
              <a:t> </a:t>
            </a:r>
            <a:r>
              <a:rPr lang="de-CH" dirty="0" err="1"/>
              <a:t>for</a:t>
            </a:r>
            <a:r>
              <a:rPr lang="de-CH" dirty="0"/>
              <a:t> </a:t>
            </a:r>
            <a:r>
              <a:rPr lang="de-CH" dirty="0" err="1"/>
              <a:t>active</a:t>
            </a:r>
            <a:r>
              <a:rPr lang="de-CH" dirty="0"/>
              <a:t> </a:t>
            </a:r>
            <a:r>
              <a:rPr lang="de-CH" dirty="0" err="1"/>
              <a:t>management</a:t>
            </a:r>
            <a:r>
              <a:rPr lang="de-CH" dirty="0"/>
              <a:t>?</a:t>
            </a:r>
          </a:p>
        </p:txBody>
      </p:sp>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D648A074-1F5E-4D23-9C8F-25E0D45C91F5}"/>
                  </a:ext>
                </a:extLst>
              </p:cNvPr>
              <p:cNvSpPr txBox="1"/>
              <p:nvPr/>
            </p:nvSpPr>
            <p:spPr>
              <a:xfrm>
                <a:off x="1508488" y="2116638"/>
                <a:ext cx="5806711" cy="64306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CH" sz="3600" i="1" smtClean="0">
                              <a:latin typeface="Cambria Math" panose="02040503050406030204" pitchFamily="18" charset="0"/>
                            </a:rPr>
                          </m:ctrlPr>
                        </m:sSubPr>
                        <m:e>
                          <m:r>
                            <a:rPr lang="de-CH" sz="3600" b="0" i="1" smtClean="0">
                              <a:latin typeface="Cambria Math" panose="02040503050406030204" pitchFamily="18" charset="0"/>
                            </a:rPr>
                            <m:t>𝐹𝑒𝑒</m:t>
                          </m:r>
                        </m:e>
                        <m:sub>
                          <m:r>
                            <a:rPr lang="de-CH" sz="3600" i="1" smtClean="0">
                              <a:latin typeface="Cambria Math" panose="02040503050406030204" pitchFamily="18" charset="0"/>
                              <a:ea typeface="Cambria Math" panose="02040503050406030204" pitchFamily="18" charset="0"/>
                            </a:rPr>
                            <m:t>𝛼</m:t>
                          </m:r>
                        </m:sub>
                      </m:sSub>
                      <m:r>
                        <a:rPr lang="de-CH" sz="3600" b="0" i="1" smtClean="0">
                          <a:latin typeface="Cambria Math" panose="02040503050406030204" pitchFamily="18" charset="0"/>
                        </a:rPr>
                        <m:t>&gt;</m:t>
                      </m:r>
                      <m:r>
                        <a:rPr lang="de-CH" sz="3600" b="0" i="1" smtClean="0">
                          <a:latin typeface="Cambria Math" panose="02040503050406030204" pitchFamily="18" charset="0"/>
                        </a:rPr>
                        <m:t>𝐸</m:t>
                      </m:r>
                      <m:d>
                        <m:dPr>
                          <m:begChr m:val="["/>
                          <m:endChr m:val="]"/>
                          <m:ctrlPr>
                            <a:rPr lang="de-CH" sz="3600" b="0" i="1" smtClean="0">
                              <a:latin typeface="Cambria Math" panose="02040503050406030204" pitchFamily="18" charset="0"/>
                            </a:rPr>
                          </m:ctrlPr>
                        </m:dPr>
                        <m:e>
                          <m:r>
                            <a:rPr lang="de-CH" sz="3600" b="0" i="1" smtClean="0">
                              <a:latin typeface="Cambria Math" panose="02040503050406030204" pitchFamily="18" charset="0"/>
                              <a:ea typeface="Cambria Math" panose="02040503050406030204" pitchFamily="18" charset="0"/>
                            </a:rPr>
                            <m:t>𝛼</m:t>
                          </m:r>
                          <m:r>
                            <a:rPr lang="de-CH" sz="3600" b="0" i="1" smtClean="0">
                              <a:latin typeface="Cambria Math" panose="02040503050406030204" pitchFamily="18" charset="0"/>
                              <a:ea typeface="Cambria Math" panose="02040503050406030204" pitchFamily="18" charset="0"/>
                            </a:rPr>
                            <m:t>−</m:t>
                          </m:r>
                          <m:r>
                            <a:rPr lang="de-CH" sz="3600" b="0" i="1" smtClean="0">
                              <a:latin typeface="Cambria Math" panose="02040503050406030204" pitchFamily="18" charset="0"/>
                              <a:ea typeface="Cambria Math" panose="02040503050406030204" pitchFamily="18" charset="0"/>
                            </a:rPr>
                            <m:t>𝜃</m:t>
                          </m:r>
                          <m:d>
                            <m:dPr>
                              <m:ctrlPr>
                                <a:rPr lang="de-CH" sz="3600" b="0" i="1" smtClean="0">
                                  <a:latin typeface="Cambria Math" panose="02040503050406030204" pitchFamily="18" charset="0"/>
                                  <a:ea typeface="Cambria Math" panose="02040503050406030204" pitchFamily="18" charset="0"/>
                                </a:rPr>
                              </m:ctrlPr>
                            </m:dPr>
                            <m:e>
                              <m:sSub>
                                <m:sSubPr>
                                  <m:ctrlPr>
                                    <a:rPr lang="de-CH" sz="3600" b="0" i="1" smtClean="0">
                                      <a:latin typeface="Cambria Math" panose="02040503050406030204" pitchFamily="18" charset="0"/>
                                      <a:ea typeface="Cambria Math" panose="02040503050406030204" pitchFamily="18" charset="0"/>
                                    </a:rPr>
                                  </m:ctrlPr>
                                </m:sSubPr>
                                <m:e>
                                  <m:r>
                                    <a:rPr lang="de-CH" sz="3600" b="0" i="1" smtClean="0">
                                      <a:latin typeface="Cambria Math" panose="02040503050406030204" pitchFamily="18" charset="0"/>
                                      <a:ea typeface="Cambria Math" panose="02040503050406030204" pitchFamily="18" charset="0"/>
                                    </a:rPr>
                                    <m:t>𝜎</m:t>
                                  </m:r>
                                </m:e>
                                <m:sub>
                                  <m:r>
                                    <a:rPr lang="de-CH" sz="3600" b="0" i="1" smtClean="0">
                                      <a:latin typeface="Cambria Math" panose="02040503050406030204" pitchFamily="18" charset="0"/>
                                      <a:ea typeface="Cambria Math" panose="02040503050406030204" pitchFamily="18" charset="0"/>
                                    </a:rPr>
                                    <m:t>𝛼</m:t>
                                  </m:r>
                                </m:sub>
                              </m:sSub>
                              <m:r>
                                <a:rPr lang="de-CH" sz="3600" b="0" i="1" smtClean="0">
                                  <a:latin typeface="Cambria Math" panose="02040503050406030204" pitchFamily="18" charset="0"/>
                                  <a:ea typeface="Cambria Math" panose="02040503050406030204" pitchFamily="18" charset="0"/>
                                </a:rPr>
                                <m:t>,</m:t>
                              </m:r>
                              <m:sSub>
                                <m:sSubPr>
                                  <m:ctrlPr>
                                    <a:rPr lang="de-CH" sz="3600" b="0" i="1" smtClean="0">
                                      <a:latin typeface="Cambria Math" panose="02040503050406030204" pitchFamily="18" charset="0"/>
                                      <a:ea typeface="Cambria Math" panose="02040503050406030204" pitchFamily="18" charset="0"/>
                                    </a:rPr>
                                  </m:ctrlPr>
                                </m:sSubPr>
                                <m:e>
                                  <m:r>
                                    <a:rPr lang="de-CH" sz="3600" b="0" i="1" smtClean="0">
                                      <a:latin typeface="Cambria Math" panose="02040503050406030204" pitchFamily="18" charset="0"/>
                                      <a:ea typeface="Cambria Math" panose="02040503050406030204" pitchFamily="18" charset="0"/>
                                    </a:rPr>
                                    <m:t>𝜌</m:t>
                                  </m:r>
                                </m:e>
                                <m:sub>
                                  <m:r>
                                    <a:rPr lang="de-CH" sz="3600" b="0" i="1" smtClean="0">
                                      <a:latin typeface="Cambria Math" panose="02040503050406030204" pitchFamily="18" charset="0"/>
                                      <a:ea typeface="Cambria Math" panose="02040503050406030204" pitchFamily="18" charset="0"/>
                                    </a:rPr>
                                    <m:t>𝛼</m:t>
                                  </m:r>
                                  <m:r>
                                    <a:rPr lang="de-CH" sz="3600" b="0" i="1" smtClean="0">
                                      <a:latin typeface="Cambria Math" panose="02040503050406030204" pitchFamily="18" charset="0"/>
                                      <a:ea typeface="Cambria Math" panose="02040503050406030204" pitchFamily="18" charset="0"/>
                                    </a:rPr>
                                    <m:t>,</m:t>
                                  </m:r>
                                  <m:r>
                                    <a:rPr lang="de-CH" sz="3600" b="0" i="1" smtClean="0">
                                      <a:latin typeface="Cambria Math" panose="02040503050406030204" pitchFamily="18" charset="0"/>
                                      <a:ea typeface="Cambria Math" panose="02040503050406030204" pitchFamily="18" charset="0"/>
                                    </a:rPr>
                                    <m:t>𝛽</m:t>
                                  </m:r>
                                </m:sub>
                              </m:sSub>
                            </m:e>
                          </m:d>
                        </m:e>
                      </m:d>
                    </m:oMath>
                  </m:oMathPara>
                </a14:m>
                <a:endParaRPr lang="de-CH" sz="3600" dirty="0"/>
              </a:p>
            </p:txBody>
          </p:sp>
        </mc:Choice>
        <mc:Fallback xmlns="">
          <p:sp>
            <p:nvSpPr>
              <p:cNvPr id="2" name="Textfeld 1">
                <a:extLst>
                  <a:ext uri="{FF2B5EF4-FFF2-40B4-BE49-F238E27FC236}">
                    <a16:creationId xmlns:a16="http://schemas.microsoft.com/office/drawing/2014/main" id="{D648A074-1F5E-4D23-9C8F-25E0D45C91F5}"/>
                  </a:ext>
                </a:extLst>
              </p:cNvPr>
              <p:cNvSpPr txBox="1">
                <a:spLocks noRot="1" noChangeAspect="1" noMove="1" noResize="1" noEditPoints="1" noAdjustHandles="1" noChangeArrowheads="1" noChangeShapeType="1" noTextEdit="1"/>
              </p:cNvSpPr>
              <p:nvPr/>
            </p:nvSpPr>
            <p:spPr>
              <a:xfrm>
                <a:off x="1508488" y="2116638"/>
                <a:ext cx="5806711" cy="643061"/>
              </a:xfrm>
              <a:prstGeom prst="rect">
                <a:avLst/>
              </a:prstGeom>
              <a:blipFill>
                <a:blip r:embed="rId3"/>
                <a:stretch>
                  <a:fillRect/>
                </a:stretch>
              </a:blipFill>
            </p:spPr>
            <p:txBody>
              <a:bodyPr/>
              <a:lstStyle/>
              <a:p>
                <a:r>
                  <a:rPr lang="de-CH">
                    <a:noFill/>
                  </a:rPr>
                  <a:t> </a:t>
                </a:r>
              </a:p>
            </p:txBody>
          </p:sp>
        </mc:Fallback>
      </mc:AlternateContent>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9349B689-02A1-47F2-832A-6EC473032ADD}"/>
                  </a:ext>
                </a:extLst>
              </p:cNvPr>
              <p:cNvSpPr txBox="1"/>
              <p:nvPr/>
            </p:nvSpPr>
            <p:spPr>
              <a:xfrm>
                <a:off x="3524100" y="3617489"/>
                <a:ext cx="2011461" cy="1661993"/>
              </a:xfrm>
              <a:prstGeom prst="rect">
                <a:avLst/>
              </a:prstGeom>
              <a:noFill/>
            </p:spPr>
            <p:txBody>
              <a:bodyPr wrap="square" lIns="0" tIns="0" rIns="0" bIns="0" rtlCol="0">
                <a:spAutoFit/>
              </a:bodyPr>
              <a:lstStyle/>
              <a:p>
                <a14:m>
                  <m:oMath xmlns:m="http://schemas.openxmlformats.org/officeDocument/2006/math">
                    <m:r>
                      <a:rPr lang="de-CH" sz="3600" b="0" i="1" smtClean="0">
                        <a:latin typeface="Cambria Math" panose="02040503050406030204" pitchFamily="18" charset="0"/>
                      </a:rPr>
                      <m:t>𝐸</m:t>
                    </m:r>
                    <m:d>
                      <m:dPr>
                        <m:begChr m:val="["/>
                        <m:endChr m:val="]"/>
                        <m:ctrlPr>
                          <a:rPr lang="de-CH" sz="3600" b="0" i="1" smtClean="0">
                            <a:latin typeface="Cambria Math" panose="02040503050406030204" pitchFamily="18" charset="0"/>
                          </a:rPr>
                        </m:ctrlPr>
                      </m:dPr>
                      <m:e>
                        <m:nary>
                          <m:naryPr>
                            <m:chr m:val="∑"/>
                            <m:subHide m:val="on"/>
                            <m:supHide m:val="on"/>
                            <m:ctrlPr>
                              <a:rPr lang="de-CH" sz="3600" b="0" i="1" smtClean="0">
                                <a:latin typeface="Cambria Math" panose="02040503050406030204" pitchFamily="18" charset="0"/>
                              </a:rPr>
                            </m:ctrlPr>
                          </m:naryPr>
                          <m:sub/>
                          <m:sup/>
                          <m:e>
                            <m:r>
                              <a:rPr lang="de-CH" sz="3600" b="0" i="1" smtClean="0">
                                <a:latin typeface="Cambria Math" panose="02040503050406030204" pitchFamily="18" charset="0"/>
                                <a:ea typeface="Cambria Math" panose="02040503050406030204" pitchFamily="18" charset="0"/>
                              </a:rPr>
                              <m:t>𝛼</m:t>
                            </m:r>
                          </m:e>
                        </m:nary>
                      </m:e>
                    </m:d>
                  </m:oMath>
                </a14:m>
                <a:r>
                  <a:rPr lang="de-CH" sz="3600" dirty="0"/>
                  <a:t>=0</a:t>
                </a:r>
              </a:p>
              <a:p>
                <a:endParaRPr lang="de-CH" sz="3600" i="1" dirty="0">
                  <a:latin typeface="Cambria Math" panose="02040503050406030204" pitchFamily="18" charset="0"/>
                </a:endParaRPr>
              </a:p>
              <a:p>
                <a14:m>
                  <m:oMath xmlns:m="http://schemas.openxmlformats.org/officeDocument/2006/math">
                    <m:sSub>
                      <m:sSubPr>
                        <m:ctrlPr>
                          <a:rPr lang="de-CH" sz="3600" i="1">
                            <a:latin typeface="Cambria Math" panose="02040503050406030204" pitchFamily="18" charset="0"/>
                          </a:rPr>
                        </m:ctrlPr>
                      </m:sSubPr>
                      <m:e>
                        <m:r>
                          <a:rPr lang="de-CH" sz="3600" i="1">
                            <a:latin typeface="Cambria Math" panose="02040503050406030204" pitchFamily="18" charset="0"/>
                          </a:rPr>
                          <m:t>𝐹𝑒𝑒</m:t>
                        </m:r>
                      </m:e>
                      <m:sub>
                        <m:r>
                          <a:rPr lang="de-CH" sz="3600" i="1">
                            <a:latin typeface="Cambria Math" panose="02040503050406030204" pitchFamily="18" charset="0"/>
                            <a:ea typeface="Cambria Math" panose="02040503050406030204" pitchFamily="18" charset="0"/>
                          </a:rPr>
                          <m:t>𝛼</m:t>
                        </m:r>
                      </m:sub>
                    </m:sSub>
                    <m:r>
                      <a:rPr lang="de-CH" sz="3600" i="1">
                        <a:latin typeface="Cambria Math" panose="02040503050406030204" pitchFamily="18" charset="0"/>
                      </a:rPr>
                      <m:t>&gt;</m:t>
                    </m:r>
                  </m:oMath>
                </a14:m>
                <a:r>
                  <a:rPr lang="de-CH" sz="3600" dirty="0"/>
                  <a:t>0 ?</a:t>
                </a:r>
              </a:p>
            </p:txBody>
          </p:sp>
        </mc:Choice>
        <mc:Fallback xmlns="">
          <p:sp>
            <p:nvSpPr>
              <p:cNvPr id="5" name="Textfeld 4">
                <a:extLst>
                  <a:ext uri="{FF2B5EF4-FFF2-40B4-BE49-F238E27FC236}">
                    <a16:creationId xmlns:a16="http://schemas.microsoft.com/office/drawing/2014/main" id="{9349B689-02A1-47F2-832A-6EC473032ADD}"/>
                  </a:ext>
                </a:extLst>
              </p:cNvPr>
              <p:cNvSpPr txBox="1">
                <a:spLocks noRot="1" noChangeAspect="1" noMove="1" noResize="1" noEditPoints="1" noAdjustHandles="1" noChangeArrowheads="1" noChangeShapeType="1" noTextEdit="1"/>
              </p:cNvSpPr>
              <p:nvPr/>
            </p:nvSpPr>
            <p:spPr>
              <a:xfrm>
                <a:off x="3524100" y="3617489"/>
                <a:ext cx="2011461" cy="1661993"/>
              </a:xfrm>
              <a:prstGeom prst="rect">
                <a:avLst/>
              </a:prstGeom>
              <a:blipFill>
                <a:blip r:embed="rId4"/>
                <a:stretch>
                  <a:fillRect t="-8791" r="-12727" b="-15385"/>
                </a:stretch>
              </a:blipFill>
            </p:spPr>
            <p:txBody>
              <a:bodyPr/>
              <a:lstStyle/>
              <a:p>
                <a:r>
                  <a:rPr lang="de-CH">
                    <a:noFill/>
                  </a:rPr>
                  <a:t> </a:t>
                </a:r>
              </a:p>
            </p:txBody>
          </p:sp>
        </mc:Fallback>
      </mc:AlternateContent>
    </p:spTree>
    <p:extLst>
      <p:ext uri="{BB962C8B-B14F-4D97-AF65-F5344CB8AC3E}">
        <p14:creationId xmlns:p14="http://schemas.microsoft.com/office/powerpoint/2010/main" val="1060973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5599" name="Picture 31" descr="http://krasnapoliana.com/wp-content/uploads/2015/03/%D0%B1%D0%B0%D0%BD%D0%BA%D0%B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2797" y="3416511"/>
            <a:ext cx="1617133" cy="1212850"/>
          </a:xfrm>
          <a:prstGeom prst="rect">
            <a:avLst/>
          </a:prstGeom>
          <a:noFill/>
          <a:extLst>
            <a:ext uri="{909E8E84-426E-40DD-AFC4-6F175D3DCCD1}">
              <a14:hiddenFill xmlns:a14="http://schemas.microsoft.com/office/drawing/2010/main">
                <a:solidFill>
                  <a:srgbClr val="FFFFFF"/>
                </a:solidFill>
              </a14:hiddenFill>
            </a:ext>
          </a:extLst>
        </p:spPr>
      </p:pic>
      <p:sp>
        <p:nvSpPr>
          <p:cNvPr id="46" name="Pfeil nach unten 45"/>
          <p:cNvSpPr/>
          <p:nvPr/>
        </p:nvSpPr>
        <p:spPr>
          <a:xfrm rot="6612278">
            <a:off x="3155806" y="2352917"/>
            <a:ext cx="237125" cy="1946924"/>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de-CH" sz="1200" dirty="0"/>
          </a:p>
        </p:txBody>
      </p:sp>
      <p:sp>
        <p:nvSpPr>
          <p:cNvPr id="50" name="Pfeil nach unten 49"/>
          <p:cNvSpPr/>
          <p:nvPr/>
        </p:nvSpPr>
        <p:spPr>
          <a:xfrm rot="7864705">
            <a:off x="3158080" y="1204914"/>
            <a:ext cx="237125" cy="2750285"/>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de-CH" sz="1200" dirty="0"/>
          </a:p>
        </p:txBody>
      </p:sp>
      <p:sp>
        <p:nvSpPr>
          <p:cNvPr id="2" name="Titel 1"/>
          <p:cNvSpPr>
            <a:spLocks noGrp="1"/>
          </p:cNvSpPr>
          <p:nvPr>
            <p:ph type="title"/>
          </p:nvPr>
        </p:nvSpPr>
        <p:spPr>
          <a:xfrm>
            <a:off x="701673" y="254000"/>
            <a:ext cx="8169275" cy="422275"/>
          </a:xfrm>
        </p:spPr>
        <p:txBody>
          <a:bodyPr/>
          <a:lstStyle/>
          <a:p>
            <a:r>
              <a:rPr lang="de-CH" dirty="0"/>
              <a:t>A </a:t>
            </a:r>
            <a:r>
              <a:rPr lang="de-CH" dirty="0" err="1"/>
              <a:t>map</a:t>
            </a:r>
            <a:r>
              <a:rPr lang="de-CH" dirty="0"/>
              <a:t> </a:t>
            </a:r>
            <a:r>
              <a:rPr lang="de-CH" dirty="0" err="1"/>
              <a:t>to</a:t>
            </a:r>
            <a:r>
              <a:rPr lang="de-CH" dirty="0"/>
              <a:t> </a:t>
            </a:r>
            <a:r>
              <a:rPr lang="de-CH" dirty="0" err="1"/>
              <a:t>the</a:t>
            </a:r>
            <a:r>
              <a:rPr lang="de-CH" dirty="0"/>
              <a:t> </a:t>
            </a:r>
            <a:r>
              <a:rPr lang="de-CH" dirty="0" err="1"/>
              <a:t>center</a:t>
            </a:r>
            <a:r>
              <a:rPr lang="de-CH" dirty="0"/>
              <a:t> </a:t>
            </a:r>
            <a:r>
              <a:rPr lang="de-CH" dirty="0" err="1"/>
              <a:t>of</a:t>
            </a:r>
            <a:r>
              <a:rPr lang="de-CH" dirty="0"/>
              <a:t> </a:t>
            </a:r>
            <a:r>
              <a:rPr lang="de-CH" dirty="0" err="1"/>
              <a:t>the</a:t>
            </a:r>
            <a:r>
              <a:rPr lang="de-CH" dirty="0"/>
              <a:t> </a:t>
            </a:r>
            <a:r>
              <a:rPr lang="de-CH" dirty="0" err="1"/>
              <a:t>world</a:t>
            </a:r>
            <a:endParaRPr lang="de-CH" dirty="0"/>
          </a:p>
        </p:txBody>
      </p:sp>
      <p:sp>
        <p:nvSpPr>
          <p:cNvPr id="5" name="AutoShape 10" descr="data:image/jpeg;base64,/9j/4AAQSkZJRgABAQAAAQABAAD/2wCEAAkGBxISEhUUEBMWFRUUExgVFxYUFxcYHxkXFBcWFxQYFhcZHCggGBolHBQUITEhJSkrMC4uFx8zODQsNygtLisBCgoKDg0OFRAQGSsmICUrNywrNy0tKzcwMDcvLC4tLCwrKywsLCwsLCsrKywsLCwsLCwsLCwsLCw4LCwsNSwsLP/AABEIAMwAzAMBIgACEQEDEQH/xAAbAAEAAwEBAQEAAAAAAAAAAAAABAUGAwECB//EAD4QAAEDAgMEBgcGBgMBAQAAAAEAAgMEEQUhMRJBUXEGImGBkbETMlKhweHwIzNCYnLRFCRDU3OyNIKSolT/xAAYAQEBAQEBAAAAAAAAAAAAAAAAAQIEA//EACIRAQEBAAIBBAIDAAAAAAAAAAABAgMRMRIhI1FBcZHh8P/aAAwDAQACEQMRAD8A/cUREBERAREQEREBERARFXVmMxREB9wHO2drcDpn2ILFERAREQEREBERAREQEREBERAREQEREBERAREQF49wAuTYdqj1tWIxnmToOKrHSOcbuzdqBuaOSCxkr2jS5+u1YvpS83AtfQ5C+d1pssx4nieCjVeiCxp8VisATY2GqnseCLg3HYsNUuOZGo1HHtXlFiro+s0nZ37yOfEIN4ihYZiLZm5a2uR2cRxCmoCIiAiIgIiICIiAiIgIiICIiAiIgLnPLstJK6KBjTC6Mhup0+PuugpzUbbnSO0Gg8vErrE+wLjrr37lCJs1o4kn/wA5BdJX2a0cXX8PoIJcb8vrvUWea68EvUcVXvnQeVp2XA7j5b1VVbvRPv8Ahdkfr3qyxQ9Rh4hVeJnaha7ha/cdn9kE7C6x0UgAPaz4t5ELe0NUJWB7d+o4HeF+VNmJiY8asNvA5e6y3/ROUFr7abQP/oXQXyIiAiIgIiICIiAiIgIiICIiAiIgKqxioIAI3OHnmrRxyKqKyLbYRwN/DMIIs8DZbOB2XW7jn7lCr4Xt2cjYNOYzF8t6VLi3Y3HZPmvuTESwMJz2gb7tEEV8n2Dz9ahU7p1oH4ixzCS0Fo1uP2VVLX039tng5BzxB/8ALxnt/dQWAvp3AC5ube4qZVYu0MFmN2d2V+O496pq7EnOjLwbC5FtNLcOaD5ZIIYyJCCb7WyDe3M9y1vQXEAC5rv6gY+54kacl+dPmLoHE5n0lv8A5GS0eBTFsbXkWvsMb2loAv438EH6yi+IHXa08Wg+IX2gIiICIiAiIgIiICIiAiIgIvl7wNSok1Z7PigkzPABudyqoJg69tWm3Oy9cSTmq6A/aO/UfJBOqaZr9Rn9aFUuL0j9loH4QRnvv26Kwgrw4AOGZXV7z+F3ccwgyZ2hE9pGZvYa8FRSh3snwK3kzSdYon8jsqJJC3/8t+UvzQY+p2jC0AG99O8qMInOi9GAS4ucbAXyNraclsXx29WkiHbJJf3KHVSy2sZY4x7MDM//AEVRn4MLETf5h2y2+1saucbW0Cn+ld6xbs7LT6OP2RbN7u2yjiSMSAMuXuNtt52nZ+4KLSykzSXN/sX+QUH7PhzrxR/ob5BSFlMNqXNYwsNuo3yG5XNNioOTxbtGnyQWSLxrgcwbjsXqAiIgIiICIiAiIgLhWyOa27BcjXlvXV7wBcmwUaWpvkEEGCrbJmDdeyOA1QQhosyzR2BVmIUT3ZhxP5Tl4HQ96CR/GgkhhF7fVlGpz9pzJPuVS7aYcwWkdylibbFxk4aj4hB7TOzbzHmo9fJaR9jbrfALtRi7hY5g3t2dnFQcWdaR/a74BBKmqHCEOBzyz71VPxGTj7gpNQ/+XHd/sqR70Fiahxic4nPPPwUGikJMlzf7M6/qaujXfYO7/MKLhrs5P8R/2aghRO/mG/5F8Ujvt3jjE5o5mwAXscT/AEwcG3s+9uPJWlLSeicHFu1M/wBSMZ58XcAEGsww9S3s9U87D91KUfDqYxxhpN3ZuceLnZu7v2UhxtqqjrBUOYeqbfXBWlPizT951e3d8llavFmNyb1j2K7wnBxIxksxLtpocGaAXzsbaoNCiIooiIgIiICIiD4liDgQ4XBVTXQmEbTXXbf1TnbkVcqDjH3Z5oIFLXskHVcPH4qSQsJgLPt5Re2py45blaYZjcm05jm3DHWuM/dqFekX1RTNcLEAjgfgdQqmfDC03iOY3H4HQ96tIatr9Cvtyis5UMPrAFrm5ubw7R2KVBWxyCz8nb7Zg9tlZvaDqL8/gdQs/i1G6M+kjyAN8vw/JVEqanicNn0jbcDcKE/Bovbj/wDR/dT8MnjqG3cwbQydlke0Fd34XCdYx4n90FM6hha2xmjDeF7qI40rcml8h4RtI99lom4XAP6Te/PzXdsbWjIBo7AAgzcFHUPyjjbTsP4ndZ5HYP3Vvh2FxwAkXLj60jzcnv3DsC9qsTY3IdY8Aq+R0snrHZHAa/JBNqsUY3IdY8Aq6V0svrHZHAa/JdY4Gt0Heu8EW1vsL2Vkt8JbJ71Ejga3Qd632E/cR/42+SwtSNlzgNxI8FucH+4i/wAbfJZaTEREBERAREQEREBQcX+771OUHF/u+9BgMAP8zL+l3m1TOjf30v6/go+Affzd6jQvLTMWkgiTIjkrUjW1FC05t6p4j4hRnTviBMnqjf2fBZ6g6XuadmcbYvbabYO7xoVc1dfHNA90Tg4AEHiDbQjcV545M6vUr01x6zO6nQVTHi7SCDwXsrwB1rW7VnsHjtTFzcnWv4cQvmlc+eMvkNshk2/G3cvR5reGo2yWQAdUZ6C3cvsVD2ZSj/tu+S5YBGGl1hbIK3kAIN+BUVU1WKNbk3rHgFAeZZPWOyOA1+SkNiaNAF9vYQLnS9lU7R4oGt0Ga9drY8V1hmA8Vwrn2c88CVr0ddX7Y9ffqn071DWiPIfiAv3FQf4vZIHEjzXzSVBfE4k/1G+RVZXOd6RmyCdCe4rpzmZ5rL/vZzb3dcEs8/2t64/aP/WfNbnBvuIv8bfJYGqkDnuI0LiRyK2OCYkz0UbXZWY0X3ae5cbtXSLwG+i9QEREBERAReE21UKoxJoybmeO75oJpNtVU4rVBwAab63+CjyzuecyT2fJcpY7DPUg2HmgzWAH7eYb81DZ/W/X8FZYCxm3KQftNtwI/JsjZPjtKtZrN+v4KjK1MnWdzWi6IuvTVP62/wCiyVZLaR1xfrHK9lqOhLr01Vb226/oXBwz5f5dnLfj6Tei1c6SGoY61onWFuBB1U7BP+O763ql6FHqVv6x/qVc4L/x3fW9dmL7OTXlaYPq7kFIpKja2hfQFRsH1dyCr+jc+0+UcGnzK6OPPeN36c/JrrkxPvtJc9BUh7HW3PHkVGqH9V36T5KFgs+1E/8AW3yK1jPxbv6Z3rrmxP2+a+os9g7R5qbiOZkA1u5Q6mkD3hzjoMh33XZ77m5OZU3uXOJPw1jjs1u3xUbDo3RxlrrHacHcrAi3vXYlWFFhEsmdtlvtOy8BvU9jaeD1R6V4/EdBy3Lz3q7t1W8ZmMzOVbRYPLLnbYZ7TsvAalWrWMbZjH7eyACbcMlBrMSe82ceTW6eG9dKGNwuXC19BvWW1jT1b2eqe7d4K2pcVa7J/VPuWbra2OFu1K8MHEnyGpVTBX1dZlQQ7LP782Q5tG/3oP0oG+i9VR0Zwh9NEWyzOme5225zuJAFmjcMlbqKIiIMV0jxaqp5nOmgdJTXGy+LMsFhfabzuuuG4nDUN2oXh4321HMahbAhZbGeg9PK70kBNNNrtw9W5/M0ZFAlkkabx2PFp38l8uqo5rNfeN449vaqSesraLKui9NEP68Gdhxe3L4KzpKuCpbtRua8dmo5jUIPiDCP4Yuka50npMnaZAZi3f2qrwCj9NPMHB3o8je1he9rX5cFdMEsX3btpvsu+Cm0uKMdk7qO4FBmOkPQKGW7oD6GTvcwntGo5hQejODz0sFUyoaAS8Fpabhw2LXB/db+QKpxd4MbxvDfMLE48+r1NXd66YnoMerX/wCRv+pV5gv/ABz9b1w6OUUbKeaSMEGQ9fPIuaNQN2qldHoi+EtFrnjzWszqJb3VjhOruS+KDB2wPkexxIewix3HVWNFSxsJb6QF9s7aDsXapiLQb8Dn3Lc1ZLJ+Xnc5tls8MxJmLHeLLk1gaLNAAVjR4VJJnbZb7TvgN6lh9PB6o9K8bzoPrsUVCo8Jlkztst9p2XgN6nMFPB6o9K8fiOg5KvrcWc82JJ4Nb+29eQ0cj83dQcN/yRXWtxJ78nHk0ftvXxFRvd63VHDf8l3mkhpm7T3NYPacczy3nuVbBiFVWG2HwkM/vzZN5tG/3oLGaSGnbtPc1g9pxzPLee5V0GIVVYbUEOyz+/MLN5tG/wB/JXmE9BIWuElY41Uut5M2g/lYcrc1rGNAFgAANAMlFZTCegsLXCSrcaqXW8mbQfys0tzWsY0AWAsBoAvUQEREBERAREQeEX1WVxnoNBI70lMTTTah8WQJ/M0WBWrRB+cT11ZRZV8XpI/78GYtxe3L4K0pqmCpZtRua8cRqPiFsiL5FZTGOg0L3elpXGmm1Dosmk/mYMrckHJjZY/UdtN9k69y+ZjFNdr7tdaxv8LqqnxGrosq+Hbj0/iIcxzc3d7laU88NQ3ajc144tOY+IVRwfQ+gicyFpLSCdSTtHU6Z7vBc+jFHI2Il4LHbZsHezla43Z3U0Nkj9Q7TeB17lzfXSvOzEzZ4uduQetg2C98rgNo5AZrvTYkQOqbi2h+slHiw8X2pCXu7dPBdpqZruztGSCqrsVklNnOOejG6eG9IMNe7N52Bw1PyU15gpmbTy1g9pxzPxPIKthxKqrDs4fCQzT+Imyb27I3oLKR0FMzaeWsHtOOZ+J7lXQYjVVhth8NmaenmybzaN/1krrCegkTXCWseaqXW7/UHY1nDn4LWsYAAAAAMgBlbkorJ4T0Eia4S1jzVS63k9UH8rOHNaxjQAAAABkAMrDsX0iAiIgIiICIiAiIgIiICIiAiIg8c0EWIuDkQVk8X6CxPd6WkeaWbjH6pP5mcOS1qIPzafE6qjOziEN2aCohzb/2G5XNHWRzN24nh7eLTpz4LXvaCCCAQciDnfmsji/QWMuMtE8002vU9R3Y5vD6sg+aysjibtyvDG8XHy4qnhxOqrDs4fD1NP4ibJv/AFG/6yV1hHQWMOEta81M2vX9RvY1vD6staxoAAAAAyAGVuSDJYT0Eia4S1jzVS8X+qOxrOHNa1jQAAAABkAMrcl9IgIiICIiAiIgIiICIiAiIgIiICIiAiIgIiICIiAiIgIiICIiAiIgIiICIiAiIgIiIP/Z"/>
          <p:cNvSpPr>
            <a:spLocks noChangeAspect="1" noChangeArrowheads="1"/>
          </p:cNvSpPr>
          <p:nvPr/>
        </p:nvSpPr>
        <p:spPr bwMode="auto">
          <a:xfrm>
            <a:off x="155575" y="-1165225"/>
            <a:ext cx="2438400" cy="2438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6" name="AutoShape 12" descr="data:image/jpeg;base64,/9j/4AAQSkZJRgABAQAAAQABAAD/2wCEAAkGBxISEhUUEBMWFRUUExgVFxYUFxcYHxkXFBcWFxQYFhcZHCggGBolHBQUITEhJSkrMC4uFx8zODQsNygtLisBCgoKDg0OFRAQGSsmICUrNywrNy0tKzcwMDcvLC4tLCwrKywsLCwsLCsrKywsLCwsLCwsLCwsLCw4LCwsNSwsLP/AABEIAMwAzAMBIgACEQEDEQH/xAAbAAEAAwEBAQEAAAAAAAAAAAAABAUGAwECB//EAD4QAAEDAgMEBgcGBgMBAQAAAAEAAgMEEQUhMRJBUXEGImGBkbETMlKhweHwIzNCYnLRFCRDU3OyNIKSolT/xAAYAQEBAQEBAAAAAAAAAAAAAAAAAQIEA//EACIRAQEBAAIBBAIDAAAAAAAAAAABAgMRMRIhI1FBcZHh8P/aAAwDAQACEQMRAD8A/cUREBERAREQEREBERARFXVmMxREB9wHO2drcDpn2ILFERAREQEREBERAREQEREBERAREQEREBERAREQF49wAuTYdqj1tWIxnmToOKrHSOcbuzdqBuaOSCxkr2jS5+u1YvpS83AtfQ5C+d1pssx4nieCjVeiCxp8VisATY2GqnseCLg3HYsNUuOZGo1HHtXlFiro+s0nZ37yOfEIN4ihYZiLZm5a2uR2cRxCmoCIiAiIgIiICIiAiIgIiICIiAiIgLnPLstJK6KBjTC6Mhup0+PuugpzUbbnSO0Gg8vErrE+wLjrr37lCJs1o4kn/wA5BdJX2a0cXX8PoIJcb8vrvUWea68EvUcVXvnQeVp2XA7j5b1VVbvRPv8Ahdkfr3qyxQ9Rh4hVeJnaha7ha/cdn9kE7C6x0UgAPaz4t5ELe0NUJWB7d+o4HeF+VNmJiY8asNvA5e6y3/ROUFr7abQP/oXQXyIiAiIgIiICIiAiIgIiICIiAiIgKqxioIAI3OHnmrRxyKqKyLbYRwN/DMIIs8DZbOB2XW7jn7lCr4Xt2cjYNOYzF8t6VLi3Y3HZPmvuTESwMJz2gb7tEEV8n2Dz9ahU7p1oH4ixzCS0Fo1uP2VVLX039tng5BzxB/8ALxnt/dQWAvp3AC5ube4qZVYu0MFmN2d2V+O496pq7EnOjLwbC5FtNLcOaD5ZIIYyJCCb7WyDe3M9y1vQXEAC5rv6gY+54kacl+dPmLoHE5n0lv8A5GS0eBTFsbXkWvsMb2loAv438EH6yi+IHXa08Wg+IX2gIiICIiAiIgIiICIiAiIgIvl7wNSok1Z7PigkzPABudyqoJg69tWm3Oy9cSTmq6A/aO/UfJBOqaZr9Rn9aFUuL0j9loH4QRnvv26Kwgrw4AOGZXV7z+F3ccwgyZ2hE9pGZvYa8FRSh3snwK3kzSdYon8jsqJJC3/8t+UvzQY+p2jC0AG99O8qMInOi9GAS4ucbAXyNraclsXx29WkiHbJJf3KHVSy2sZY4x7MDM//AEVRn4MLETf5h2y2+1saucbW0Cn+ld6xbs7LT6OP2RbN7u2yjiSMSAMuXuNtt52nZ+4KLSykzSXN/sX+QUH7PhzrxR/ob5BSFlMNqXNYwsNuo3yG5XNNioOTxbtGnyQWSLxrgcwbjsXqAiIgIiICIiAiIgLhWyOa27BcjXlvXV7wBcmwUaWpvkEEGCrbJmDdeyOA1QQhosyzR2BVmIUT3ZhxP5Tl4HQ96CR/GgkhhF7fVlGpz9pzJPuVS7aYcwWkdylibbFxk4aj4hB7TOzbzHmo9fJaR9jbrfALtRi7hY5g3t2dnFQcWdaR/a74BBKmqHCEOBzyz71VPxGTj7gpNQ/+XHd/sqR70Fiahxic4nPPPwUGikJMlzf7M6/qaujXfYO7/MKLhrs5P8R/2aghRO/mG/5F8Ujvt3jjE5o5mwAXscT/AEwcG3s+9uPJWlLSeicHFu1M/wBSMZ58XcAEGsww9S3s9U87D91KUfDqYxxhpN3ZuceLnZu7v2UhxtqqjrBUOYeqbfXBWlPizT951e3d8llavFmNyb1j2K7wnBxIxksxLtpocGaAXzsbaoNCiIooiIgIiICIiD4liDgQ4XBVTXQmEbTXXbf1TnbkVcqDjH3Z5oIFLXskHVcPH4qSQsJgLPt5Re2py45blaYZjcm05jm3DHWuM/dqFekX1RTNcLEAjgfgdQqmfDC03iOY3H4HQ96tIatr9Cvtyis5UMPrAFrm5ubw7R2KVBWxyCz8nb7Zg9tlZvaDqL8/gdQs/i1G6M+kjyAN8vw/JVEqanicNn0jbcDcKE/Bovbj/wDR/dT8MnjqG3cwbQydlke0Fd34XCdYx4n90FM6hha2xmjDeF7qI40rcml8h4RtI99lom4XAP6Te/PzXdsbWjIBo7AAgzcFHUPyjjbTsP4ndZ5HYP3Vvh2FxwAkXLj60jzcnv3DsC9qsTY3IdY8Aq+R0snrHZHAa/JBNqsUY3IdY8Aq6V0svrHZHAa/JdY4Gt0Heu8EW1vsL2Vkt8JbJ71Ejga3Qd632E/cR/42+SwtSNlzgNxI8FucH+4i/wAbfJZaTEREBERAREQEREBQcX+771OUHF/u+9BgMAP8zL+l3m1TOjf30v6/go+Affzd6jQvLTMWkgiTIjkrUjW1FC05t6p4j4hRnTviBMnqjf2fBZ6g6XuadmcbYvbabYO7xoVc1dfHNA90Tg4AEHiDbQjcV545M6vUr01x6zO6nQVTHi7SCDwXsrwB1rW7VnsHjtTFzcnWv4cQvmlc+eMvkNshk2/G3cvR5reGo2yWQAdUZ6C3cvsVD2ZSj/tu+S5YBGGl1hbIK3kAIN+BUVU1WKNbk3rHgFAeZZPWOyOA1+SkNiaNAF9vYQLnS9lU7R4oGt0Ga9drY8V1hmA8Vwrn2c88CVr0ddX7Y9ffqn071DWiPIfiAv3FQf4vZIHEjzXzSVBfE4k/1G+RVZXOd6RmyCdCe4rpzmZ5rL/vZzb3dcEs8/2t64/aP/WfNbnBvuIv8bfJYGqkDnuI0LiRyK2OCYkz0UbXZWY0X3ae5cbtXSLwG+i9QEREBERAReE21UKoxJoybmeO75oJpNtVU4rVBwAab63+CjyzuecyT2fJcpY7DPUg2HmgzWAH7eYb81DZ/W/X8FZYCxm3KQftNtwI/JsjZPjtKtZrN+v4KjK1MnWdzWi6IuvTVP62/wCiyVZLaR1xfrHK9lqOhLr01Vb226/oXBwz5f5dnLfj6Tei1c6SGoY61onWFuBB1U7BP+O763ql6FHqVv6x/qVc4L/x3fW9dmL7OTXlaYPq7kFIpKja2hfQFRsH1dyCr+jc+0+UcGnzK6OPPeN36c/JrrkxPvtJc9BUh7HW3PHkVGqH9V36T5KFgs+1E/8AW3yK1jPxbv6Z3rrmxP2+a+os9g7R5qbiOZkA1u5Q6mkD3hzjoMh33XZ77m5OZU3uXOJPw1jjs1u3xUbDo3RxlrrHacHcrAi3vXYlWFFhEsmdtlvtOy8BvU9jaeD1R6V4/EdBy3Lz3q7t1W8ZmMzOVbRYPLLnbYZ7TsvAalWrWMbZjH7eyACbcMlBrMSe82ceTW6eG9dKGNwuXC19BvWW1jT1b2eqe7d4K2pcVa7J/VPuWbra2OFu1K8MHEnyGpVTBX1dZlQQ7LP782Q5tG/3oP0oG+i9VR0Zwh9NEWyzOme5225zuJAFmjcMlbqKIiIMV0jxaqp5nOmgdJTXGy+LMsFhfabzuuuG4nDUN2oXh4321HMahbAhZbGeg9PK70kBNNNrtw9W5/M0ZFAlkkabx2PFp38l8uqo5rNfeN449vaqSesraLKui9NEP68Gdhxe3L4KzpKuCpbtRua8dmo5jUIPiDCP4Yuka50npMnaZAZi3f2qrwCj9NPMHB3o8je1he9rX5cFdMEsX3btpvsu+Cm0uKMdk7qO4FBmOkPQKGW7oD6GTvcwntGo5hQejODz0sFUyoaAS8Fpabhw2LXB/db+QKpxd4MbxvDfMLE48+r1NXd66YnoMerX/wCRv+pV5gv/ABz9b1w6OUUbKeaSMEGQ9fPIuaNQN2qldHoi+EtFrnjzWszqJb3VjhOruS+KDB2wPkexxIewix3HVWNFSxsJb6QF9s7aDsXapiLQb8Dn3Lc1ZLJ+Xnc5tls8MxJmLHeLLk1gaLNAAVjR4VJJnbZb7TvgN6lh9PB6o9K8bzoPrsUVCo8Jlkztst9p2XgN6nMFPB6o9K8fiOg5KvrcWc82JJ4Nb+29eQ0cj83dQcN/yRXWtxJ78nHk0ftvXxFRvd63VHDf8l3mkhpm7T3NYPacczy3nuVbBiFVWG2HwkM/vzZN5tG/3oLGaSGnbtPc1g9pxzPLee5V0GIVVYbUEOyz+/MLN5tG/wB/JXmE9BIWuElY41Uut5M2g/lYcrc1rGNAFgAANAMlFZTCegsLXCSrcaqXW8mbQfys0tzWsY0AWAsBoAvUQEREBERAREQeEX1WVxnoNBI70lMTTTah8WQJ/M0WBWrRB+cT11ZRZV8XpI/78GYtxe3L4K0pqmCpZtRua8cRqPiFsiL5FZTGOg0L3elpXGmm1Dosmk/mYMrckHJjZY/UdtN9k69y+ZjFNdr7tdaxv8LqqnxGrosq+Hbj0/iIcxzc3d7laU88NQ3ajc144tOY+IVRwfQ+gicyFpLSCdSTtHU6Z7vBc+jFHI2Il4LHbZsHezla43Z3U0Nkj9Q7TeB17lzfXSvOzEzZ4uduQetg2C98rgNo5AZrvTYkQOqbi2h+slHiw8X2pCXu7dPBdpqZruztGSCqrsVklNnOOejG6eG9IMNe7N52Bw1PyU15gpmbTy1g9pxzPxPIKthxKqrDs4fCQzT+Imyb27I3oLKR0FMzaeWsHtOOZ+J7lXQYjVVhth8NmaenmybzaN/1krrCegkTXCWseaqXW7/UHY1nDn4LWsYAAAAAMgBlbkorJ4T0Eia4S1jzVS63k9UH8rOHNaxjQAAAABkAMrDsX0iAiIgIiICIiAiIgIiICIiAiIg8c0EWIuDkQVk8X6CxPd6WkeaWbjH6pP5mcOS1qIPzafE6qjOziEN2aCohzb/2G5XNHWRzN24nh7eLTpz4LXvaCCCAQciDnfmsji/QWMuMtE8002vU9R3Y5vD6sg+aysjibtyvDG8XHy4qnhxOqrDs4fD1NP4ibJv/AFG/6yV1hHQWMOEta81M2vX9RvY1vD6staxoAAAAAyAGVuSDJYT0Eia4S1jzVS8X+qOxrOHNa1jQAAAABkAMrcl9IgIiICIiAiIgIiICIiAiIgIiICIiAiIgIiICIiAiIgIiICIiAiIgIiICIiAiIgIiIP/Z"/>
          <p:cNvSpPr>
            <a:spLocks noChangeAspect="1" noChangeArrowheads="1"/>
          </p:cNvSpPr>
          <p:nvPr/>
        </p:nvSpPr>
        <p:spPr bwMode="auto">
          <a:xfrm>
            <a:off x="307975" y="-1012825"/>
            <a:ext cx="2438400" cy="2438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7" name="AutoShape 16" descr="https://i.guim.co.uk/img/static/sys-images/Film/Pix/pictures/2001/05/31/bond1.jpg?w=620&amp;q=55&amp;auto=format&amp;usm=12&amp;fit=max&amp;s=db0fe9cc3160af57fa8769daff84025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8" name="AutoShape 18" descr="https://i.guim.co.uk/img/static/sys-images/Film/Pix/pictures/2001/05/31/bond1.jpg?w=620&amp;q=55&amp;auto=format&amp;usm=12&amp;fit=max&amp;s=db0fe9cc3160af57fa8769daff840253"/>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9" name="AutoShape 20" descr="https://i.guim.co.uk/img/static/sys-images/Film/Pix/pictures/2001/05/31/bond1.jpg?w=620&amp;q=55&amp;auto=format&amp;usm=12&amp;fit=max&amp;s=db0fe9cc3160af57fa8769daff840253"/>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0" name="AutoShape 22" descr="https://i.guim.co.uk/img/static/sys-images/Film/Pix/pictures/2001/05/31/bond1.jpg?w=620&amp;q=55&amp;auto=format&amp;usm=12&amp;fit=max&amp;s=db0fe9cc3160af57fa8769daff840253"/>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0" name="Textfeld 29"/>
          <p:cNvSpPr txBox="1"/>
          <p:nvPr/>
        </p:nvSpPr>
        <p:spPr>
          <a:xfrm>
            <a:off x="7153741" y="3856376"/>
            <a:ext cx="2111375" cy="461665"/>
          </a:xfrm>
          <a:prstGeom prst="rect">
            <a:avLst/>
          </a:prstGeom>
          <a:noFill/>
        </p:spPr>
        <p:txBody>
          <a:bodyPr wrap="square" rtlCol="0">
            <a:spAutoFit/>
          </a:bodyPr>
          <a:lstStyle/>
          <a:p>
            <a:pPr algn="ctr"/>
            <a:r>
              <a:rPr lang="de-CH" sz="1200" dirty="0">
                <a:latin typeface="+mn-lt"/>
              </a:rPr>
              <a:t>People </a:t>
            </a:r>
            <a:br>
              <a:rPr lang="de-CH" sz="1200" dirty="0">
                <a:latin typeface="+mn-lt"/>
              </a:rPr>
            </a:br>
            <a:r>
              <a:rPr lang="de-CH" sz="1200" dirty="0" err="1">
                <a:latin typeface="+mn-lt"/>
              </a:rPr>
              <a:t>with</a:t>
            </a:r>
            <a:r>
              <a:rPr lang="de-CH" sz="1200" dirty="0">
                <a:latin typeface="+mn-lt"/>
              </a:rPr>
              <a:t> </a:t>
            </a:r>
            <a:r>
              <a:rPr lang="de-CH" sz="1200" dirty="0" err="1">
                <a:latin typeface="+mn-lt"/>
              </a:rPr>
              <a:t>money</a:t>
            </a:r>
            <a:endParaRPr lang="de-CH" sz="1200" dirty="0">
              <a:latin typeface="+mn-lt"/>
            </a:endParaRPr>
          </a:p>
        </p:txBody>
      </p:sp>
      <p:pic>
        <p:nvPicPr>
          <p:cNvPr id="1645582" name="Picture 14" descr="https://www.aiminsight.com/wp-content/uploads/2015/09/goverm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317" y="975146"/>
            <a:ext cx="1139824" cy="1139824"/>
          </a:xfrm>
          <a:prstGeom prst="rect">
            <a:avLst/>
          </a:prstGeom>
          <a:noFill/>
          <a:extLst>
            <a:ext uri="{909E8E84-426E-40DD-AFC4-6F175D3DCCD1}">
              <a14:hiddenFill xmlns:a14="http://schemas.microsoft.com/office/drawing/2010/main">
                <a:solidFill>
                  <a:srgbClr val="FFFFFF"/>
                </a:solidFill>
              </a14:hiddenFill>
            </a:ext>
          </a:extLst>
        </p:spPr>
      </p:pic>
      <p:pic>
        <p:nvPicPr>
          <p:cNvPr id="1645595" name="Picture 27" descr="http://www.fancyicons.com/free-icons/101/vista-style-accounting/png/256/industry_25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2096" y="2354734"/>
            <a:ext cx="1158874" cy="1158874"/>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14306" y="926802"/>
            <a:ext cx="2111375" cy="276999"/>
          </a:xfrm>
          <a:prstGeom prst="rect">
            <a:avLst/>
          </a:prstGeom>
          <a:noFill/>
        </p:spPr>
        <p:txBody>
          <a:bodyPr wrap="square" rtlCol="0">
            <a:spAutoFit/>
          </a:bodyPr>
          <a:lstStyle/>
          <a:p>
            <a:pPr algn="ctr"/>
            <a:r>
              <a:rPr lang="de-CH" sz="1200" dirty="0" err="1">
                <a:latin typeface="+mn-lt"/>
              </a:rPr>
              <a:t>Governments</a:t>
            </a:r>
            <a:endParaRPr lang="de-CH" sz="1200" dirty="0">
              <a:latin typeface="+mn-lt"/>
            </a:endParaRPr>
          </a:p>
        </p:txBody>
      </p:sp>
      <p:sp>
        <p:nvSpPr>
          <p:cNvPr id="25" name="Textfeld 24"/>
          <p:cNvSpPr txBox="1"/>
          <p:nvPr/>
        </p:nvSpPr>
        <p:spPr>
          <a:xfrm>
            <a:off x="0" y="2343457"/>
            <a:ext cx="2111375" cy="276999"/>
          </a:xfrm>
          <a:prstGeom prst="rect">
            <a:avLst/>
          </a:prstGeom>
          <a:noFill/>
        </p:spPr>
        <p:txBody>
          <a:bodyPr wrap="square" rtlCol="0">
            <a:spAutoFit/>
          </a:bodyPr>
          <a:lstStyle/>
          <a:p>
            <a:pPr algn="ctr"/>
            <a:r>
              <a:rPr lang="de-CH" sz="1200" dirty="0" err="1">
                <a:latin typeface="+mn-lt"/>
              </a:rPr>
              <a:t>Corporates</a:t>
            </a:r>
            <a:endParaRPr lang="de-CH" sz="1200" dirty="0">
              <a:latin typeface="+mn-lt"/>
            </a:endParaRPr>
          </a:p>
        </p:txBody>
      </p:sp>
      <p:sp>
        <p:nvSpPr>
          <p:cNvPr id="26" name="Textfeld 25"/>
          <p:cNvSpPr txBox="1"/>
          <p:nvPr/>
        </p:nvSpPr>
        <p:spPr>
          <a:xfrm>
            <a:off x="-138113" y="5069803"/>
            <a:ext cx="2111375" cy="276999"/>
          </a:xfrm>
          <a:prstGeom prst="rect">
            <a:avLst/>
          </a:prstGeom>
          <a:noFill/>
        </p:spPr>
        <p:txBody>
          <a:bodyPr wrap="square" rtlCol="0">
            <a:spAutoFit/>
          </a:bodyPr>
          <a:lstStyle/>
          <a:p>
            <a:pPr algn="ctr"/>
            <a:r>
              <a:rPr lang="de-CH" sz="1200" dirty="0" err="1">
                <a:latin typeface="+mn-lt"/>
              </a:rPr>
              <a:t>Ordinary</a:t>
            </a:r>
            <a:r>
              <a:rPr lang="de-CH" sz="1200" dirty="0">
                <a:latin typeface="+mn-lt"/>
              </a:rPr>
              <a:t> </a:t>
            </a:r>
            <a:r>
              <a:rPr lang="de-CH" sz="1200" dirty="0" err="1">
                <a:latin typeface="+mn-lt"/>
              </a:rPr>
              <a:t>people</a:t>
            </a:r>
            <a:endParaRPr lang="de-CH" sz="1200" dirty="0">
              <a:latin typeface="+mn-lt"/>
            </a:endParaRPr>
          </a:p>
        </p:txBody>
      </p:sp>
      <p:sp>
        <p:nvSpPr>
          <p:cNvPr id="12" name="Wolkenförmige Legende 11"/>
          <p:cNvSpPr/>
          <p:nvPr/>
        </p:nvSpPr>
        <p:spPr>
          <a:xfrm>
            <a:off x="2125681" y="5011070"/>
            <a:ext cx="678974" cy="706433"/>
          </a:xfrm>
          <a:prstGeom prst="cloudCallout">
            <a:avLst>
              <a:gd name="adj1" fmla="val -91621"/>
              <a:gd name="adj2" fmla="val -3758"/>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645603" name="Picture 35" descr="http://www.free-icons-download.net/images/boss-icon-4750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4534" y="5313889"/>
            <a:ext cx="683270" cy="698099"/>
          </a:xfrm>
          <a:prstGeom prst="rect">
            <a:avLst/>
          </a:prstGeom>
          <a:noFill/>
          <a:extLst>
            <a:ext uri="{909E8E84-426E-40DD-AFC4-6F175D3DCCD1}">
              <a14:hiddenFill xmlns:a14="http://schemas.microsoft.com/office/drawing/2010/main">
                <a:solidFill>
                  <a:srgbClr val="FFFFFF"/>
                </a:solidFill>
              </a14:hiddenFill>
            </a:ext>
          </a:extLst>
        </p:spPr>
      </p:pic>
      <p:pic>
        <p:nvPicPr>
          <p:cNvPr id="1645574" name="Picture 6" descr="http://icons.iconarchive.com/icons/iconshow/transport/256/Sportscar-car-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3102" y="5307034"/>
            <a:ext cx="390905" cy="399389"/>
          </a:xfrm>
          <a:prstGeom prst="rect">
            <a:avLst/>
          </a:prstGeom>
          <a:noFill/>
          <a:extLst>
            <a:ext uri="{909E8E84-426E-40DD-AFC4-6F175D3DCCD1}">
              <a14:hiddenFill xmlns:a14="http://schemas.microsoft.com/office/drawing/2010/main">
                <a:solidFill>
                  <a:srgbClr val="FFFFFF"/>
                </a:solidFill>
              </a14:hiddenFill>
            </a:ext>
          </a:extLst>
        </p:spPr>
      </p:pic>
      <p:pic>
        <p:nvPicPr>
          <p:cNvPr id="1645576" name="Picture 8" descr="http://microcharity.com/web/wp-content/uploads/2013/01/hom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36142" y="5069803"/>
            <a:ext cx="359420" cy="367221"/>
          </a:xfrm>
          <a:prstGeom prst="rect">
            <a:avLst/>
          </a:prstGeom>
          <a:noFill/>
          <a:extLst>
            <a:ext uri="{909E8E84-426E-40DD-AFC4-6F175D3DCCD1}">
              <a14:hiddenFill xmlns:a14="http://schemas.microsoft.com/office/drawing/2010/main">
                <a:solidFill>
                  <a:srgbClr val="FFFFFF"/>
                </a:solidFill>
              </a14:hiddenFill>
            </a:ext>
          </a:extLst>
        </p:spPr>
      </p:pic>
      <p:pic>
        <p:nvPicPr>
          <p:cNvPr id="1645607" name="Picture 39" descr="http://2.bp.blogspot.com/-7EHlV-xpyQw/TfoNMDNASWI/AAAAAAAAGg4/eLx38ZJUsxY/s1600/monopoly-rich-guy.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30220" y="2508164"/>
            <a:ext cx="1223336" cy="1058561"/>
          </a:xfrm>
          <a:prstGeom prst="rect">
            <a:avLst/>
          </a:prstGeom>
          <a:noFill/>
          <a:extLst>
            <a:ext uri="{909E8E84-426E-40DD-AFC4-6F175D3DCCD1}">
              <a14:hiddenFill xmlns:a14="http://schemas.microsoft.com/office/drawing/2010/main">
                <a:solidFill>
                  <a:srgbClr val="FFFFFF"/>
                </a:solidFill>
              </a14:hiddenFill>
            </a:ext>
          </a:extLst>
        </p:spPr>
      </p:pic>
      <p:pic>
        <p:nvPicPr>
          <p:cNvPr id="1645615" name="Picture 47" descr="http://www.fancyicons.com/download/?id=3842&amp;t=png&amp;s=25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80836" y="985555"/>
            <a:ext cx="913112" cy="913112"/>
          </a:xfrm>
          <a:prstGeom prst="rect">
            <a:avLst/>
          </a:prstGeom>
          <a:noFill/>
          <a:extLst>
            <a:ext uri="{909E8E84-426E-40DD-AFC4-6F175D3DCCD1}">
              <a14:hiddenFill xmlns:a14="http://schemas.microsoft.com/office/drawing/2010/main">
                <a:solidFill>
                  <a:srgbClr val="FFFFFF"/>
                </a:solidFill>
              </a14:hiddenFill>
            </a:ext>
          </a:extLst>
        </p:spPr>
      </p:pic>
      <p:sp>
        <p:nvSpPr>
          <p:cNvPr id="38" name="Textfeld 37"/>
          <p:cNvSpPr txBox="1"/>
          <p:nvPr/>
        </p:nvSpPr>
        <p:spPr>
          <a:xfrm>
            <a:off x="7152261" y="465137"/>
            <a:ext cx="1731332" cy="461665"/>
          </a:xfrm>
          <a:prstGeom prst="rect">
            <a:avLst/>
          </a:prstGeom>
          <a:noFill/>
        </p:spPr>
        <p:txBody>
          <a:bodyPr wrap="square" rtlCol="0">
            <a:spAutoFit/>
          </a:bodyPr>
          <a:lstStyle/>
          <a:p>
            <a:pPr algn="ctr"/>
            <a:r>
              <a:rPr lang="de-CH" sz="1200" dirty="0" err="1">
                <a:latin typeface="+mn-lt"/>
              </a:rPr>
              <a:t>Institutional</a:t>
            </a:r>
            <a:r>
              <a:rPr lang="de-CH" sz="1200" dirty="0">
                <a:latin typeface="+mn-lt"/>
              </a:rPr>
              <a:t> Investors</a:t>
            </a:r>
          </a:p>
        </p:txBody>
      </p:sp>
      <p:sp>
        <p:nvSpPr>
          <p:cNvPr id="44" name="Pfeil nach unten 43"/>
          <p:cNvSpPr/>
          <p:nvPr/>
        </p:nvSpPr>
        <p:spPr>
          <a:xfrm rot="4288595">
            <a:off x="6467110" y="770311"/>
            <a:ext cx="240434" cy="1672737"/>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de-CH" sz="1200" dirty="0"/>
          </a:p>
        </p:txBody>
      </p:sp>
      <p:pic>
        <p:nvPicPr>
          <p:cNvPr id="1645619" name="Picture 51" descr="https://encrypted-tbn3.gstatic.com/images?q=tbn:ANd9GcQYnzWX8UGWRu1eksubZZYtrdvWqZhjVShsNcJOT7gKPt3zgOEwL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362722">
            <a:off x="1260549" y="3697842"/>
            <a:ext cx="849874" cy="849875"/>
          </a:xfrm>
          <a:prstGeom prst="rect">
            <a:avLst/>
          </a:prstGeom>
          <a:noFill/>
          <a:extLst>
            <a:ext uri="{909E8E84-426E-40DD-AFC4-6F175D3DCCD1}">
              <a14:hiddenFill xmlns:a14="http://schemas.microsoft.com/office/drawing/2010/main">
                <a:solidFill>
                  <a:srgbClr val="FFFFFF"/>
                </a:solidFill>
              </a14:hiddenFill>
            </a:ext>
          </a:extLst>
        </p:spPr>
      </p:pic>
      <p:sp>
        <p:nvSpPr>
          <p:cNvPr id="51" name="Pfeil nach unten 50"/>
          <p:cNvSpPr/>
          <p:nvPr/>
        </p:nvSpPr>
        <p:spPr>
          <a:xfrm rot="2872087">
            <a:off x="2916032" y="2140134"/>
            <a:ext cx="262405" cy="2115456"/>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de-CH" sz="1200" dirty="0"/>
          </a:p>
        </p:txBody>
      </p:sp>
      <p:sp>
        <p:nvSpPr>
          <p:cNvPr id="52" name="Textfeld 51"/>
          <p:cNvSpPr txBox="1"/>
          <p:nvPr/>
        </p:nvSpPr>
        <p:spPr>
          <a:xfrm>
            <a:off x="62455" y="3463702"/>
            <a:ext cx="1736770" cy="461665"/>
          </a:xfrm>
          <a:prstGeom prst="rect">
            <a:avLst/>
          </a:prstGeom>
          <a:noFill/>
        </p:spPr>
        <p:txBody>
          <a:bodyPr wrap="square" rtlCol="0">
            <a:spAutoFit/>
          </a:bodyPr>
          <a:lstStyle/>
          <a:p>
            <a:pPr algn="ctr"/>
            <a:r>
              <a:rPr lang="de-CH" sz="1200" dirty="0">
                <a:latin typeface="+mn-lt"/>
              </a:rPr>
              <a:t>Special </a:t>
            </a:r>
            <a:r>
              <a:rPr lang="de-CH" sz="1200" dirty="0" err="1">
                <a:latin typeface="+mn-lt"/>
              </a:rPr>
              <a:t>Purpose</a:t>
            </a:r>
            <a:r>
              <a:rPr lang="de-CH" sz="1200" dirty="0">
                <a:latin typeface="+mn-lt"/>
              </a:rPr>
              <a:t> </a:t>
            </a:r>
            <a:r>
              <a:rPr lang="de-CH" sz="1200" dirty="0" err="1">
                <a:latin typeface="+mn-lt"/>
              </a:rPr>
              <a:t>Vehicles</a:t>
            </a:r>
            <a:endParaRPr lang="de-CH" sz="1200" dirty="0">
              <a:latin typeface="+mn-lt"/>
            </a:endParaRPr>
          </a:p>
        </p:txBody>
      </p:sp>
      <p:sp>
        <p:nvSpPr>
          <p:cNvPr id="55" name="Pfeil nach unten 54"/>
          <p:cNvSpPr/>
          <p:nvPr/>
        </p:nvSpPr>
        <p:spPr>
          <a:xfrm rot="3641281">
            <a:off x="3415462" y="4028441"/>
            <a:ext cx="237125" cy="1539795"/>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de-CH" sz="1200" dirty="0"/>
          </a:p>
        </p:txBody>
      </p:sp>
      <p:sp>
        <p:nvSpPr>
          <p:cNvPr id="56" name="Pfeil nach unten 55"/>
          <p:cNvSpPr/>
          <p:nvPr/>
        </p:nvSpPr>
        <p:spPr>
          <a:xfrm rot="8026789">
            <a:off x="5501367" y="4381743"/>
            <a:ext cx="237125" cy="992604"/>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de-CH" sz="1200" dirty="0"/>
          </a:p>
        </p:txBody>
      </p:sp>
      <p:sp>
        <p:nvSpPr>
          <p:cNvPr id="59" name="Pfeil nach unten 58"/>
          <p:cNvSpPr/>
          <p:nvPr/>
        </p:nvSpPr>
        <p:spPr>
          <a:xfrm rot="4308728">
            <a:off x="6266377" y="2350236"/>
            <a:ext cx="237125" cy="2122592"/>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de-CH" sz="1200" dirty="0"/>
          </a:p>
        </p:txBody>
      </p:sp>
      <p:grpSp>
        <p:nvGrpSpPr>
          <p:cNvPr id="4" name="Gruppieren 3"/>
          <p:cNvGrpSpPr/>
          <p:nvPr/>
        </p:nvGrpSpPr>
        <p:grpSpPr>
          <a:xfrm>
            <a:off x="2284228" y="1453877"/>
            <a:ext cx="5218675" cy="3613633"/>
            <a:chOff x="2284228" y="1453877"/>
            <a:chExt cx="5218675" cy="3613633"/>
          </a:xfrm>
        </p:grpSpPr>
        <p:sp>
          <p:nvSpPr>
            <p:cNvPr id="16" name="Abgerundetes Rechteck 15"/>
            <p:cNvSpPr/>
            <p:nvPr/>
          </p:nvSpPr>
          <p:spPr>
            <a:xfrm>
              <a:off x="4002797" y="1453877"/>
              <a:ext cx="1572706" cy="889580"/>
            </a:xfrm>
            <a:prstGeom prst="roundRect">
              <a:avLst/>
            </a:prstGeom>
            <a:blipFill>
              <a:blip r:embed="rId1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42" name="Pfeil nach unten 41"/>
            <p:cNvSpPr/>
            <p:nvPr/>
          </p:nvSpPr>
          <p:spPr>
            <a:xfrm rot="6432896">
              <a:off x="6529871" y="1525703"/>
              <a:ext cx="244284" cy="170178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de-CH" sz="1200" dirty="0"/>
            </a:p>
          </p:txBody>
        </p:sp>
        <p:sp>
          <p:nvSpPr>
            <p:cNvPr id="49" name="Pfeil nach unten 48"/>
            <p:cNvSpPr/>
            <p:nvPr/>
          </p:nvSpPr>
          <p:spPr>
            <a:xfrm rot="4122168">
              <a:off x="2904821" y="1756838"/>
              <a:ext cx="251308" cy="1492494"/>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de-CH" sz="1200" dirty="0"/>
            </a:p>
          </p:txBody>
        </p:sp>
        <p:sp>
          <p:nvSpPr>
            <p:cNvPr id="57" name="Pfeil nach unten 56"/>
            <p:cNvSpPr/>
            <p:nvPr/>
          </p:nvSpPr>
          <p:spPr>
            <a:xfrm rot="6183401">
              <a:off x="2923692" y="906822"/>
              <a:ext cx="247084" cy="1463154"/>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de-CH" sz="1200" dirty="0"/>
            </a:p>
          </p:txBody>
        </p:sp>
        <p:sp>
          <p:nvSpPr>
            <p:cNvPr id="47" name="Pfeil nach unten 46"/>
            <p:cNvSpPr/>
            <p:nvPr/>
          </p:nvSpPr>
          <p:spPr>
            <a:xfrm rot="2273141">
              <a:off x="3037612" y="2390277"/>
              <a:ext cx="262405" cy="267723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de-CH" sz="1200" dirty="0"/>
            </a:p>
          </p:txBody>
        </p:sp>
        <p:sp>
          <p:nvSpPr>
            <p:cNvPr id="3" name="Pfeil nach oben und unten 2"/>
            <p:cNvSpPr/>
            <p:nvPr/>
          </p:nvSpPr>
          <p:spPr>
            <a:xfrm>
              <a:off x="4754010" y="2415783"/>
              <a:ext cx="257175" cy="1058561"/>
            </a:xfrm>
            <a:prstGeom prst="up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60" name="Pfeil nach unten 59"/>
          <p:cNvSpPr/>
          <p:nvPr/>
        </p:nvSpPr>
        <p:spPr>
          <a:xfrm>
            <a:off x="1476745" y="4499266"/>
            <a:ext cx="240434" cy="63493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de-CH" sz="1200" dirty="0"/>
          </a:p>
        </p:txBody>
      </p:sp>
      <p:sp>
        <p:nvSpPr>
          <p:cNvPr id="61" name="Pfeil nach unten 60"/>
          <p:cNvSpPr/>
          <p:nvPr/>
        </p:nvSpPr>
        <p:spPr>
          <a:xfrm rot="9944474">
            <a:off x="5651088" y="2376374"/>
            <a:ext cx="262405" cy="284613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de-CH" sz="1200" dirty="0"/>
          </a:p>
        </p:txBody>
      </p:sp>
      <p:sp>
        <p:nvSpPr>
          <p:cNvPr id="58" name="Textfeld 57"/>
          <p:cNvSpPr txBox="1"/>
          <p:nvPr/>
        </p:nvSpPr>
        <p:spPr>
          <a:xfrm>
            <a:off x="6796072" y="5454523"/>
            <a:ext cx="1569527" cy="276999"/>
          </a:xfrm>
          <a:prstGeom prst="rect">
            <a:avLst/>
          </a:prstGeom>
          <a:solidFill>
            <a:schemeClr val="bg1"/>
          </a:solidFill>
        </p:spPr>
        <p:txBody>
          <a:bodyPr wrap="square" rtlCol="0">
            <a:spAutoFit/>
          </a:bodyPr>
          <a:lstStyle/>
          <a:p>
            <a:pPr algn="ctr"/>
            <a:r>
              <a:rPr lang="de-CH" sz="1200" dirty="0">
                <a:latin typeface="+mn-lt"/>
              </a:rPr>
              <a:t>Central Banks</a:t>
            </a:r>
          </a:p>
        </p:txBody>
      </p:sp>
      <p:sp>
        <p:nvSpPr>
          <p:cNvPr id="63" name="Pfeil nach unten 62"/>
          <p:cNvSpPr/>
          <p:nvPr/>
        </p:nvSpPr>
        <p:spPr>
          <a:xfrm rot="11191164">
            <a:off x="7920728" y="1910541"/>
            <a:ext cx="240434" cy="549337"/>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de-CH" sz="1200" dirty="0"/>
          </a:p>
        </p:txBody>
      </p:sp>
      <p:pic>
        <p:nvPicPr>
          <p:cNvPr id="1649666" name="Picture 2" descr="http://www.avjobs.com/images/v_png_v5/v_collection_png/256x256/shadow/helicopter.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49437" y="4914016"/>
            <a:ext cx="1584814" cy="158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3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456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456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4" grpId="0" animBg="1"/>
      <p:bldP spid="51" grpId="0" animBg="1"/>
      <p:bldP spid="52" grpId="0"/>
      <p:bldP spid="60" grpId="0" animBg="1"/>
      <p:bldP spid="61" grpId="0" animBg="1"/>
      <p:bldP spid="6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t>How</a:t>
            </a:r>
            <a:r>
              <a:rPr lang="de-CH" dirty="0"/>
              <a:t> </a:t>
            </a:r>
            <a:r>
              <a:rPr lang="de-CH" dirty="0" err="1"/>
              <a:t>folks</a:t>
            </a:r>
            <a:r>
              <a:rPr lang="de-CH" dirty="0"/>
              <a:t> </a:t>
            </a:r>
            <a:r>
              <a:rPr lang="de-CH" dirty="0" err="1"/>
              <a:t>play</a:t>
            </a:r>
            <a:r>
              <a:rPr lang="de-CH" dirty="0"/>
              <a:t> </a:t>
            </a:r>
            <a:r>
              <a:rPr lang="de-CH" dirty="0" err="1"/>
              <a:t>the</a:t>
            </a:r>
            <a:r>
              <a:rPr lang="de-CH" dirty="0"/>
              <a:t> </a:t>
            </a:r>
            <a:r>
              <a:rPr lang="de-CH" dirty="0" err="1"/>
              <a:t>duration</a:t>
            </a:r>
            <a:r>
              <a:rPr lang="de-CH" dirty="0"/>
              <a:t> </a:t>
            </a:r>
            <a:r>
              <a:rPr lang="de-CH" dirty="0" err="1"/>
              <a:t>game</a:t>
            </a:r>
            <a:endParaRPr lang="de-CH" dirty="0"/>
          </a:p>
        </p:txBody>
      </p:sp>
      <p:pic>
        <p:nvPicPr>
          <p:cNvPr id="1657858" name="Picture 2" descr="https://mir-s3-cdn-cf.behance.net/project_modules/disp/7c53dd17464495.562ba7d753b2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224" y="1782012"/>
            <a:ext cx="8454039" cy="2592572"/>
          </a:xfrm>
          <a:prstGeom prst="rect">
            <a:avLst/>
          </a:prstGeom>
          <a:noFill/>
          <a:extLst>
            <a:ext uri="{909E8E84-426E-40DD-AFC4-6F175D3DCCD1}">
              <a14:hiddenFill xmlns:a14="http://schemas.microsoft.com/office/drawing/2010/main">
                <a:solidFill>
                  <a:srgbClr val="FFFFFF"/>
                </a:solidFill>
              </a14:hiddenFill>
            </a:ext>
          </a:extLst>
        </p:spPr>
      </p:pic>
      <p:sp>
        <p:nvSpPr>
          <p:cNvPr id="21" name="Textfeld 20"/>
          <p:cNvSpPr txBox="1"/>
          <p:nvPr/>
        </p:nvSpPr>
        <p:spPr>
          <a:xfrm>
            <a:off x="574157" y="4374584"/>
            <a:ext cx="2211572" cy="384721"/>
          </a:xfrm>
          <a:prstGeom prst="rect">
            <a:avLst/>
          </a:prstGeom>
          <a:noFill/>
        </p:spPr>
        <p:txBody>
          <a:bodyPr wrap="square" rtlCol="0">
            <a:spAutoFit/>
          </a:bodyPr>
          <a:lstStyle/>
          <a:p>
            <a:pPr algn="ctr"/>
            <a:r>
              <a:rPr lang="de-CH" dirty="0">
                <a:latin typeface="+mn-lt"/>
              </a:rPr>
              <a:t>Carry </a:t>
            </a:r>
            <a:r>
              <a:rPr lang="de-CH" dirty="0" err="1">
                <a:latin typeface="+mn-lt"/>
              </a:rPr>
              <a:t>trading</a:t>
            </a:r>
            <a:endParaRPr lang="de-CH" dirty="0">
              <a:latin typeface="+mn-lt"/>
            </a:endParaRPr>
          </a:p>
        </p:txBody>
      </p:sp>
      <p:sp>
        <p:nvSpPr>
          <p:cNvPr id="23" name="Textfeld 22"/>
          <p:cNvSpPr txBox="1"/>
          <p:nvPr/>
        </p:nvSpPr>
        <p:spPr>
          <a:xfrm>
            <a:off x="3489457" y="4374584"/>
            <a:ext cx="2211572" cy="384721"/>
          </a:xfrm>
          <a:prstGeom prst="rect">
            <a:avLst/>
          </a:prstGeom>
          <a:noFill/>
        </p:spPr>
        <p:txBody>
          <a:bodyPr wrap="square" rtlCol="0">
            <a:spAutoFit/>
          </a:bodyPr>
          <a:lstStyle/>
          <a:p>
            <a:pPr algn="ctr"/>
            <a:r>
              <a:rPr lang="de-CH" dirty="0">
                <a:latin typeface="+mn-lt"/>
              </a:rPr>
              <a:t>Fundamental</a:t>
            </a:r>
          </a:p>
        </p:txBody>
      </p:sp>
      <p:sp>
        <p:nvSpPr>
          <p:cNvPr id="24" name="Textfeld 23"/>
          <p:cNvSpPr txBox="1"/>
          <p:nvPr/>
        </p:nvSpPr>
        <p:spPr>
          <a:xfrm>
            <a:off x="6310629" y="4374584"/>
            <a:ext cx="2211572" cy="384721"/>
          </a:xfrm>
          <a:prstGeom prst="rect">
            <a:avLst/>
          </a:prstGeom>
          <a:noFill/>
        </p:spPr>
        <p:txBody>
          <a:bodyPr wrap="square" rtlCol="0">
            <a:spAutoFit/>
          </a:bodyPr>
          <a:lstStyle/>
          <a:p>
            <a:pPr algn="ctr"/>
            <a:r>
              <a:rPr lang="de-CH" dirty="0">
                <a:latin typeface="+mn-lt"/>
              </a:rPr>
              <a:t>Technical</a:t>
            </a:r>
          </a:p>
        </p:txBody>
      </p:sp>
    </p:spTree>
    <p:extLst>
      <p:ext uri="{BB962C8B-B14F-4D97-AF65-F5344CB8AC3E}">
        <p14:creationId xmlns:p14="http://schemas.microsoft.com/office/powerpoint/2010/main" val="200187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1894" name="Picture 6" descr="10-Year-Term-Premium-Estimates"/>
          <p:cNvPicPr>
            <a:picLocks noChangeAspect="1" noChangeArrowheads="1"/>
          </p:cNvPicPr>
          <p:nvPr/>
        </p:nvPicPr>
        <p:blipFill rotWithShape="1">
          <a:blip r:embed="rId3">
            <a:extLst>
              <a:ext uri="{28A0092B-C50C-407E-A947-70E740481C1C}">
                <a14:useLocalDpi xmlns:a14="http://schemas.microsoft.com/office/drawing/2010/main" val="0"/>
              </a:ext>
            </a:extLst>
          </a:blip>
          <a:srcRect b="17523"/>
          <a:stretch/>
        </p:blipFill>
        <p:spPr bwMode="auto">
          <a:xfrm>
            <a:off x="4897114" y="1086929"/>
            <a:ext cx="3686169" cy="2436090"/>
          </a:xfrm>
          <a:prstGeom prst="rect">
            <a:avLst/>
          </a:prstGeom>
          <a:noFill/>
          <a:extLst>
            <a:ext uri="{909E8E84-426E-40DD-AFC4-6F175D3DCCD1}">
              <a14:hiddenFill xmlns:a14="http://schemas.microsoft.com/office/drawing/2010/main">
                <a:solidFill>
                  <a:srgbClr val="FFFFFF"/>
                </a:solidFill>
              </a14:hiddenFill>
            </a:ext>
          </a:extLst>
        </p:spPr>
      </p:pic>
      <p:pic>
        <p:nvPicPr>
          <p:cNvPr id="165888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5827" y="181085"/>
            <a:ext cx="1148715" cy="100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e-CH" dirty="0"/>
              <a:t>Fama-Bliss </a:t>
            </a:r>
            <a:r>
              <a:rPr lang="de-CH" dirty="0" err="1"/>
              <a:t>make</a:t>
            </a:r>
            <a:r>
              <a:rPr lang="de-CH" dirty="0"/>
              <a:t> carry </a:t>
            </a:r>
            <a:r>
              <a:rPr lang="de-CH" dirty="0" err="1"/>
              <a:t>trades</a:t>
            </a:r>
            <a:r>
              <a:rPr lang="de-CH" dirty="0"/>
              <a:t> </a:t>
            </a:r>
            <a:r>
              <a:rPr lang="de-CH" dirty="0" err="1"/>
              <a:t>sound</a:t>
            </a:r>
            <a:r>
              <a:rPr lang="de-CH" dirty="0"/>
              <a:t> smart</a:t>
            </a:r>
          </a:p>
        </p:txBody>
      </p:sp>
      <p:sp>
        <p:nvSpPr>
          <p:cNvPr id="6" name="Textfeld 5"/>
          <p:cNvSpPr txBox="1"/>
          <p:nvPr/>
        </p:nvSpPr>
        <p:spPr>
          <a:xfrm>
            <a:off x="7759160" y="1194225"/>
            <a:ext cx="1342047" cy="261610"/>
          </a:xfrm>
          <a:prstGeom prst="rect">
            <a:avLst/>
          </a:prstGeom>
          <a:noFill/>
        </p:spPr>
        <p:txBody>
          <a:bodyPr wrap="square" rtlCol="0">
            <a:spAutoFit/>
          </a:bodyPr>
          <a:lstStyle/>
          <a:p>
            <a:pPr algn="ctr"/>
            <a:r>
              <a:rPr lang="de-CH" sz="1100" b="1" dirty="0">
                <a:latin typeface="+mn-lt"/>
              </a:rPr>
              <a:t>Carry </a:t>
            </a:r>
            <a:r>
              <a:rPr lang="de-CH" sz="1100" b="1" dirty="0" err="1">
                <a:latin typeface="+mn-lt"/>
              </a:rPr>
              <a:t>trading</a:t>
            </a:r>
            <a:endParaRPr lang="de-CH" sz="1100" b="1" dirty="0">
              <a:latin typeface="+mn-lt"/>
            </a:endParaRPr>
          </a:p>
        </p:txBody>
      </p:sp>
      <p:pic>
        <p:nvPicPr>
          <p:cNvPr id="1701890"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48573" y="766910"/>
            <a:ext cx="4414619" cy="5366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21346" name="Picture 2" descr="http://gis.bcaresearch.com/images/editor/images/reports/20478/bca.gis_wr_2016_08_26_c7.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4589" y="3523018"/>
            <a:ext cx="3269411" cy="2442643"/>
          </a:xfrm>
          <a:prstGeom prst="rect">
            <a:avLst/>
          </a:prstGeom>
          <a:noFill/>
          <a:extLst>
            <a:ext uri="{909E8E84-426E-40DD-AFC4-6F175D3DCCD1}">
              <a14:hiddenFill xmlns:a14="http://schemas.microsoft.com/office/drawing/2010/main">
                <a:solidFill>
                  <a:srgbClr val="FFFFFF"/>
                </a:solidFill>
              </a14:hiddenFill>
            </a:ext>
          </a:extLst>
        </p:spPr>
      </p:pic>
      <p:pic>
        <p:nvPicPr>
          <p:cNvPr id="172749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66822" y="4373503"/>
            <a:ext cx="3559295" cy="248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47813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18754D-84B5-4A49-B96D-44265B2E86D5}"/>
              </a:ext>
            </a:extLst>
          </p:cNvPr>
          <p:cNvSpPr>
            <a:spLocks noGrp="1"/>
          </p:cNvSpPr>
          <p:nvPr>
            <p:ph type="title"/>
          </p:nvPr>
        </p:nvSpPr>
        <p:spPr/>
        <p:txBody>
          <a:bodyPr/>
          <a:lstStyle/>
          <a:p>
            <a:r>
              <a:rPr lang="de-CH" dirty="0"/>
              <a:t>The </a:t>
            </a:r>
            <a:r>
              <a:rPr lang="de-CH" dirty="0" err="1"/>
              <a:t>term</a:t>
            </a:r>
            <a:r>
              <a:rPr lang="de-CH" dirty="0"/>
              <a:t> premium on </a:t>
            </a:r>
            <a:r>
              <a:rPr lang="de-CH" dirty="0" err="1"/>
              <a:t>bonds</a:t>
            </a:r>
            <a:r>
              <a:rPr lang="de-CH" dirty="0"/>
              <a:t> </a:t>
            </a:r>
            <a:r>
              <a:rPr lang="de-CH" dirty="0" err="1"/>
              <a:t>seems</a:t>
            </a:r>
            <a:r>
              <a:rPr lang="de-CH" dirty="0"/>
              <a:t> </a:t>
            </a:r>
            <a:r>
              <a:rPr lang="de-CH" dirty="0" err="1"/>
              <a:t>to</a:t>
            </a:r>
            <a:r>
              <a:rPr lang="de-CH" dirty="0"/>
              <a:t> </a:t>
            </a:r>
            <a:r>
              <a:rPr lang="de-CH" dirty="0" err="1"/>
              <a:t>have</a:t>
            </a:r>
            <a:r>
              <a:rPr lang="de-CH" dirty="0"/>
              <a:t> </a:t>
            </a:r>
            <a:r>
              <a:rPr lang="de-CH" dirty="0" err="1"/>
              <a:t>disappeared</a:t>
            </a:r>
            <a:endParaRPr lang="de-CH" dirty="0"/>
          </a:p>
        </p:txBody>
      </p:sp>
      <p:pic>
        <p:nvPicPr>
          <p:cNvPr id="4" name="Inhaltsplatzhalter 3">
            <a:extLst>
              <a:ext uri="{FF2B5EF4-FFF2-40B4-BE49-F238E27FC236}">
                <a16:creationId xmlns:a16="http://schemas.microsoft.com/office/drawing/2014/main" id="{6ED11342-D69C-41E2-BB57-D4C4ED0CA5CE}"/>
              </a:ext>
            </a:extLst>
          </p:cNvPr>
          <p:cNvPicPr>
            <a:picLocks noGrp="1" noChangeAspect="1"/>
          </p:cNvPicPr>
          <p:nvPr>
            <p:ph idx="1"/>
          </p:nvPr>
        </p:nvPicPr>
        <p:blipFill>
          <a:blip r:embed="rId3"/>
          <a:stretch>
            <a:fillRect/>
          </a:stretch>
        </p:blipFill>
        <p:spPr>
          <a:xfrm>
            <a:off x="638174" y="1549579"/>
            <a:ext cx="8169275" cy="4409820"/>
          </a:xfrm>
          <a:prstGeom prst="rect">
            <a:avLst/>
          </a:prstGeom>
        </p:spPr>
      </p:pic>
      <p:pic>
        <p:nvPicPr>
          <p:cNvPr id="5" name="Picture 2">
            <a:extLst>
              <a:ext uri="{FF2B5EF4-FFF2-40B4-BE49-F238E27FC236}">
                <a16:creationId xmlns:a16="http://schemas.microsoft.com/office/drawing/2014/main" id="{3DEAF95C-C886-428C-9FE7-F099884D4C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5827" y="181085"/>
            <a:ext cx="1148715" cy="100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a:extLst>
              <a:ext uri="{FF2B5EF4-FFF2-40B4-BE49-F238E27FC236}">
                <a16:creationId xmlns:a16="http://schemas.microsoft.com/office/drawing/2014/main" id="{5F365606-5A07-4A14-9893-11495BC8059F}"/>
              </a:ext>
            </a:extLst>
          </p:cNvPr>
          <p:cNvSpPr txBox="1"/>
          <p:nvPr/>
        </p:nvSpPr>
        <p:spPr>
          <a:xfrm>
            <a:off x="7759160" y="1194225"/>
            <a:ext cx="1342047" cy="261610"/>
          </a:xfrm>
          <a:prstGeom prst="rect">
            <a:avLst/>
          </a:prstGeom>
          <a:noFill/>
        </p:spPr>
        <p:txBody>
          <a:bodyPr wrap="square" rtlCol="0">
            <a:spAutoFit/>
          </a:bodyPr>
          <a:lstStyle/>
          <a:p>
            <a:pPr algn="ctr"/>
            <a:r>
              <a:rPr lang="de-CH" sz="1100" b="1" dirty="0">
                <a:latin typeface="+mn-lt"/>
              </a:rPr>
              <a:t>Carry </a:t>
            </a:r>
            <a:r>
              <a:rPr lang="de-CH" sz="1100" b="1" dirty="0" err="1">
                <a:latin typeface="+mn-lt"/>
              </a:rPr>
              <a:t>trading</a:t>
            </a:r>
            <a:endParaRPr lang="de-CH" sz="1100" b="1" dirty="0">
              <a:latin typeface="+mn-lt"/>
            </a:endParaRPr>
          </a:p>
        </p:txBody>
      </p:sp>
    </p:spTree>
    <p:extLst>
      <p:ext uri="{BB962C8B-B14F-4D97-AF65-F5344CB8AC3E}">
        <p14:creationId xmlns:p14="http://schemas.microsoft.com/office/powerpoint/2010/main" val="26935236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0" y="1566570"/>
            <a:ext cx="4802991" cy="2986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5990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9087" y="214602"/>
            <a:ext cx="1120140" cy="925830"/>
          </a:xfrm>
          <a:prstGeom prst="rect">
            <a:avLst/>
          </a:prstGeom>
          <a:solidFill>
            <a:schemeClr val="bg1"/>
          </a:solidFill>
          <a:ln>
            <a:noFill/>
          </a:ln>
          <a:effectLst/>
        </p:spPr>
      </p:pic>
      <p:sp>
        <p:nvSpPr>
          <p:cNvPr id="6" name="Titel 5"/>
          <p:cNvSpPr>
            <a:spLocks noGrp="1"/>
          </p:cNvSpPr>
          <p:nvPr>
            <p:ph type="title"/>
          </p:nvPr>
        </p:nvSpPr>
        <p:spPr/>
        <p:txBody>
          <a:bodyPr/>
          <a:lstStyle/>
          <a:p>
            <a:r>
              <a:rPr lang="en-GB" dirty="0"/>
              <a:t>Fundamentally smart forecasts are in short supply</a:t>
            </a:r>
          </a:p>
        </p:txBody>
      </p:sp>
      <p:sp>
        <p:nvSpPr>
          <p:cNvPr id="5" name="Textfeld 4"/>
          <p:cNvSpPr txBox="1"/>
          <p:nvPr/>
        </p:nvSpPr>
        <p:spPr>
          <a:xfrm>
            <a:off x="7759160" y="1194225"/>
            <a:ext cx="1342047" cy="261610"/>
          </a:xfrm>
          <a:prstGeom prst="rect">
            <a:avLst/>
          </a:prstGeom>
          <a:noFill/>
        </p:spPr>
        <p:txBody>
          <a:bodyPr wrap="square" rtlCol="0">
            <a:spAutoFit/>
          </a:bodyPr>
          <a:lstStyle/>
          <a:p>
            <a:pPr algn="ctr"/>
            <a:r>
              <a:rPr lang="de-CH" sz="1100" b="1" dirty="0">
                <a:latin typeface="+mn-lt"/>
              </a:rPr>
              <a:t>Fundamental</a:t>
            </a:r>
          </a:p>
        </p:txBody>
      </p:sp>
      <p:pic>
        <p:nvPicPr>
          <p:cNvPr id="17264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8834" y="1878529"/>
            <a:ext cx="4270393" cy="2426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5046453" y="4563374"/>
            <a:ext cx="3674853" cy="553998"/>
          </a:xfrm>
          <a:prstGeom prst="rect">
            <a:avLst/>
          </a:prstGeom>
          <a:noFill/>
        </p:spPr>
        <p:txBody>
          <a:bodyPr wrap="square" rtlCol="0">
            <a:spAutoFit/>
          </a:bodyPr>
          <a:lstStyle/>
          <a:p>
            <a:r>
              <a:rPr lang="de-CH" sz="1000" dirty="0">
                <a:latin typeface="+mn-lt"/>
              </a:rPr>
              <a:t>Source: «Long-Term Interest Rates: A Survey», Council </a:t>
            </a:r>
            <a:r>
              <a:rPr lang="de-CH" sz="1000" dirty="0" err="1">
                <a:latin typeface="+mn-lt"/>
              </a:rPr>
              <a:t>of</a:t>
            </a:r>
            <a:r>
              <a:rPr lang="de-CH" sz="1000" dirty="0">
                <a:latin typeface="+mn-lt"/>
              </a:rPr>
              <a:t> </a:t>
            </a:r>
            <a:r>
              <a:rPr lang="de-CH" sz="1000" dirty="0" err="1">
                <a:latin typeface="+mn-lt"/>
              </a:rPr>
              <a:t>Economic</a:t>
            </a:r>
            <a:r>
              <a:rPr lang="de-CH" sz="1000" dirty="0">
                <a:latin typeface="+mn-lt"/>
              </a:rPr>
              <a:t> </a:t>
            </a:r>
            <a:r>
              <a:rPr lang="de-CH" sz="1000" dirty="0" err="1">
                <a:latin typeface="+mn-lt"/>
              </a:rPr>
              <a:t>Adivsors</a:t>
            </a:r>
            <a:r>
              <a:rPr lang="de-CH" sz="1000" dirty="0">
                <a:latin typeface="+mn-lt"/>
              </a:rPr>
              <a:t> </a:t>
            </a:r>
            <a:r>
              <a:rPr lang="de-CH" sz="1000" dirty="0" err="1">
                <a:latin typeface="+mn-lt"/>
              </a:rPr>
              <a:t>to</a:t>
            </a:r>
            <a:r>
              <a:rPr lang="de-CH" sz="1000" dirty="0">
                <a:latin typeface="+mn-lt"/>
              </a:rPr>
              <a:t> </a:t>
            </a:r>
            <a:r>
              <a:rPr lang="de-CH" sz="1000" dirty="0" err="1">
                <a:latin typeface="+mn-lt"/>
              </a:rPr>
              <a:t>the</a:t>
            </a:r>
            <a:r>
              <a:rPr lang="de-CH" sz="1000" dirty="0">
                <a:latin typeface="+mn-lt"/>
              </a:rPr>
              <a:t> </a:t>
            </a:r>
            <a:r>
              <a:rPr lang="de-CH" sz="1000" dirty="0" err="1">
                <a:latin typeface="+mn-lt"/>
              </a:rPr>
              <a:t>President</a:t>
            </a:r>
            <a:r>
              <a:rPr lang="de-CH" sz="1000" dirty="0">
                <a:latin typeface="+mn-lt"/>
              </a:rPr>
              <a:t> </a:t>
            </a:r>
            <a:r>
              <a:rPr lang="de-CH" sz="1000" dirty="0" err="1">
                <a:latin typeface="+mn-lt"/>
              </a:rPr>
              <a:t>of</a:t>
            </a:r>
            <a:r>
              <a:rPr lang="de-CH" sz="1000" dirty="0">
                <a:latin typeface="+mn-lt"/>
              </a:rPr>
              <a:t> </a:t>
            </a:r>
            <a:r>
              <a:rPr lang="de-CH" sz="1000" dirty="0" err="1">
                <a:latin typeface="+mn-lt"/>
              </a:rPr>
              <a:t>the</a:t>
            </a:r>
            <a:r>
              <a:rPr lang="de-CH" sz="1000" dirty="0">
                <a:latin typeface="+mn-lt"/>
              </a:rPr>
              <a:t> USA, </a:t>
            </a:r>
            <a:r>
              <a:rPr lang="de-CH" sz="1000" dirty="0" err="1">
                <a:latin typeface="+mn-lt"/>
              </a:rPr>
              <a:t>July</a:t>
            </a:r>
            <a:r>
              <a:rPr lang="de-CH" sz="1000" dirty="0">
                <a:latin typeface="+mn-lt"/>
              </a:rPr>
              <a:t> 2015. </a:t>
            </a:r>
          </a:p>
        </p:txBody>
      </p:sp>
    </p:spTree>
    <p:extLst>
      <p:ext uri="{BB962C8B-B14F-4D97-AF65-F5344CB8AC3E}">
        <p14:creationId xmlns:p14="http://schemas.microsoft.com/office/powerpoint/2010/main" val="1837307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99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9087" y="214602"/>
            <a:ext cx="1120140" cy="925830"/>
          </a:xfrm>
          <a:prstGeom prst="rect">
            <a:avLst/>
          </a:prstGeom>
          <a:solidFill>
            <a:schemeClr val="bg1"/>
          </a:solidFill>
          <a:ln>
            <a:noFill/>
          </a:ln>
          <a:effectLst/>
        </p:spPr>
      </p:pic>
      <p:sp>
        <p:nvSpPr>
          <p:cNvPr id="6" name="Titel 5"/>
          <p:cNvSpPr>
            <a:spLocks noGrp="1"/>
          </p:cNvSpPr>
          <p:nvPr>
            <p:ph type="title"/>
          </p:nvPr>
        </p:nvSpPr>
        <p:spPr/>
        <p:txBody>
          <a:bodyPr/>
          <a:lstStyle/>
          <a:p>
            <a:r>
              <a:rPr lang="en-GB" dirty="0"/>
              <a:t>Fed watchers observe hawks and doves</a:t>
            </a:r>
          </a:p>
        </p:txBody>
      </p:sp>
      <p:sp>
        <p:nvSpPr>
          <p:cNvPr id="5" name="Textfeld 4"/>
          <p:cNvSpPr txBox="1"/>
          <p:nvPr/>
        </p:nvSpPr>
        <p:spPr>
          <a:xfrm>
            <a:off x="7759160" y="1194225"/>
            <a:ext cx="1342047" cy="261610"/>
          </a:xfrm>
          <a:prstGeom prst="rect">
            <a:avLst/>
          </a:prstGeom>
          <a:noFill/>
        </p:spPr>
        <p:txBody>
          <a:bodyPr wrap="square" rtlCol="0">
            <a:spAutoFit/>
          </a:bodyPr>
          <a:lstStyle/>
          <a:p>
            <a:pPr algn="ctr"/>
            <a:r>
              <a:rPr lang="de-CH" sz="1100" b="1" dirty="0">
                <a:latin typeface="+mn-lt"/>
              </a:rPr>
              <a:t>Fundamental</a:t>
            </a:r>
          </a:p>
        </p:txBody>
      </p:sp>
      <p:pic>
        <p:nvPicPr>
          <p:cNvPr id="17254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9289" y="3250077"/>
            <a:ext cx="3062154" cy="2629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feld 10"/>
          <p:cNvSpPr txBox="1"/>
          <p:nvPr/>
        </p:nvSpPr>
        <p:spPr>
          <a:xfrm>
            <a:off x="5567560" y="5879085"/>
            <a:ext cx="2472035" cy="230832"/>
          </a:xfrm>
          <a:prstGeom prst="rect">
            <a:avLst/>
          </a:prstGeom>
          <a:noFill/>
        </p:spPr>
        <p:txBody>
          <a:bodyPr wrap="square" rtlCol="0">
            <a:spAutoFit/>
          </a:bodyPr>
          <a:lstStyle/>
          <a:p>
            <a:pPr algn="r"/>
            <a:r>
              <a:rPr lang="de-CH" sz="900" dirty="0">
                <a:latin typeface="+mn-lt"/>
              </a:rPr>
              <a:t>Source: Zürcher Kantonalbank</a:t>
            </a:r>
          </a:p>
        </p:txBody>
      </p:sp>
      <p:pic>
        <p:nvPicPr>
          <p:cNvPr id="17254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466" y="1023863"/>
            <a:ext cx="4263218" cy="5135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25448" name="Picture 8" descr="fed dot plot june 20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9289" y="1023863"/>
            <a:ext cx="2779798" cy="2084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0853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98900" y="931653"/>
            <a:ext cx="7901796" cy="53570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Titel 3"/>
          <p:cNvSpPr>
            <a:spLocks noGrp="1"/>
          </p:cNvSpPr>
          <p:nvPr>
            <p:ph type="title"/>
          </p:nvPr>
        </p:nvSpPr>
        <p:spPr/>
        <p:txBody>
          <a:bodyPr/>
          <a:lstStyle/>
          <a:p>
            <a:r>
              <a:rPr lang="de-CH" dirty="0"/>
              <a:t>The </a:t>
            </a:r>
            <a:r>
              <a:rPr lang="de-CH" dirty="0" err="1"/>
              <a:t>trend</a:t>
            </a:r>
            <a:r>
              <a:rPr lang="de-CH" dirty="0"/>
              <a:t> </a:t>
            </a:r>
            <a:r>
              <a:rPr lang="de-CH" dirty="0" err="1"/>
              <a:t>is</a:t>
            </a:r>
            <a:r>
              <a:rPr lang="de-CH" dirty="0"/>
              <a:t> </a:t>
            </a:r>
            <a:r>
              <a:rPr lang="de-CH" dirty="0" err="1"/>
              <a:t>your</a:t>
            </a:r>
            <a:r>
              <a:rPr lang="de-CH" dirty="0"/>
              <a:t> </a:t>
            </a:r>
            <a:r>
              <a:rPr lang="de-CH" dirty="0" err="1"/>
              <a:t>friend</a:t>
            </a:r>
            <a:r>
              <a:rPr lang="de-CH" dirty="0"/>
              <a:t> </a:t>
            </a:r>
          </a:p>
        </p:txBody>
      </p:sp>
      <p:sp>
        <p:nvSpPr>
          <p:cNvPr id="7" name="Titel 3"/>
          <p:cNvSpPr txBox="1">
            <a:spLocks/>
          </p:cNvSpPr>
          <p:nvPr/>
        </p:nvSpPr>
        <p:spPr bwMode="auto">
          <a:xfrm>
            <a:off x="643959" y="284200"/>
            <a:ext cx="8169275" cy="422275"/>
          </a:xfrm>
          <a:prstGeom prst="rect">
            <a:avLst/>
          </a:prstGeom>
          <a:noFill/>
          <a:ln w="9525">
            <a:noFill/>
            <a:miter lim="800000"/>
            <a:headEnd/>
            <a:tailEnd/>
          </a:ln>
        </p:spPr>
        <p:txBody>
          <a:bodyPr vert="horz" wrap="square" lIns="72000" tIns="72000" rIns="72000" bIns="72000" numCol="1" anchor="t" anchorCtr="0" compatLnSpc="1">
            <a:prstTxWarp prst="textNoShape">
              <a:avLst/>
            </a:prstTxWarp>
          </a:bodyPr>
          <a:lstStyle>
            <a:lvl1pPr algn="l" rtl="0" eaLnBrk="0" fontAlgn="base" hangingPunct="0">
              <a:spcBef>
                <a:spcPct val="0"/>
              </a:spcBef>
              <a:spcAft>
                <a:spcPct val="0"/>
              </a:spcAft>
              <a:defRPr sz="1600" b="1">
                <a:solidFill>
                  <a:schemeClr val="tx2"/>
                </a:solidFill>
                <a:latin typeface="+mj-lt"/>
                <a:ea typeface="+mj-ea"/>
                <a:cs typeface="+mj-cs"/>
              </a:defRPr>
            </a:lvl1pPr>
            <a:lvl2pPr algn="l" rtl="0" eaLnBrk="0" fontAlgn="base" hangingPunct="0">
              <a:spcBef>
                <a:spcPct val="0"/>
              </a:spcBef>
              <a:spcAft>
                <a:spcPct val="0"/>
              </a:spcAft>
              <a:defRPr sz="1600" b="1">
                <a:solidFill>
                  <a:schemeClr val="tx2"/>
                </a:solidFill>
                <a:latin typeface="Verdana" pitchFamily="34" charset="0"/>
              </a:defRPr>
            </a:lvl2pPr>
            <a:lvl3pPr algn="l" rtl="0" eaLnBrk="0" fontAlgn="base" hangingPunct="0">
              <a:spcBef>
                <a:spcPct val="0"/>
              </a:spcBef>
              <a:spcAft>
                <a:spcPct val="0"/>
              </a:spcAft>
              <a:defRPr sz="1600" b="1">
                <a:solidFill>
                  <a:schemeClr val="tx2"/>
                </a:solidFill>
                <a:latin typeface="Verdana" pitchFamily="34" charset="0"/>
              </a:defRPr>
            </a:lvl3pPr>
            <a:lvl4pPr algn="l" rtl="0" eaLnBrk="0" fontAlgn="base" hangingPunct="0">
              <a:spcBef>
                <a:spcPct val="0"/>
              </a:spcBef>
              <a:spcAft>
                <a:spcPct val="0"/>
              </a:spcAft>
              <a:defRPr sz="1600" b="1">
                <a:solidFill>
                  <a:schemeClr val="tx2"/>
                </a:solidFill>
                <a:latin typeface="Verdana" pitchFamily="34" charset="0"/>
              </a:defRPr>
            </a:lvl4pPr>
            <a:lvl5pPr algn="l" rtl="0" eaLnBrk="0" fontAlgn="base" hangingPunct="0">
              <a:spcBef>
                <a:spcPct val="0"/>
              </a:spcBef>
              <a:spcAft>
                <a:spcPct val="0"/>
              </a:spcAft>
              <a:defRPr sz="1600" b="1">
                <a:solidFill>
                  <a:schemeClr val="tx2"/>
                </a:solidFill>
                <a:latin typeface="Verdana" pitchFamily="34" charset="0"/>
              </a:defRPr>
            </a:lvl5pPr>
            <a:lvl6pPr marL="457200" algn="l" rtl="0" fontAlgn="base">
              <a:spcBef>
                <a:spcPct val="0"/>
              </a:spcBef>
              <a:spcAft>
                <a:spcPct val="0"/>
              </a:spcAft>
              <a:defRPr sz="1600" b="1">
                <a:solidFill>
                  <a:schemeClr val="tx2"/>
                </a:solidFill>
                <a:latin typeface="Verdana" pitchFamily="34" charset="0"/>
              </a:defRPr>
            </a:lvl6pPr>
            <a:lvl7pPr marL="914400" algn="l" rtl="0" fontAlgn="base">
              <a:spcBef>
                <a:spcPct val="0"/>
              </a:spcBef>
              <a:spcAft>
                <a:spcPct val="0"/>
              </a:spcAft>
              <a:defRPr sz="1600" b="1">
                <a:solidFill>
                  <a:schemeClr val="tx2"/>
                </a:solidFill>
                <a:latin typeface="Verdana" pitchFamily="34" charset="0"/>
              </a:defRPr>
            </a:lvl7pPr>
            <a:lvl8pPr marL="1371600" algn="l" rtl="0" fontAlgn="base">
              <a:spcBef>
                <a:spcPct val="0"/>
              </a:spcBef>
              <a:spcAft>
                <a:spcPct val="0"/>
              </a:spcAft>
              <a:defRPr sz="1600" b="1">
                <a:solidFill>
                  <a:schemeClr val="tx2"/>
                </a:solidFill>
                <a:latin typeface="Verdana" pitchFamily="34" charset="0"/>
              </a:defRPr>
            </a:lvl8pPr>
            <a:lvl9pPr marL="1828800" algn="l" rtl="0" fontAlgn="base">
              <a:spcBef>
                <a:spcPct val="0"/>
              </a:spcBef>
              <a:spcAft>
                <a:spcPct val="0"/>
              </a:spcAft>
              <a:defRPr sz="1600" b="1">
                <a:solidFill>
                  <a:schemeClr val="tx2"/>
                </a:solidFill>
                <a:latin typeface="Verdana" pitchFamily="34" charset="0"/>
              </a:defRPr>
            </a:lvl9pPr>
          </a:lstStyle>
          <a:p>
            <a:r>
              <a:rPr lang="de-CH" kern="0" dirty="0"/>
              <a:t>                                       </a:t>
            </a:r>
            <a:r>
              <a:rPr lang="de-CH" kern="0" dirty="0" err="1"/>
              <a:t>until</a:t>
            </a:r>
            <a:r>
              <a:rPr lang="de-CH" kern="0" dirty="0"/>
              <a:t> </a:t>
            </a:r>
            <a:r>
              <a:rPr lang="de-CH" kern="0" dirty="0" err="1"/>
              <a:t>it</a:t>
            </a:r>
            <a:r>
              <a:rPr lang="de-CH" kern="0" dirty="0"/>
              <a:t> </a:t>
            </a:r>
            <a:r>
              <a:rPr lang="de-CH" kern="0" dirty="0" err="1"/>
              <a:t>ends</a:t>
            </a:r>
            <a:endParaRPr lang="de-CH" kern="0" dirty="0"/>
          </a:p>
        </p:txBody>
      </p:sp>
      <p:pic>
        <p:nvPicPr>
          <p:cNvPr id="16609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9403" y="85325"/>
            <a:ext cx="1231583" cy="107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7759160" y="1194225"/>
            <a:ext cx="1342047" cy="261610"/>
          </a:xfrm>
          <a:prstGeom prst="rect">
            <a:avLst/>
          </a:prstGeom>
          <a:noFill/>
          <a:ln>
            <a:noFill/>
          </a:ln>
        </p:spPr>
        <p:txBody>
          <a:bodyPr wrap="square" rtlCol="0">
            <a:spAutoFit/>
          </a:bodyPr>
          <a:lstStyle/>
          <a:p>
            <a:pPr algn="ctr"/>
            <a:r>
              <a:rPr lang="de-CH" sz="1100" b="1" dirty="0">
                <a:latin typeface="+mn-lt"/>
              </a:rPr>
              <a:t>Technical</a:t>
            </a:r>
          </a:p>
        </p:txBody>
      </p:sp>
      <p:grpSp>
        <p:nvGrpSpPr>
          <p:cNvPr id="2" name="Gruppieren 1"/>
          <p:cNvGrpSpPr/>
          <p:nvPr/>
        </p:nvGrpSpPr>
        <p:grpSpPr>
          <a:xfrm>
            <a:off x="284522" y="1046751"/>
            <a:ext cx="7586781" cy="5158618"/>
            <a:chOff x="60219" y="406423"/>
            <a:chExt cx="8954360" cy="6451577"/>
          </a:xfrm>
        </p:grpSpPr>
        <p:sp>
          <p:nvSpPr>
            <p:cNvPr id="8" name="Title 1"/>
            <p:cNvSpPr txBox="1">
              <a:spLocks/>
            </p:cNvSpPr>
            <p:nvPr/>
          </p:nvSpPr>
          <p:spPr bwMode="auto">
            <a:xfrm>
              <a:off x="107441" y="406423"/>
              <a:ext cx="6537835" cy="452390"/>
            </a:xfrm>
            <a:prstGeom prst="rect">
              <a:avLst/>
            </a:prstGeom>
            <a:noFill/>
            <a:ln w="9525">
              <a:noFill/>
              <a:miter lim="800000"/>
              <a:headEnd/>
              <a:tailEnd/>
            </a:ln>
          </p:spPr>
          <p:txBody>
            <a:bodyPr vert="horz" wrap="square" lIns="72000" tIns="72000" rIns="72000" bIns="72000" numCol="1" anchor="t" anchorCtr="0" compatLnSpc="1">
              <a:prstTxWarp prst="textNoShape">
                <a:avLst/>
              </a:prstTxWarp>
            </a:bodyPr>
            <a:lstStyle>
              <a:lvl1pPr algn="l" rtl="0" eaLnBrk="0" fontAlgn="base" hangingPunct="0">
                <a:spcBef>
                  <a:spcPct val="0"/>
                </a:spcBef>
                <a:spcAft>
                  <a:spcPct val="0"/>
                </a:spcAft>
                <a:defRPr sz="1600" b="1">
                  <a:solidFill>
                    <a:schemeClr val="tx2"/>
                  </a:solidFill>
                  <a:latin typeface="+mj-lt"/>
                  <a:ea typeface="+mj-ea"/>
                  <a:cs typeface="+mj-cs"/>
                </a:defRPr>
              </a:lvl1pPr>
              <a:lvl2pPr algn="l" rtl="0" eaLnBrk="0" fontAlgn="base" hangingPunct="0">
                <a:spcBef>
                  <a:spcPct val="0"/>
                </a:spcBef>
                <a:spcAft>
                  <a:spcPct val="0"/>
                </a:spcAft>
                <a:defRPr sz="1600" b="1">
                  <a:solidFill>
                    <a:schemeClr val="tx2"/>
                  </a:solidFill>
                  <a:latin typeface="Verdana" pitchFamily="34" charset="0"/>
                </a:defRPr>
              </a:lvl2pPr>
              <a:lvl3pPr algn="l" rtl="0" eaLnBrk="0" fontAlgn="base" hangingPunct="0">
                <a:spcBef>
                  <a:spcPct val="0"/>
                </a:spcBef>
                <a:spcAft>
                  <a:spcPct val="0"/>
                </a:spcAft>
                <a:defRPr sz="1600" b="1">
                  <a:solidFill>
                    <a:schemeClr val="tx2"/>
                  </a:solidFill>
                  <a:latin typeface="Verdana" pitchFamily="34" charset="0"/>
                </a:defRPr>
              </a:lvl3pPr>
              <a:lvl4pPr algn="l" rtl="0" eaLnBrk="0" fontAlgn="base" hangingPunct="0">
                <a:spcBef>
                  <a:spcPct val="0"/>
                </a:spcBef>
                <a:spcAft>
                  <a:spcPct val="0"/>
                </a:spcAft>
                <a:defRPr sz="1600" b="1">
                  <a:solidFill>
                    <a:schemeClr val="tx2"/>
                  </a:solidFill>
                  <a:latin typeface="Verdana" pitchFamily="34" charset="0"/>
                </a:defRPr>
              </a:lvl4pPr>
              <a:lvl5pPr algn="l" rtl="0" eaLnBrk="0" fontAlgn="base" hangingPunct="0">
                <a:spcBef>
                  <a:spcPct val="0"/>
                </a:spcBef>
                <a:spcAft>
                  <a:spcPct val="0"/>
                </a:spcAft>
                <a:defRPr sz="1600" b="1">
                  <a:solidFill>
                    <a:schemeClr val="tx2"/>
                  </a:solidFill>
                  <a:latin typeface="Verdana" pitchFamily="34" charset="0"/>
                </a:defRPr>
              </a:lvl5pPr>
              <a:lvl6pPr marL="457200" algn="l" rtl="0" fontAlgn="base">
                <a:spcBef>
                  <a:spcPct val="0"/>
                </a:spcBef>
                <a:spcAft>
                  <a:spcPct val="0"/>
                </a:spcAft>
                <a:defRPr sz="1600" b="1">
                  <a:solidFill>
                    <a:schemeClr val="tx2"/>
                  </a:solidFill>
                  <a:latin typeface="Verdana" pitchFamily="34" charset="0"/>
                </a:defRPr>
              </a:lvl6pPr>
              <a:lvl7pPr marL="914400" algn="l" rtl="0" fontAlgn="base">
                <a:spcBef>
                  <a:spcPct val="0"/>
                </a:spcBef>
                <a:spcAft>
                  <a:spcPct val="0"/>
                </a:spcAft>
                <a:defRPr sz="1600" b="1">
                  <a:solidFill>
                    <a:schemeClr val="tx2"/>
                  </a:solidFill>
                  <a:latin typeface="Verdana" pitchFamily="34" charset="0"/>
                </a:defRPr>
              </a:lvl7pPr>
              <a:lvl8pPr marL="1371600" algn="l" rtl="0" fontAlgn="base">
                <a:spcBef>
                  <a:spcPct val="0"/>
                </a:spcBef>
                <a:spcAft>
                  <a:spcPct val="0"/>
                </a:spcAft>
                <a:defRPr sz="1600" b="1">
                  <a:solidFill>
                    <a:schemeClr val="tx2"/>
                  </a:solidFill>
                  <a:latin typeface="Verdana" pitchFamily="34" charset="0"/>
                </a:defRPr>
              </a:lvl8pPr>
              <a:lvl9pPr marL="1828800" algn="l" rtl="0" fontAlgn="base">
                <a:spcBef>
                  <a:spcPct val="0"/>
                </a:spcBef>
                <a:spcAft>
                  <a:spcPct val="0"/>
                </a:spcAft>
                <a:defRPr sz="1600" b="1">
                  <a:solidFill>
                    <a:schemeClr val="tx2"/>
                  </a:solidFill>
                  <a:latin typeface="Verdana" pitchFamily="34" charset="0"/>
                </a:defRPr>
              </a:lvl9pPr>
            </a:lstStyle>
            <a:p>
              <a:r>
                <a:rPr lang="en-GB" altLang="de-DE" kern="0"/>
                <a:t>Tech corner – </a:t>
              </a:r>
              <a:r>
                <a:rPr lang="en-GB" altLang="de-DE" sz="1800" kern="0"/>
                <a:t>DE 10yr</a:t>
              </a:r>
              <a:endParaRPr lang="en-GB" altLang="de-DE" sz="1800" kern="0" dirty="0"/>
            </a:p>
          </p:txBody>
        </p:sp>
        <p:sp>
          <p:nvSpPr>
            <p:cNvPr id="9" name="Textfeld 8"/>
            <p:cNvSpPr txBox="1"/>
            <p:nvPr/>
          </p:nvSpPr>
          <p:spPr>
            <a:xfrm>
              <a:off x="4782802" y="561825"/>
              <a:ext cx="3876318" cy="3112061"/>
            </a:xfrm>
            <a:prstGeom prst="rect">
              <a:avLst/>
            </a:prstGeom>
            <a:noFill/>
            <a:ln cmpd="sng">
              <a:noFill/>
              <a:prstDash val="solid"/>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chorCtr="0">
              <a:spAutoFit/>
            </a:bodyPr>
            <a:lstStyle/>
            <a:p>
              <a:pPr defTabSz="261771">
                <a:lnSpc>
                  <a:spcPct val="105000"/>
                </a:lnSpc>
                <a:spcBef>
                  <a:spcPts val="0"/>
                </a:spcBef>
                <a:spcAft>
                  <a:spcPts val="0"/>
                </a:spcAft>
                <a:buClr>
                  <a:srgbClr val="054696"/>
                </a:buClr>
              </a:pPr>
              <a:r>
                <a:rPr lang="de-CH" sz="1300" b="1" u="sng" dirty="0" err="1">
                  <a:solidFill>
                    <a:srgbClr val="000000"/>
                  </a:solidFill>
                  <a:latin typeface="Frutiger for ZKB Light"/>
                </a:rPr>
                <a:t>Weekly</a:t>
              </a:r>
              <a:r>
                <a:rPr lang="de-CH" sz="1300" b="1" u="sng" dirty="0">
                  <a:solidFill>
                    <a:srgbClr val="000000"/>
                  </a:solidFill>
                  <a:latin typeface="Frutiger for ZKB Light"/>
                </a:rPr>
                <a:t> (</a:t>
              </a:r>
              <a:r>
                <a:rPr lang="de-CH" sz="1300" b="1" u="sng" dirty="0" err="1">
                  <a:solidFill>
                    <a:srgbClr val="000000"/>
                  </a:solidFill>
                  <a:latin typeface="Frutiger for ZKB Light"/>
                </a:rPr>
                <a:t>long</a:t>
              </a:r>
              <a:r>
                <a:rPr lang="de-CH" sz="1300" b="1" u="sng" dirty="0">
                  <a:solidFill>
                    <a:srgbClr val="000000"/>
                  </a:solidFill>
                  <a:latin typeface="Frutiger for ZKB Light"/>
                </a:rPr>
                <a:t> </a:t>
              </a:r>
              <a:r>
                <a:rPr lang="de-CH" sz="1300" b="1" u="sng" dirty="0" err="1">
                  <a:solidFill>
                    <a:srgbClr val="000000"/>
                  </a:solidFill>
                  <a:latin typeface="Frutiger for ZKB Light"/>
                </a:rPr>
                <a:t>term</a:t>
              </a:r>
              <a:r>
                <a:rPr lang="de-CH" sz="1300" b="1" u="sng" dirty="0">
                  <a:solidFill>
                    <a:srgbClr val="000000"/>
                  </a:solidFill>
                  <a:latin typeface="Frutiger for ZKB Light"/>
                </a:rPr>
                <a:t>)</a:t>
              </a:r>
              <a:br>
                <a:rPr lang="de-CH" sz="1300" dirty="0">
                  <a:solidFill>
                    <a:srgbClr val="000000"/>
                  </a:solidFill>
                  <a:latin typeface="Frutiger for ZKB Light"/>
                </a:rPr>
              </a:br>
              <a:r>
                <a:rPr lang="de-CH" sz="700" dirty="0" err="1">
                  <a:solidFill>
                    <a:srgbClr val="000000"/>
                  </a:solidFill>
                  <a:latin typeface="Frutiger for ZKB Light"/>
                </a:rPr>
                <a:t>downside</a:t>
              </a:r>
              <a:r>
                <a:rPr lang="de-CH" sz="700" dirty="0">
                  <a:solidFill>
                    <a:srgbClr val="000000"/>
                  </a:solidFill>
                  <a:latin typeface="Frutiger for ZKB Light"/>
                </a:rPr>
                <a:t> </a:t>
              </a:r>
              <a:r>
                <a:rPr lang="de-CH" sz="700" dirty="0" err="1">
                  <a:solidFill>
                    <a:srgbClr val="000000"/>
                  </a:solidFill>
                  <a:latin typeface="Frutiger for ZKB Light"/>
                </a:rPr>
                <a:t>developement</a:t>
              </a:r>
              <a:r>
                <a:rPr lang="de-CH" sz="700" dirty="0">
                  <a:solidFill>
                    <a:srgbClr val="000000"/>
                  </a:solidFill>
                  <a:latin typeface="Frutiger for ZKB Light"/>
                </a:rPr>
                <a:t> – </a:t>
              </a:r>
              <a:r>
                <a:rPr lang="de-CH" sz="700" dirty="0" err="1">
                  <a:solidFill>
                    <a:srgbClr val="000000"/>
                  </a:solidFill>
                  <a:latin typeface="Frutiger for ZKB Light"/>
                </a:rPr>
                <a:t>overall</a:t>
              </a:r>
              <a:r>
                <a:rPr lang="de-CH" sz="700" dirty="0">
                  <a:solidFill>
                    <a:srgbClr val="000000"/>
                  </a:solidFill>
                  <a:latin typeface="Frutiger for ZKB Light"/>
                </a:rPr>
                <a:t> </a:t>
              </a:r>
              <a:r>
                <a:rPr lang="de-CH" sz="700" b="1" dirty="0" err="1">
                  <a:solidFill>
                    <a:srgbClr val="FFB777"/>
                  </a:solidFill>
                  <a:latin typeface="Frutiger for ZKB Light"/>
                </a:rPr>
                <a:t>bearish</a:t>
              </a:r>
              <a:r>
                <a:rPr lang="de-CH" sz="700" b="1" dirty="0">
                  <a:solidFill>
                    <a:srgbClr val="FFB777"/>
                  </a:solidFill>
                  <a:latin typeface="Frutiger for ZKB Light"/>
                </a:rPr>
                <a:t> </a:t>
              </a:r>
              <a:r>
                <a:rPr lang="de-CH" sz="700" b="1" dirty="0" err="1">
                  <a:solidFill>
                    <a:srgbClr val="FFB777"/>
                  </a:solidFill>
                  <a:latin typeface="Frutiger for ZKB Light"/>
                </a:rPr>
                <a:t>to</a:t>
              </a:r>
              <a:r>
                <a:rPr lang="de-CH" sz="700" b="1" dirty="0">
                  <a:solidFill>
                    <a:srgbClr val="FFB777"/>
                  </a:solidFill>
                  <a:latin typeface="Frutiger for ZKB Light"/>
                </a:rPr>
                <a:t> neutral </a:t>
              </a:r>
              <a:r>
                <a:rPr lang="de-CH" sz="700" dirty="0" err="1">
                  <a:solidFill>
                    <a:srgbClr val="000000"/>
                  </a:solidFill>
                  <a:latin typeface="Frutiger for ZKB Light"/>
                </a:rPr>
                <a:t>picture</a:t>
              </a:r>
              <a:r>
                <a:rPr lang="de-CH" sz="700" dirty="0">
                  <a:solidFill>
                    <a:srgbClr val="000000"/>
                  </a:solidFill>
                  <a:latin typeface="Frutiger for ZKB Light"/>
                </a:rPr>
                <a:t>. </a:t>
              </a:r>
              <a:r>
                <a:rPr lang="de-CH" sz="700" b="1" dirty="0" err="1">
                  <a:solidFill>
                    <a:srgbClr val="000000"/>
                  </a:solidFill>
                  <a:latin typeface="Frutiger for ZKB Light"/>
                </a:rPr>
                <a:t>Lower</a:t>
              </a:r>
              <a:r>
                <a:rPr lang="de-CH" sz="700" b="1" dirty="0">
                  <a:solidFill>
                    <a:srgbClr val="000000"/>
                  </a:solidFill>
                  <a:latin typeface="Frutiger for ZKB Light"/>
                </a:rPr>
                <a:t> </a:t>
              </a:r>
              <a:r>
                <a:rPr lang="de-CH" sz="700" b="1" dirty="0" err="1">
                  <a:solidFill>
                    <a:srgbClr val="000000"/>
                  </a:solidFill>
                  <a:latin typeface="Frutiger for ZKB Light"/>
                </a:rPr>
                <a:t>highs</a:t>
              </a:r>
              <a:r>
                <a:rPr lang="de-CH" sz="700" b="1" dirty="0">
                  <a:solidFill>
                    <a:srgbClr val="000000"/>
                  </a:solidFill>
                  <a:latin typeface="Frutiger for ZKB Light"/>
                </a:rPr>
                <a:t> </a:t>
              </a:r>
              <a:r>
                <a:rPr lang="de-CH" sz="700" dirty="0">
                  <a:solidFill>
                    <a:srgbClr val="000000"/>
                  </a:solidFill>
                  <a:latin typeface="Frutiger for ZKB Light"/>
                </a:rPr>
                <a:t>but still </a:t>
              </a:r>
              <a:r>
                <a:rPr lang="de-CH" sz="700" dirty="0" err="1">
                  <a:solidFill>
                    <a:srgbClr val="000000"/>
                  </a:solidFill>
                  <a:latin typeface="Frutiger for ZKB Light"/>
                </a:rPr>
                <a:t>no</a:t>
              </a:r>
              <a:r>
                <a:rPr lang="de-CH" sz="700" dirty="0">
                  <a:solidFill>
                    <a:srgbClr val="000000"/>
                  </a:solidFill>
                  <a:latin typeface="Frutiger for ZKB Light"/>
                </a:rPr>
                <a:t> </a:t>
              </a:r>
              <a:r>
                <a:rPr lang="de-CH" sz="700" dirty="0" err="1">
                  <a:solidFill>
                    <a:srgbClr val="000000"/>
                  </a:solidFill>
                  <a:latin typeface="Frutiger for ZKB Light"/>
                </a:rPr>
                <a:t>significant</a:t>
              </a:r>
              <a:r>
                <a:rPr lang="de-CH" sz="700" dirty="0">
                  <a:solidFill>
                    <a:srgbClr val="000000"/>
                  </a:solidFill>
                  <a:latin typeface="Frutiger for ZKB Light"/>
                </a:rPr>
                <a:t> </a:t>
              </a:r>
              <a:r>
                <a:rPr lang="de-CH" sz="700" b="1" dirty="0" err="1">
                  <a:solidFill>
                    <a:srgbClr val="000000"/>
                  </a:solidFill>
                  <a:latin typeface="Frutiger for ZKB Light"/>
                </a:rPr>
                <a:t>lower</a:t>
              </a:r>
              <a:r>
                <a:rPr lang="de-CH" sz="700" b="1" dirty="0">
                  <a:solidFill>
                    <a:srgbClr val="000000"/>
                  </a:solidFill>
                  <a:latin typeface="Frutiger for ZKB Light"/>
                </a:rPr>
                <a:t> </a:t>
              </a:r>
              <a:r>
                <a:rPr lang="de-CH" sz="700" b="1" dirty="0" err="1">
                  <a:solidFill>
                    <a:srgbClr val="000000"/>
                  </a:solidFill>
                  <a:latin typeface="Frutiger for ZKB Light"/>
                </a:rPr>
                <a:t>low</a:t>
              </a:r>
              <a:r>
                <a:rPr lang="de-CH" sz="700" b="1" dirty="0">
                  <a:solidFill>
                    <a:srgbClr val="000000"/>
                  </a:solidFill>
                  <a:latin typeface="Frutiger for ZKB Light"/>
                </a:rPr>
                <a:t> </a:t>
              </a:r>
              <a:r>
                <a:rPr lang="de-CH" sz="700" b="1" dirty="0" err="1">
                  <a:solidFill>
                    <a:srgbClr val="000000"/>
                  </a:solidFill>
                  <a:latin typeface="Frutiger for ZKB Light"/>
                </a:rPr>
                <a:t>yet</a:t>
              </a:r>
              <a:r>
                <a:rPr lang="de-CH" sz="700" dirty="0">
                  <a:solidFill>
                    <a:srgbClr val="000000"/>
                  </a:solidFill>
                  <a:latin typeface="Frutiger for ZKB Light"/>
                </a:rPr>
                <a:t>. </a:t>
              </a:r>
              <a:r>
                <a:rPr lang="de-CH" sz="700" dirty="0" err="1">
                  <a:solidFill>
                    <a:srgbClr val="000000"/>
                  </a:solidFill>
                  <a:latin typeface="Frutiger for ZKB Light"/>
                </a:rPr>
                <a:t>Crucial</a:t>
              </a:r>
              <a:r>
                <a:rPr lang="de-CH" sz="700" dirty="0">
                  <a:solidFill>
                    <a:srgbClr val="000000"/>
                  </a:solidFill>
                  <a:latin typeface="Frutiger for ZKB Light"/>
                </a:rPr>
                <a:t> </a:t>
              </a:r>
              <a:r>
                <a:rPr lang="de-CH" sz="700" dirty="0" err="1">
                  <a:solidFill>
                    <a:srgbClr val="000000"/>
                  </a:solidFill>
                  <a:latin typeface="Frutiger for ZKB Light"/>
                </a:rPr>
                <a:t>weekly</a:t>
              </a:r>
              <a:r>
                <a:rPr lang="de-CH" sz="700" dirty="0">
                  <a:solidFill>
                    <a:srgbClr val="000000"/>
                  </a:solidFill>
                  <a:latin typeface="Frutiger for ZKB Light"/>
                </a:rPr>
                <a:t> </a:t>
              </a:r>
              <a:r>
                <a:rPr lang="de-CH" sz="700" dirty="0" err="1">
                  <a:solidFill>
                    <a:srgbClr val="000000"/>
                  </a:solidFill>
                  <a:latin typeface="Frutiger for ZKB Light"/>
                </a:rPr>
                <a:t>close</a:t>
              </a:r>
              <a:r>
                <a:rPr lang="de-CH" sz="700" dirty="0">
                  <a:solidFill>
                    <a:srgbClr val="000000"/>
                  </a:solidFill>
                  <a:latin typeface="Frutiger for ZKB Light"/>
                </a:rPr>
                <a:t> </a:t>
              </a:r>
              <a:r>
                <a:rPr lang="de-CH" sz="700" dirty="0" err="1">
                  <a:solidFill>
                    <a:srgbClr val="000000"/>
                  </a:solidFill>
                  <a:latin typeface="Frutiger for ZKB Light"/>
                </a:rPr>
                <a:t>level</a:t>
              </a:r>
              <a:r>
                <a:rPr lang="de-CH" sz="700" dirty="0">
                  <a:solidFill>
                    <a:srgbClr val="000000"/>
                  </a:solidFill>
                  <a:latin typeface="Frutiger for ZKB Light"/>
                </a:rPr>
                <a:t> </a:t>
              </a:r>
              <a:r>
                <a:rPr lang="de-CH" sz="700" b="1" dirty="0">
                  <a:solidFill>
                    <a:srgbClr val="990033"/>
                  </a:solidFill>
                  <a:latin typeface="Frutiger for ZKB Light"/>
                </a:rPr>
                <a:t>0.06%. </a:t>
              </a:r>
              <a:br>
                <a:rPr lang="de-CH" sz="700" dirty="0">
                  <a:solidFill>
                    <a:srgbClr val="000000"/>
                  </a:solidFill>
                  <a:latin typeface="Frutiger for ZKB Light"/>
                </a:rPr>
              </a:br>
              <a:r>
                <a:rPr lang="de-CH" sz="700" dirty="0">
                  <a:solidFill>
                    <a:srgbClr val="000000"/>
                  </a:solidFill>
                  <a:latin typeface="Frutiger for ZKB Light"/>
                </a:rPr>
                <a:t>Trend </a:t>
              </a:r>
              <a:r>
                <a:rPr lang="de-CH" sz="700" dirty="0" err="1">
                  <a:solidFill>
                    <a:srgbClr val="000000"/>
                  </a:solidFill>
                  <a:latin typeface="Frutiger for ZKB Light"/>
                </a:rPr>
                <a:t>Indicators</a:t>
              </a:r>
              <a:r>
                <a:rPr lang="de-CH" sz="700" dirty="0">
                  <a:solidFill>
                    <a:srgbClr val="000000"/>
                  </a:solidFill>
                  <a:latin typeface="Frutiger for ZKB Light"/>
                </a:rPr>
                <a:t> </a:t>
              </a:r>
              <a:r>
                <a:rPr lang="de-CH" sz="700" i="1" dirty="0" err="1">
                  <a:solidFill>
                    <a:srgbClr val="000000"/>
                  </a:solidFill>
                  <a:latin typeface="Frutiger for ZKB Light"/>
                </a:rPr>
                <a:t>bearish</a:t>
              </a:r>
              <a:r>
                <a:rPr lang="de-CH" sz="700" i="1" dirty="0">
                  <a:solidFill>
                    <a:srgbClr val="000000"/>
                  </a:solidFill>
                  <a:latin typeface="Frutiger for ZKB Light"/>
                </a:rPr>
                <a:t> but </a:t>
              </a:r>
              <a:r>
                <a:rPr lang="de-CH" sz="700" i="1" dirty="0" err="1">
                  <a:solidFill>
                    <a:srgbClr val="000000"/>
                  </a:solidFill>
                  <a:latin typeface="Frutiger for ZKB Light"/>
                </a:rPr>
                <a:t>weak</a:t>
              </a:r>
              <a:r>
                <a:rPr lang="de-CH" sz="700" i="1" dirty="0">
                  <a:solidFill>
                    <a:srgbClr val="000000"/>
                  </a:solidFill>
                  <a:latin typeface="Frutiger for ZKB Light"/>
                </a:rPr>
                <a:t>.</a:t>
              </a:r>
              <a:br>
                <a:rPr lang="de-CH" sz="1300" dirty="0">
                  <a:solidFill>
                    <a:srgbClr val="000000"/>
                  </a:solidFill>
                  <a:latin typeface="Frutiger for ZKB Light"/>
                </a:rPr>
              </a:br>
              <a:endParaRPr lang="de-CH" sz="1300" dirty="0">
                <a:solidFill>
                  <a:srgbClr val="000000"/>
                </a:solidFill>
                <a:latin typeface="Frutiger for ZKB Light"/>
              </a:endParaRPr>
            </a:p>
            <a:p>
              <a:pPr defTabSz="261771">
                <a:lnSpc>
                  <a:spcPct val="105000"/>
                </a:lnSpc>
                <a:spcBef>
                  <a:spcPts val="0"/>
                </a:spcBef>
                <a:spcAft>
                  <a:spcPts val="0"/>
                </a:spcAft>
                <a:buClr>
                  <a:srgbClr val="054696"/>
                </a:buClr>
              </a:pPr>
              <a:r>
                <a:rPr lang="de-CH" sz="700" dirty="0" err="1">
                  <a:solidFill>
                    <a:srgbClr val="000000"/>
                  </a:solidFill>
                  <a:latin typeface="Frutiger for ZKB Light"/>
                </a:rPr>
                <a:t>Broke</a:t>
              </a:r>
              <a:r>
                <a:rPr lang="de-CH" sz="700" dirty="0">
                  <a:solidFill>
                    <a:srgbClr val="000000"/>
                  </a:solidFill>
                  <a:latin typeface="Frutiger for ZKB Light"/>
                </a:rPr>
                <a:t> </a:t>
              </a:r>
              <a:r>
                <a:rPr lang="de-CH" sz="700" dirty="0" err="1">
                  <a:solidFill>
                    <a:srgbClr val="000000"/>
                  </a:solidFill>
                  <a:latin typeface="Frutiger for ZKB Light"/>
                </a:rPr>
                <a:t>support</a:t>
              </a:r>
              <a:r>
                <a:rPr lang="de-CH" sz="700" dirty="0">
                  <a:solidFill>
                    <a:srgbClr val="000000"/>
                  </a:solidFill>
                  <a:latin typeface="Frutiger for ZKB Light"/>
                </a:rPr>
                <a:t> </a:t>
              </a:r>
              <a:r>
                <a:rPr lang="de-CH" sz="700" dirty="0" err="1">
                  <a:solidFill>
                    <a:srgbClr val="000000"/>
                  </a:solidFill>
                  <a:latin typeface="Frutiger for ZKB Light"/>
                </a:rPr>
                <a:t>of</a:t>
              </a:r>
              <a:r>
                <a:rPr lang="de-CH" sz="700" dirty="0">
                  <a:solidFill>
                    <a:srgbClr val="000000"/>
                  </a:solidFill>
                  <a:latin typeface="Frutiger for ZKB Light"/>
                </a:rPr>
                <a:t> 0.06% </a:t>
              </a:r>
              <a:r>
                <a:rPr lang="de-CH" sz="700" dirty="0" err="1">
                  <a:solidFill>
                    <a:srgbClr val="000000"/>
                  </a:solidFill>
                  <a:latin typeface="Frutiger for ZKB Light"/>
                </a:rPr>
                <a:t>and</a:t>
              </a:r>
              <a:r>
                <a:rPr lang="de-CH" sz="700" dirty="0">
                  <a:solidFill>
                    <a:srgbClr val="000000"/>
                  </a:solidFill>
                  <a:latin typeface="Frutiger for ZKB Light"/>
                </a:rPr>
                <a:t> </a:t>
              </a:r>
              <a:r>
                <a:rPr lang="de-CH" sz="700" dirty="0" err="1">
                  <a:solidFill>
                    <a:srgbClr val="000000"/>
                  </a:solidFill>
                  <a:latin typeface="Frutiger for ZKB Light"/>
                </a:rPr>
                <a:t>now</a:t>
              </a:r>
              <a:r>
                <a:rPr lang="de-CH" sz="700" dirty="0">
                  <a:solidFill>
                    <a:srgbClr val="000000"/>
                  </a:solidFill>
                  <a:latin typeface="Frutiger for ZKB Light"/>
                </a:rPr>
                <a:t> </a:t>
              </a:r>
              <a:r>
                <a:rPr lang="de-CH" sz="700" dirty="0" err="1">
                  <a:solidFill>
                    <a:srgbClr val="000000"/>
                  </a:solidFill>
                  <a:latin typeface="Frutiger for ZKB Light"/>
                </a:rPr>
                <a:t>should</a:t>
              </a:r>
              <a:r>
                <a:rPr lang="de-CH" sz="700" dirty="0">
                  <a:solidFill>
                    <a:srgbClr val="000000"/>
                  </a:solidFill>
                  <a:latin typeface="Frutiger for ZKB Light"/>
                </a:rPr>
                <a:t> </a:t>
              </a:r>
              <a:r>
                <a:rPr lang="de-CH" sz="700" dirty="0" err="1">
                  <a:solidFill>
                    <a:srgbClr val="000000"/>
                  </a:solidFill>
                  <a:latin typeface="Frutiger for ZKB Light"/>
                </a:rPr>
                <a:t>target</a:t>
              </a:r>
              <a:r>
                <a:rPr lang="de-CH" sz="700" dirty="0">
                  <a:solidFill>
                    <a:srgbClr val="000000"/>
                  </a:solidFill>
                  <a:latin typeface="Frutiger for ZKB Light"/>
                </a:rPr>
                <a:t> -0.24%. New </a:t>
              </a:r>
              <a:r>
                <a:rPr lang="de-CH" sz="700" dirty="0" err="1">
                  <a:solidFill>
                    <a:srgbClr val="000000"/>
                  </a:solidFill>
                  <a:latin typeface="Frutiger for ZKB Light"/>
                </a:rPr>
                <a:t>low</a:t>
              </a:r>
              <a:r>
                <a:rPr lang="de-CH" sz="700" dirty="0">
                  <a:solidFill>
                    <a:srgbClr val="000000"/>
                  </a:solidFill>
                  <a:latin typeface="Frutiger for ZKB Light"/>
                </a:rPr>
                <a:t> </a:t>
              </a:r>
              <a:r>
                <a:rPr lang="de-CH" sz="700" dirty="0" err="1">
                  <a:solidFill>
                    <a:srgbClr val="000000"/>
                  </a:solidFill>
                  <a:latin typeface="Frutiger for ZKB Light"/>
                </a:rPr>
                <a:t>and</a:t>
              </a:r>
              <a:r>
                <a:rPr lang="de-CH" sz="700" dirty="0">
                  <a:solidFill>
                    <a:srgbClr val="000000"/>
                  </a:solidFill>
                  <a:latin typeface="Frutiger for ZKB Light"/>
                </a:rPr>
                <a:t> </a:t>
              </a:r>
              <a:r>
                <a:rPr lang="de-CH" sz="700" dirty="0" err="1">
                  <a:solidFill>
                    <a:srgbClr val="000000"/>
                  </a:solidFill>
                  <a:latin typeface="Frutiger for ZKB Light"/>
                </a:rPr>
                <a:t>trend</a:t>
              </a:r>
              <a:r>
                <a:rPr lang="de-CH" sz="700" dirty="0">
                  <a:solidFill>
                    <a:srgbClr val="000000"/>
                  </a:solidFill>
                  <a:latin typeface="Frutiger for ZKB Light"/>
                </a:rPr>
                <a:t> </a:t>
              </a:r>
              <a:r>
                <a:rPr lang="de-CH" sz="700" dirty="0" err="1">
                  <a:solidFill>
                    <a:srgbClr val="000000"/>
                  </a:solidFill>
                  <a:latin typeface="Frutiger for ZKB Light"/>
                </a:rPr>
                <a:t>indicators</a:t>
              </a:r>
              <a:r>
                <a:rPr lang="de-CH" sz="700" dirty="0">
                  <a:solidFill>
                    <a:srgbClr val="000000"/>
                  </a:solidFill>
                  <a:latin typeface="Frutiger for ZKB Light"/>
                </a:rPr>
                <a:t> </a:t>
              </a:r>
              <a:r>
                <a:rPr lang="de-CH" sz="700" dirty="0" err="1">
                  <a:solidFill>
                    <a:srgbClr val="000000"/>
                  </a:solidFill>
                  <a:latin typeface="Frutiger for ZKB Light"/>
                </a:rPr>
                <a:t>bearish</a:t>
              </a:r>
              <a:r>
                <a:rPr lang="de-CH" sz="700" dirty="0">
                  <a:solidFill>
                    <a:srgbClr val="000000"/>
                  </a:solidFill>
                  <a:latin typeface="Frutiger for ZKB Light"/>
                </a:rPr>
                <a:t> (but divergent </a:t>
              </a:r>
              <a:r>
                <a:rPr lang="de-CH" sz="700" dirty="0" err="1">
                  <a:solidFill>
                    <a:srgbClr val="000000"/>
                  </a:solidFill>
                  <a:latin typeface="Frutiger for ZKB Light"/>
                </a:rPr>
                <a:t>as</a:t>
              </a:r>
              <a:r>
                <a:rPr lang="de-CH" sz="700" dirty="0">
                  <a:solidFill>
                    <a:srgbClr val="000000"/>
                  </a:solidFill>
                  <a:latin typeface="Frutiger for ZKB Light"/>
                </a:rPr>
                <a:t> MACD </a:t>
              </a:r>
              <a:r>
                <a:rPr lang="de-CH" sz="700" dirty="0" err="1">
                  <a:solidFill>
                    <a:srgbClr val="000000"/>
                  </a:solidFill>
                  <a:latin typeface="Frutiger for ZKB Light"/>
                </a:rPr>
                <a:t>is</a:t>
              </a:r>
              <a:r>
                <a:rPr lang="de-CH" sz="700" dirty="0">
                  <a:solidFill>
                    <a:srgbClr val="000000"/>
                  </a:solidFill>
                  <a:latin typeface="Frutiger for ZKB Light"/>
                </a:rPr>
                <a:t> not </a:t>
              </a:r>
              <a:r>
                <a:rPr lang="de-CH" sz="700" dirty="0" err="1">
                  <a:solidFill>
                    <a:srgbClr val="000000"/>
                  </a:solidFill>
                  <a:latin typeface="Frutiger for ZKB Light"/>
                </a:rPr>
                <a:t>confirming</a:t>
              </a:r>
              <a:r>
                <a:rPr lang="de-CH" sz="700" dirty="0">
                  <a:solidFill>
                    <a:srgbClr val="000000"/>
                  </a:solidFill>
                  <a:latin typeface="Frutiger for ZKB Light"/>
                </a:rPr>
                <a:t> </a:t>
              </a:r>
              <a:r>
                <a:rPr lang="de-CH" sz="700" dirty="0" err="1">
                  <a:solidFill>
                    <a:srgbClr val="000000"/>
                  </a:solidFill>
                  <a:latin typeface="Frutiger for ZKB Light"/>
                </a:rPr>
                <a:t>new</a:t>
              </a:r>
              <a:r>
                <a:rPr lang="de-CH" sz="700" dirty="0">
                  <a:solidFill>
                    <a:srgbClr val="000000"/>
                  </a:solidFill>
                  <a:latin typeface="Frutiger for ZKB Light"/>
                </a:rPr>
                <a:t> </a:t>
              </a:r>
              <a:r>
                <a:rPr lang="de-CH" sz="700" dirty="0" err="1">
                  <a:solidFill>
                    <a:srgbClr val="000000"/>
                  </a:solidFill>
                  <a:latin typeface="Frutiger for ZKB Light"/>
                </a:rPr>
                <a:t>lows</a:t>
              </a:r>
              <a:r>
                <a:rPr lang="de-CH" sz="700" dirty="0">
                  <a:solidFill>
                    <a:srgbClr val="000000"/>
                  </a:solidFill>
                  <a:latin typeface="Frutiger for ZKB Light"/>
                </a:rPr>
                <a:t> </a:t>
              </a:r>
              <a:r>
                <a:rPr lang="de-CH" sz="700" dirty="0" err="1">
                  <a:solidFill>
                    <a:srgbClr val="000000"/>
                  </a:solidFill>
                  <a:latin typeface="Frutiger for ZKB Light"/>
                </a:rPr>
                <a:t>yet</a:t>
              </a:r>
              <a:r>
                <a:rPr lang="de-CH" sz="700" dirty="0">
                  <a:solidFill>
                    <a:srgbClr val="000000"/>
                  </a:solidFill>
                  <a:latin typeface="Frutiger for ZKB Light"/>
                </a:rPr>
                <a:t>)</a:t>
              </a:r>
            </a:p>
            <a:p>
              <a:pPr defTabSz="261771">
                <a:lnSpc>
                  <a:spcPct val="105000"/>
                </a:lnSpc>
                <a:spcBef>
                  <a:spcPts val="0"/>
                </a:spcBef>
                <a:spcAft>
                  <a:spcPts val="0"/>
                </a:spcAft>
                <a:buClr>
                  <a:srgbClr val="054696"/>
                </a:buClr>
              </a:pPr>
              <a:r>
                <a:rPr lang="de-CH" sz="700" dirty="0">
                  <a:solidFill>
                    <a:srgbClr val="000000"/>
                  </a:solidFill>
                  <a:latin typeface="Frutiger for ZKB Light"/>
                </a:rPr>
                <a:t>Levels: </a:t>
              </a:r>
              <a:br>
                <a:rPr lang="de-CH" sz="700" dirty="0">
                  <a:solidFill>
                    <a:srgbClr val="000000"/>
                  </a:solidFill>
                  <a:latin typeface="Frutiger for ZKB Light"/>
                </a:rPr>
              </a:br>
              <a:r>
                <a:rPr lang="de-CH" sz="700" dirty="0">
                  <a:solidFill>
                    <a:srgbClr val="000000"/>
                  </a:solidFill>
                  <a:latin typeface="Frutiger for ZKB Light"/>
                </a:rPr>
                <a:t>As </a:t>
              </a:r>
              <a:r>
                <a:rPr lang="de-CH" sz="700" dirty="0" err="1">
                  <a:solidFill>
                    <a:srgbClr val="000000"/>
                  </a:solidFill>
                  <a:latin typeface="Frutiger for ZKB Light"/>
                </a:rPr>
                <a:t>long</a:t>
              </a:r>
              <a:r>
                <a:rPr lang="de-CH" sz="700" dirty="0">
                  <a:solidFill>
                    <a:srgbClr val="000000"/>
                  </a:solidFill>
                  <a:latin typeface="Frutiger for ZKB Light"/>
                </a:rPr>
                <a:t> </a:t>
              </a:r>
              <a:r>
                <a:rPr lang="de-CH" sz="700" dirty="0" err="1">
                  <a:solidFill>
                    <a:srgbClr val="000000"/>
                  </a:solidFill>
                  <a:latin typeface="Frutiger for ZKB Light"/>
                </a:rPr>
                <a:t>as</a:t>
              </a:r>
              <a:r>
                <a:rPr lang="de-CH" sz="700" dirty="0">
                  <a:solidFill>
                    <a:srgbClr val="000000"/>
                  </a:solidFill>
                  <a:latin typeface="Frutiger for ZKB Light"/>
                </a:rPr>
                <a:t> </a:t>
              </a:r>
              <a:r>
                <a:rPr lang="de-CH" sz="700" dirty="0" err="1">
                  <a:solidFill>
                    <a:srgbClr val="000000"/>
                  </a:solidFill>
                  <a:latin typeface="Frutiger for ZKB Light"/>
                </a:rPr>
                <a:t>we</a:t>
              </a:r>
              <a:r>
                <a:rPr lang="de-CH" sz="700" dirty="0">
                  <a:solidFill>
                    <a:srgbClr val="000000"/>
                  </a:solidFill>
                  <a:latin typeface="Frutiger for ZKB Light"/>
                </a:rPr>
                <a:t> </a:t>
              </a:r>
              <a:r>
                <a:rPr lang="de-CH" sz="700" dirty="0" err="1">
                  <a:solidFill>
                    <a:srgbClr val="000000"/>
                  </a:solidFill>
                  <a:latin typeface="Frutiger for ZKB Light"/>
                </a:rPr>
                <a:t>close</a:t>
              </a:r>
              <a:r>
                <a:rPr lang="de-CH" sz="700" dirty="0">
                  <a:solidFill>
                    <a:srgbClr val="000000"/>
                  </a:solidFill>
                  <a:latin typeface="Frutiger for ZKB Light"/>
                </a:rPr>
                <a:t> </a:t>
              </a:r>
              <a:r>
                <a:rPr lang="de-CH" sz="700" dirty="0" err="1">
                  <a:solidFill>
                    <a:srgbClr val="000000"/>
                  </a:solidFill>
                  <a:latin typeface="Frutiger for ZKB Light"/>
                </a:rPr>
                <a:t>above</a:t>
              </a:r>
              <a:r>
                <a:rPr lang="de-CH" sz="700" dirty="0">
                  <a:solidFill>
                    <a:srgbClr val="000000"/>
                  </a:solidFill>
                  <a:latin typeface="Frutiger for ZKB Light"/>
                </a:rPr>
                <a:t> 0.06% </a:t>
              </a:r>
              <a:r>
                <a:rPr lang="de-CH" sz="700" dirty="0" err="1">
                  <a:solidFill>
                    <a:srgbClr val="000000"/>
                  </a:solidFill>
                  <a:latin typeface="Frutiger for ZKB Light"/>
                </a:rPr>
                <a:t>bottom</a:t>
              </a:r>
              <a:r>
                <a:rPr lang="de-CH" sz="700" dirty="0">
                  <a:solidFill>
                    <a:srgbClr val="000000"/>
                  </a:solidFill>
                  <a:latin typeface="Frutiger for ZKB Light"/>
                </a:rPr>
                <a:t> </a:t>
              </a:r>
              <a:r>
                <a:rPr lang="de-CH" sz="700" dirty="0" err="1">
                  <a:solidFill>
                    <a:srgbClr val="000000"/>
                  </a:solidFill>
                  <a:latin typeface="Frutiger for ZKB Light"/>
                </a:rPr>
                <a:t>could</a:t>
              </a:r>
              <a:r>
                <a:rPr lang="de-CH" sz="700" dirty="0">
                  <a:solidFill>
                    <a:srgbClr val="000000"/>
                  </a:solidFill>
                  <a:latin typeface="Frutiger for ZKB Light"/>
                </a:rPr>
                <a:t> </a:t>
              </a:r>
              <a:r>
                <a:rPr lang="de-CH" sz="700" dirty="0" err="1">
                  <a:solidFill>
                    <a:srgbClr val="000000"/>
                  </a:solidFill>
                  <a:latin typeface="Frutiger for ZKB Light"/>
                </a:rPr>
                <a:t>develope</a:t>
              </a:r>
              <a:endParaRPr lang="de-CH" sz="700" dirty="0">
                <a:solidFill>
                  <a:srgbClr val="000000"/>
                </a:solidFill>
                <a:latin typeface="Frutiger for ZKB Light"/>
              </a:endParaRPr>
            </a:p>
            <a:p>
              <a:pPr defTabSz="261771">
                <a:lnSpc>
                  <a:spcPct val="105000"/>
                </a:lnSpc>
                <a:spcBef>
                  <a:spcPts val="0"/>
                </a:spcBef>
                <a:spcAft>
                  <a:spcPts val="0"/>
                </a:spcAft>
                <a:buClr>
                  <a:srgbClr val="054696"/>
                </a:buClr>
              </a:pPr>
              <a:r>
                <a:rPr lang="de-CH" sz="700" dirty="0">
                  <a:solidFill>
                    <a:srgbClr val="000000"/>
                  </a:solidFill>
                  <a:latin typeface="Frutiger for ZKB Light"/>
                </a:rPr>
                <a:t>Close </a:t>
              </a:r>
              <a:r>
                <a:rPr lang="de-CH" sz="700" dirty="0" err="1">
                  <a:solidFill>
                    <a:srgbClr val="000000"/>
                  </a:solidFill>
                  <a:latin typeface="Frutiger for ZKB Light"/>
                </a:rPr>
                <a:t>above</a:t>
              </a:r>
              <a:r>
                <a:rPr lang="de-CH" sz="700" dirty="0">
                  <a:solidFill>
                    <a:srgbClr val="000000"/>
                  </a:solidFill>
                  <a:latin typeface="Frutiger for ZKB Light"/>
                </a:rPr>
                <a:t> 0.5% </a:t>
              </a:r>
              <a:r>
                <a:rPr lang="de-CH" sz="700" dirty="0" err="1">
                  <a:solidFill>
                    <a:srgbClr val="000000"/>
                  </a:solidFill>
                  <a:latin typeface="Frutiger for ZKB Light"/>
                </a:rPr>
                <a:t>this</a:t>
              </a:r>
              <a:r>
                <a:rPr lang="de-CH" sz="700" dirty="0">
                  <a:solidFill>
                    <a:srgbClr val="000000"/>
                  </a:solidFill>
                  <a:latin typeface="Frutiger for ZKB Light"/>
                </a:rPr>
                <a:t> </a:t>
              </a:r>
              <a:r>
                <a:rPr lang="de-CH" sz="700" dirty="0" err="1">
                  <a:solidFill>
                    <a:srgbClr val="000000"/>
                  </a:solidFill>
                  <a:latin typeface="Frutiger for ZKB Light"/>
                </a:rPr>
                <a:t>week</a:t>
              </a:r>
              <a:r>
                <a:rPr lang="de-CH" sz="700" dirty="0">
                  <a:solidFill>
                    <a:srgbClr val="000000"/>
                  </a:solidFill>
                  <a:latin typeface="Frutiger for ZKB Light"/>
                </a:rPr>
                <a:t> </a:t>
              </a:r>
              <a:r>
                <a:rPr lang="de-CH" sz="700" dirty="0" err="1">
                  <a:solidFill>
                    <a:srgbClr val="000000"/>
                  </a:solidFill>
                  <a:latin typeface="Frutiger for ZKB Light"/>
                </a:rPr>
                <a:t>needed</a:t>
              </a:r>
              <a:r>
                <a:rPr lang="de-CH" sz="700" dirty="0">
                  <a:solidFill>
                    <a:srgbClr val="000000"/>
                  </a:solidFill>
                  <a:latin typeface="Frutiger for ZKB Light"/>
                </a:rPr>
                <a:t> </a:t>
              </a:r>
              <a:r>
                <a:rPr lang="de-CH" sz="700" dirty="0" err="1">
                  <a:solidFill>
                    <a:srgbClr val="000000"/>
                  </a:solidFill>
                  <a:latin typeface="Frutiger for ZKB Light"/>
                </a:rPr>
                <a:t>to</a:t>
              </a:r>
              <a:r>
                <a:rPr lang="de-CH" sz="700" dirty="0">
                  <a:solidFill>
                    <a:srgbClr val="000000"/>
                  </a:solidFill>
                  <a:latin typeface="Frutiger for ZKB Light"/>
                </a:rPr>
                <a:t>  </a:t>
              </a:r>
              <a:r>
                <a:rPr lang="de-CH" sz="700" dirty="0" err="1">
                  <a:solidFill>
                    <a:srgbClr val="000000"/>
                  </a:solidFill>
                  <a:latin typeface="Frutiger for ZKB Light"/>
                </a:rPr>
                <a:t>stop</a:t>
              </a:r>
              <a:r>
                <a:rPr lang="de-CH" sz="700" dirty="0">
                  <a:solidFill>
                    <a:srgbClr val="000000"/>
                  </a:solidFill>
                  <a:latin typeface="Frutiger for ZKB Light"/>
                </a:rPr>
                <a:t> </a:t>
              </a:r>
              <a:r>
                <a:rPr lang="de-CH" sz="700" dirty="0" err="1">
                  <a:solidFill>
                    <a:srgbClr val="000000"/>
                  </a:solidFill>
                  <a:latin typeface="Frutiger for ZKB Light"/>
                </a:rPr>
                <a:t>bearish</a:t>
              </a:r>
              <a:r>
                <a:rPr lang="de-CH" sz="700" dirty="0">
                  <a:solidFill>
                    <a:srgbClr val="000000"/>
                  </a:solidFill>
                  <a:latin typeface="Frutiger for ZKB Light"/>
                </a:rPr>
                <a:t> </a:t>
              </a:r>
            </a:p>
            <a:p>
              <a:pPr defTabSz="261771">
                <a:lnSpc>
                  <a:spcPct val="105000"/>
                </a:lnSpc>
                <a:spcBef>
                  <a:spcPts val="0"/>
                </a:spcBef>
                <a:spcAft>
                  <a:spcPts val="0"/>
                </a:spcAft>
                <a:buClr>
                  <a:srgbClr val="054696"/>
                </a:buClr>
              </a:pPr>
              <a:r>
                <a:rPr lang="de-CH" sz="700" dirty="0" err="1">
                  <a:solidFill>
                    <a:srgbClr val="000000"/>
                  </a:solidFill>
                  <a:latin typeface="Frutiger for ZKB Light"/>
                </a:rPr>
                <a:t>Developement</a:t>
              </a:r>
              <a:r>
                <a:rPr lang="de-CH" sz="700" dirty="0">
                  <a:solidFill>
                    <a:srgbClr val="000000"/>
                  </a:solidFill>
                  <a:latin typeface="Frutiger for ZKB Light"/>
                </a:rPr>
                <a:t> </a:t>
              </a:r>
              <a:r>
                <a:rPr lang="de-CH" sz="700" dirty="0" err="1">
                  <a:solidFill>
                    <a:srgbClr val="000000"/>
                  </a:solidFill>
                  <a:latin typeface="Frutiger for ZKB Light"/>
                </a:rPr>
                <a:t>though</a:t>
              </a:r>
              <a:r>
                <a:rPr lang="de-CH" sz="700" dirty="0">
                  <a:solidFill>
                    <a:srgbClr val="000000"/>
                  </a:solidFill>
                  <a:latin typeface="Frutiger for ZKB Light"/>
                </a:rPr>
                <a:t>.</a:t>
              </a:r>
              <a:br>
                <a:rPr lang="de-CH" sz="700" dirty="0">
                  <a:solidFill>
                    <a:srgbClr val="000000"/>
                  </a:solidFill>
                  <a:latin typeface="Frutiger for ZKB Light"/>
                </a:rPr>
              </a:br>
              <a:r>
                <a:rPr lang="de-CH" sz="700" dirty="0">
                  <a:solidFill>
                    <a:srgbClr val="000000"/>
                  </a:solidFill>
                  <a:latin typeface="Frutiger for ZKB Light"/>
                </a:rPr>
                <a:t>Close </a:t>
              </a:r>
              <a:r>
                <a:rPr lang="de-CH" sz="700" dirty="0" err="1">
                  <a:solidFill>
                    <a:srgbClr val="000000"/>
                  </a:solidFill>
                  <a:latin typeface="Frutiger for ZKB Light"/>
                </a:rPr>
                <a:t>below</a:t>
              </a:r>
              <a:r>
                <a:rPr lang="de-CH" sz="700" dirty="0">
                  <a:solidFill>
                    <a:srgbClr val="000000"/>
                  </a:solidFill>
                  <a:latin typeface="Frutiger for ZKB Light"/>
                </a:rPr>
                <a:t> 0.06%  </a:t>
              </a:r>
              <a:r>
                <a:rPr lang="de-CH" sz="700" dirty="0" err="1">
                  <a:solidFill>
                    <a:srgbClr val="000000"/>
                  </a:solidFill>
                  <a:latin typeface="Frutiger for ZKB Light"/>
                </a:rPr>
                <a:t>would</a:t>
              </a:r>
              <a:r>
                <a:rPr lang="de-CH" sz="700" dirty="0">
                  <a:solidFill>
                    <a:srgbClr val="000000"/>
                  </a:solidFill>
                  <a:latin typeface="Frutiger for ZKB Light"/>
                </a:rPr>
                <a:t> </a:t>
              </a:r>
              <a:r>
                <a:rPr lang="de-CH" sz="700" b="1" i="1" dirty="0" err="1">
                  <a:solidFill>
                    <a:srgbClr val="990033"/>
                  </a:solidFill>
                  <a:latin typeface="Frutiger for ZKB Light"/>
                </a:rPr>
                <a:t>indicate</a:t>
              </a:r>
              <a:r>
                <a:rPr lang="de-CH" sz="700" b="1" i="1" dirty="0">
                  <a:solidFill>
                    <a:srgbClr val="990033"/>
                  </a:solidFill>
                  <a:latin typeface="Frutiger for ZKB Light"/>
                </a:rPr>
                <a:t> </a:t>
              </a:r>
              <a:r>
                <a:rPr lang="de-CH" sz="700" b="1" i="1" dirty="0" err="1">
                  <a:solidFill>
                    <a:srgbClr val="990033"/>
                  </a:solidFill>
                  <a:latin typeface="Frutiger for ZKB Light"/>
                </a:rPr>
                <a:t>bearish</a:t>
              </a:r>
              <a:r>
                <a:rPr lang="de-CH" sz="700" b="1" i="1" dirty="0">
                  <a:solidFill>
                    <a:srgbClr val="990033"/>
                  </a:solidFill>
                  <a:latin typeface="Frutiger for ZKB Light"/>
                </a:rPr>
                <a:t> </a:t>
              </a:r>
              <a:r>
                <a:rPr lang="de-CH" sz="700" b="1" i="1" dirty="0" err="1">
                  <a:solidFill>
                    <a:srgbClr val="990033"/>
                  </a:solidFill>
                  <a:latin typeface="Frutiger for ZKB Light"/>
                </a:rPr>
                <a:t>continuation</a:t>
              </a:r>
              <a:r>
                <a:rPr lang="de-CH" sz="700" b="1" i="1" dirty="0">
                  <a:solidFill>
                    <a:srgbClr val="990033"/>
                  </a:solidFill>
                  <a:latin typeface="Frutiger for ZKB Light"/>
                </a:rPr>
                <a:t> (potential </a:t>
              </a:r>
              <a:r>
                <a:rPr lang="de-CH" sz="700" b="1" i="1" dirty="0" err="1">
                  <a:solidFill>
                    <a:srgbClr val="990033"/>
                  </a:solidFill>
                  <a:latin typeface="Frutiger for ZKB Light"/>
                </a:rPr>
                <a:t>extension</a:t>
              </a:r>
              <a:r>
                <a:rPr lang="de-CH" sz="700" b="1" i="1" dirty="0">
                  <a:solidFill>
                    <a:srgbClr val="990033"/>
                  </a:solidFill>
                  <a:latin typeface="Frutiger for ZKB Light"/>
                </a:rPr>
                <a:t> taget -0.24%)</a:t>
              </a:r>
              <a:br>
                <a:rPr lang="de-CH" sz="700" dirty="0">
                  <a:solidFill>
                    <a:srgbClr val="000000"/>
                  </a:solidFill>
                  <a:latin typeface="Frutiger for ZKB Light"/>
                </a:rPr>
              </a:br>
              <a:endParaRPr lang="de-CH" sz="700" dirty="0">
                <a:solidFill>
                  <a:srgbClr val="000000"/>
                </a:solidFill>
                <a:latin typeface="Frutiger for ZKB Light"/>
              </a:endParaRPr>
            </a:p>
            <a:p>
              <a:pPr defTabSz="261771">
                <a:lnSpc>
                  <a:spcPct val="105000"/>
                </a:lnSpc>
                <a:spcBef>
                  <a:spcPts val="0"/>
                </a:spcBef>
                <a:spcAft>
                  <a:spcPts val="0"/>
                </a:spcAft>
                <a:buClr>
                  <a:srgbClr val="054696"/>
                </a:buClr>
              </a:pPr>
              <a:r>
                <a:rPr lang="de-CH" sz="1100" dirty="0">
                  <a:solidFill>
                    <a:srgbClr val="000000"/>
                  </a:solidFill>
                  <a:latin typeface="Frutiger for ZKB Light"/>
                </a:rPr>
                <a:t>Target </a:t>
              </a:r>
              <a:r>
                <a:rPr lang="de-CH" sz="1100" dirty="0" err="1">
                  <a:solidFill>
                    <a:srgbClr val="000000"/>
                  </a:solidFill>
                  <a:latin typeface="Frutiger for ZKB Light"/>
                </a:rPr>
                <a:t>nearly</a:t>
              </a:r>
              <a:r>
                <a:rPr lang="de-CH" sz="1100" dirty="0">
                  <a:solidFill>
                    <a:srgbClr val="000000"/>
                  </a:solidFill>
                  <a:latin typeface="Frutiger for ZKB Light"/>
                </a:rPr>
                <a:t> </a:t>
              </a:r>
              <a:r>
                <a:rPr lang="de-CH" sz="1100" dirty="0" err="1">
                  <a:solidFill>
                    <a:srgbClr val="000000"/>
                  </a:solidFill>
                  <a:latin typeface="Frutiger for ZKB Light"/>
                </a:rPr>
                <a:t>reached</a:t>
              </a:r>
              <a:r>
                <a:rPr lang="de-CH" sz="1100" dirty="0">
                  <a:solidFill>
                    <a:srgbClr val="000000"/>
                  </a:solidFill>
                  <a:latin typeface="Frutiger for ZKB Light"/>
                </a:rPr>
                <a:t> but still </a:t>
              </a:r>
              <a:r>
                <a:rPr lang="de-CH" sz="1100" dirty="0" err="1">
                  <a:solidFill>
                    <a:srgbClr val="000000"/>
                  </a:solidFill>
                  <a:latin typeface="Frutiger for ZKB Light"/>
                </a:rPr>
                <a:t>trend</a:t>
              </a:r>
              <a:r>
                <a:rPr lang="de-CH" sz="1100" dirty="0">
                  <a:solidFill>
                    <a:srgbClr val="000000"/>
                  </a:solidFill>
                  <a:latin typeface="Frutiger for ZKB Light"/>
                </a:rPr>
                <a:t> </a:t>
              </a:r>
              <a:r>
                <a:rPr lang="de-CH" sz="1100" dirty="0" err="1">
                  <a:solidFill>
                    <a:srgbClr val="000000"/>
                  </a:solidFill>
                  <a:latin typeface="Frutiger for ZKB Light"/>
                </a:rPr>
                <a:t>indicators</a:t>
              </a:r>
              <a:r>
                <a:rPr lang="de-CH" sz="1100" dirty="0">
                  <a:solidFill>
                    <a:srgbClr val="000000"/>
                  </a:solidFill>
                  <a:latin typeface="Frutiger for ZKB Light"/>
                </a:rPr>
                <a:t> negative. Picture </a:t>
              </a:r>
              <a:r>
                <a:rPr lang="de-CH" sz="1100" dirty="0" err="1">
                  <a:solidFill>
                    <a:srgbClr val="000000"/>
                  </a:solidFill>
                  <a:latin typeface="Frutiger for ZKB Light"/>
                </a:rPr>
                <a:t>remains</a:t>
              </a:r>
              <a:r>
                <a:rPr lang="de-CH" sz="1100" dirty="0">
                  <a:solidFill>
                    <a:srgbClr val="000000"/>
                  </a:solidFill>
                  <a:latin typeface="Frutiger for ZKB Light"/>
                </a:rPr>
                <a:t> </a:t>
              </a:r>
              <a:r>
                <a:rPr lang="de-CH" sz="1100" dirty="0" err="1">
                  <a:solidFill>
                    <a:srgbClr val="000000"/>
                  </a:solidFill>
                  <a:latin typeface="Frutiger for ZKB Light"/>
                </a:rPr>
                <a:t>bearish</a:t>
              </a:r>
              <a:r>
                <a:rPr lang="de-CH" sz="1100" dirty="0">
                  <a:solidFill>
                    <a:srgbClr val="000000"/>
                  </a:solidFill>
                  <a:latin typeface="Frutiger for ZKB Light"/>
                </a:rPr>
                <a:t> </a:t>
              </a:r>
              <a:r>
                <a:rPr lang="de-CH" sz="1100" dirty="0" err="1">
                  <a:solidFill>
                    <a:srgbClr val="000000"/>
                  </a:solidFill>
                  <a:latin typeface="Frutiger for ZKB Light"/>
                </a:rPr>
                <a:t>as</a:t>
              </a:r>
              <a:r>
                <a:rPr lang="de-CH" sz="1100" dirty="0">
                  <a:solidFill>
                    <a:srgbClr val="000000"/>
                  </a:solidFill>
                  <a:latin typeface="Frutiger for ZKB Light"/>
                </a:rPr>
                <a:t> </a:t>
              </a:r>
              <a:r>
                <a:rPr lang="de-CH" sz="1100" dirty="0" err="1">
                  <a:solidFill>
                    <a:srgbClr val="000000"/>
                  </a:solidFill>
                  <a:latin typeface="Frutiger for ZKB Light"/>
                </a:rPr>
                <a:t>long</a:t>
              </a:r>
              <a:r>
                <a:rPr lang="de-CH" sz="1100" dirty="0">
                  <a:solidFill>
                    <a:srgbClr val="000000"/>
                  </a:solidFill>
                  <a:latin typeface="Frutiger for ZKB Light"/>
                </a:rPr>
                <a:t> </a:t>
              </a:r>
              <a:r>
                <a:rPr lang="de-CH" sz="1100" dirty="0" err="1">
                  <a:solidFill>
                    <a:srgbClr val="000000"/>
                  </a:solidFill>
                  <a:latin typeface="Frutiger for ZKB Light"/>
                </a:rPr>
                <a:t>we</a:t>
              </a:r>
              <a:r>
                <a:rPr lang="de-CH" sz="1100" dirty="0">
                  <a:solidFill>
                    <a:srgbClr val="000000"/>
                  </a:solidFill>
                  <a:latin typeface="Frutiger for ZKB Light"/>
                </a:rPr>
                <a:t> </a:t>
              </a:r>
              <a:r>
                <a:rPr lang="de-CH" sz="1100" dirty="0" err="1">
                  <a:solidFill>
                    <a:srgbClr val="000000"/>
                  </a:solidFill>
                  <a:latin typeface="Frutiger for ZKB Light"/>
                </a:rPr>
                <a:t>trade</a:t>
              </a:r>
              <a:r>
                <a:rPr lang="de-CH" sz="1100" dirty="0">
                  <a:solidFill>
                    <a:srgbClr val="000000"/>
                  </a:solidFill>
                  <a:latin typeface="Frutiger for ZKB Light"/>
                </a:rPr>
                <a:t> </a:t>
              </a:r>
              <a:r>
                <a:rPr lang="de-CH" sz="1100" dirty="0" err="1">
                  <a:solidFill>
                    <a:srgbClr val="000000"/>
                  </a:solidFill>
                  <a:latin typeface="Frutiger for ZKB Light"/>
                </a:rPr>
                <a:t>below</a:t>
              </a:r>
              <a:r>
                <a:rPr lang="de-CH" sz="1100" dirty="0">
                  <a:solidFill>
                    <a:srgbClr val="000000"/>
                  </a:solidFill>
                  <a:latin typeface="Frutiger for ZKB Light"/>
                </a:rPr>
                <a:t> 0.15%</a:t>
              </a:r>
            </a:p>
            <a:p>
              <a:pPr defTabSz="261771">
                <a:lnSpc>
                  <a:spcPct val="105000"/>
                </a:lnSpc>
                <a:spcBef>
                  <a:spcPts val="0"/>
                </a:spcBef>
                <a:spcAft>
                  <a:spcPts val="0"/>
                </a:spcAft>
                <a:buClr>
                  <a:srgbClr val="054696"/>
                </a:buClr>
              </a:pPr>
              <a:endParaRPr lang="de-CH" sz="1100" dirty="0">
                <a:solidFill>
                  <a:srgbClr val="000000"/>
                </a:solidFill>
                <a:latin typeface="Frutiger for ZKB Light"/>
              </a:endParaRPr>
            </a:p>
          </p:txBody>
        </p:sp>
        <p:sp>
          <p:nvSpPr>
            <p:cNvPr id="10" name="Textfeld 9"/>
            <p:cNvSpPr txBox="1"/>
            <p:nvPr/>
          </p:nvSpPr>
          <p:spPr>
            <a:xfrm>
              <a:off x="60219" y="4385102"/>
              <a:ext cx="4384688" cy="2101651"/>
            </a:xfrm>
            <a:prstGeom prst="rect">
              <a:avLst/>
            </a:prstGeom>
            <a:noFill/>
            <a:ln cmpd="sng">
              <a:noFill/>
              <a:prstDash val="solid"/>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chorCtr="0">
              <a:spAutoFit/>
            </a:bodyPr>
            <a:lstStyle/>
            <a:p>
              <a:pPr defTabSz="261771">
                <a:lnSpc>
                  <a:spcPct val="105000"/>
                </a:lnSpc>
                <a:spcBef>
                  <a:spcPts val="0"/>
                </a:spcBef>
                <a:spcAft>
                  <a:spcPts val="0"/>
                </a:spcAft>
                <a:buClr>
                  <a:srgbClr val="054696"/>
                </a:buClr>
              </a:pPr>
              <a:r>
                <a:rPr lang="de-CH" sz="1300" b="1" dirty="0">
                  <a:solidFill>
                    <a:srgbClr val="000000"/>
                  </a:solidFill>
                  <a:latin typeface="Frutiger for ZKB Light"/>
                </a:rPr>
                <a:t>Daily (Short Term)</a:t>
              </a:r>
              <a:endParaRPr lang="de-CH" sz="1300" dirty="0">
                <a:solidFill>
                  <a:srgbClr val="000000"/>
                </a:solidFill>
                <a:latin typeface="Frutiger for ZKB Light"/>
              </a:endParaRPr>
            </a:p>
            <a:p>
              <a:pPr defTabSz="261771">
                <a:lnSpc>
                  <a:spcPct val="105000"/>
                </a:lnSpc>
                <a:spcBef>
                  <a:spcPts val="0"/>
                </a:spcBef>
                <a:spcAft>
                  <a:spcPts val="0"/>
                </a:spcAft>
                <a:buClr>
                  <a:srgbClr val="054696"/>
                </a:buClr>
              </a:pPr>
              <a:r>
                <a:rPr lang="de-CH" sz="700" dirty="0" err="1">
                  <a:solidFill>
                    <a:srgbClr val="000000"/>
                  </a:solidFill>
                  <a:latin typeface="Frutiger for ZKB Light"/>
                </a:rPr>
                <a:t>Triangle</a:t>
              </a:r>
              <a:r>
                <a:rPr lang="de-CH" sz="700" dirty="0">
                  <a:solidFill>
                    <a:srgbClr val="000000"/>
                  </a:solidFill>
                  <a:latin typeface="Frutiger for ZKB Light"/>
                </a:rPr>
                <a:t> </a:t>
              </a:r>
              <a:r>
                <a:rPr lang="de-CH" sz="700" dirty="0" err="1">
                  <a:solidFill>
                    <a:srgbClr val="000000"/>
                  </a:solidFill>
                  <a:latin typeface="Frutiger for ZKB Light"/>
                </a:rPr>
                <a:t>formation</a:t>
              </a:r>
              <a:r>
                <a:rPr lang="de-CH" sz="700" dirty="0">
                  <a:solidFill>
                    <a:srgbClr val="000000"/>
                  </a:solidFill>
                  <a:latin typeface="Frutiger for ZKB Light"/>
                </a:rPr>
                <a:t> </a:t>
              </a:r>
              <a:r>
                <a:rPr lang="de-CH" sz="700" dirty="0" err="1">
                  <a:solidFill>
                    <a:srgbClr val="000000"/>
                  </a:solidFill>
                  <a:latin typeface="Frutiger for ZKB Light"/>
                </a:rPr>
                <a:t>developing</a:t>
              </a:r>
              <a:r>
                <a:rPr lang="de-CH" sz="700" dirty="0">
                  <a:solidFill>
                    <a:srgbClr val="000000"/>
                  </a:solidFill>
                  <a:latin typeface="Frutiger for ZKB Light"/>
                </a:rPr>
                <a:t> </a:t>
              </a:r>
              <a:r>
                <a:rPr lang="de-CH" sz="700" dirty="0" err="1">
                  <a:solidFill>
                    <a:srgbClr val="000000"/>
                  </a:solidFill>
                  <a:latin typeface="Frutiger for ZKB Light"/>
                </a:rPr>
                <a:t>with</a:t>
              </a:r>
              <a:r>
                <a:rPr lang="de-CH" sz="700" dirty="0">
                  <a:solidFill>
                    <a:srgbClr val="000000"/>
                  </a:solidFill>
                  <a:latin typeface="Frutiger for ZKB Light"/>
                </a:rPr>
                <a:t> </a:t>
              </a:r>
              <a:r>
                <a:rPr lang="de-CH" sz="700" dirty="0" err="1">
                  <a:solidFill>
                    <a:srgbClr val="000000"/>
                  </a:solidFill>
                  <a:latin typeface="Frutiger for ZKB Light"/>
                </a:rPr>
                <a:t>momentum</a:t>
              </a:r>
              <a:r>
                <a:rPr lang="de-CH" sz="700" dirty="0">
                  <a:solidFill>
                    <a:srgbClr val="000000"/>
                  </a:solidFill>
                  <a:latin typeface="Frutiger for ZKB Light"/>
                </a:rPr>
                <a:t> </a:t>
              </a:r>
              <a:r>
                <a:rPr lang="de-CH" sz="700" dirty="0" err="1">
                  <a:solidFill>
                    <a:srgbClr val="000000"/>
                  </a:solidFill>
                  <a:latin typeface="Frutiger for ZKB Light"/>
                </a:rPr>
                <a:t>decline</a:t>
              </a:r>
              <a:r>
                <a:rPr lang="de-CH" sz="700" dirty="0">
                  <a:solidFill>
                    <a:srgbClr val="000000"/>
                  </a:solidFill>
                  <a:latin typeface="Frutiger for ZKB Light"/>
                </a:rPr>
                <a:t> – </a:t>
              </a:r>
              <a:r>
                <a:rPr lang="de-CH" sz="700" dirty="0" err="1">
                  <a:solidFill>
                    <a:srgbClr val="000000"/>
                  </a:solidFill>
                  <a:latin typeface="Frutiger for ZKB Light"/>
                </a:rPr>
                <a:t>setup</a:t>
              </a:r>
              <a:r>
                <a:rPr lang="de-CH" sz="700" dirty="0">
                  <a:solidFill>
                    <a:srgbClr val="000000"/>
                  </a:solidFill>
                  <a:latin typeface="Frutiger for ZKB Light"/>
                </a:rPr>
                <a:t> </a:t>
              </a:r>
              <a:r>
                <a:rPr lang="de-CH" sz="700" dirty="0" err="1">
                  <a:solidFill>
                    <a:srgbClr val="000000"/>
                  </a:solidFill>
                  <a:latin typeface="Frutiger for ZKB Light"/>
                </a:rPr>
                <a:t>for</a:t>
              </a:r>
              <a:r>
                <a:rPr lang="de-CH" sz="700" dirty="0">
                  <a:solidFill>
                    <a:srgbClr val="000000"/>
                  </a:solidFill>
                  <a:latin typeface="Frutiger for ZKB Light"/>
                </a:rPr>
                <a:t> a break out </a:t>
              </a:r>
              <a:r>
                <a:rPr lang="de-CH" sz="700" dirty="0" err="1">
                  <a:solidFill>
                    <a:srgbClr val="000000"/>
                  </a:solidFill>
                  <a:latin typeface="Frutiger for ZKB Light"/>
                </a:rPr>
                <a:t>move</a:t>
              </a:r>
              <a:r>
                <a:rPr lang="de-CH" sz="700" dirty="0">
                  <a:solidFill>
                    <a:srgbClr val="000000"/>
                  </a:solidFill>
                  <a:latin typeface="Frutiger for ZKB Light"/>
                </a:rPr>
                <a:t> – </a:t>
              </a:r>
              <a:r>
                <a:rPr lang="de-CH" sz="700" dirty="0" err="1">
                  <a:solidFill>
                    <a:srgbClr val="000000"/>
                  </a:solidFill>
                  <a:latin typeface="Frutiger for ZKB Light"/>
                </a:rPr>
                <a:t>could</a:t>
              </a:r>
              <a:r>
                <a:rPr lang="de-CH" sz="700" dirty="0">
                  <a:solidFill>
                    <a:srgbClr val="000000"/>
                  </a:solidFill>
                  <a:latin typeface="Frutiger for ZKB Light"/>
                </a:rPr>
                <a:t> </a:t>
              </a:r>
              <a:r>
                <a:rPr lang="de-CH" sz="700" dirty="0" err="1">
                  <a:solidFill>
                    <a:srgbClr val="000000"/>
                  </a:solidFill>
                  <a:latin typeface="Frutiger for ZKB Light"/>
                </a:rPr>
                <a:t>be</a:t>
              </a:r>
              <a:r>
                <a:rPr lang="de-CH" sz="700" dirty="0">
                  <a:solidFill>
                    <a:srgbClr val="000000"/>
                  </a:solidFill>
                  <a:latin typeface="Frutiger for ZKB Light"/>
                </a:rPr>
                <a:t> larger </a:t>
              </a:r>
              <a:r>
                <a:rPr lang="de-CH" sz="700" dirty="0" err="1">
                  <a:solidFill>
                    <a:srgbClr val="000000"/>
                  </a:solidFill>
                  <a:latin typeface="Frutiger for ZKB Light"/>
                </a:rPr>
                <a:t>move</a:t>
              </a:r>
              <a:r>
                <a:rPr lang="de-CH" sz="700" dirty="0">
                  <a:solidFill>
                    <a:srgbClr val="000000"/>
                  </a:solidFill>
                  <a:latin typeface="Frutiger for ZKB Light"/>
                </a:rPr>
                <a:t> on </a:t>
              </a:r>
              <a:r>
                <a:rPr lang="de-CH" sz="700" dirty="0" err="1">
                  <a:solidFill>
                    <a:srgbClr val="000000"/>
                  </a:solidFill>
                  <a:latin typeface="Frutiger for ZKB Light"/>
                </a:rPr>
                <a:t>either</a:t>
              </a:r>
              <a:r>
                <a:rPr lang="de-CH" sz="700" dirty="0">
                  <a:solidFill>
                    <a:srgbClr val="000000"/>
                  </a:solidFill>
                  <a:latin typeface="Frutiger for ZKB Light"/>
                </a:rPr>
                <a:t> </a:t>
              </a:r>
              <a:r>
                <a:rPr lang="de-CH" sz="700" dirty="0" err="1">
                  <a:solidFill>
                    <a:srgbClr val="000000"/>
                  </a:solidFill>
                  <a:latin typeface="Frutiger for ZKB Light"/>
                </a:rPr>
                <a:t>side</a:t>
              </a:r>
              <a:r>
                <a:rPr lang="de-CH" sz="700" dirty="0">
                  <a:solidFill>
                    <a:srgbClr val="000000"/>
                  </a:solidFill>
                  <a:latin typeface="Frutiger for ZKB Light"/>
                </a:rPr>
                <a:t>!</a:t>
              </a:r>
            </a:p>
            <a:p>
              <a:pPr defTabSz="261771">
                <a:lnSpc>
                  <a:spcPct val="105000"/>
                </a:lnSpc>
                <a:spcBef>
                  <a:spcPts val="0"/>
                </a:spcBef>
                <a:spcAft>
                  <a:spcPts val="0"/>
                </a:spcAft>
                <a:buClr>
                  <a:srgbClr val="054696"/>
                </a:buClr>
              </a:pPr>
              <a:endParaRPr lang="de-CH" sz="1100" dirty="0">
                <a:solidFill>
                  <a:srgbClr val="000000"/>
                </a:solidFill>
                <a:latin typeface="Frutiger for ZKB Light"/>
              </a:endParaRPr>
            </a:p>
            <a:p>
              <a:pPr defTabSz="261771">
                <a:lnSpc>
                  <a:spcPct val="105000"/>
                </a:lnSpc>
                <a:spcBef>
                  <a:spcPts val="0"/>
                </a:spcBef>
                <a:spcAft>
                  <a:spcPts val="0"/>
                </a:spcAft>
                <a:buClr>
                  <a:srgbClr val="054696"/>
                </a:buClr>
              </a:pPr>
              <a:r>
                <a:rPr lang="de-CH" sz="1100" dirty="0" err="1">
                  <a:solidFill>
                    <a:srgbClr val="000000"/>
                  </a:solidFill>
                  <a:latin typeface="Frutiger for ZKB Light"/>
                </a:rPr>
                <a:t>Moved</a:t>
              </a:r>
              <a:r>
                <a:rPr lang="de-CH" sz="1100" dirty="0">
                  <a:solidFill>
                    <a:srgbClr val="000000"/>
                  </a:solidFill>
                  <a:latin typeface="Frutiger for ZKB Light"/>
                </a:rPr>
                <a:t> </a:t>
              </a:r>
              <a:r>
                <a:rPr lang="de-CH" sz="1100" dirty="0" err="1">
                  <a:solidFill>
                    <a:srgbClr val="000000"/>
                  </a:solidFill>
                  <a:latin typeface="Frutiger for ZKB Light"/>
                </a:rPr>
                <a:t>lower</a:t>
              </a:r>
              <a:r>
                <a:rPr lang="de-CH" sz="1100" dirty="0">
                  <a:solidFill>
                    <a:srgbClr val="000000"/>
                  </a:solidFill>
                  <a:latin typeface="Frutiger for ZKB Light"/>
                </a:rPr>
                <a:t> </a:t>
              </a:r>
              <a:r>
                <a:rPr lang="de-CH" sz="1100" dirty="0" err="1">
                  <a:solidFill>
                    <a:srgbClr val="000000"/>
                  </a:solidFill>
                  <a:latin typeface="Frutiger for ZKB Light"/>
                </a:rPr>
                <a:t>towards</a:t>
              </a:r>
              <a:r>
                <a:rPr lang="de-CH" sz="1100" dirty="0">
                  <a:solidFill>
                    <a:srgbClr val="000000"/>
                  </a:solidFill>
                  <a:latin typeface="Frutiger for ZKB Light"/>
                </a:rPr>
                <a:t> </a:t>
              </a:r>
              <a:r>
                <a:rPr lang="de-CH" sz="1100" dirty="0" err="1">
                  <a:solidFill>
                    <a:srgbClr val="000000"/>
                  </a:solidFill>
                  <a:latin typeface="Frutiger for ZKB Light"/>
                </a:rPr>
                <a:t>targets</a:t>
              </a:r>
              <a:r>
                <a:rPr lang="de-CH" sz="1100" dirty="0">
                  <a:solidFill>
                    <a:srgbClr val="000000"/>
                  </a:solidFill>
                  <a:latin typeface="Frutiger for ZKB Light"/>
                </a:rPr>
                <a:t> – RSI </a:t>
              </a:r>
              <a:r>
                <a:rPr lang="de-CH" sz="1100" dirty="0" err="1">
                  <a:solidFill>
                    <a:srgbClr val="000000"/>
                  </a:solidFill>
                  <a:latin typeface="Frutiger for ZKB Light"/>
                </a:rPr>
                <a:t>indicatoes</a:t>
              </a:r>
              <a:r>
                <a:rPr lang="de-CH" sz="1100" dirty="0">
                  <a:solidFill>
                    <a:srgbClr val="000000"/>
                  </a:solidFill>
                  <a:latin typeface="Frutiger for ZKB Light"/>
                </a:rPr>
                <a:t> </a:t>
              </a:r>
              <a:r>
                <a:rPr lang="de-CH" sz="1100" dirty="0" err="1">
                  <a:solidFill>
                    <a:srgbClr val="000000"/>
                  </a:solidFill>
                  <a:latin typeface="Frutiger for ZKB Light"/>
                </a:rPr>
                <a:t>oversold</a:t>
              </a:r>
              <a:r>
                <a:rPr lang="de-CH" sz="1100" dirty="0">
                  <a:solidFill>
                    <a:srgbClr val="000000"/>
                  </a:solidFill>
                  <a:latin typeface="Frutiger for ZKB Light"/>
                </a:rPr>
                <a:t> </a:t>
              </a:r>
              <a:r>
                <a:rPr lang="de-CH" sz="1100" dirty="0" err="1">
                  <a:solidFill>
                    <a:srgbClr val="000000"/>
                  </a:solidFill>
                  <a:latin typeface="Frutiger for ZKB Light"/>
                </a:rPr>
                <a:t>levels</a:t>
              </a:r>
              <a:r>
                <a:rPr lang="de-CH" sz="1100" dirty="0">
                  <a:solidFill>
                    <a:srgbClr val="000000"/>
                  </a:solidFill>
                  <a:latin typeface="Frutiger for ZKB Light"/>
                </a:rPr>
                <a:t> – </a:t>
              </a:r>
              <a:r>
                <a:rPr lang="de-CH" sz="1100" dirty="0" err="1">
                  <a:solidFill>
                    <a:srgbClr val="000000"/>
                  </a:solidFill>
                  <a:latin typeface="Frutiger for ZKB Light"/>
                </a:rPr>
                <a:t>sell</a:t>
              </a:r>
              <a:r>
                <a:rPr lang="de-CH" sz="1100" dirty="0">
                  <a:solidFill>
                    <a:srgbClr val="000000"/>
                  </a:solidFill>
                  <a:latin typeface="Frutiger for ZKB Light"/>
                </a:rPr>
                <a:t> </a:t>
              </a:r>
              <a:r>
                <a:rPr lang="de-CH" sz="1100" dirty="0" err="1">
                  <a:solidFill>
                    <a:srgbClr val="000000"/>
                  </a:solidFill>
                  <a:latin typeface="Frutiger for ZKB Light"/>
                </a:rPr>
                <a:t>rallies</a:t>
              </a:r>
              <a:r>
                <a:rPr lang="de-CH" sz="1100" dirty="0">
                  <a:solidFill>
                    <a:srgbClr val="000000"/>
                  </a:solidFill>
                  <a:latin typeface="Frutiger for ZKB Light"/>
                </a:rPr>
                <a:t>!</a:t>
              </a:r>
            </a:p>
            <a:p>
              <a:pPr defTabSz="261771">
                <a:lnSpc>
                  <a:spcPct val="105000"/>
                </a:lnSpc>
                <a:spcBef>
                  <a:spcPts val="0"/>
                </a:spcBef>
                <a:spcAft>
                  <a:spcPts val="0"/>
                </a:spcAft>
                <a:buClr>
                  <a:srgbClr val="054696"/>
                </a:buClr>
              </a:pPr>
              <a:endParaRPr lang="de-CH" sz="1100" dirty="0">
                <a:solidFill>
                  <a:srgbClr val="000000"/>
                </a:solidFill>
                <a:latin typeface="Frutiger for ZKB Light"/>
              </a:endParaRPr>
            </a:p>
            <a:p>
              <a:pPr defTabSz="261771">
                <a:lnSpc>
                  <a:spcPct val="105000"/>
                </a:lnSpc>
                <a:spcBef>
                  <a:spcPts val="0"/>
                </a:spcBef>
                <a:spcAft>
                  <a:spcPts val="0"/>
                </a:spcAft>
                <a:buClr>
                  <a:srgbClr val="054696"/>
                </a:buClr>
              </a:pPr>
              <a:r>
                <a:rPr lang="de-CH" sz="1100" dirty="0">
                  <a:solidFill>
                    <a:srgbClr val="000000"/>
                  </a:solidFill>
                  <a:latin typeface="Frutiger for ZKB Light"/>
                </a:rPr>
                <a:t>Levels: </a:t>
              </a:r>
              <a:br>
                <a:rPr lang="de-CH" sz="1100" dirty="0">
                  <a:solidFill>
                    <a:srgbClr val="000000"/>
                  </a:solidFill>
                  <a:latin typeface="Frutiger for ZKB Light"/>
                </a:rPr>
              </a:br>
              <a:r>
                <a:rPr lang="de-CH" sz="1100" dirty="0">
                  <a:solidFill>
                    <a:srgbClr val="000000"/>
                  </a:solidFill>
                  <a:latin typeface="Frutiger for ZKB Light"/>
                </a:rPr>
                <a:t>Support 0.06%</a:t>
              </a:r>
            </a:p>
            <a:p>
              <a:pPr defTabSz="261771">
                <a:lnSpc>
                  <a:spcPct val="105000"/>
                </a:lnSpc>
                <a:spcBef>
                  <a:spcPts val="0"/>
                </a:spcBef>
                <a:spcAft>
                  <a:spcPts val="0"/>
                </a:spcAft>
                <a:buClr>
                  <a:srgbClr val="054696"/>
                </a:buClr>
              </a:pPr>
              <a:r>
                <a:rPr lang="de-CH" sz="1100" dirty="0">
                  <a:solidFill>
                    <a:srgbClr val="000000"/>
                  </a:solidFill>
                  <a:latin typeface="Frutiger for ZKB Light"/>
                </a:rPr>
                <a:t>Resistance 0.08% </a:t>
              </a:r>
              <a:r>
                <a:rPr lang="de-CH" sz="1100" dirty="0" err="1">
                  <a:solidFill>
                    <a:srgbClr val="000000"/>
                  </a:solidFill>
                  <a:latin typeface="Frutiger for ZKB Light"/>
                </a:rPr>
                <a:t>then</a:t>
              </a:r>
              <a:r>
                <a:rPr lang="de-CH" sz="1100" dirty="0">
                  <a:solidFill>
                    <a:srgbClr val="000000"/>
                  </a:solidFill>
                  <a:latin typeface="Frutiger for ZKB Light"/>
                </a:rPr>
                <a:t> 0.12/0.19%</a:t>
              </a: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150" y="970453"/>
              <a:ext cx="4626900" cy="330125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221" y="3494470"/>
              <a:ext cx="4251358" cy="336353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6661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55FF47-F144-451E-8020-58671697ECA2}"/>
              </a:ext>
            </a:extLst>
          </p:cNvPr>
          <p:cNvSpPr>
            <a:spLocks noGrp="1"/>
          </p:cNvSpPr>
          <p:nvPr>
            <p:ph type="title"/>
          </p:nvPr>
        </p:nvSpPr>
        <p:spPr/>
        <p:txBody>
          <a:bodyPr/>
          <a:lstStyle/>
          <a:p>
            <a:r>
              <a:rPr lang="de-CH" dirty="0" err="1"/>
              <a:t>What</a:t>
            </a:r>
            <a:r>
              <a:rPr lang="de-CH" dirty="0"/>
              <a:t> </a:t>
            </a:r>
            <a:r>
              <a:rPr lang="de-CH" dirty="0" err="1"/>
              <a:t>magic</a:t>
            </a:r>
            <a:r>
              <a:rPr lang="de-CH" dirty="0"/>
              <a:t> </a:t>
            </a:r>
            <a:r>
              <a:rPr lang="de-CH" dirty="0" err="1"/>
              <a:t>stuff</a:t>
            </a:r>
            <a:r>
              <a:rPr lang="de-CH" dirty="0"/>
              <a:t> </a:t>
            </a:r>
            <a:r>
              <a:rPr lang="de-CH" dirty="0" err="1"/>
              <a:t>people</a:t>
            </a:r>
            <a:r>
              <a:rPr lang="de-CH" dirty="0"/>
              <a:t> </a:t>
            </a:r>
            <a:r>
              <a:rPr lang="de-CH" dirty="0" err="1"/>
              <a:t>look</a:t>
            </a:r>
            <a:r>
              <a:rPr lang="de-CH" dirty="0"/>
              <a:t> at</a:t>
            </a:r>
          </a:p>
        </p:txBody>
      </p:sp>
      <p:pic>
        <p:nvPicPr>
          <p:cNvPr id="6" name="Inhaltsplatzhalter 5">
            <a:extLst>
              <a:ext uri="{FF2B5EF4-FFF2-40B4-BE49-F238E27FC236}">
                <a16:creationId xmlns:a16="http://schemas.microsoft.com/office/drawing/2014/main" id="{B145DDD0-A5A7-4B48-872A-11E7E9D3DD80}"/>
              </a:ext>
            </a:extLst>
          </p:cNvPr>
          <p:cNvPicPr>
            <a:picLocks noGrp="1" noChangeAspect="1"/>
          </p:cNvPicPr>
          <p:nvPr>
            <p:ph idx="1"/>
          </p:nvPr>
        </p:nvPicPr>
        <p:blipFill>
          <a:blip r:embed="rId3"/>
          <a:stretch>
            <a:fillRect/>
          </a:stretch>
        </p:blipFill>
        <p:spPr>
          <a:xfrm>
            <a:off x="647700" y="1681547"/>
            <a:ext cx="8169275" cy="3634605"/>
          </a:xfrm>
          <a:prstGeom prst="rect">
            <a:avLst/>
          </a:prstGeom>
        </p:spPr>
      </p:pic>
      <p:pic>
        <p:nvPicPr>
          <p:cNvPr id="4" name="Picture 2">
            <a:extLst>
              <a:ext uri="{FF2B5EF4-FFF2-40B4-BE49-F238E27FC236}">
                <a16:creationId xmlns:a16="http://schemas.microsoft.com/office/drawing/2014/main" id="{4B253B14-9D10-4EE1-AF31-F4E560F53E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9403" y="85325"/>
            <a:ext cx="1231583" cy="107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a:extLst>
              <a:ext uri="{FF2B5EF4-FFF2-40B4-BE49-F238E27FC236}">
                <a16:creationId xmlns:a16="http://schemas.microsoft.com/office/drawing/2014/main" id="{E647CA2E-2757-46B0-AC62-4FB9E725101E}"/>
              </a:ext>
            </a:extLst>
          </p:cNvPr>
          <p:cNvSpPr txBox="1"/>
          <p:nvPr/>
        </p:nvSpPr>
        <p:spPr>
          <a:xfrm>
            <a:off x="7759160" y="1194225"/>
            <a:ext cx="1342047" cy="261610"/>
          </a:xfrm>
          <a:prstGeom prst="rect">
            <a:avLst/>
          </a:prstGeom>
          <a:noFill/>
          <a:ln>
            <a:noFill/>
          </a:ln>
        </p:spPr>
        <p:txBody>
          <a:bodyPr wrap="square" rtlCol="0">
            <a:spAutoFit/>
          </a:bodyPr>
          <a:lstStyle/>
          <a:p>
            <a:pPr algn="ctr"/>
            <a:r>
              <a:rPr lang="de-CH" sz="1100" b="1" dirty="0">
                <a:latin typeface="+mn-lt"/>
              </a:rPr>
              <a:t>Technical</a:t>
            </a:r>
          </a:p>
        </p:txBody>
      </p:sp>
      <p:sp>
        <p:nvSpPr>
          <p:cNvPr id="8" name="Sprechblase: rechteckig 7">
            <a:extLst>
              <a:ext uri="{FF2B5EF4-FFF2-40B4-BE49-F238E27FC236}">
                <a16:creationId xmlns:a16="http://schemas.microsoft.com/office/drawing/2014/main" id="{4C52EAE6-8FF5-4A1F-B1A3-6807ECBA0D68}"/>
              </a:ext>
            </a:extLst>
          </p:cNvPr>
          <p:cNvSpPr/>
          <p:nvPr/>
        </p:nvSpPr>
        <p:spPr>
          <a:xfrm>
            <a:off x="1419173" y="5080178"/>
            <a:ext cx="2435072" cy="730687"/>
          </a:xfrm>
          <a:prstGeom prst="wedgeRectCallout">
            <a:avLst>
              <a:gd name="adj1" fmla="val 11181"/>
              <a:gd name="adj2" fmla="val -85679"/>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400" dirty="0"/>
              <a:t>RSI = Relative </a:t>
            </a:r>
            <a:r>
              <a:rPr lang="de-CH" sz="1400" dirty="0" err="1"/>
              <a:t>Strength</a:t>
            </a:r>
            <a:r>
              <a:rPr lang="de-CH" sz="1400" dirty="0"/>
              <a:t> Index</a:t>
            </a:r>
          </a:p>
        </p:txBody>
      </p:sp>
      <p:sp>
        <p:nvSpPr>
          <p:cNvPr id="9" name="Sprechblase: rechteckig 8">
            <a:extLst>
              <a:ext uri="{FF2B5EF4-FFF2-40B4-BE49-F238E27FC236}">
                <a16:creationId xmlns:a16="http://schemas.microsoft.com/office/drawing/2014/main" id="{CA648465-01EE-4182-94FA-DD52439028E3}"/>
              </a:ext>
            </a:extLst>
          </p:cNvPr>
          <p:cNvSpPr/>
          <p:nvPr/>
        </p:nvSpPr>
        <p:spPr>
          <a:xfrm>
            <a:off x="5415985" y="3934720"/>
            <a:ext cx="2736465" cy="730687"/>
          </a:xfrm>
          <a:prstGeom prst="wedgeRectCallout">
            <a:avLst>
              <a:gd name="adj1" fmla="val -7656"/>
              <a:gd name="adj2" fmla="val -9509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400" dirty="0"/>
              <a:t>Trendline (</a:t>
            </a:r>
            <a:r>
              <a:rPr lang="de-CH" sz="1400" dirty="0" err="1"/>
              <a:t>note</a:t>
            </a:r>
            <a:r>
              <a:rPr lang="de-CH" sz="1400" dirty="0"/>
              <a:t>: </a:t>
            </a:r>
            <a:r>
              <a:rPr lang="de-CH" sz="1400" dirty="0" err="1"/>
              <a:t>rising</a:t>
            </a:r>
            <a:r>
              <a:rPr lang="de-CH" sz="1400" dirty="0"/>
              <a:t> </a:t>
            </a:r>
            <a:r>
              <a:rPr lang="de-CH" sz="1400" dirty="0" err="1"/>
              <a:t>trend</a:t>
            </a:r>
            <a:r>
              <a:rPr lang="de-CH" sz="1400" dirty="0"/>
              <a:t> </a:t>
            </a:r>
            <a:r>
              <a:rPr lang="de-CH" sz="1400" dirty="0" err="1"/>
              <a:t>floor</a:t>
            </a:r>
            <a:r>
              <a:rPr lang="de-CH" sz="1400" dirty="0"/>
              <a:t>; </a:t>
            </a:r>
            <a:r>
              <a:rPr lang="de-CH" sz="1400" dirty="0" err="1"/>
              <a:t>falling</a:t>
            </a:r>
            <a:r>
              <a:rPr lang="de-CH" sz="1400" dirty="0"/>
              <a:t> </a:t>
            </a:r>
            <a:r>
              <a:rPr lang="de-CH" sz="1400" dirty="0" err="1"/>
              <a:t>trend</a:t>
            </a:r>
            <a:r>
              <a:rPr lang="de-CH" sz="1400" dirty="0"/>
              <a:t> </a:t>
            </a:r>
            <a:r>
              <a:rPr lang="de-CH" sz="1400" dirty="0" err="1"/>
              <a:t>ceiling</a:t>
            </a:r>
            <a:r>
              <a:rPr lang="de-CH" sz="1400" dirty="0"/>
              <a:t>)</a:t>
            </a:r>
          </a:p>
        </p:txBody>
      </p:sp>
      <p:sp>
        <p:nvSpPr>
          <p:cNvPr id="10" name="Sprechblase: rechteckig 9">
            <a:extLst>
              <a:ext uri="{FF2B5EF4-FFF2-40B4-BE49-F238E27FC236}">
                <a16:creationId xmlns:a16="http://schemas.microsoft.com/office/drawing/2014/main" id="{342054C4-6945-4F08-90ED-A70CCAFC8C68}"/>
              </a:ext>
            </a:extLst>
          </p:cNvPr>
          <p:cNvSpPr/>
          <p:nvPr/>
        </p:nvSpPr>
        <p:spPr>
          <a:xfrm>
            <a:off x="5097946" y="1203348"/>
            <a:ext cx="2435072" cy="730687"/>
          </a:xfrm>
          <a:prstGeom prst="wedgeRectCallout">
            <a:avLst>
              <a:gd name="adj1" fmla="val 10373"/>
              <a:gd name="adj2" fmla="val 14173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400" dirty="0"/>
              <a:t>Fibonacci </a:t>
            </a:r>
            <a:r>
              <a:rPr lang="de-CH" sz="1400" dirty="0" err="1"/>
              <a:t>retracements</a:t>
            </a:r>
            <a:r>
              <a:rPr lang="de-CH" sz="1400" dirty="0"/>
              <a:t> and </a:t>
            </a:r>
            <a:r>
              <a:rPr lang="de-CH" sz="1400" dirty="0" err="1"/>
              <a:t>projections</a:t>
            </a:r>
            <a:endParaRPr lang="de-CH" sz="1400" dirty="0"/>
          </a:p>
        </p:txBody>
      </p:sp>
    </p:spTree>
    <p:extLst>
      <p:ext uri="{BB962C8B-B14F-4D97-AF65-F5344CB8AC3E}">
        <p14:creationId xmlns:p14="http://schemas.microsoft.com/office/powerpoint/2010/main" val="9450412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CH" dirty="0"/>
              <a:t>Bonds roll down </a:t>
            </a:r>
            <a:r>
              <a:rPr lang="de-CH" dirty="0" err="1"/>
              <a:t>the</a:t>
            </a:r>
            <a:r>
              <a:rPr lang="de-CH" dirty="0"/>
              <a:t> </a:t>
            </a:r>
            <a:r>
              <a:rPr lang="de-CH" dirty="0" err="1"/>
              <a:t>curve</a:t>
            </a:r>
            <a:endParaRPr lang="de-CH" dirty="0"/>
          </a:p>
        </p:txBody>
      </p:sp>
      <p:pic>
        <p:nvPicPr>
          <p:cNvPr id="1668098" name="Picture 2" descr="C:\Users\e2633\AppData\Local\Temp\Bloomberg\Temp\bfm4E24.gif"/>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18701" b="9467"/>
          <a:stretch/>
        </p:blipFill>
        <p:spPr bwMode="auto">
          <a:xfrm>
            <a:off x="855276" y="1624084"/>
            <a:ext cx="7905670" cy="4271749"/>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7" name="Gerade Verbindung 6"/>
          <p:cNvCxnSpPr/>
          <p:nvPr/>
        </p:nvCxnSpPr>
        <p:spPr>
          <a:xfrm>
            <a:off x="1378424" y="3507475"/>
            <a:ext cx="39714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a:xfrm>
            <a:off x="1378424" y="3957849"/>
            <a:ext cx="3357349"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hteck 13"/>
          <p:cNvSpPr/>
          <p:nvPr/>
        </p:nvSpPr>
        <p:spPr>
          <a:xfrm>
            <a:off x="4704041" y="3514298"/>
            <a:ext cx="645881" cy="1494430"/>
          </a:xfrm>
          <a:prstGeom prst="rect">
            <a:avLst/>
          </a:prstGeom>
          <a:solidFill>
            <a:schemeClr val="accent2">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Pfeil nach unten 11"/>
          <p:cNvSpPr/>
          <p:nvPr/>
        </p:nvSpPr>
        <p:spPr>
          <a:xfrm>
            <a:off x="4053385" y="3507475"/>
            <a:ext cx="154901" cy="450374"/>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TextBox 35"/>
          <p:cNvSpPr txBox="1"/>
          <p:nvPr/>
        </p:nvSpPr>
        <p:spPr>
          <a:xfrm>
            <a:off x="5480997" y="4082800"/>
            <a:ext cx="1694053" cy="384721"/>
          </a:xfrm>
          <a:prstGeom prst="rect">
            <a:avLst/>
          </a:prstGeom>
          <a:noFill/>
        </p:spPr>
        <p:txBody>
          <a:bodyPr wrap="none" rtlCol="0">
            <a:spAutoFit/>
          </a:bodyPr>
          <a:lstStyle/>
          <a:p>
            <a:r>
              <a:rPr lang="de-CH" dirty="0" err="1">
                <a:solidFill>
                  <a:schemeClr val="accent2"/>
                </a:solidFill>
                <a:latin typeface="Arial" pitchFamily="34" charset="0"/>
                <a:cs typeface="Arial" pitchFamily="34" charset="0"/>
              </a:rPr>
              <a:t>Running</a:t>
            </a:r>
            <a:r>
              <a:rPr lang="de-CH" dirty="0">
                <a:solidFill>
                  <a:schemeClr val="accent2"/>
                </a:solidFill>
                <a:latin typeface="Arial" pitchFamily="34" charset="0"/>
                <a:cs typeface="Arial" pitchFamily="34" charset="0"/>
              </a:rPr>
              <a:t> </a:t>
            </a:r>
            <a:r>
              <a:rPr lang="de-CH" dirty="0" err="1">
                <a:solidFill>
                  <a:schemeClr val="accent2"/>
                </a:solidFill>
                <a:latin typeface="Arial" pitchFamily="34" charset="0"/>
                <a:cs typeface="Arial" pitchFamily="34" charset="0"/>
              </a:rPr>
              <a:t>Yield</a:t>
            </a:r>
            <a:endParaRPr lang="de-DE" dirty="0">
              <a:solidFill>
                <a:schemeClr val="accent2"/>
              </a:solidFill>
              <a:latin typeface="Arial" pitchFamily="34" charset="0"/>
              <a:cs typeface="Arial" pitchFamily="34" charset="0"/>
            </a:endParaRPr>
          </a:p>
        </p:txBody>
      </p:sp>
      <p:sp>
        <p:nvSpPr>
          <p:cNvPr id="17" name="TextBox 10"/>
          <p:cNvSpPr txBox="1"/>
          <p:nvPr/>
        </p:nvSpPr>
        <p:spPr>
          <a:xfrm>
            <a:off x="1594289" y="2974062"/>
            <a:ext cx="1313180" cy="384721"/>
          </a:xfrm>
          <a:prstGeom prst="rect">
            <a:avLst/>
          </a:prstGeom>
          <a:noFill/>
        </p:spPr>
        <p:txBody>
          <a:bodyPr wrap="none" rtlCol="0">
            <a:spAutoFit/>
          </a:bodyPr>
          <a:lstStyle/>
          <a:p>
            <a:r>
              <a:rPr lang="de-CH" dirty="0">
                <a:solidFill>
                  <a:schemeClr val="accent4"/>
                </a:solidFill>
                <a:latin typeface="Arial" pitchFamily="34" charset="0"/>
                <a:cs typeface="Arial" pitchFamily="34" charset="0"/>
              </a:rPr>
              <a:t>Roll-Down</a:t>
            </a:r>
            <a:endParaRPr lang="de-DE" dirty="0">
              <a:solidFill>
                <a:schemeClr val="accent4"/>
              </a:solidFill>
              <a:latin typeface="Arial" pitchFamily="34" charset="0"/>
              <a:cs typeface="Arial" pitchFamily="34" charset="0"/>
            </a:endParaRPr>
          </a:p>
        </p:txBody>
      </p:sp>
      <p:graphicFrame>
        <p:nvGraphicFramePr>
          <p:cNvPr id="15" name="Objekt 14"/>
          <p:cNvGraphicFramePr>
            <a:graphicFrameLocks noChangeAspect="1"/>
          </p:cNvGraphicFramePr>
          <p:nvPr>
            <p:extLst>
              <p:ext uri="{D42A27DB-BD31-4B8C-83A1-F6EECF244321}">
                <p14:modId xmlns:p14="http://schemas.microsoft.com/office/powerpoint/2010/main" val="2303538789"/>
              </p:ext>
            </p:extLst>
          </p:nvPr>
        </p:nvGraphicFramePr>
        <p:xfrm>
          <a:off x="7175050" y="3998142"/>
          <a:ext cx="709612" cy="554038"/>
        </p:xfrm>
        <a:graphic>
          <a:graphicData uri="http://schemas.openxmlformats.org/presentationml/2006/ole">
            <mc:AlternateContent xmlns:mc="http://schemas.openxmlformats.org/markup-compatibility/2006">
              <mc:Choice xmlns:v="urn:schemas-microsoft-com:vml" Requires="v">
                <p:oleObj spid="_x0000_s1668892" name="Formel" r:id="rId5" imgW="291960" imgH="228600" progId="Equation.3">
                  <p:embed/>
                </p:oleObj>
              </mc:Choice>
              <mc:Fallback>
                <p:oleObj name="Formel" r:id="rId5" imgW="291960" imgH="228600" progId="Equation.3">
                  <p:embed/>
                  <p:pic>
                    <p:nvPicPr>
                      <p:cNvPr id="0" name="Objekt 5"/>
                      <p:cNvPicPr>
                        <a:picLocks noChangeAspect="1" noChangeArrowheads="1"/>
                      </p:cNvPicPr>
                      <p:nvPr/>
                    </p:nvPicPr>
                    <p:blipFill>
                      <a:blip r:embed="rId6"/>
                      <a:srcRect/>
                      <a:stretch>
                        <a:fillRect/>
                      </a:stretch>
                    </p:blipFill>
                    <p:spPr bwMode="auto">
                      <a:xfrm>
                        <a:off x="7175050" y="3998142"/>
                        <a:ext cx="70961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kt 17"/>
          <p:cNvGraphicFramePr>
            <a:graphicFrameLocks noChangeAspect="1"/>
          </p:cNvGraphicFramePr>
          <p:nvPr>
            <p:extLst>
              <p:ext uri="{D42A27DB-BD31-4B8C-83A1-F6EECF244321}">
                <p14:modId xmlns:p14="http://schemas.microsoft.com/office/powerpoint/2010/main" val="1961124123"/>
              </p:ext>
            </p:extLst>
          </p:nvPr>
        </p:nvGraphicFramePr>
        <p:xfrm>
          <a:off x="3057097" y="2889403"/>
          <a:ext cx="2005012" cy="554038"/>
        </p:xfrm>
        <a:graphic>
          <a:graphicData uri="http://schemas.openxmlformats.org/presentationml/2006/ole">
            <mc:AlternateContent xmlns:mc="http://schemas.openxmlformats.org/markup-compatibility/2006">
              <mc:Choice xmlns:v="urn:schemas-microsoft-com:vml" Requires="v">
                <p:oleObj spid="_x0000_s1668893" name="Formel" r:id="rId7" imgW="825480" imgH="228600" progId="Equation.3">
                  <p:embed/>
                </p:oleObj>
              </mc:Choice>
              <mc:Fallback>
                <p:oleObj name="Formel" r:id="rId7" imgW="825480" imgH="228600" progId="Equation.3">
                  <p:embed/>
                  <p:pic>
                    <p:nvPicPr>
                      <p:cNvPr id="0" name="Objekt 14"/>
                      <p:cNvPicPr>
                        <a:picLocks noChangeAspect="1" noChangeArrowheads="1"/>
                      </p:cNvPicPr>
                      <p:nvPr/>
                    </p:nvPicPr>
                    <p:blipFill>
                      <a:blip r:embed="rId8"/>
                      <a:srcRect/>
                      <a:stretch>
                        <a:fillRect/>
                      </a:stretch>
                    </p:blipFill>
                    <p:spPr bwMode="auto">
                      <a:xfrm>
                        <a:off x="3057097" y="2889403"/>
                        <a:ext cx="200501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Rechteck 12"/>
          <p:cNvSpPr/>
          <p:nvPr/>
        </p:nvSpPr>
        <p:spPr>
          <a:xfrm>
            <a:off x="1378424" y="3514298"/>
            <a:ext cx="3325617" cy="4503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17433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6" grpId="0"/>
      <p:bldP spid="17" grpId="0"/>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p:cNvSpPr/>
          <p:nvPr/>
        </p:nvSpPr>
        <p:spPr>
          <a:xfrm>
            <a:off x="1132362" y="4389438"/>
            <a:ext cx="711511" cy="62706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7" name="Rectangle 30"/>
          <p:cNvSpPr>
            <a:spLocks noChangeArrowheads="1"/>
          </p:cNvSpPr>
          <p:nvPr/>
        </p:nvSpPr>
        <p:spPr bwMode="auto">
          <a:xfrm>
            <a:off x="2245519" y="4231084"/>
            <a:ext cx="642937" cy="183754"/>
          </a:xfrm>
          <a:prstGeom prst="rect">
            <a:avLst/>
          </a:prstGeom>
          <a:solidFill>
            <a:schemeClr val="bg2">
              <a:lumMod val="20000"/>
              <a:lumOff val="80000"/>
            </a:schemeClr>
          </a:solidFill>
          <a:ln w="9525" algn="ctr">
            <a:noFill/>
            <a:miter lim="800000"/>
            <a:headEnd/>
            <a:tailEnd/>
          </a:ln>
        </p:spPr>
        <p:txBody>
          <a:bodyPr wrap="none" anchor="ctr"/>
          <a:lstStyle/>
          <a:p>
            <a:endParaRPr lang="fr-FR">
              <a:latin typeface="Verdana" pitchFamily="34" charset="0"/>
            </a:endParaRPr>
          </a:p>
        </p:txBody>
      </p:sp>
      <p:sp>
        <p:nvSpPr>
          <p:cNvPr id="22" name="Rectangle 30"/>
          <p:cNvSpPr>
            <a:spLocks noChangeArrowheads="1"/>
          </p:cNvSpPr>
          <p:nvPr/>
        </p:nvSpPr>
        <p:spPr bwMode="auto">
          <a:xfrm>
            <a:off x="2184146" y="4050504"/>
            <a:ext cx="700342" cy="338933"/>
          </a:xfrm>
          <a:prstGeom prst="rect">
            <a:avLst/>
          </a:prstGeom>
          <a:solidFill>
            <a:schemeClr val="accent2"/>
          </a:solidFill>
          <a:ln w="9525" algn="ctr">
            <a:noFill/>
            <a:miter lim="800000"/>
            <a:headEnd/>
            <a:tailEnd/>
          </a:ln>
        </p:spPr>
        <p:txBody>
          <a:bodyPr wrap="none" anchor="ctr"/>
          <a:lstStyle/>
          <a:p>
            <a:endParaRPr lang="fr-FR">
              <a:latin typeface="Verdana" pitchFamily="34" charset="0"/>
            </a:endParaRPr>
          </a:p>
        </p:txBody>
      </p:sp>
      <p:sp>
        <p:nvSpPr>
          <p:cNvPr id="1281045" name="Rectangle 30"/>
          <p:cNvSpPr>
            <a:spLocks noChangeArrowheads="1"/>
          </p:cNvSpPr>
          <p:nvPr/>
        </p:nvSpPr>
        <p:spPr bwMode="auto">
          <a:xfrm>
            <a:off x="2185733" y="3437731"/>
            <a:ext cx="698755" cy="619126"/>
          </a:xfrm>
          <a:prstGeom prst="rect">
            <a:avLst/>
          </a:prstGeom>
          <a:solidFill>
            <a:schemeClr val="accent4"/>
          </a:solidFill>
          <a:ln w="9525" algn="ctr">
            <a:noFill/>
            <a:miter lim="800000"/>
            <a:headEnd/>
            <a:tailEnd/>
          </a:ln>
        </p:spPr>
        <p:txBody>
          <a:bodyPr wrap="none" anchor="ctr"/>
          <a:lstStyle/>
          <a:p>
            <a:endParaRPr lang="fr-FR">
              <a:latin typeface="Verdana" pitchFamily="34" charset="0"/>
            </a:endParaRPr>
          </a:p>
        </p:txBody>
      </p:sp>
      <p:sp>
        <p:nvSpPr>
          <p:cNvPr id="1281046" name="Rectangle 2"/>
          <p:cNvSpPr>
            <a:spLocks noGrp="1" noChangeArrowheads="1"/>
          </p:cNvSpPr>
          <p:nvPr>
            <p:ph type="title"/>
          </p:nvPr>
        </p:nvSpPr>
        <p:spPr/>
        <p:txBody>
          <a:bodyPr/>
          <a:lstStyle/>
          <a:p>
            <a:r>
              <a:rPr lang="de-CH" dirty="0"/>
              <a:t>Roll(</a:t>
            </a:r>
            <a:r>
              <a:rPr lang="de-CH" dirty="0" err="1"/>
              <a:t>ing</a:t>
            </a:r>
            <a:r>
              <a:rPr lang="de-CH" dirty="0"/>
              <a:t>) </a:t>
            </a:r>
            <a:r>
              <a:rPr lang="de-CH" dirty="0" err="1"/>
              <a:t>Yield</a:t>
            </a:r>
            <a:r>
              <a:rPr lang="de-CH" dirty="0"/>
              <a:t> = </a:t>
            </a:r>
            <a:r>
              <a:rPr lang="de-CH" dirty="0" err="1"/>
              <a:t>Running</a:t>
            </a:r>
            <a:r>
              <a:rPr lang="de-CH" dirty="0"/>
              <a:t> </a:t>
            </a:r>
            <a:r>
              <a:rPr lang="de-CH" dirty="0" err="1"/>
              <a:t>Yield</a:t>
            </a:r>
            <a:r>
              <a:rPr lang="de-CH" dirty="0"/>
              <a:t> + Roll-Down</a:t>
            </a:r>
          </a:p>
        </p:txBody>
      </p:sp>
      <p:sp>
        <p:nvSpPr>
          <p:cNvPr id="1281048" name="Rectangle 28"/>
          <p:cNvSpPr>
            <a:spLocks noChangeArrowheads="1"/>
          </p:cNvSpPr>
          <p:nvPr/>
        </p:nvSpPr>
        <p:spPr bwMode="auto">
          <a:xfrm>
            <a:off x="1133483" y="4388641"/>
            <a:ext cx="697990" cy="627061"/>
          </a:xfrm>
          <a:prstGeom prst="rect">
            <a:avLst/>
          </a:prstGeom>
          <a:solidFill>
            <a:schemeClr val="bg1">
              <a:lumMod val="65000"/>
            </a:schemeClr>
          </a:solidFill>
          <a:ln w="9525">
            <a:noFill/>
            <a:miter lim="800000"/>
            <a:headEnd/>
            <a:tailEnd/>
          </a:ln>
        </p:spPr>
        <p:txBody>
          <a:bodyPr wrap="none" anchor="ctr"/>
          <a:lstStyle/>
          <a:p>
            <a:endParaRPr lang="fr-FR">
              <a:latin typeface="Verdana" pitchFamily="34" charset="0"/>
            </a:endParaRPr>
          </a:p>
        </p:txBody>
      </p:sp>
      <p:sp>
        <p:nvSpPr>
          <p:cNvPr id="1281050" name="Rectangle 32"/>
          <p:cNvSpPr>
            <a:spLocks noChangeArrowheads="1"/>
          </p:cNvSpPr>
          <p:nvPr/>
        </p:nvSpPr>
        <p:spPr bwMode="auto">
          <a:xfrm>
            <a:off x="6094413" y="3437730"/>
            <a:ext cx="641350" cy="1586708"/>
          </a:xfrm>
          <a:prstGeom prst="rect">
            <a:avLst/>
          </a:prstGeom>
          <a:solidFill>
            <a:schemeClr val="bg1">
              <a:lumMod val="65000"/>
            </a:schemeClr>
          </a:solidFill>
          <a:ln w="9525">
            <a:noFill/>
            <a:prstDash val="dash"/>
            <a:miter lim="800000"/>
            <a:headEnd/>
            <a:tailEnd/>
          </a:ln>
        </p:spPr>
        <p:txBody>
          <a:bodyPr wrap="none" anchor="ctr"/>
          <a:lstStyle/>
          <a:p>
            <a:endParaRPr lang="fr-FR">
              <a:latin typeface="Verdana" pitchFamily="34" charset="0"/>
            </a:endParaRPr>
          </a:p>
        </p:txBody>
      </p:sp>
      <p:sp>
        <p:nvSpPr>
          <p:cNvPr id="1281051" name="Rectangle 33"/>
          <p:cNvSpPr>
            <a:spLocks noChangeArrowheads="1"/>
          </p:cNvSpPr>
          <p:nvPr/>
        </p:nvSpPr>
        <p:spPr bwMode="auto">
          <a:xfrm>
            <a:off x="7118350" y="2486025"/>
            <a:ext cx="641350" cy="2530475"/>
          </a:xfrm>
          <a:prstGeom prst="rect">
            <a:avLst/>
          </a:prstGeom>
          <a:solidFill>
            <a:schemeClr val="bg1">
              <a:lumMod val="65000"/>
            </a:schemeClr>
          </a:solidFill>
          <a:ln w="9525">
            <a:noFill/>
            <a:prstDash val="dash"/>
            <a:miter lim="800000"/>
            <a:headEnd/>
            <a:tailEnd/>
          </a:ln>
        </p:spPr>
        <p:txBody>
          <a:bodyPr wrap="none" anchor="ctr"/>
          <a:lstStyle/>
          <a:p>
            <a:endParaRPr lang="fr-FR">
              <a:latin typeface="Verdana" pitchFamily="34" charset="0"/>
            </a:endParaRPr>
          </a:p>
        </p:txBody>
      </p:sp>
      <p:sp>
        <p:nvSpPr>
          <p:cNvPr id="1281052" name="Line 36"/>
          <p:cNvSpPr>
            <a:spLocks noChangeShapeType="1"/>
          </p:cNvSpPr>
          <p:nvPr/>
        </p:nvSpPr>
        <p:spPr bwMode="auto">
          <a:xfrm flipV="1">
            <a:off x="1524000" y="3437729"/>
            <a:ext cx="4891088" cy="945358"/>
          </a:xfrm>
          <a:prstGeom prst="line">
            <a:avLst/>
          </a:prstGeom>
          <a:noFill/>
          <a:ln w="19050">
            <a:solidFill>
              <a:schemeClr val="tx1"/>
            </a:solidFill>
            <a:prstDash val="dash"/>
            <a:round/>
            <a:headEnd type="oval" w="med" len="med"/>
            <a:tailEnd type="oval" w="med" len="med"/>
          </a:ln>
        </p:spPr>
        <p:txBody>
          <a:bodyPr/>
          <a:lstStyle/>
          <a:p>
            <a:endParaRPr lang="de-DE"/>
          </a:p>
        </p:txBody>
      </p:sp>
      <p:graphicFrame>
        <p:nvGraphicFramePr>
          <p:cNvPr id="1281043" name="Object 19"/>
          <p:cNvGraphicFramePr>
            <a:graphicFrameLocks noChangeAspect="1"/>
          </p:cNvGraphicFramePr>
          <p:nvPr>
            <p:extLst>
              <p:ext uri="{D42A27DB-BD31-4B8C-83A1-F6EECF244321}">
                <p14:modId xmlns:p14="http://schemas.microsoft.com/office/powerpoint/2010/main" val="3446494139"/>
              </p:ext>
            </p:extLst>
          </p:nvPr>
        </p:nvGraphicFramePr>
        <p:xfrm>
          <a:off x="1143000" y="5141913"/>
          <a:ext cx="673100" cy="549275"/>
        </p:xfrm>
        <a:graphic>
          <a:graphicData uri="http://schemas.openxmlformats.org/presentationml/2006/ole">
            <mc:AlternateContent xmlns:mc="http://schemas.openxmlformats.org/markup-compatibility/2006">
              <mc:Choice xmlns:v="urn:schemas-microsoft-com:vml" Requires="v">
                <p:oleObj spid="_x0000_s1720770" name="Formel" r:id="rId4" imgW="279360" imgH="228600" progId="Equation.3">
                  <p:embed/>
                </p:oleObj>
              </mc:Choice>
              <mc:Fallback>
                <p:oleObj name="Formel" r:id="rId4" imgW="279360" imgH="228600" progId="Equation.3">
                  <p:embed/>
                  <p:pic>
                    <p:nvPicPr>
                      <p:cNvPr id="0" name="Picture 19"/>
                      <p:cNvPicPr>
                        <a:picLocks noChangeAspect="1" noChangeArrowheads="1"/>
                      </p:cNvPicPr>
                      <p:nvPr/>
                    </p:nvPicPr>
                    <p:blipFill>
                      <a:blip r:embed="rId5"/>
                      <a:srcRect/>
                      <a:stretch>
                        <a:fillRect/>
                      </a:stretch>
                    </p:blipFill>
                    <p:spPr bwMode="auto">
                      <a:xfrm>
                        <a:off x="1143000" y="5141913"/>
                        <a:ext cx="673100"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81044" name="Object 20"/>
          <p:cNvGraphicFramePr>
            <a:graphicFrameLocks noChangeAspect="1"/>
          </p:cNvGraphicFramePr>
          <p:nvPr>
            <p:extLst>
              <p:ext uri="{D42A27DB-BD31-4B8C-83A1-F6EECF244321}">
                <p14:modId xmlns:p14="http://schemas.microsoft.com/office/powerpoint/2010/main" val="3604543765"/>
              </p:ext>
            </p:extLst>
          </p:nvPr>
        </p:nvGraphicFramePr>
        <p:xfrm>
          <a:off x="2421731" y="5175250"/>
          <a:ext cx="641350" cy="519112"/>
        </p:xfrm>
        <a:graphic>
          <a:graphicData uri="http://schemas.openxmlformats.org/presentationml/2006/ole">
            <mc:AlternateContent xmlns:mc="http://schemas.openxmlformats.org/markup-compatibility/2006">
              <mc:Choice xmlns:v="urn:schemas-microsoft-com:vml" Requires="v">
                <p:oleObj spid="_x0000_s1720771" name="Formel" r:id="rId6" imgW="266400" imgH="215640" progId="Equation.3">
                  <p:embed/>
                </p:oleObj>
              </mc:Choice>
              <mc:Fallback>
                <p:oleObj name="Formel" r:id="rId6" imgW="266400" imgH="215640" progId="Equation.3">
                  <p:embed/>
                  <p:pic>
                    <p:nvPicPr>
                      <p:cNvPr id="0" name="Picture 20"/>
                      <p:cNvPicPr>
                        <a:picLocks noChangeAspect="1" noChangeArrowheads="1"/>
                      </p:cNvPicPr>
                      <p:nvPr/>
                    </p:nvPicPr>
                    <p:blipFill>
                      <a:blip r:embed="rId7"/>
                      <a:srcRect/>
                      <a:stretch>
                        <a:fillRect/>
                      </a:stretch>
                    </p:blipFill>
                    <p:spPr bwMode="auto">
                      <a:xfrm>
                        <a:off x="2421731" y="5175250"/>
                        <a:ext cx="641350" cy="519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81053" name="Line 36"/>
          <p:cNvSpPr>
            <a:spLocks noChangeShapeType="1"/>
          </p:cNvSpPr>
          <p:nvPr/>
        </p:nvSpPr>
        <p:spPr bwMode="auto">
          <a:xfrm flipV="1">
            <a:off x="1524000" y="3432175"/>
            <a:ext cx="4891088" cy="956466"/>
          </a:xfrm>
          <a:prstGeom prst="line">
            <a:avLst/>
          </a:prstGeom>
          <a:noFill/>
          <a:ln w="19050">
            <a:solidFill>
              <a:schemeClr val="tx1"/>
            </a:solidFill>
            <a:prstDash val="dash"/>
            <a:round/>
            <a:headEnd type="oval" w="med" len="med"/>
            <a:tailEnd type="oval" w="med" len="med"/>
          </a:ln>
        </p:spPr>
        <p:txBody>
          <a:bodyPr/>
          <a:lstStyle/>
          <a:p>
            <a:endParaRPr lang="de-DE"/>
          </a:p>
        </p:txBody>
      </p:sp>
      <p:sp>
        <p:nvSpPr>
          <p:cNvPr id="1281056" name="Line 5"/>
          <p:cNvSpPr>
            <a:spLocks noChangeShapeType="1"/>
          </p:cNvSpPr>
          <p:nvPr/>
        </p:nvSpPr>
        <p:spPr bwMode="auto">
          <a:xfrm>
            <a:off x="930275" y="5016500"/>
            <a:ext cx="7477125" cy="0"/>
          </a:xfrm>
          <a:prstGeom prst="line">
            <a:avLst/>
          </a:prstGeom>
          <a:noFill/>
          <a:ln w="9525">
            <a:solidFill>
              <a:schemeClr val="tx1"/>
            </a:solidFill>
            <a:round/>
            <a:headEnd/>
            <a:tailEnd type="triangle" w="med" len="med"/>
          </a:ln>
        </p:spPr>
        <p:txBody>
          <a:bodyPr/>
          <a:lstStyle/>
          <a:p>
            <a:endParaRPr lang="de-DE"/>
          </a:p>
        </p:txBody>
      </p:sp>
      <p:sp>
        <p:nvSpPr>
          <p:cNvPr id="1281057" name="Text Box 8"/>
          <p:cNvSpPr txBox="1">
            <a:spLocks noChangeArrowheads="1"/>
          </p:cNvSpPr>
          <p:nvPr/>
        </p:nvSpPr>
        <p:spPr bwMode="auto">
          <a:xfrm>
            <a:off x="8315325" y="4718050"/>
            <a:ext cx="268288" cy="457200"/>
          </a:xfrm>
          <a:prstGeom prst="rect">
            <a:avLst/>
          </a:prstGeom>
          <a:noFill/>
          <a:ln w="9525">
            <a:noFill/>
            <a:miter lim="800000"/>
            <a:headEnd/>
            <a:tailEnd/>
          </a:ln>
        </p:spPr>
        <p:txBody>
          <a:bodyPr>
            <a:spAutoFit/>
          </a:bodyPr>
          <a:lstStyle/>
          <a:p>
            <a:r>
              <a:rPr lang="de-DE" sz="2400" dirty="0">
                <a:sym typeface="Symbol" pitchFamily="18" charset="2"/>
              </a:rPr>
              <a:t>t</a:t>
            </a:r>
          </a:p>
        </p:txBody>
      </p:sp>
      <p:sp>
        <p:nvSpPr>
          <p:cNvPr id="21" name="Line 37"/>
          <p:cNvSpPr>
            <a:spLocks noChangeShapeType="1"/>
          </p:cNvSpPr>
          <p:nvPr/>
        </p:nvSpPr>
        <p:spPr bwMode="auto">
          <a:xfrm flipV="1">
            <a:off x="1524001" y="2486022"/>
            <a:ext cx="5924550" cy="1902618"/>
          </a:xfrm>
          <a:prstGeom prst="line">
            <a:avLst/>
          </a:prstGeom>
          <a:noFill/>
          <a:ln w="38100">
            <a:solidFill>
              <a:schemeClr val="accent2"/>
            </a:solidFill>
            <a:round/>
            <a:headEnd type="oval" w="med" len="med"/>
            <a:tailEnd type="oval" w="med" len="med"/>
          </a:ln>
        </p:spPr>
        <p:txBody>
          <a:bodyPr/>
          <a:lstStyle/>
          <a:p>
            <a:endParaRPr lang="de-DE"/>
          </a:p>
        </p:txBody>
      </p:sp>
      <p:cxnSp>
        <p:nvCxnSpPr>
          <p:cNvPr id="3" name="Straight Connector 2"/>
          <p:cNvCxnSpPr>
            <a:stCxn id="1281050" idx="0"/>
            <a:endCxn id="21" idx="1"/>
          </p:cNvCxnSpPr>
          <p:nvPr/>
        </p:nvCxnSpPr>
        <p:spPr>
          <a:xfrm flipV="1">
            <a:off x="6415088" y="2486022"/>
            <a:ext cx="1033463" cy="951708"/>
          </a:xfrm>
          <a:prstGeom prst="line">
            <a:avLst/>
          </a:prstGeom>
          <a:ln>
            <a:solidFill>
              <a:schemeClr val="bg2">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endCxn id="1281045" idx="0"/>
          </p:cNvCxnSpPr>
          <p:nvPr/>
        </p:nvCxnSpPr>
        <p:spPr>
          <a:xfrm flipV="1">
            <a:off x="1524000" y="3437731"/>
            <a:ext cx="1011111" cy="917972"/>
          </a:xfrm>
          <a:prstGeom prst="line">
            <a:avLst/>
          </a:prstGeom>
          <a:ln>
            <a:solidFill>
              <a:schemeClr val="bg2">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5" name="Right Brace 4"/>
          <p:cNvSpPr/>
          <p:nvPr/>
        </p:nvSpPr>
        <p:spPr>
          <a:xfrm>
            <a:off x="2886075" y="4056856"/>
            <a:ext cx="177006" cy="332582"/>
          </a:xfrm>
          <a:prstGeom prst="rightBrac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0" name="Right Brace 29"/>
          <p:cNvSpPr/>
          <p:nvPr/>
        </p:nvSpPr>
        <p:spPr>
          <a:xfrm>
            <a:off x="2886075" y="3437731"/>
            <a:ext cx="177006" cy="618332"/>
          </a:xfrm>
          <a:prstGeom prst="righ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8" name="Straight Connector 7"/>
          <p:cNvCxnSpPr>
            <a:stCxn id="30" idx="1"/>
          </p:cNvCxnSpPr>
          <p:nvPr/>
        </p:nvCxnSpPr>
        <p:spPr>
          <a:xfrm flipV="1">
            <a:off x="3063081" y="2238375"/>
            <a:ext cx="575469" cy="150852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5" idx="1"/>
          </p:cNvCxnSpPr>
          <p:nvPr/>
        </p:nvCxnSpPr>
        <p:spPr>
          <a:xfrm>
            <a:off x="3063081" y="4223147"/>
            <a:ext cx="575469" cy="491728"/>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689827" y="2046014"/>
            <a:ext cx="1313180" cy="384721"/>
          </a:xfrm>
          <a:prstGeom prst="rect">
            <a:avLst/>
          </a:prstGeom>
          <a:noFill/>
        </p:spPr>
        <p:txBody>
          <a:bodyPr wrap="none" rtlCol="0">
            <a:spAutoFit/>
          </a:bodyPr>
          <a:lstStyle/>
          <a:p>
            <a:r>
              <a:rPr lang="de-CH" dirty="0">
                <a:solidFill>
                  <a:schemeClr val="accent4"/>
                </a:solidFill>
                <a:latin typeface="Arial" pitchFamily="34" charset="0"/>
                <a:cs typeface="Arial" pitchFamily="34" charset="0"/>
              </a:rPr>
              <a:t>Roll-Down</a:t>
            </a:r>
            <a:endParaRPr lang="de-DE" dirty="0">
              <a:solidFill>
                <a:schemeClr val="accent4"/>
              </a:solidFill>
              <a:latin typeface="Arial" pitchFamily="34" charset="0"/>
              <a:cs typeface="Arial" pitchFamily="34" charset="0"/>
            </a:endParaRPr>
          </a:p>
        </p:txBody>
      </p:sp>
      <p:sp>
        <p:nvSpPr>
          <p:cNvPr id="36" name="TextBox 35"/>
          <p:cNvSpPr txBox="1"/>
          <p:nvPr/>
        </p:nvSpPr>
        <p:spPr>
          <a:xfrm>
            <a:off x="3638550" y="4561929"/>
            <a:ext cx="1694053" cy="384721"/>
          </a:xfrm>
          <a:prstGeom prst="rect">
            <a:avLst/>
          </a:prstGeom>
          <a:noFill/>
        </p:spPr>
        <p:txBody>
          <a:bodyPr wrap="none" rtlCol="0">
            <a:spAutoFit/>
          </a:bodyPr>
          <a:lstStyle/>
          <a:p>
            <a:r>
              <a:rPr lang="de-CH" dirty="0" err="1">
                <a:solidFill>
                  <a:schemeClr val="accent2"/>
                </a:solidFill>
                <a:latin typeface="Arial" pitchFamily="34" charset="0"/>
                <a:cs typeface="Arial" pitchFamily="34" charset="0"/>
              </a:rPr>
              <a:t>Running</a:t>
            </a:r>
            <a:r>
              <a:rPr lang="de-CH" dirty="0">
                <a:solidFill>
                  <a:schemeClr val="accent2"/>
                </a:solidFill>
                <a:latin typeface="Arial" pitchFamily="34" charset="0"/>
                <a:cs typeface="Arial" pitchFamily="34" charset="0"/>
              </a:rPr>
              <a:t> </a:t>
            </a:r>
            <a:r>
              <a:rPr lang="de-CH" dirty="0" err="1">
                <a:solidFill>
                  <a:schemeClr val="accent2"/>
                </a:solidFill>
                <a:latin typeface="Arial" pitchFamily="34" charset="0"/>
                <a:cs typeface="Arial" pitchFamily="34" charset="0"/>
              </a:rPr>
              <a:t>Yield</a:t>
            </a:r>
            <a:endParaRPr lang="de-DE" dirty="0">
              <a:solidFill>
                <a:schemeClr val="accent2"/>
              </a:solidFill>
              <a:latin typeface="Arial" pitchFamily="34" charset="0"/>
              <a:cs typeface="Arial" pitchFamily="34" charset="0"/>
            </a:endParaRPr>
          </a:p>
        </p:txBody>
      </p:sp>
      <p:cxnSp>
        <p:nvCxnSpPr>
          <p:cNvPr id="6" name="Gerade Verbindung 5"/>
          <p:cNvCxnSpPr>
            <a:stCxn id="1281050" idx="0"/>
            <a:endCxn id="12" idx="2"/>
          </p:cNvCxnSpPr>
          <p:nvPr/>
        </p:nvCxnSpPr>
        <p:spPr>
          <a:xfrm flipV="1">
            <a:off x="6415088" y="3437729"/>
            <a:ext cx="1357809" cy="1"/>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2" name="Geschweifte Klammer rechts 11"/>
          <p:cNvSpPr/>
          <p:nvPr/>
        </p:nvSpPr>
        <p:spPr>
          <a:xfrm>
            <a:off x="7772897" y="2486025"/>
            <a:ext cx="238339" cy="951704"/>
          </a:xfrm>
          <a:prstGeom prst="righ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13" name="Textfeld 12"/>
          <p:cNvSpPr txBox="1"/>
          <p:nvPr/>
        </p:nvSpPr>
        <p:spPr>
          <a:xfrm>
            <a:off x="8106770" y="2301073"/>
            <a:ext cx="769441" cy="1331406"/>
          </a:xfrm>
          <a:prstGeom prst="rect">
            <a:avLst/>
          </a:prstGeom>
          <a:noFill/>
        </p:spPr>
        <p:txBody>
          <a:bodyPr vert="vert270" wrap="square" rtlCol="0">
            <a:spAutoFit/>
          </a:bodyPr>
          <a:lstStyle/>
          <a:p>
            <a:pPr algn="ctr"/>
            <a:r>
              <a:rPr lang="de-CH" dirty="0">
                <a:solidFill>
                  <a:schemeClr val="accent1"/>
                </a:solidFill>
                <a:latin typeface="Verdana" panose="020B0604030504040204" pitchFamily="34" charset="0"/>
                <a:ea typeface="Verdana" panose="020B0604030504040204" pitchFamily="34" charset="0"/>
                <a:cs typeface="Verdana" panose="020B0604030504040204" pitchFamily="34" charset="0"/>
              </a:rPr>
              <a:t>Rolling </a:t>
            </a:r>
            <a:r>
              <a:rPr lang="de-CH" dirty="0" err="1">
                <a:solidFill>
                  <a:schemeClr val="accent1"/>
                </a:solidFill>
                <a:latin typeface="Verdana" panose="020B0604030504040204" pitchFamily="34" charset="0"/>
                <a:ea typeface="Verdana" panose="020B0604030504040204" pitchFamily="34" charset="0"/>
                <a:cs typeface="Verdana" panose="020B0604030504040204" pitchFamily="34" charset="0"/>
              </a:rPr>
              <a:t>Yield</a:t>
            </a:r>
            <a:endParaRPr lang="de-CH"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43" name="Straight Connector 2"/>
          <p:cNvCxnSpPr/>
          <p:nvPr/>
        </p:nvCxnSpPr>
        <p:spPr>
          <a:xfrm flipV="1">
            <a:off x="6415088" y="2483644"/>
            <a:ext cx="1033463" cy="951708"/>
          </a:xfrm>
          <a:prstGeom prst="line">
            <a:avLst/>
          </a:prstGeom>
          <a:ln w="57150">
            <a:solidFill>
              <a:schemeClr val="accent1"/>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27" name="Objekt 26"/>
          <p:cNvGraphicFramePr>
            <a:graphicFrameLocks noChangeAspect="1"/>
          </p:cNvGraphicFramePr>
          <p:nvPr>
            <p:extLst>
              <p:ext uri="{D42A27DB-BD31-4B8C-83A1-F6EECF244321}">
                <p14:modId xmlns:p14="http://schemas.microsoft.com/office/powerpoint/2010/main" val="2481619716"/>
              </p:ext>
            </p:extLst>
          </p:nvPr>
        </p:nvGraphicFramePr>
        <p:xfrm>
          <a:off x="7220281" y="2671563"/>
          <a:ext cx="456540" cy="321073"/>
        </p:xfrm>
        <a:graphic>
          <a:graphicData uri="http://schemas.openxmlformats.org/presentationml/2006/ole">
            <mc:AlternateContent xmlns:mc="http://schemas.openxmlformats.org/markup-compatibility/2006">
              <mc:Choice xmlns:v="urn:schemas-microsoft-com:vml" Requires="v">
                <p:oleObj spid="_x0000_s1720772" name="Formel" r:id="rId8" imgW="342720" imgH="241200" progId="Equation.3">
                  <p:embed/>
                </p:oleObj>
              </mc:Choice>
              <mc:Fallback>
                <p:oleObj name="Formel" r:id="rId8" imgW="342720" imgH="241200" progId="Equation.3">
                  <p:embed/>
                  <p:pic>
                    <p:nvPicPr>
                      <p:cNvPr id="0" name="Object 20"/>
                      <p:cNvPicPr>
                        <a:picLocks noChangeAspect="1" noChangeArrowheads="1"/>
                      </p:cNvPicPr>
                      <p:nvPr/>
                    </p:nvPicPr>
                    <p:blipFill>
                      <a:blip r:embed="rId9"/>
                      <a:srcRect/>
                      <a:stretch>
                        <a:fillRect/>
                      </a:stretch>
                    </p:blipFill>
                    <p:spPr bwMode="auto">
                      <a:xfrm>
                        <a:off x="7220281" y="2671563"/>
                        <a:ext cx="456540" cy="321073"/>
                      </a:xfrm>
                      <a:prstGeom prst="rect">
                        <a:avLst/>
                      </a:prstGeom>
                      <a:noFill/>
                      <a:ln>
                        <a:noFill/>
                      </a:ln>
                    </p:spPr>
                  </p:pic>
                </p:oleObj>
              </mc:Fallback>
            </mc:AlternateContent>
          </a:graphicData>
        </a:graphic>
      </p:graphicFrame>
      <p:graphicFrame>
        <p:nvGraphicFramePr>
          <p:cNvPr id="28" name="Objekt 27"/>
          <p:cNvGraphicFramePr>
            <a:graphicFrameLocks noChangeAspect="1"/>
          </p:cNvGraphicFramePr>
          <p:nvPr>
            <p:extLst>
              <p:ext uri="{D42A27DB-BD31-4B8C-83A1-F6EECF244321}">
                <p14:modId xmlns:p14="http://schemas.microsoft.com/office/powerpoint/2010/main" val="247642191"/>
              </p:ext>
            </p:extLst>
          </p:nvPr>
        </p:nvGraphicFramePr>
        <p:xfrm>
          <a:off x="5956300" y="5175250"/>
          <a:ext cx="887413" cy="549275"/>
        </p:xfrm>
        <a:graphic>
          <a:graphicData uri="http://schemas.openxmlformats.org/presentationml/2006/ole">
            <mc:AlternateContent xmlns:mc="http://schemas.openxmlformats.org/markup-compatibility/2006">
              <mc:Choice xmlns:v="urn:schemas-microsoft-com:vml" Requires="v">
                <p:oleObj spid="_x0000_s1720773" name="Formel" r:id="rId10" imgW="368280" imgH="228600" progId="Equation.3">
                  <p:embed/>
                </p:oleObj>
              </mc:Choice>
              <mc:Fallback>
                <p:oleObj name="Formel" r:id="rId10" imgW="368280" imgH="228600" progId="Equation.3">
                  <p:embed/>
                  <p:pic>
                    <p:nvPicPr>
                      <p:cNvPr id="0" name="Object 19"/>
                      <p:cNvPicPr>
                        <a:picLocks noChangeAspect="1" noChangeArrowheads="1"/>
                      </p:cNvPicPr>
                      <p:nvPr/>
                    </p:nvPicPr>
                    <p:blipFill>
                      <a:blip r:embed="rId11"/>
                      <a:srcRect/>
                      <a:stretch>
                        <a:fillRect/>
                      </a:stretch>
                    </p:blipFill>
                    <p:spPr bwMode="auto">
                      <a:xfrm>
                        <a:off x="5956300" y="5175250"/>
                        <a:ext cx="887413" cy="549275"/>
                      </a:xfrm>
                      <a:prstGeom prst="rect">
                        <a:avLst/>
                      </a:prstGeom>
                      <a:noFill/>
                      <a:ln>
                        <a:noFill/>
                      </a:ln>
                    </p:spPr>
                  </p:pic>
                </p:oleObj>
              </mc:Fallback>
            </mc:AlternateContent>
          </a:graphicData>
        </a:graphic>
      </p:graphicFrame>
      <p:graphicFrame>
        <p:nvGraphicFramePr>
          <p:cNvPr id="29" name="Objekt 28"/>
          <p:cNvGraphicFramePr>
            <a:graphicFrameLocks noChangeAspect="1"/>
          </p:cNvGraphicFramePr>
          <p:nvPr>
            <p:extLst>
              <p:ext uri="{D42A27DB-BD31-4B8C-83A1-F6EECF244321}">
                <p14:modId xmlns:p14="http://schemas.microsoft.com/office/powerpoint/2010/main" val="3857044953"/>
              </p:ext>
            </p:extLst>
          </p:nvPr>
        </p:nvGraphicFramePr>
        <p:xfrm>
          <a:off x="7100888" y="5175250"/>
          <a:ext cx="674687" cy="549275"/>
        </p:xfrm>
        <a:graphic>
          <a:graphicData uri="http://schemas.openxmlformats.org/presentationml/2006/ole">
            <mc:AlternateContent xmlns:mc="http://schemas.openxmlformats.org/markup-compatibility/2006">
              <mc:Choice xmlns:v="urn:schemas-microsoft-com:vml" Requires="v">
                <p:oleObj spid="_x0000_s1720774" name="Formel" r:id="rId12" imgW="279360" imgH="228600" progId="Equation.3">
                  <p:embed/>
                </p:oleObj>
              </mc:Choice>
              <mc:Fallback>
                <p:oleObj name="Formel" r:id="rId12" imgW="279360" imgH="228600" progId="Equation.3">
                  <p:embed/>
                  <p:pic>
                    <p:nvPicPr>
                      <p:cNvPr id="0" name="Objekt 27"/>
                      <p:cNvPicPr>
                        <a:picLocks noChangeAspect="1" noChangeArrowheads="1"/>
                      </p:cNvPicPr>
                      <p:nvPr/>
                    </p:nvPicPr>
                    <p:blipFill>
                      <a:blip r:embed="rId13"/>
                      <a:srcRect/>
                      <a:stretch>
                        <a:fillRect/>
                      </a:stretch>
                    </p:blipFill>
                    <p:spPr bwMode="auto">
                      <a:xfrm>
                        <a:off x="7100888" y="5175250"/>
                        <a:ext cx="67468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77778E-6 3.33333E-6 L 0.11476 3.33333E-6 " pathEditMode="relative" rAng="0" ptsTypes="AA">
                                      <p:cBhvr>
                                        <p:cTn id="10" dur="2000" fill="hold"/>
                                        <p:tgtEl>
                                          <p:spTgt spid="1281048"/>
                                        </p:tgtEl>
                                        <p:attrNameLst>
                                          <p:attrName>ppt_x</p:attrName>
                                          <p:attrName>ppt_y</p:attrName>
                                        </p:attrNameLst>
                                      </p:cBhvr>
                                      <p:rCtr x="5729" y="0"/>
                                    </p:animMotion>
                                  </p:childTnLst>
                                </p:cTn>
                              </p:par>
                              <p:par>
                                <p:cTn id="11" presetID="22" presetClass="entr" presetSubtype="4" fill="hold" grpId="2" nodeType="withEffect">
                                  <p:stCondLst>
                                    <p:cond delay="200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1" presetClass="entr" presetSubtype="0" fill="hold" grpId="0" nodeType="withEffect">
                                  <p:stCondLst>
                                    <p:cond delay="2000"/>
                                  </p:stCondLst>
                                  <p:childTnLst>
                                    <p:set>
                                      <p:cBhvr>
                                        <p:cTn id="15" dur="1" fill="hold">
                                          <p:stCondLst>
                                            <p:cond delay="0"/>
                                          </p:stCondLst>
                                        </p:cTn>
                                        <p:tgtEl>
                                          <p:spTgt spid="36"/>
                                        </p:tgtEl>
                                        <p:attrNameLst>
                                          <p:attrName>style.visibility</p:attrName>
                                        </p:attrNameLst>
                                      </p:cBhvr>
                                      <p:to>
                                        <p:strVal val="visible"/>
                                      </p:to>
                                    </p:set>
                                  </p:childTnLst>
                                </p:cTn>
                              </p:par>
                              <p:par>
                                <p:cTn id="16" presetID="1" presetClass="entr" presetSubtype="0" fill="hold" nodeType="withEffect">
                                  <p:stCondLst>
                                    <p:cond delay="200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grpId="0" nodeType="withEffect">
                                  <p:stCondLst>
                                    <p:cond delay="2000"/>
                                  </p:stCondLst>
                                  <p:childTnLst>
                                    <p:set>
                                      <p:cBhvr>
                                        <p:cTn id="19" dur="1" fill="hold">
                                          <p:stCondLst>
                                            <p:cond delay="0"/>
                                          </p:stCondLst>
                                        </p:cTn>
                                        <p:tgtEl>
                                          <p:spTgt spid="5"/>
                                        </p:tgtEl>
                                        <p:attrNameLst>
                                          <p:attrName>style.visibility</p:attrName>
                                        </p:attrNameLst>
                                      </p:cBhvr>
                                      <p:to>
                                        <p:strVal val="visible"/>
                                      </p:to>
                                    </p:set>
                                  </p:childTnLst>
                                </p:cTn>
                              </p:par>
                              <p:par>
                                <p:cTn id="20" presetID="1" presetClass="entr" presetSubtype="0" fill="hold" nodeType="withEffect">
                                  <p:stCondLst>
                                    <p:cond delay="2000"/>
                                  </p:stCondLst>
                                  <p:childTnLst>
                                    <p:set>
                                      <p:cBhvr>
                                        <p:cTn id="21" dur="1" fill="hold">
                                          <p:stCondLst>
                                            <p:cond delay="0"/>
                                          </p:stCondLst>
                                        </p:cTn>
                                        <p:tgtEl>
                                          <p:spTgt spid="128104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8105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28105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1" nodeType="clickEffect">
                                  <p:stCondLst>
                                    <p:cond delay="0"/>
                                  </p:stCondLst>
                                  <p:childTnLst>
                                    <p:animMotion origin="layout" path="M 2.22222E-6 4.7271E-6 L 0.11337 -0.13969 " pathEditMode="relative" rAng="0" ptsTypes="AA">
                                      <p:cBhvr>
                                        <p:cTn id="31" dur="2000" fill="hold"/>
                                        <p:tgtEl>
                                          <p:spTgt spid="1281053"/>
                                        </p:tgtEl>
                                        <p:attrNameLst>
                                          <p:attrName>ppt_x</p:attrName>
                                          <p:attrName>ppt_y</p:attrName>
                                        </p:attrNameLst>
                                      </p:cBhvr>
                                      <p:rCtr x="5660" y="-6984"/>
                                    </p:animMotion>
                                  </p:childTnLst>
                                </p:cTn>
                              </p:par>
                              <p:par>
                                <p:cTn id="32" presetID="10"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2000"/>
                                        <p:tgtEl>
                                          <p:spTgt spid="25"/>
                                        </p:tgtEl>
                                      </p:cBhvr>
                                    </p:animEffect>
                                  </p:childTnLst>
                                </p:cTn>
                              </p:par>
                              <p:par>
                                <p:cTn id="35" presetID="10"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2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28104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3"/>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2" animBg="1"/>
      <p:bldP spid="1281045" grpId="0" animBg="1"/>
      <p:bldP spid="1281048" grpId="0" animBg="1"/>
      <p:bldP spid="1281052" grpId="0" animBg="1"/>
      <p:bldP spid="1281053" grpId="0" animBg="1"/>
      <p:bldP spid="1281053" grpId="1" animBg="1"/>
      <p:bldP spid="21" grpId="0" animBg="1"/>
      <p:bldP spid="5" grpId="0" animBg="1"/>
      <p:bldP spid="30" grpId="0" animBg="1"/>
      <p:bldP spid="11" grpId="0"/>
      <p:bldP spid="36" grpId="0"/>
      <p:bldP spid="12" grpId="0" animBg="1"/>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Rolling </a:t>
            </a:r>
            <a:r>
              <a:rPr lang="de-CH" dirty="0" err="1"/>
              <a:t>Yield</a:t>
            </a:r>
            <a:r>
              <a:rPr lang="de-CH" dirty="0"/>
              <a:t> </a:t>
            </a:r>
            <a:r>
              <a:rPr lang="de-CH" dirty="0" err="1"/>
              <a:t>is</a:t>
            </a:r>
            <a:r>
              <a:rPr lang="de-CH" dirty="0"/>
              <a:t> </a:t>
            </a:r>
            <a:r>
              <a:rPr lang="de-CH" dirty="0" err="1"/>
              <a:t>the</a:t>
            </a:r>
            <a:r>
              <a:rPr lang="de-CH" dirty="0"/>
              <a:t> </a:t>
            </a:r>
            <a:r>
              <a:rPr lang="de-CH" dirty="0" err="1"/>
              <a:t>best</a:t>
            </a:r>
            <a:r>
              <a:rPr lang="de-CH" dirty="0"/>
              <a:t> </a:t>
            </a:r>
            <a:r>
              <a:rPr lang="de-CH" dirty="0" err="1"/>
              <a:t>forecast</a:t>
            </a:r>
            <a:r>
              <a:rPr lang="de-CH" dirty="0"/>
              <a:t> </a:t>
            </a:r>
            <a:r>
              <a:rPr lang="de-CH" dirty="0" err="1"/>
              <a:t>for</a:t>
            </a:r>
            <a:r>
              <a:rPr lang="de-CH" dirty="0"/>
              <a:t> </a:t>
            </a:r>
            <a:r>
              <a:rPr lang="de-CH" dirty="0" err="1"/>
              <a:t>horizon</a:t>
            </a:r>
            <a:r>
              <a:rPr lang="de-CH" dirty="0"/>
              <a:t> 2D-1</a:t>
            </a:r>
          </a:p>
        </p:txBody>
      </p:sp>
      <p:pic>
        <p:nvPicPr>
          <p:cNvPr id="10" name="Grafik 3" descr="image00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98807" y="727844"/>
            <a:ext cx="3911540" cy="27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1955" name="Grafik 4"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4530" y="726700"/>
            <a:ext cx="3979992" cy="270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1956" name="Grafik 2" descr="image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302" y="3439626"/>
            <a:ext cx="4019107" cy="274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1957" name="Grafik 1" descr="image0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4530" y="3439627"/>
            <a:ext cx="4019107" cy="269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167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40DCB-37B9-45E2-8403-232B654E17B0}"/>
              </a:ext>
            </a:extLst>
          </p:cNvPr>
          <p:cNvSpPr>
            <a:spLocks noGrp="1"/>
          </p:cNvSpPr>
          <p:nvPr>
            <p:ph type="title"/>
          </p:nvPr>
        </p:nvSpPr>
        <p:spPr/>
        <p:txBody>
          <a:bodyPr/>
          <a:lstStyle/>
          <a:p>
            <a:r>
              <a:rPr lang="de-CH" dirty="0" err="1"/>
              <a:t>Debt</a:t>
            </a:r>
            <a:r>
              <a:rPr lang="de-CH" dirty="0"/>
              <a:t> </a:t>
            </a:r>
            <a:r>
              <a:rPr lang="de-CH" dirty="0" err="1"/>
              <a:t>is</a:t>
            </a:r>
            <a:r>
              <a:rPr lang="de-CH" dirty="0"/>
              <a:t> </a:t>
            </a:r>
            <a:r>
              <a:rPr lang="de-CH" dirty="0" err="1"/>
              <a:t>rising</a:t>
            </a:r>
            <a:r>
              <a:rPr lang="de-CH" dirty="0"/>
              <a:t> – </a:t>
            </a:r>
            <a:r>
              <a:rPr lang="de-CH" dirty="0" err="1"/>
              <a:t>good</a:t>
            </a:r>
            <a:r>
              <a:rPr lang="de-CH" dirty="0"/>
              <a:t> </a:t>
            </a:r>
            <a:r>
              <a:rPr lang="de-CH" dirty="0" err="1"/>
              <a:t>or</a:t>
            </a:r>
            <a:r>
              <a:rPr lang="de-CH" dirty="0"/>
              <a:t> </a:t>
            </a:r>
            <a:r>
              <a:rPr lang="de-CH" dirty="0" err="1"/>
              <a:t>bad</a:t>
            </a:r>
            <a:r>
              <a:rPr lang="de-CH" dirty="0"/>
              <a:t>?</a:t>
            </a:r>
          </a:p>
        </p:txBody>
      </p:sp>
      <p:pic>
        <p:nvPicPr>
          <p:cNvPr id="4" name="Inhaltsplatzhalter 3">
            <a:extLst>
              <a:ext uri="{FF2B5EF4-FFF2-40B4-BE49-F238E27FC236}">
                <a16:creationId xmlns:a16="http://schemas.microsoft.com/office/drawing/2014/main" id="{9B193FDC-0EF2-46C1-86FD-2B083DB9B38C}"/>
              </a:ext>
            </a:extLst>
          </p:cNvPr>
          <p:cNvPicPr>
            <a:picLocks noGrp="1" noChangeAspect="1"/>
          </p:cNvPicPr>
          <p:nvPr>
            <p:ph idx="1"/>
          </p:nvPr>
        </p:nvPicPr>
        <p:blipFill>
          <a:blip r:embed="rId3"/>
          <a:stretch>
            <a:fillRect/>
          </a:stretch>
        </p:blipFill>
        <p:spPr>
          <a:xfrm>
            <a:off x="741219" y="1073350"/>
            <a:ext cx="7963186" cy="4768850"/>
          </a:xfrm>
          <a:prstGeom prst="rect">
            <a:avLst/>
          </a:prstGeom>
        </p:spPr>
      </p:pic>
      <p:sp>
        <p:nvSpPr>
          <p:cNvPr id="5" name="Textfeld 4">
            <a:extLst>
              <a:ext uri="{FF2B5EF4-FFF2-40B4-BE49-F238E27FC236}">
                <a16:creationId xmlns:a16="http://schemas.microsoft.com/office/drawing/2014/main" id="{98C70793-C57E-4954-AC2C-086B47364C55}"/>
              </a:ext>
            </a:extLst>
          </p:cNvPr>
          <p:cNvSpPr txBox="1"/>
          <p:nvPr/>
        </p:nvSpPr>
        <p:spPr>
          <a:xfrm>
            <a:off x="741219" y="1196461"/>
            <a:ext cx="7963186" cy="677108"/>
          </a:xfrm>
          <a:prstGeom prst="rect">
            <a:avLst/>
          </a:prstGeom>
          <a:solidFill>
            <a:schemeClr val="bg1"/>
          </a:solidFill>
        </p:spPr>
        <p:txBody>
          <a:bodyPr wrap="square" rtlCol="0">
            <a:spAutoFit/>
          </a:bodyPr>
          <a:lstStyle/>
          <a:p>
            <a:r>
              <a:rPr lang="de-CH" dirty="0">
                <a:latin typeface="+mj-lt"/>
              </a:rPr>
              <a:t>Private </a:t>
            </a:r>
            <a:r>
              <a:rPr lang="de-CH" dirty="0" err="1">
                <a:latin typeface="+mj-lt"/>
              </a:rPr>
              <a:t>sector</a:t>
            </a:r>
            <a:r>
              <a:rPr lang="de-CH" dirty="0">
                <a:latin typeface="+mj-lt"/>
              </a:rPr>
              <a:t> (non-</a:t>
            </a:r>
            <a:r>
              <a:rPr lang="de-CH" dirty="0" err="1">
                <a:latin typeface="+mj-lt"/>
              </a:rPr>
              <a:t>financial</a:t>
            </a:r>
            <a:r>
              <a:rPr lang="de-CH" dirty="0">
                <a:latin typeface="+mj-lt"/>
              </a:rPr>
              <a:t>) </a:t>
            </a:r>
            <a:r>
              <a:rPr lang="de-CH" dirty="0" err="1">
                <a:latin typeface="+mj-lt"/>
              </a:rPr>
              <a:t>debt</a:t>
            </a:r>
            <a:r>
              <a:rPr lang="de-CH" dirty="0">
                <a:latin typeface="+mj-lt"/>
              </a:rPr>
              <a:t> / GDP</a:t>
            </a:r>
          </a:p>
          <a:p>
            <a:endParaRPr lang="de-CH" dirty="0">
              <a:latin typeface="+mj-lt"/>
            </a:endParaRPr>
          </a:p>
        </p:txBody>
      </p:sp>
      <p:sp>
        <p:nvSpPr>
          <p:cNvPr id="6" name="Textfeld 5">
            <a:extLst>
              <a:ext uri="{FF2B5EF4-FFF2-40B4-BE49-F238E27FC236}">
                <a16:creationId xmlns:a16="http://schemas.microsoft.com/office/drawing/2014/main" id="{CE43C8A0-5227-4F78-86D9-D7FACA9121A1}"/>
              </a:ext>
            </a:extLst>
          </p:cNvPr>
          <p:cNvSpPr txBox="1"/>
          <p:nvPr/>
        </p:nvSpPr>
        <p:spPr>
          <a:xfrm>
            <a:off x="4542502" y="5842200"/>
            <a:ext cx="3883743" cy="246221"/>
          </a:xfrm>
          <a:prstGeom prst="rect">
            <a:avLst/>
          </a:prstGeom>
          <a:noFill/>
        </p:spPr>
        <p:txBody>
          <a:bodyPr wrap="square" rtlCol="0">
            <a:spAutoFit/>
          </a:bodyPr>
          <a:lstStyle/>
          <a:p>
            <a:pPr algn="r"/>
            <a:r>
              <a:rPr lang="de-CH" sz="1000" dirty="0">
                <a:latin typeface="+mn-lt"/>
              </a:rPr>
              <a:t>Source: IMF Global Financial </a:t>
            </a:r>
            <a:r>
              <a:rPr lang="de-CH" sz="1000" dirty="0" err="1">
                <a:latin typeface="+mn-lt"/>
              </a:rPr>
              <a:t>Stability</a:t>
            </a:r>
            <a:r>
              <a:rPr lang="de-CH" sz="1000" dirty="0">
                <a:latin typeface="+mn-lt"/>
              </a:rPr>
              <a:t> Report 4/2018</a:t>
            </a:r>
          </a:p>
        </p:txBody>
      </p:sp>
    </p:spTree>
    <p:extLst>
      <p:ext uri="{BB962C8B-B14F-4D97-AF65-F5344CB8AC3E}">
        <p14:creationId xmlns:p14="http://schemas.microsoft.com/office/powerpoint/2010/main" val="13654961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CH" dirty="0"/>
              <a:t>A </a:t>
            </a:r>
            <a:r>
              <a:rPr lang="de-CH" dirty="0" err="1"/>
              <a:t>brief</a:t>
            </a:r>
            <a:r>
              <a:rPr lang="de-CH" dirty="0"/>
              <a:t> </a:t>
            </a:r>
            <a:r>
              <a:rPr lang="de-CH" dirty="0" err="1"/>
              <a:t>introduction</a:t>
            </a:r>
            <a:r>
              <a:rPr lang="de-CH" dirty="0"/>
              <a:t> </a:t>
            </a:r>
            <a:r>
              <a:rPr lang="de-CH" dirty="0" err="1"/>
              <a:t>to</a:t>
            </a:r>
            <a:r>
              <a:rPr lang="de-CH" dirty="0"/>
              <a:t> </a:t>
            </a:r>
            <a:r>
              <a:rPr lang="de-CH" dirty="0" err="1"/>
              <a:t>bond</a:t>
            </a:r>
            <a:r>
              <a:rPr lang="de-CH" dirty="0"/>
              <a:t> </a:t>
            </a:r>
            <a:r>
              <a:rPr lang="de-CH" dirty="0" err="1"/>
              <a:t>futures</a:t>
            </a:r>
            <a:endParaRPr lang="de-CH" dirty="0"/>
          </a:p>
        </p:txBody>
      </p:sp>
      <p:graphicFrame>
        <p:nvGraphicFramePr>
          <p:cNvPr id="2" name="Objekt 1"/>
          <p:cNvGraphicFramePr>
            <a:graphicFrameLocks noChangeAspect="1"/>
          </p:cNvGraphicFramePr>
          <p:nvPr>
            <p:extLst>
              <p:ext uri="{D42A27DB-BD31-4B8C-83A1-F6EECF244321}">
                <p14:modId xmlns:p14="http://schemas.microsoft.com/office/powerpoint/2010/main" val="4116039773"/>
              </p:ext>
            </p:extLst>
          </p:nvPr>
        </p:nvGraphicFramePr>
        <p:xfrm>
          <a:off x="3657599" y="5790525"/>
          <a:ext cx="2538485" cy="441098"/>
        </p:xfrm>
        <a:graphic>
          <a:graphicData uri="http://schemas.openxmlformats.org/presentationml/2006/ole">
            <mc:AlternateContent xmlns:mc="http://schemas.openxmlformats.org/markup-compatibility/2006">
              <mc:Choice xmlns:v="urn:schemas-microsoft-com:vml" Requires="v">
                <p:oleObj spid="_x0000_s1671545" name="Formel" r:id="rId4" imgW="3238200" imgH="457200" progId="Equation.3">
                  <p:embed/>
                </p:oleObj>
              </mc:Choice>
              <mc:Fallback>
                <p:oleObj name="Formel" r:id="rId4" imgW="3238200" imgH="457200" progId="Equation.3">
                  <p:embed/>
                  <p:pic>
                    <p:nvPicPr>
                      <p:cNvPr id="0" name="Objek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599" y="5790525"/>
                        <a:ext cx="2538485" cy="441098"/>
                      </a:xfrm>
                      <a:prstGeom prst="rect">
                        <a:avLst/>
                      </a:prstGeom>
                      <a:noFill/>
                      <a:ln>
                        <a:noFill/>
                      </a:ln>
                    </p:spPr>
                  </p:pic>
                </p:oleObj>
              </mc:Fallback>
            </mc:AlternateContent>
          </a:graphicData>
        </a:graphic>
      </p:graphicFrame>
      <p:pic>
        <p:nvPicPr>
          <p:cNvPr id="1671241" name="Picture 73" descr="C:\Users\e2633\AppData\Local\Temp\Bloomberg\temp\bfmD947.jpg"/>
          <p:cNvPicPr>
            <a:picLocks noChangeAspect="1" noChangeArrowheads="1"/>
          </p:cNvPicPr>
          <p:nvPr/>
        </p:nvPicPr>
        <p:blipFill rotWithShape="1">
          <a:blip r:embed="rId6">
            <a:extLst>
              <a:ext uri="{28A0092B-C50C-407E-A947-70E740481C1C}">
                <a14:useLocalDpi xmlns:a14="http://schemas.microsoft.com/office/drawing/2010/main" val="0"/>
              </a:ext>
            </a:extLst>
          </a:blip>
          <a:srcRect t="15402" b="22253"/>
          <a:stretch/>
        </p:blipFill>
        <p:spPr bwMode="auto">
          <a:xfrm>
            <a:off x="660356" y="893927"/>
            <a:ext cx="8340136" cy="2831912"/>
          </a:xfrm>
          <a:prstGeom prst="rect">
            <a:avLst/>
          </a:prstGeom>
          <a:noFill/>
          <a:extLst>
            <a:ext uri="{909E8E84-426E-40DD-AFC4-6F175D3DCCD1}">
              <a14:hiddenFill xmlns:a14="http://schemas.microsoft.com/office/drawing/2010/main">
                <a:solidFill>
                  <a:srgbClr val="FFFFFF"/>
                </a:solidFill>
              </a14:hiddenFill>
            </a:ext>
          </a:extLst>
        </p:spPr>
      </p:pic>
      <p:pic>
        <p:nvPicPr>
          <p:cNvPr id="1671242" name="Picture 74" descr="C:\Users\e2633\AppData\Local\Temp\Bloomberg\temp\bfmC8BD.jpg"/>
          <p:cNvPicPr>
            <a:picLocks noChangeAspect="1" noChangeArrowheads="1"/>
          </p:cNvPicPr>
          <p:nvPr/>
        </p:nvPicPr>
        <p:blipFill rotWithShape="1">
          <a:blip r:embed="rId7">
            <a:extLst>
              <a:ext uri="{28A0092B-C50C-407E-A947-70E740481C1C}">
                <a14:useLocalDpi xmlns:a14="http://schemas.microsoft.com/office/drawing/2010/main" val="0"/>
              </a:ext>
            </a:extLst>
          </a:blip>
          <a:srcRect t="8003" b="58290"/>
          <a:stretch/>
        </p:blipFill>
        <p:spPr bwMode="auto">
          <a:xfrm>
            <a:off x="660356" y="4078130"/>
            <a:ext cx="8340136" cy="153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46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CH" dirty="0"/>
              <a:t>Bond Futures Menu</a:t>
            </a:r>
          </a:p>
        </p:txBody>
      </p:sp>
      <p:graphicFrame>
        <p:nvGraphicFramePr>
          <p:cNvPr id="1791375" name="Group 399"/>
          <p:cNvGraphicFramePr>
            <a:graphicFrameLocks noGrp="1"/>
          </p:cNvGraphicFramePr>
          <p:nvPr>
            <p:ph idx="1"/>
            <p:extLst>
              <p:ext uri="{D42A27DB-BD31-4B8C-83A1-F6EECF244321}">
                <p14:modId xmlns:p14="http://schemas.microsoft.com/office/powerpoint/2010/main" val="3173775928"/>
              </p:ext>
            </p:extLst>
          </p:nvPr>
        </p:nvGraphicFramePr>
        <p:xfrm>
          <a:off x="647700" y="1114425"/>
          <a:ext cx="8168400" cy="2255520"/>
        </p:xfrm>
        <a:graphic>
          <a:graphicData uri="http://schemas.openxmlformats.org/drawingml/2006/table">
            <a:tbl>
              <a:tblPr/>
              <a:tblGrid>
                <a:gridCol w="1361702">
                  <a:extLst>
                    <a:ext uri="{9D8B030D-6E8A-4147-A177-3AD203B41FA5}">
                      <a16:colId xmlns:a16="http://schemas.microsoft.com/office/drawing/2014/main" val="20000"/>
                    </a:ext>
                  </a:extLst>
                </a:gridCol>
                <a:gridCol w="1361702">
                  <a:extLst>
                    <a:ext uri="{9D8B030D-6E8A-4147-A177-3AD203B41FA5}">
                      <a16:colId xmlns:a16="http://schemas.microsoft.com/office/drawing/2014/main" val="20001"/>
                    </a:ext>
                  </a:extLst>
                </a:gridCol>
                <a:gridCol w="1363513">
                  <a:extLst>
                    <a:ext uri="{9D8B030D-6E8A-4147-A177-3AD203B41FA5}">
                      <a16:colId xmlns:a16="http://schemas.microsoft.com/office/drawing/2014/main" val="20002"/>
                    </a:ext>
                  </a:extLst>
                </a:gridCol>
                <a:gridCol w="1361702">
                  <a:extLst>
                    <a:ext uri="{9D8B030D-6E8A-4147-A177-3AD203B41FA5}">
                      <a16:colId xmlns:a16="http://schemas.microsoft.com/office/drawing/2014/main" val="20003"/>
                    </a:ext>
                  </a:extLst>
                </a:gridCol>
                <a:gridCol w="1358079">
                  <a:extLst>
                    <a:ext uri="{9D8B030D-6E8A-4147-A177-3AD203B41FA5}">
                      <a16:colId xmlns:a16="http://schemas.microsoft.com/office/drawing/2014/main" val="20004"/>
                    </a:ext>
                  </a:extLst>
                </a:gridCol>
                <a:gridCol w="1361702">
                  <a:extLst>
                    <a:ext uri="{9D8B030D-6E8A-4147-A177-3AD203B41FA5}">
                      <a16:colId xmlns:a16="http://schemas.microsoft.com/office/drawing/2014/main" val="20005"/>
                    </a:ext>
                  </a:extLst>
                </a:gridCol>
              </a:tblGrid>
              <a:tr h="2365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err="1">
                          <a:ln>
                            <a:noFill/>
                          </a:ln>
                          <a:solidFill>
                            <a:schemeClr val="bg1"/>
                          </a:solidFill>
                          <a:effectLst/>
                          <a:latin typeface="Verdana" pitchFamily="34" charset="0"/>
                        </a:rPr>
                        <a:t>Eurex</a:t>
                      </a:r>
                      <a:endParaRPr kumimoji="0" lang="de-CH" sz="1600" b="0" i="0" u="none" strike="noStrike" cap="none" normalizeH="0" baseline="0" dirty="0">
                        <a:ln>
                          <a:noFill/>
                        </a:ln>
                        <a:solidFill>
                          <a:schemeClr val="bg1"/>
                        </a:solidFill>
                        <a:effectLst/>
                        <a:latin typeface="Verdana" pitchFamily="34" charset="0"/>
                      </a:endParaRPr>
                    </a:p>
                  </a:txBody>
                  <a:tcPr marL="89424" marR="89424" horzOverflow="overflow">
                    <a:lnL cap="flat">
                      <a:noFill/>
                    </a:lnL>
                    <a:lnR>
                      <a:noFill/>
                    </a:lnR>
                    <a:lnT cap="flat">
                      <a:noFill/>
                    </a:lnT>
                    <a:lnB>
                      <a:noFill/>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bg1"/>
                          </a:solidFill>
                          <a:effectLst/>
                          <a:latin typeface="Verdana" pitchFamily="34" charset="0"/>
                        </a:rPr>
                        <a:t>Schatz</a:t>
                      </a:r>
                    </a:p>
                  </a:txBody>
                  <a:tcPr marL="89424" marR="89424" horzOverflow="overflow">
                    <a:lnL>
                      <a:noFill/>
                    </a:lnL>
                    <a:lnR>
                      <a:noFill/>
                    </a:lnR>
                    <a:lnT cap="flat">
                      <a:noFill/>
                    </a:lnT>
                    <a:lnB>
                      <a:noFill/>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a:ln>
                            <a:noFill/>
                          </a:ln>
                          <a:solidFill>
                            <a:schemeClr val="bg1"/>
                          </a:solidFill>
                          <a:effectLst/>
                          <a:latin typeface="Verdana" pitchFamily="34" charset="0"/>
                        </a:rPr>
                        <a:t>Bobl</a:t>
                      </a:r>
                    </a:p>
                  </a:txBody>
                  <a:tcPr marL="89424" marR="89424" horzOverflow="overflow">
                    <a:lnL>
                      <a:noFill/>
                    </a:lnL>
                    <a:lnR>
                      <a:noFill/>
                    </a:lnR>
                    <a:lnT cap="flat">
                      <a:noFill/>
                    </a:lnT>
                    <a:lnB>
                      <a:noFill/>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a:ln>
                            <a:noFill/>
                          </a:ln>
                          <a:solidFill>
                            <a:schemeClr val="bg1"/>
                          </a:solidFill>
                          <a:effectLst/>
                          <a:latin typeface="Verdana" pitchFamily="34" charset="0"/>
                        </a:rPr>
                        <a:t>Bund</a:t>
                      </a:r>
                    </a:p>
                  </a:txBody>
                  <a:tcPr marL="89424" marR="89424" horzOverflow="overflow">
                    <a:lnL>
                      <a:noFill/>
                    </a:lnL>
                    <a:lnR>
                      <a:noFill/>
                    </a:lnR>
                    <a:lnT cap="flat">
                      <a:noFill/>
                    </a:lnT>
                    <a:lnB>
                      <a:noFill/>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a:ln>
                            <a:noFill/>
                          </a:ln>
                          <a:solidFill>
                            <a:schemeClr val="bg1"/>
                          </a:solidFill>
                          <a:effectLst/>
                          <a:latin typeface="Verdana" pitchFamily="34" charset="0"/>
                        </a:rPr>
                        <a:t>Buxl</a:t>
                      </a:r>
                    </a:p>
                  </a:txBody>
                  <a:tcPr marL="89424" marR="89424" horzOverflow="overflow">
                    <a:lnL>
                      <a:noFill/>
                    </a:lnL>
                    <a:lnR>
                      <a:noFill/>
                    </a:lnR>
                    <a:lnT cap="flat">
                      <a:noFill/>
                    </a:lnT>
                    <a:lnB>
                      <a:noFill/>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bg1"/>
                          </a:solidFill>
                          <a:effectLst/>
                          <a:latin typeface="Verdana" pitchFamily="34" charset="0"/>
                        </a:rPr>
                        <a:t>Euro BTP</a:t>
                      </a:r>
                    </a:p>
                  </a:txBody>
                  <a:tcPr marL="89424" marR="89424" horzOverflow="overflow">
                    <a:lnL>
                      <a:noFill/>
                    </a:lnL>
                    <a:lnR cap="flat">
                      <a:noFill/>
                    </a:lnR>
                    <a:lnT cap="flat">
                      <a:noFill/>
                    </a:lnT>
                    <a:lnB>
                      <a:noFill/>
                    </a:lnB>
                    <a:lnTlToBr>
                      <a:noFill/>
                    </a:lnTlToBr>
                    <a:lnBlToTr>
                      <a:noFill/>
                    </a:lnBlToTr>
                    <a:solidFill>
                      <a:schemeClr val="accent2"/>
                    </a:solidFill>
                  </a:tcPr>
                </a:tc>
                <a:extLst>
                  <a:ext uri="{0D108BD9-81ED-4DB2-BD59-A6C34878D82A}">
                    <a16:rowId xmlns:a16="http://schemas.microsoft.com/office/drawing/2014/main" val="10000"/>
                  </a:ext>
                </a:extLst>
              </a:tr>
              <a:tr h="2317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err="1">
                          <a:ln>
                            <a:noFill/>
                          </a:ln>
                          <a:solidFill>
                            <a:schemeClr val="bg1"/>
                          </a:solidFill>
                          <a:effectLst/>
                          <a:latin typeface="Verdana" pitchFamily="34" charset="0"/>
                        </a:rPr>
                        <a:t>Issuer</a:t>
                      </a:r>
                      <a:endParaRPr kumimoji="0" lang="de-CH" sz="1600" b="0" i="0" u="none" strike="noStrike" cap="none" normalizeH="0" baseline="0" dirty="0">
                        <a:ln>
                          <a:noFill/>
                        </a:ln>
                        <a:solidFill>
                          <a:schemeClr val="bg1"/>
                        </a:solidFill>
                        <a:effectLst/>
                        <a:latin typeface="Verdana" pitchFamily="34" charset="0"/>
                      </a:endParaRPr>
                    </a:p>
                  </a:txBody>
                  <a:tcPr marL="89424" marR="89424" horzOverflow="overflow">
                    <a:lnL cap="flat">
                      <a:noFill/>
                    </a:lnL>
                    <a:lnR>
                      <a:noFill/>
                    </a:lnR>
                    <a:lnT>
                      <a:noFill/>
                    </a:lnT>
                    <a:lnB>
                      <a:noFill/>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Germany</a:t>
                      </a:r>
                    </a:p>
                  </a:txBody>
                  <a:tcPr marL="89424" marR="8942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Germany</a:t>
                      </a:r>
                    </a:p>
                  </a:txBody>
                  <a:tcPr marL="89424" marR="8942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Germany</a:t>
                      </a:r>
                    </a:p>
                  </a:txBody>
                  <a:tcPr marL="89424" marR="8942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Germany</a:t>
                      </a:r>
                    </a:p>
                  </a:txBody>
                  <a:tcPr marL="89424" marR="8942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err="1">
                          <a:ln>
                            <a:noFill/>
                          </a:ln>
                          <a:solidFill>
                            <a:schemeClr val="tx1"/>
                          </a:solidFill>
                          <a:effectLst/>
                          <a:latin typeface="Verdana" pitchFamily="34" charset="0"/>
                        </a:rPr>
                        <a:t>Italy</a:t>
                      </a:r>
                      <a:endParaRPr kumimoji="0" lang="de-CH" sz="1600" b="0" i="0" u="none" strike="noStrike" cap="none" normalizeH="0" baseline="0" dirty="0">
                        <a:ln>
                          <a:noFill/>
                        </a:ln>
                        <a:solidFill>
                          <a:schemeClr val="tx1"/>
                        </a:solidFill>
                        <a:effectLst/>
                        <a:latin typeface="Verdana" pitchFamily="34" charset="0"/>
                      </a:endParaRPr>
                    </a:p>
                  </a:txBody>
                  <a:tcPr marL="89424" marR="8942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2063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bg1"/>
                          </a:solidFill>
                          <a:effectLst/>
                          <a:latin typeface="Verdana" pitchFamily="34" charset="0"/>
                        </a:rPr>
                        <a:t>Tenor</a:t>
                      </a:r>
                    </a:p>
                  </a:txBody>
                  <a:tcPr marL="89424" marR="89424" horzOverflow="overflow">
                    <a:lnL cap="flat">
                      <a:noFill/>
                    </a:lnL>
                    <a:lnR>
                      <a:noFill/>
                    </a:lnR>
                    <a:lnT>
                      <a:noFill/>
                    </a:lnT>
                    <a:lnB>
                      <a:noFill/>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2 </a:t>
                      </a:r>
                      <a:r>
                        <a:rPr kumimoji="0" lang="de-CH" sz="1600" b="0" i="0" u="none" strike="noStrike" cap="none" normalizeH="0" baseline="0" dirty="0" err="1">
                          <a:ln>
                            <a:noFill/>
                          </a:ln>
                          <a:solidFill>
                            <a:schemeClr val="tx1"/>
                          </a:solidFill>
                          <a:effectLst/>
                          <a:latin typeface="Verdana" pitchFamily="34" charset="0"/>
                        </a:rPr>
                        <a:t>years</a:t>
                      </a:r>
                      <a:endParaRPr kumimoji="0" lang="de-CH" sz="1600" b="0" i="0" u="none" strike="noStrike" cap="none" normalizeH="0" baseline="0" dirty="0">
                        <a:ln>
                          <a:noFill/>
                        </a:ln>
                        <a:solidFill>
                          <a:schemeClr val="tx1"/>
                        </a:solidFill>
                        <a:effectLst/>
                        <a:latin typeface="Verdana" pitchFamily="34" charset="0"/>
                      </a:endParaRPr>
                    </a:p>
                  </a:txBody>
                  <a:tcPr marL="89424" marR="8942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5 </a:t>
                      </a:r>
                      <a:r>
                        <a:rPr kumimoji="0" lang="de-CH" sz="1600" b="0" i="0" u="none" strike="noStrike" cap="none" normalizeH="0" baseline="0" dirty="0" err="1">
                          <a:ln>
                            <a:noFill/>
                          </a:ln>
                          <a:solidFill>
                            <a:schemeClr val="tx1"/>
                          </a:solidFill>
                          <a:effectLst/>
                          <a:latin typeface="Verdana" pitchFamily="34" charset="0"/>
                        </a:rPr>
                        <a:t>years</a:t>
                      </a:r>
                      <a:endParaRPr kumimoji="0" lang="de-CH" sz="1600" b="0" i="0" u="none" strike="noStrike" cap="none" normalizeH="0" baseline="0" dirty="0">
                        <a:ln>
                          <a:noFill/>
                        </a:ln>
                        <a:solidFill>
                          <a:schemeClr val="tx1"/>
                        </a:solidFill>
                        <a:effectLst/>
                        <a:latin typeface="Verdana" pitchFamily="34" charset="0"/>
                      </a:endParaRPr>
                    </a:p>
                  </a:txBody>
                  <a:tcPr marL="89424" marR="8942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10 </a:t>
                      </a:r>
                      <a:r>
                        <a:rPr kumimoji="0" lang="de-CH" sz="1600" b="0" i="0" u="none" strike="noStrike" cap="none" normalizeH="0" baseline="0" dirty="0" err="1">
                          <a:ln>
                            <a:noFill/>
                          </a:ln>
                          <a:solidFill>
                            <a:schemeClr val="tx1"/>
                          </a:solidFill>
                          <a:effectLst/>
                          <a:latin typeface="Verdana" pitchFamily="34" charset="0"/>
                        </a:rPr>
                        <a:t>years</a:t>
                      </a:r>
                      <a:endParaRPr kumimoji="0" lang="de-CH" sz="1600" b="0" i="0" u="none" strike="noStrike" cap="none" normalizeH="0" baseline="0" dirty="0">
                        <a:ln>
                          <a:noFill/>
                        </a:ln>
                        <a:solidFill>
                          <a:schemeClr val="tx1"/>
                        </a:solidFill>
                        <a:effectLst/>
                        <a:latin typeface="Verdana" pitchFamily="34" charset="0"/>
                      </a:endParaRPr>
                    </a:p>
                  </a:txBody>
                  <a:tcPr marL="89424" marR="8942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30 </a:t>
                      </a:r>
                      <a:r>
                        <a:rPr kumimoji="0" lang="de-CH" sz="1600" b="0" i="0" u="none" strike="noStrike" cap="none" normalizeH="0" baseline="0" dirty="0" err="1">
                          <a:ln>
                            <a:noFill/>
                          </a:ln>
                          <a:solidFill>
                            <a:schemeClr val="tx1"/>
                          </a:solidFill>
                          <a:effectLst/>
                          <a:latin typeface="Verdana" pitchFamily="34" charset="0"/>
                        </a:rPr>
                        <a:t>years</a:t>
                      </a:r>
                      <a:endParaRPr kumimoji="0" lang="de-CH" sz="1600" b="0" i="0" u="none" strike="noStrike" cap="none" normalizeH="0" baseline="0" dirty="0">
                        <a:ln>
                          <a:noFill/>
                        </a:ln>
                        <a:solidFill>
                          <a:schemeClr val="tx1"/>
                        </a:solidFill>
                        <a:effectLst/>
                        <a:latin typeface="Verdana" pitchFamily="34" charset="0"/>
                      </a:endParaRPr>
                    </a:p>
                  </a:txBody>
                  <a:tcPr marL="89424" marR="8942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10 </a:t>
                      </a:r>
                      <a:r>
                        <a:rPr kumimoji="0" lang="de-CH" sz="1600" b="0" i="0" u="none" strike="noStrike" cap="none" normalizeH="0" baseline="0" dirty="0" err="1">
                          <a:ln>
                            <a:noFill/>
                          </a:ln>
                          <a:solidFill>
                            <a:schemeClr val="tx1"/>
                          </a:solidFill>
                          <a:effectLst/>
                          <a:latin typeface="Verdana" pitchFamily="34" charset="0"/>
                        </a:rPr>
                        <a:t>years</a:t>
                      </a:r>
                      <a:endParaRPr kumimoji="0" lang="de-CH" sz="1600" b="0" i="0" u="none" strike="noStrike" cap="none" normalizeH="0" baseline="0" dirty="0">
                        <a:ln>
                          <a:noFill/>
                        </a:ln>
                        <a:solidFill>
                          <a:schemeClr val="tx1"/>
                        </a:solidFill>
                        <a:effectLst/>
                        <a:latin typeface="Verdana" pitchFamily="34" charset="0"/>
                      </a:endParaRPr>
                    </a:p>
                  </a:txBody>
                  <a:tcPr marL="89424" marR="8942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1682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bg1"/>
                          </a:solidFill>
                          <a:effectLst/>
                          <a:latin typeface="Verdana" pitchFamily="34" charset="0"/>
                        </a:rPr>
                        <a:t>Coupon</a:t>
                      </a:r>
                    </a:p>
                  </a:txBody>
                  <a:tcPr marL="89424" marR="89424" horzOverflow="overflow">
                    <a:lnL cap="flat">
                      <a:noFill/>
                    </a:lnL>
                    <a:lnR>
                      <a:noFill/>
                    </a:lnR>
                    <a:lnT>
                      <a:noFill/>
                    </a:lnT>
                    <a:lnB>
                      <a:noFill/>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6%</a:t>
                      </a:r>
                    </a:p>
                  </a:txBody>
                  <a:tcPr marL="89424" marR="8942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6%</a:t>
                      </a:r>
                    </a:p>
                  </a:txBody>
                  <a:tcPr marL="89424" marR="8942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6%</a:t>
                      </a:r>
                    </a:p>
                  </a:txBody>
                  <a:tcPr marL="89424" marR="8942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a:ln>
                            <a:noFill/>
                          </a:ln>
                          <a:solidFill>
                            <a:schemeClr val="tx1"/>
                          </a:solidFill>
                          <a:effectLst/>
                          <a:latin typeface="Verdana" pitchFamily="34" charset="0"/>
                        </a:rPr>
                        <a:t>4%</a:t>
                      </a:r>
                    </a:p>
                  </a:txBody>
                  <a:tcPr marL="89424" marR="8942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a:ln>
                            <a:noFill/>
                          </a:ln>
                          <a:solidFill>
                            <a:schemeClr val="tx1"/>
                          </a:solidFill>
                          <a:effectLst/>
                          <a:latin typeface="Verdana" pitchFamily="34" charset="0"/>
                        </a:rPr>
                        <a:t>6%</a:t>
                      </a:r>
                    </a:p>
                  </a:txBody>
                  <a:tcPr marL="89424" marR="8942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2079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err="1">
                          <a:ln>
                            <a:noFill/>
                          </a:ln>
                          <a:solidFill>
                            <a:schemeClr val="bg1"/>
                          </a:solidFill>
                          <a:effectLst/>
                          <a:latin typeface="Verdana" pitchFamily="34" charset="0"/>
                        </a:rPr>
                        <a:t>Basket</a:t>
                      </a:r>
                      <a:endParaRPr kumimoji="0" lang="de-CH" sz="1600" b="0" i="0" u="none" strike="noStrike" cap="none" normalizeH="0" baseline="0" dirty="0">
                        <a:ln>
                          <a:noFill/>
                        </a:ln>
                        <a:solidFill>
                          <a:schemeClr val="bg1"/>
                        </a:solidFill>
                        <a:effectLst/>
                        <a:latin typeface="Verdana" pitchFamily="34" charset="0"/>
                      </a:endParaRPr>
                    </a:p>
                  </a:txBody>
                  <a:tcPr marL="89424" marR="89424" horzOverflow="overflow">
                    <a:lnL cap="flat">
                      <a:noFill/>
                    </a:lnL>
                    <a:lnR>
                      <a:noFill/>
                    </a:lnR>
                    <a:lnT>
                      <a:noFill/>
                    </a:lnT>
                    <a:lnB>
                      <a:noFill/>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a:ln>
                            <a:noFill/>
                          </a:ln>
                          <a:solidFill>
                            <a:schemeClr val="tx1"/>
                          </a:solidFill>
                          <a:effectLst/>
                          <a:latin typeface="Verdana" pitchFamily="34" charset="0"/>
                        </a:rPr>
                        <a:t>1.75 – 2.25</a:t>
                      </a:r>
                    </a:p>
                  </a:txBody>
                  <a:tcPr marL="89424" marR="8942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a:ln>
                            <a:noFill/>
                          </a:ln>
                          <a:solidFill>
                            <a:schemeClr val="tx1"/>
                          </a:solidFill>
                          <a:effectLst/>
                          <a:latin typeface="Verdana" pitchFamily="34" charset="0"/>
                        </a:rPr>
                        <a:t>4.5 – 5.5</a:t>
                      </a:r>
                    </a:p>
                  </a:txBody>
                  <a:tcPr marL="89424" marR="8942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8.5 – 10.5</a:t>
                      </a:r>
                    </a:p>
                  </a:txBody>
                  <a:tcPr marL="89424" marR="8942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a:ln>
                            <a:noFill/>
                          </a:ln>
                          <a:solidFill>
                            <a:schemeClr val="tx1"/>
                          </a:solidFill>
                          <a:effectLst/>
                          <a:latin typeface="Verdana" pitchFamily="34" charset="0"/>
                        </a:rPr>
                        <a:t>24 - 35</a:t>
                      </a:r>
                    </a:p>
                  </a:txBody>
                  <a:tcPr marL="89424" marR="89424"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a:ln>
                            <a:noFill/>
                          </a:ln>
                          <a:solidFill>
                            <a:schemeClr val="tx1"/>
                          </a:solidFill>
                          <a:effectLst/>
                          <a:latin typeface="Verdana" pitchFamily="34" charset="0"/>
                        </a:rPr>
                        <a:t>8.5 - 11</a:t>
                      </a:r>
                    </a:p>
                  </a:txBody>
                  <a:tcPr marL="89424" marR="8942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2365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err="1">
                          <a:ln>
                            <a:noFill/>
                          </a:ln>
                          <a:solidFill>
                            <a:schemeClr val="bg1"/>
                          </a:solidFill>
                          <a:effectLst/>
                          <a:latin typeface="Verdana" pitchFamily="34" charset="0"/>
                        </a:rPr>
                        <a:t>Contract</a:t>
                      </a:r>
                      <a:endParaRPr kumimoji="0" lang="de-CH" sz="1600" b="0" i="0" u="none" strike="noStrike" cap="none" normalizeH="0" baseline="0" dirty="0">
                        <a:ln>
                          <a:noFill/>
                        </a:ln>
                        <a:solidFill>
                          <a:schemeClr val="bg1"/>
                        </a:solidFill>
                        <a:effectLst/>
                        <a:latin typeface="Verdana" pitchFamily="34" charset="0"/>
                      </a:endParaRPr>
                    </a:p>
                  </a:txBody>
                  <a:tcPr marL="89424" marR="89424" horzOverflow="overflow">
                    <a:lnL cap="flat">
                      <a:noFill/>
                    </a:lnL>
                    <a:lnR>
                      <a:noFill/>
                    </a:lnR>
                    <a:lnT>
                      <a:noFill/>
                    </a:lnT>
                    <a:lnB cap="flat">
                      <a:noFill/>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a:ln>
                            <a:noFill/>
                          </a:ln>
                          <a:solidFill>
                            <a:schemeClr val="tx1"/>
                          </a:solidFill>
                          <a:effectLst/>
                          <a:latin typeface="Verdana" pitchFamily="34" charset="0"/>
                        </a:rPr>
                        <a:t>100‘000</a:t>
                      </a:r>
                    </a:p>
                  </a:txBody>
                  <a:tcPr marL="89424" marR="89424"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a:ln>
                            <a:noFill/>
                          </a:ln>
                          <a:solidFill>
                            <a:schemeClr val="tx1"/>
                          </a:solidFill>
                          <a:effectLst/>
                          <a:latin typeface="Verdana" pitchFamily="34" charset="0"/>
                        </a:rPr>
                        <a:t>100‘000</a:t>
                      </a:r>
                    </a:p>
                  </a:txBody>
                  <a:tcPr marL="89424" marR="89424"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a:ln>
                            <a:noFill/>
                          </a:ln>
                          <a:solidFill>
                            <a:schemeClr val="tx1"/>
                          </a:solidFill>
                          <a:effectLst/>
                          <a:latin typeface="Verdana" pitchFamily="34" charset="0"/>
                        </a:rPr>
                        <a:t>100‘000</a:t>
                      </a:r>
                    </a:p>
                  </a:txBody>
                  <a:tcPr marL="89424" marR="89424"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100‘000</a:t>
                      </a:r>
                    </a:p>
                  </a:txBody>
                  <a:tcPr marL="89424" marR="89424"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100‘000</a:t>
                      </a:r>
                    </a:p>
                  </a:txBody>
                  <a:tcPr marL="89424" marR="89424"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5"/>
                  </a:ext>
                </a:extLst>
              </a:tr>
            </a:tbl>
          </a:graphicData>
        </a:graphic>
      </p:graphicFrame>
      <p:graphicFrame>
        <p:nvGraphicFramePr>
          <p:cNvPr id="1791490" name="Group 514"/>
          <p:cNvGraphicFramePr>
            <a:graphicFrameLocks noGrp="1"/>
          </p:cNvGraphicFramePr>
          <p:nvPr>
            <p:ph sz="half" idx="4294967295"/>
            <p:extLst>
              <p:ext uri="{D42A27DB-BD31-4B8C-83A1-F6EECF244321}">
                <p14:modId xmlns:p14="http://schemas.microsoft.com/office/powerpoint/2010/main" val="3762729321"/>
              </p:ext>
            </p:extLst>
          </p:nvPr>
        </p:nvGraphicFramePr>
        <p:xfrm>
          <a:off x="586807" y="3569648"/>
          <a:ext cx="8366174" cy="2346960"/>
        </p:xfrm>
        <a:graphic>
          <a:graphicData uri="http://schemas.openxmlformats.org/drawingml/2006/table">
            <a:tbl>
              <a:tblPr/>
              <a:tblGrid>
                <a:gridCol w="1394982">
                  <a:extLst>
                    <a:ext uri="{9D8B030D-6E8A-4147-A177-3AD203B41FA5}">
                      <a16:colId xmlns:a16="http://schemas.microsoft.com/office/drawing/2014/main" val="20000"/>
                    </a:ext>
                  </a:extLst>
                </a:gridCol>
                <a:gridCol w="1393124">
                  <a:extLst>
                    <a:ext uri="{9D8B030D-6E8A-4147-A177-3AD203B41FA5}">
                      <a16:colId xmlns:a16="http://schemas.microsoft.com/office/drawing/2014/main" val="20001"/>
                    </a:ext>
                  </a:extLst>
                </a:gridCol>
                <a:gridCol w="1394981">
                  <a:extLst>
                    <a:ext uri="{9D8B030D-6E8A-4147-A177-3AD203B41FA5}">
                      <a16:colId xmlns:a16="http://schemas.microsoft.com/office/drawing/2014/main" val="20002"/>
                    </a:ext>
                  </a:extLst>
                </a:gridCol>
                <a:gridCol w="1394982">
                  <a:extLst>
                    <a:ext uri="{9D8B030D-6E8A-4147-A177-3AD203B41FA5}">
                      <a16:colId xmlns:a16="http://schemas.microsoft.com/office/drawing/2014/main" val="20003"/>
                    </a:ext>
                  </a:extLst>
                </a:gridCol>
                <a:gridCol w="1394981">
                  <a:extLst>
                    <a:ext uri="{9D8B030D-6E8A-4147-A177-3AD203B41FA5}">
                      <a16:colId xmlns:a16="http://schemas.microsoft.com/office/drawing/2014/main" val="20004"/>
                    </a:ext>
                  </a:extLst>
                </a:gridCol>
                <a:gridCol w="1393124">
                  <a:extLst>
                    <a:ext uri="{9D8B030D-6E8A-4147-A177-3AD203B41FA5}">
                      <a16:colId xmlns:a16="http://schemas.microsoft.com/office/drawing/2014/main" val="20005"/>
                    </a:ext>
                  </a:extLst>
                </a:gridCol>
              </a:tblGrid>
              <a:tr h="230188">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CH" sz="1600" b="0" i="0" u="none" strike="noStrike" cap="none" normalizeH="0" baseline="0" dirty="0">
                        <a:ln>
                          <a:noFill/>
                        </a:ln>
                        <a:solidFill>
                          <a:schemeClr val="bg1"/>
                        </a:solidFill>
                        <a:effectLst/>
                        <a:latin typeface="Verdana" pitchFamily="34" charset="0"/>
                      </a:endParaRPr>
                    </a:p>
                  </a:txBody>
                  <a:tcPr horzOverflow="overflow">
                    <a:lnL cap="flat">
                      <a:noFill/>
                    </a:lnL>
                    <a:lnR>
                      <a:noFill/>
                    </a:lnR>
                    <a:lnT cap="flat">
                      <a:noFill/>
                    </a:lnT>
                    <a:lnB>
                      <a:noFill/>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bg1"/>
                          </a:solidFill>
                          <a:effectLst/>
                          <a:latin typeface="Verdana" pitchFamily="34" charset="0"/>
                        </a:rPr>
                        <a:t>US 2YR</a:t>
                      </a:r>
                    </a:p>
                  </a:txBody>
                  <a:tcPr horzOverflow="overflow">
                    <a:lnL>
                      <a:noFill/>
                    </a:lnL>
                    <a:lnR>
                      <a:noFill/>
                    </a:lnR>
                    <a:lnT cap="flat">
                      <a:noFill/>
                    </a:lnT>
                    <a:lnB>
                      <a:noFill/>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a:ln>
                            <a:noFill/>
                          </a:ln>
                          <a:solidFill>
                            <a:schemeClr val="bg1"/>
                          </a:solidFill>
                          <a:effectLst/>
                          <a:latin typeface="Verdana" pitchFamily="34" charset="0"/>
                        </a:rPr>
                        <a:t>Treasury</a:t>
                      </a:r>
                    </a:p>
                  </a:txBody>
                  <a:tcPr horzOverflow="overflow">
                    <a:lnL>
                      <a:noFill/>
                    </a:lnL>
                    <a:lnR>
                      <a:noFill/>
                    </a:lnR>
                    <a:lnT cap="flat">
                      <a:noFill/>
                    </a:lnT>
                    <a:lnB>
                      <a:noFill/>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a:ln>
                            <a:noFill/>
                          </a:ln>
                          <a:solidFill>
                            <a:schemeClr val="bg1"/>
                          </a:solidFill>
                          <a:effectLst/>
                          <a:latin typeface="Verdana" pitchFamily="34" charset="0"/>
                        </a:rPr>
                        <a:t>Long Bond</a:t>
                      </a:r>
                    </a:p>
                  </a:txBody>
                  <a:tcPr horzOverflow="overflow">
                    <a:lnL>
                      <a:noFill/>
                    </a:lnL>
                    <a:lnR>
                      <a:noFill/>
                    </a:lnR>
                    <a:lnT cap="flat">
                      <a:noFill/>
                    </a:lnT>
                    <a:lnB>
                      <a:noFill/>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bg1"/>
                          </a:solidFill>
                          <a:effectLst/>
                          <a:latin typeface="Verdana" pitchFamily="34" charset="0"/>
                        </a:rPr>
                        <a:t>Gilt</a:t>
                      </a:r>
                    </a:p>
                  </a:txBody>
                  <a:tcPr horzOverflow="overflow">
                    <a:lnL>
                      <a:noFill/>
                    </a:lnL>
                    <a:lnR>
                      <a:noFill/>
                    </a:lnR>
                    <a:lnT cap="flat">
                      <a:noFill/>
                    </a:lnT>
                    <a:lnB>
                      <a:noFill/>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bg1"/>
                          </a:solidFill>
                          <a:effectLst/>
                          <a:latin typeface="Verdana" pitchFamily="34" charset="0"/>
                        </a:rPr>
                        <a:t>JGB</a:t>
                      </a:r>
                    </a:p>
                  </a:txBody>
                  <a:tcPr horzOverflow="overflow">
                    <a:lnL>
                      <a:noFill/>
                    </a:lnL>
                    <a:lnR>
                      <a:noFill/>
                    </a:lnR>
                    <a:lnT cap="flat">
                      <a:noFill/>
                    </a:lnT>
                    <a:lnB>
                      <a:noFill/>
                    </a:lnB>
                    <a:lnTlToBr>
                      <a:noFill/>
                    </a:lnTlToBr>
                    <a:lnBlToTr>
                      <a:noFill/>
                    </a:lnBlToTr>
                    <a:solidFill>
                      <a:schemeClr val="accent2"/>
                    </a:solidFill>
                  </a:tcPr>
                </a:tc>
                <a:extLst>
                  <a:ext uri="{0D108BD9-81ED-4DB2-BD59-A6C34878D82A}">
                    <a16:rowId xmlns:a16="http://schemas.microsoft.com/office/drawing/2014/main" val="10000"/>
                  </a:ext>
                </a:extLst>
              </a:tr>
              <a:tr h="2286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a:ln>
                            <a:noFill/>
                          </a:ln>
                          <a:solidFill>
                            <a:schemeClr val="bg1"/>
                          </a:solidFill>
                          <a:effectLst/>
                          <a:latin typeface="Verdana" pitchFamily="34" charset="0"/>
                        </a:rPr>
                        <a:t>Exchange</a:t>
                      </a:r>
                    </a:p>
                  </a:txBody>
                  <a:tcPr horzOverflow="overflow">
                    <a:lnL cap="flat">
                      <a:noFill/>
                    </a:lnL>
                    <a:lnR>
                      <a:noFill/>
                    </a:lnR>
                    <a:lnT>
                      <a:noFill/>
                    </a:lnT>
                    <a:lnB>
                      <a:noFill/>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CBT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CBT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a:ln>
                            <a:noFill/>
                          </a:ln>
                          <a:solidFill>
                            <a:schemeClr val="tx1"/>
                          </a:solidFill>
                          <a:effectLst/>
                          <a:latin typeface="Verdana" pitchFamily="34" charset="0"/>
                        </a:rPr>
                        <a:t>CBT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a:ln>
                            <a:noFill/>
                          </a:ln>
                          <a:solidFill>
                            <a:schemeClr val="tx1"/>
                          </a:solidFill>
                          <a:effectLst/>
                          <a:latin typeface="Verdana" pitchFamily="34" charset="0"/>
                        </a:rPr>
                        <a:t>LIF - LIFFE</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a:ln>
                            <a:noFill/>
                          </a:ln>
                          <a:solidFill>
                            <a:schemeClr val="tx1"/>
                          </a:solidFill>
                          <a:effectLst/>
                          <a:latin typeface="Verdana" pitchFamily="34" charset="0"/>
                        </a:rPr>
                        <a:t>TSE</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2286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err="1">
                          <a:ln>
                            <a:noFill/>
                          </a:ln>
                          <a:solidFill>
                            <a:schemeClr val="bg1"/>
                          </a:solidFill>
                          <a:effectLst/>
                          <a:latin typeface="Verdana" pitchFamily="34" charset="0"/>
                        </a:rPr>
                        <a:t>Issuer</a:t>
                      </a:r>
                      <a:endParaRPr kumimoji="0" lang="de-CH" sz="1600" b="0" i="0" u="none" strike="noStrike" cap="none" normalizeH="0" baseline="0" dirty="0">
                        <a:ln>
                          <a:noFill/>
                        </a:ln>
                        <a:solidFill>
                          <a:schemeClr val="bg1"/>
                        </a:solidFill>
                        <a:effectLst/>
                        <a:latin typeface="Verdana" pitchFamily="34" charset="0"/>
                      </a:endParaRPr>
                    </a:p>
                  </a:txBody>
                  <a:tcPr horzOverflow="overflow">
                    <a:lnL cap="flat">
                      <a:noFill/>
                    </a:lnL>
                    <a:lnR>
                      <a:noFill/>
                    </a:lnR>
                    <a:lnT>
                      <a:noFill/>
                    </a:lnT>
                    <a:lnB>
                      <a:noFill/>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US</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US</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US</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UK</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a:ln>
                            <a:noFill/>
                          </a:ln>
                          <a:solidFill>
                            <a:schemeClr val="tx1"/>
                          </a:solidFill>
                          <a:effectLst/>
                          <a:latin typeface="Verdana" pitchFamily="34" charset="0"/>
                        </a:rPr>
                        <a:t>Japan</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2301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bg1"/>
                          </a:solidFill>
                          <a:effectLst/>
                          <a:latin typeface="Verdana" pitchFamily="34" charset="0"/>
                        </a:rPr>
                        <a:t>Tenor</a:t>
                      </a:r>
                    </a:p>
                  </a:txBody>
                  <a:tcPr horzOverflow="overflow">
                    <a:lnL cap="flat">
                      <a:noFill/>
                    </a:lnL>
                    <a:lnR>
                      <a:noFill/>
                    </a:lnR>
                    <a:lnT>
                      <a:noFill/>
                    </a:lnT>
                    <a:lnB>
                      <a:noFill/>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2 </a:t>
                      </a:r>
                      <a:r>
                        <a:rPr kumimoji="0" lang="de-CH" sz="1600" b="0" i="0" u="none" strike="noStrike" cap="none" normalizeH="0" baseline="0" dirty="0" err="1">
                          <a:ln>
                            <a:noFill/>
                          </a:ln>
                          <a:solidFill>
                            <a:schemeClr val="tx1"/>
                          </a:solidFill>
                          <a:effectLst/>
                          <a:latin typeface="Verdana" pitchFamily="34" charset="0"/>
                        </a:rPr>
                        <a:t>years</a:t>
                      </a:r>
                      <a:endParaRPr kumimoji="0" lang="de-CH" sz="1600" b="0" i="0" u="none" strike="noStrike" cap="none" normalizeH="0" baseline="0" dirty="0">
                        <a:ln>
                          <a:noFill/>
                        </a:ln>
                        <a:solidFill>
                          <a:schemeClr val="tx1"/>
                        </a:solidFill>
                        <a:effectLst/>
                        <a:latin typeface="Verdana"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10 </a:t>
                      </a:r>
                      <a:r>
                        <a:rPr kumimoji="0" lang="de-CH" sz="1600" b="0" i="0" u="none" strike="noStrike" cap="none" normalizeH="0" baseline="0" dirty="0" err="1">
                          <a:ln>
                            <a:noFill/>
                          </a:ln>
                          <a:solidFill>
                            <a:schemeClr val="tx1"/>
                          </a:solidFill>
                          <a:effectLst/>
                          <a:latin typeface="Verdana" pitchFamily="34" charset="0"/>
                        </a:rPr>
                        <a:t>years</a:t>
                      </a:r>
                      <a:endParaRPr kumimoji="0" lang="de-CH" sz="1600" b="0" i="0" u="none" strike="noStrike" cap="none" normalizeH="0" baseline="0" dirty="0">
                        <a:ln>
                          <a:noFill/>
                        </a:ln>
                        <a:solidFill>
                          <a:schemeClr val="tx1"/>
                        </a:solidFill>
                        <a:effectLst/>
                        <a:latin typeface="Verdana"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20 </a:t>
                      </a:r>
                      <a:r>
                        <a:rPr kumimoji="0" lang="de-CH" sz="1600" b="0" i="0" u="none" strike="noStrike" cap="none" normalizeH="0" baseline="0" dirty="0" err="1">
                          <a:ln>
                            <a:noFill/>
                          </a:ln>
                          <a:solidFill>
                            <a:schemeClr val="tx1"/>
                          </a:solidFill>
                          <a:effectLst/>
                          <a:latin typeface="Verdana" pitchFamily="34" charset="0"/>
                        </a:rPr>
                        <a:t>years</a:t>
                      </a:r>
                      <a:endParaRPr kumimoji="0" lang="de-CH" sz="1600" b="0" i="0" u="none" strike="noStrike" cap="none" normalizeH="0" baseline="0" dirty="0">
                        <a:ln>
                          <a:noFill/>
                        </a:ln>
                        <a:solidFill>
                          <a:schemeClr val="tx1"/>
                        </a:solidFill>
                        <a:effectLst/>
                        <a:latin typeface="Verdana"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10 </a:t>
                      </a:r>
                      <a:r>
                        <a:rPr kumimoji="0" lang="de-CH" sz="1600" b="0" i="0" u="none" strike="noStrike" cap="none" normalizeH="0" baseline="0" dirty="0" err="1">
                          <a:ln>
                            <a:noFill/>
                          </a:ln>
                          <a:solidFill>
                            <a:schemeClr val="tx1"/>
                          </a:solidFill>
                          <a:effectLst/>
                          <a:latin typeface="Verdana" pitchFamily="34" charset="0"/>
                        </a:rPr>
                        <a:t>years</a:t>
                      </a:r>
                      <a:endParaRPr kumimoji="0" lang="de-CH" sz="1600" b="0" i="0" u="none" strike="noStrike" cap="none" normalizeH="0" baseline="0" dirty="0">
                        <a:ln>
                          <a:noFill/>
                        </a:ln>
                        <a:solidFill>
                          <a:schemeClr val="tx1"/>
                        </a:solidFill>
                        <a:effectLst/>
                        <a:latin typeface="Verdana"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10 </a:t>
                      </a:r>
                      <a:r>
                        <a:rPr kumimoji="0" lang="de-CH" sz="1600" b="0" i="0" u="none" strike="noStrike" cap="none" normalizeH="0" baseline="0" dirty="0" err="1">
                          <a:ln>
                            <a:noFill/>
                          </a:ln>
                          <a:solidFill>
                            <a:schemeClr val="tx1"/>
                          </a:solidFill>
                          <a:effectLst/>
                          <a:latin typeface="Verdana" pitchFamily="34" charset="0"/>
                        </a:rPr>
                        <a:t>years</a:t>
                      </a:r>
                      <a:endParaRPr kumimoji="0" lang="de-CH" sz="1600" b="0" i="0" u="none" strike="noStrike" cap="none" normalizeH="0" baseline="0" dirty="0">
                        <a:ln>
                          <a:noFill/>
                        </a:ln>
                        <a:solidFill>
                          <a:schemeClr val="tx1"/>
                        </a:solidFill>
                        <a:effectLst/>
                        <a:latin typeface="Verdana"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2286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a:ln>
                            <a:noFill/>
                          </a:ln>
                          <a:solidFill>
                            <a:schemeClr val="bg1"/>
                          </a:solidFill>
                          <a:effectLst/>
                          <a:latin typeface="Verdana" pitchFamily="34" charset="0"/>
                        </a:rPr>
                        <a:t>Coupon</a:t>
                      </a:r>
                    </a:p>
                  </a:txBody>
                  <a:tcPr horzOverflow="overflow">
                    <a:lnL cap="flat">
                      <a:noFill/>
                    </a:lnL>
                    <a:lnR>
                      <a:noFill/>
                    </a:lnR>
                    <a:lnT>
                      <a:noFill/>
                    </a:lnT>
                    <a:lnB>
                      <a:noFill/>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a:ln>
                            <a:noFill/>
                          </a:ln>
                          <a:solidFill>
                            <a:schemeClr val="tx1"/>
                          </a:solidFill>
                          <a:effectLst/>
                          <a:latin typeface="Verdana" pitchFamily="34" charset="0"/>
                        </a:rPr>
                        <a:t>6%</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a:ln>
                            <a:noFill/>
                          </a:ln>
                          <a:solidFill>
                            <a:schemeClr val="tx1"/>
                          </a:solidFill>
                          <a:effectLst/>
                          <a:latin typeface="Verdana" pitchFamily="34" charset="0"/>
                        </a:rPr>
                        <a:t>6%</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6%</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6%</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a:ln>
                            <a:noFill/>
                          </a:ln>
                          <a:solidFill>
                            <a:schemeClr val="tx1"/>
                          </a:solidFill>
                          <a:effectLst/>
                          <a:latin typeface="Verdana" pitchFamily="34" charset="0"/>
                        </a:rPr>
                        <a:t>4%</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2301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err="1">
                          <a:ln>
                            <a:noFill/>
                          </a:ln>
                          <a:solidFill>
                            <a:schemeClr val="bg1"/>
                          </a:solidFill>
                          <a:effectLst/>
                          <a:latin typeface="Verdana" pitchFamily="34" charset="0"/>
                        </a:rPr>
                        <a:t>Basket</a:t>
                      </a:r>
                      <a:endParaRPr kumimoji="0" lang="de-CH" sz="1600" b="0" i="0" u="none" strike="noStrike" cap="none" normalizeH="0" baseline="0" dirty="0">
                        <a:ln>
                          <a:noFill/>
                        </a:ln>
                        <a:solidFill>
                          <a:schemeClr val="bg1"/>
                        </a:solidFill>
                        <a:effectLst/>
                        <a:latin typeface="Verdana" pitchFamily="34" charset="0"/>
                      </a:endParaRPr>
                    </a:p>
                  </a:txBody>
                  <a:tcPr horzOverflow="overflow">
                    <a:lnL cap="flat">
                      <a:noFill/>
                    </a:lnL>
                    <a:lnR>
                      <a:noFill/>
                    </a:lnR>
                    <a:lnT>
                      <a:noFill/>
                    </a:lnT>
                    <a:lnB>
                      <a:noFill/>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a:ln>
                            <a:noFill/>
                          </a:ln>
                          <a:solidFill>
                            <a:schemeClr val="tx1"/>
                          </a:solidFill>
                          <a:effectLst/>
                          <a:latin typeface="Verdana" pitchFamily="34" charset="0"/>
                        </a:rPr>
                        <a:t>8 -13</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a:ln>
                            <a:noFill/>
                          </a:ln>
                          <a:solidFill>
                            <a:schemeClr val="tx1"/>
                          </a:solidFill>
                          <a:effectLst/>
                          <a:latin typeface="Verdana" pitchFamily="34" charset="0"/>
                        </a:rPr>
                        <a:t>6.5 – 10</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a:ln>
                            <a:noFill/>
                          </a:ln>
                          <a:solidFill>
                            <a:schemeClr val="tx1"/>
                          </a:solidFill>
                          <a:effectLst/>
                          <a:latin typeface="Verdana" pitchFamily="34" charset="0"/>
                        </a:rPr>
                        <a:t>15-25</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8.75 – 13</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a:ln>
                            <a:noFill/>
                          </a:ln>
                          <a:solidFill>
                            <a:schemeClr val="tx1"/>
                          </a:solidFill>
                          <a:effectLst/>
                          <a:latin typeface="Verdana" pitchFamily="34" charset="0"/>
                        </a:rPr>
                        <a:t>24 - 35</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2301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err="1">
                          <a:ln>
                            <a:noFill/>
                          </a:ln>
                          <a:solidFill>
                            <a:schemeClr val="bg1"/>
                          </a:solidFill>
                          <a:effectLst/>
                          <a:latin typeface="Verdana" pitchFamily="34" charset="0"/>
                        </a:rPr>
                        <a:t>Contract</a:t>
                      </a:r>
                      <a:endParaRPr kumimoji="0" lang="de-CH" sz="1600" b="0" i="0" u="none" strike="noStrike" cap="none" normalizeH="0" baseline="0" dirty="0">
                        <a:ln>
                          <a:noFill/>
                        </a:ln>
                        <a:solidFill>
                          <a:schemeClr val="bg1"/>
                        </a:solidFill>
                        <a:effectLst/>
                        <a:latin typeface="Verdana" pitchFamily="34" charset="0"/>
                      </a:endParaRPr>
                    </a:p>
                  </a:txBody>
                  <a:tcPr horzOverflow="overflow">
                    <a:lnL cap="flat">
                      <a:noFill/>
                    </a:lnL>
                    <a:lnR>
                      <a:noFill/>
                    </a:lnR>
                    <a:lnT>
                      <a:noFill/>
                    </a:lnT>
                    <a:lnB cap="flat">
                      <a:noFill/>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a:ln>
                            <a:noFill/>
                          </a:ln>
                          <a:solidFill>
                            <a:schemeClr val="tx1"/>
                          </a:solidFill>
                          <a:effectLst/>
                          <a:latin typeface="Verdana" pitchFamily="34" charset="0"/>
                        </a:rPr>
                        <a:t>100‘000</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a:ln>
                            <a:noFill/>
                          </a:ln>
                          <a:solidFill>
                            <a:schemeClr val="tx1"/>
                          </a:solidFill>
                          <a:effectLst/>
                          <a:latin typeface="Verdana" pitchFamily="34" charset="0"/>
                        </a:rPr>
                        <a:t>100‘000</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a:ln>
                            <a:noFill/>
                          </a:ln>
                          <a:solidFill>
                            <a:schemeClr val="tx1"/>
                          </a:solidFill>
                          <a:effectLst/>
                          <a:latin typeface="Verdana" pitchFamily="34" charset="0"/>
                        </a:rPr>
                        <a:t>100‘000</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100‘000</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600" b="0" i="0" u="none" strike="noStrike" cap="none" normalizeH="0" baseline="0" dirty="0">
                          <a:ln>
                            <a:noFill/>
                          </a:ln>
                          <a:solidFill>
                            <a:schemeClr val="tx1"/>
                          </a:solidFill>
                          <a:effectLst/>
                          <a:latin typeface="Verdana" pitchFamily="34" charset="0"/>
                        </a:rPr>
                        <a:t>100 </a:t>
                      </a:r>
                      <a:r>
                        <a:rPr kumimoji="0" lang="de-CH" sz="1600" b="0" i="0" u="none" strike="noStrike" cap="none" normalizeH="0" baseline="0" dirty="0" err="1">
                          <a:ln>
                            <a:noFill/>
                          </a:ln>
                          <a:solidFill>
                            <a:schemeClr val="tx1"/>
                          </a:solidFill>
                          <a:effectLst/>
                          <a:latin typeface="Verdana" pitchFamily="34" charset="0"/>
                        </a:rPr>
                        <a:t>Mio</a:t>
                      </a:r>
                      <a:endParaRPr kumimoji="0" lang="de-CH" sz="1600" b="0" i="0" u="none" strike="noStrike" cap="none" normalizeH="0" baseline="0" dirty="0">
                        <a:ln>
                          <a:noFill/>
                        </a:ln>
                        <a:solidFill>
                          <a:schemeClr val="tx1"/>
                        </a:solidFill>
                        <a:effectLst/>
                        <a:latin typeface="Verdana" pitchFamily="34" charset="0"/>
                      </a:endParaRPr>
                    </a:p>
                  </a:txBody>
                  <a:tcPr horzOverflow="overflow">
                    <a:lnL>
                      <a:noFill/>
                    </a:lnL>
                    <a:lnR>
                      <a:noFill/>
                    </a:lnR>
                    <a:lnT>
                      <a:noFill/>
                    </a:lnT>
                    <a:lnB cap="flat">
                      <a:noFill/>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5231373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bellenplatzhalter 3">
            <a:extLst>
              <a:ext uri="{FF2B5EF4-FFF2-40B4-BE49-F238E27FC236}">
                <a16:creationId xmlns:a16="http://schemas.microsoft.com/office/drawing/2014/main" id="{90073013-EA75-40D3-9142-92D4EEF29792}"/>
              </a:ext>
            </a:extLst>
          </p:cNvPr>
          <p:cNvPicPr>
            <a:picLocks noGrp="1" noChangeAspect="1"/>
          </p:cNvPicPr>
          <p:nvPr>
            <p:ph type="tbl" idx="1"/>
          </p:nvPr>
        </p:nvPicPr>
        <p:blipFill>
          <a:blip r:embed="rId3"/>
          <a:stretch>
            <a:fillRect/>
          </a:stretch>
        </p:blipFill>
        <p:spPr>
          <a:xfrm>
            <a:off x="647700" y="2065027"/>
            <a:ext cx="8169275" cy="3551858"/>
          </a:xfrm>
          <a:prstGeom prst="rect">
            <a:avLst/>
          </a:prstGeom>
        </p:spPr>
      </p:pic>
      <p:sp>
        <p:nvSpPr>
          <p:cNvPr id="2" name="Titel 1"/>
          <p:cNvSpPr>
            <a:spLocks noGrp="1"/>
          </p:cNvSpPr>
          <p:nvPr>
            <p:ph type="title"/>
          </p:nvPr>
        </p:nvSpPr>
        <p:spPr/>
        <p:txBody>
          <a:bodyPr/>
          <a:lstStyle/>
          <a:p>
            <a:r>
              <a:rPr lang="de-CH" dirty="0"/>
              <a:t>Bond </a:t>
            </a:r>
            <a:r>
              <a:rPr lang="de-CH" dirty="0" err="1"/>
              <a:t>futures</a:t>
            </a:r>
            <a:r>
              <a:rPr lang="de-CH" dirty="0"/>
              <a:t> </a:t>
            </a:r>
            <a:r>
              <a:rPr lang="de-CH" dirty="0" err="1"/>
              <a:t>are</a:t>
            </a:r>
            <a:r>
              <a:rPr lang="de-CH" dirty="0"/>
              <a:t> </a:t>
            </a:r>
            <a:r>
              <a:rPr lang="de-CH" dirty="0" err="1"/>
              <a:t>quite</a:t>
            </a:r>
            <a:r>
              <a:rPr lang="de-CH" dirty="0"/>
              <a:t> liquid</a:t>
            </a:r>
          </a:p>
        </p:txBody>
      </p:sp>
    </p:spTree>
    <p:extLst>
      <p:ext uri="{BB962C8B-B14F-4D97-AF65-F5344CB8AC3E}">
        <p14:creationId xmlns:p14="http://schemas.microsoft.com/office/powerpoint/2010/main" val="32610312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Understanding </a:t>
            </a:r>
            <a:r>
              <a:rPr lang="de-CH" dirty="0" err="1"/>
              <a:t>the</a:t>
            </a:r>
            <a:r>
              <a:rPr lang="de-CH" dirty="0"/>
              <a:t> </a:t>
            </a:r>
            <a:r>
              <a:rPr lang="de-CH" dirty="0" err="1"/>
              <a:t>economics</a:t>
            </a:r>
            <a:r>
              <a:rPr lang="de-CH" dirty="0"/>
              <a:t> </a:t>
            </a:r>
            <a:r>
              <a:rPr lang="de-CH" dirty="0" err="1"/>
              <a:t>of</a:t>
            </a:r>
            <a:r>
              <a:rPr lang="de-CH" dirty="0"/>
              <a:t> </a:t>
            </a:r>
            <a:r>
              <a:rPr lang="de-CH" dirty="0" err="1"/>
              <a:t>bond</a:t>
            </a:r>
            <a:r>
              <a:rPr lang="de-CH" dirty="0"/>
              <a:t> </a:t>
            </a:r>
            <a:r>
              <a:rPr lang="de-CH" dirty="0" err="1"/>
              <a:t>futures</a:t>
            </a:r>
            <a:endParaRPr lang="de-CH" dirty="0"/>
          </a:p>
        </p:txBody>
      </p:sp>
      <p:sp>
        <p:nvSpPr>
          <p:cNvPr id="4" name="Line 3"/>
          <p:cNvSpPr>
            <a:spLocks noChangeShapeType="1"/>
          </p:cNvSpPr>
          <p:nvPr/>
        </p:nvSpPr>
        <p:spPr bwMode="auto">
          <a:xfrm flipV="1">
            <a:off x="890575" y="3500192"/>
            <a:ext cx="7356094" cy="245"/>
          </a:xfrm>
          <a:prstGeom prst="line">
            <a:avLst/>
          </a:prstGeom>
          <a:noFill/>
          <a:ln w="9525">
            <a:solidFill>
              <a:schemeClr val="tx1"/>
            </a:solidFill>
            <a:round/>
            <a:headEnd/>
            <a:tailEnd type="triangle" w="med" len="med"/>
          </a:ln>
        </p:spPr>
        <p:txBody>
          <a:bodyPr/>
          <a:lstStyle/>
          <a:p>
            <a:endParaRPr lang="de-DE"/>
          </a:p>
        </p:txBody>
      </p:sp>
      <p:sp>
        <p:nvSpPr>
          <p:cNvPr id="13" name="Rectangle 12"/>
          <p:cNvSpPr>
            <a:spLocks noChangeArrowheads="1"/>
          </p:cNvSpPr>
          <p:nvPr/>
        </p:nvSpPr>
        <p:spPr bwMode="auto">
          <a:xfrm>
            <a:off x="2567563" y="3255963"/>
            <a:ext cx="482166" cy="246063"/>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14" name="Rectangle 13"/>
          <p:cNvSpPr>
            <a:spLocks noChangeArrowheads="1"/>
          </p:cNvSpPr>
          <p:nvPr/>
        </p:nvSpPr>
        <p:spPr bwMode="auto">
          <a:xfrm>
            <a:off x="3133913" y="3255963"/>
            <a:ext cx="482166" cy="246063"/>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15" name="Rectangle 14"/>
          <p:cNvSpPr>
            <a:spLocks noChangeArrowheads="1"/>
          </p:cNvSpPr>
          <p:nvPr/>
        </p:nvSpPr>
        <p:spPr bwMode="auto">
          <a:xfrm>
            <a:off x="3711079" y="3255963"/>
            <a:ext cx="482166" cy="246063"/>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16" name="Rectangle 15"/>
          <p:cNvSpPr>
            <a:spLocks noChangeArrowheads="1"/>
          </p:cNvSpPr>
          <p:nvPr/>
        </p:nvSpPr>
        <p:spPr bwMode="auto">
          <a:xfrm>
            <a:off x="4268148" y="3255964"/>
            <a:ext cx="482165" cy="247660"/>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17" name="Rectangle 16"/>
          <p:cNvSpPr>
            <a:spLocks noChangeArrowheads="1"/>
          </p:cNvSpPr>
          <p:nvPr/>
        </p:nvSpPr>
        <p:spPr bwMode="auto">
          <a:xfrm>
            <a:off x="4821563" y="3255963"/>
            <a:ext cx="482166" cy="246063"/>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18" name="Rectangle 17"/>
          <p:cNvSpPr>
            <a:spLocks noChangeArrowheads="1"/>
          </p:cNvSpPr>
          <p:nvPr/>
        </p:nvSpPr>
        <p:spPr bwMode="auto">
          <a:xfrm>
            <a:off x="7611517" y="2742830"/>
            <a:ext cx="482166" cy="757363"/>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20" name="Rectangle 13"/>
          <p:cNvSpPr>
            <a:spLocks noChangeArrowheads="1"/>
          </p:cNvSpPr>
          <p:nvPr/>
        </p:nvSpPr>
        <p:spPr bwMode="auto">
          <a:xfrm>
            <a:off x="5369217" y="3254130"/>
            <a:ext cx="482166" cy="246063"/>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21" name="Rectangle 14"/>
          <p:cNvSpPr>
            <a:spLocks noChangeArrowheads="1"/>
          </p:cNvSpPr>
          <p:nvPr/>
        </p:nvSpPr>
        <p:spPr bwMode="auto">
          <a:xfrm>
            <a:off x="5946383" y="3254130"/>
            <a:ext cx="482166" cy="246063"/>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22" name="Rectangle 15"/>
          <p:cNvSpPr>
            <a:spLocks noChangeArrowheads="1"/>
          </p:cNvSpPr>
          <p:nvPr/>
        </p:nvSpPr>
        <p:spPr bwMode="auto">
          <a:xfrm>
            <a:off x="6503452" y="3254131"/>
            <a:ext cx="482165" cy="247660"/>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23" name="Rectangle 16"/>
          <p:cNvSpPr>
            <a:spLocks noChangeArrowheads="1"/>
          </p:cNvSpPr>
          <p:nvPr/>
        </p:nvSpPr>
        <p:spPr bwMode="auto">
          <a:xfrm>
            <a:off x="7056867" y="3254130"/>
            <a:ext cx="482166" cy="246063"/>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24" name="Rectangle 12"/>
          <p:cNvSpPr>
            <a:spLocks noChangeArrowheads="1"/>
          </p:cNvSpPr>
          <p:nvPr/>
        </p:nvSpPr>
        <p:spPr bwMode="auto">
          <a:xfrm>
            <a:off x="1961938" y="3518818"/>
            <a:ext cx="482166" cy="1219437"/>
          </a:xfrm>
          <a:prstGeom prst="rect">
            <a:avLst/>
          </a:prstGeom>
          <a:solidFill>
            <a:schemeClr val="accent4"/>
          </a:solidFill>
          <a:ln w="9525">
            <a:noFill/>
            <a:miter lim="800000"/>
            <a:headEnd/>
            <a:tailEnd/>
          </a:ln>
        </p:spPr>
        <p:txBody>
          <a:bodyPr wrap="none" anchor="ctr"/>
          <a:lstStyle/>
          <a:p>
            <a:endParaRPr lang="fr-FR">
              <a:latin typeface="Verdana" pitchFamily="34" charset="0"/>
            </a:endParaRPr>
          </a:p>
        </p:txBody>
      </p:sp>
      <p:sp>
        <p:nvSpPr>
          <p:cNvPr id="25" name="Text Box 8"/>
          <p:cNvSpPr txBox="1">
            <a:spLocks noChangeArrowheads="1"/>
          </p:cNvSpPr>
          <p:nvPr/>
        </p:nvSpPr>
        <p:spPr bwMode="auto">
          <a:xfrm>
            <a:off x="8246669" y="3218506"/>
            <a:ext cx="268288" cy="457200"/>
          </a:xfrm>
          <a:prstGeom prst="rect">
            <a:avLst/>
          </a:prstGeom>
          <a:noFill/>
          <a:ln w="9525">
            <a:noFill/>
            <a:miter lim="800000"/>
            <a:headEnd/>
            <a:tailEnd/>
          </a:ln>
        </p:spPr>
        <p:txBody>
          <a:bodyPr>
            <a:spAutoFit/>
          </a:bodyPr>
          <a:lstStyle/>
          <a:p>
            <a:r>
              <a:rPr lang="de-DE" sz="2400" dirty="0">
                <a:sym typeface="Symbol" pitchFamily="18" charset="2"/>
              </a:rPr>
              <a:t>t</a:t>
            </a:r>
          </a:p>
        </p:txBody>
      </p:sp>
      <p:sp>
        <p:nvSpPr>
          <p:cNvPr id="27" name="Rectangle 17"/>
          <p:cNvSpPr>
            <a:spLocks noChangeArrowheads="1"/>
          </p:cNvSpPr>
          <p:nvPr/>
        </p:nvSpPr>
        <p:spPr bwMode="auto">
          <a:xfrm>
            <a:off x="1114068" y="2363190"/>
            <a:ext cx="482166" cy="1167503"/>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28" name="Rectangle 12"/>
          <p:cNvSpPr>
            <a:spLocks noChangeArrowheads="1"/>
          </p:cNvSpPr>
          <p:nvPr/>
        </p:nvSpPr>
        <p:spPr bwMode="auto">
          <a:xfrm>
            <a:off x="1112904" y="3527375"/>
            <a:ext cx="482166" cy="1115878"/>
          </a:xfrm>
          <a:prstGeom prst="rect">
            <a:avLst/>
          </a:prstGeom>
          <a:solidFill>
            <a:schemeClr val="accent4">
              <a:lumMod val="40000"/>
              <a:lumOff val="60000"/>
            </a:schemeClr>
          </a:solidFill>
          <a:ln w="9525">
            <a:noFill/>
            <a:miter lim="800000"/>
            <a:headEnd/>
            <a:tailEnd/>
          </a:ln>
        </p:spPr>
        <p:txBody>
          <a:bodyPr wrap="none" anchor="ctr"/>
          <a:lstStyle/>
          <a:p>
            <a:endParaRPr lang="fr-FR">
              <a:latin typeface="Verdana" pitchFamily="34" charset="0"/>
            </a:endParaRPr>
          </a:p>
        </p:txBody>
      </p:sp>
      <p:sp>
        <p:nvSpPr>
          <p:cNvPr id="29" name="Text Box 17"/>
          <p:cNvSpPr txBox="1">
            <a:spLocks noChangeArrowheads="1"/>
          </p:cNvSpPr>
          <p:nvPr/>
        </p:nvSpPr>
        <p:spPr bwMode="auto">
          <a:xfrm>
            <a:off x="1067813" y="1905990"/>
            <a:ext cx="574675" cy="457200"/>
          </a:xfrm>
          <a:prstGeom prst="rect">
            <a:avLst/>
          </a:prstGeom>
          <a:noFill/>
          <a:ln w="9525">
            <a:noFill/>
            <a:miter lim="800000"/>
            <a:headEnd/>
            <a:tailEnd/>
          </a:ln>
        </p:spPr>
        <p:txBody>
          <a:bodyPr wrap="none">
            <a:spAutoFit/>
          </a:bodyPr>
          <a:lstStyle/>
          <a:p>
            <a:pPr eaLnBrk="0" hangingPunct="0"/>
            <a:r>
              <a:rPr lang="de-CH" sz="2400" dirty="0">
                <a:latin typeface="Times" pitchFamily="18" charset="0"/>
              </a:rPr>
              <a:t>PV</a:t>
            </a:r>
          </a:p>
        </p:txBody>
      </p:sp>
      <p:cxnSp>
        <p:nvCxnSpPr>
          <p:cNvPr id="31" name="Gerade Verbindung 30"/>
          <p:cNvCxnSpPr/>
          <p:nvPr/>
        </p:nvCxnSpPr>
        <p:spPr>
          <a:xfrm>
            <a:off x="2208807" y="2363190"/>
            <a:ext cx="0" cy="2648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feld 37"/>
          <p:cNvSpPr txBox="1"/>
          <p:nvPr/>
        </p:nvSpPr>
        <p:spPr>
          <a:xfrm>
            <a:off x="1397345" y="5011387"/>
            <a:ext cx="1611351" cy="338554"/>
          </a:xfrm>
          <a:prstGeom prst="rect">
            <a:avLst/>
          </a:prstGeom>
          <a:noFill/>
        </p:spPr>
        <p:txBody>
          <a:bodyPr wrap="square" rtlCol="0">
            <a:spAutoFit/>
          </a:bodyPr>
          <a:lstStyle/>
          <a:p>
            <a:pPr algn="ctr"/>
            <a:r>
              <a:rPr lang="de-CH" sz="1600" dirty="0" err="1">
                <a:latin typeface="+mn-lt"/>
              </a:rPr>
              <a:t>Delivery</a:t>
            </a:r>
            <a:r>
              <a:rPr lang="de-CH" sz="1600" dirty="0">
                <a:latin typeface="+mn-lt"/>
              </a:rPr>
              <a:t> Date</a:t>
            </a:r>
          </a:p>
        </p:txBody>
      </p:sp>
      <p:sp>
        <p:nvSpPr>
          <p:cNvPr id="39" name="Rectangle 13"/>
          <p:cNvSpPr>
            <a:spLocks noChangeArrowheads="1"/>
          </p:cNvSpPr>
          <p:nvPr/>
        </p:nvSpPr>
        <p:spPr bwMode="auto">
          <a:xfrm>
            <a:off x="2298029" y="3381311"/>
            <a:ext cx="482166" cy="124146"/>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40" name="Rectangle 14"/>
          <p:cNvSpPr>
            <a:spLocks noChangeArrowheads="1"/>
          </p:cNvSpPr>
          <p:nvPr/>
        </p:nvSpPr>
        <p:spPr bwMode="auto">
          <a:xfrm>
            <a:off x="2875195" y="3381311"/>
            <a:ext cx="482166" cy="124146"/>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41" name="Rectangle 15"/>
          <p:cNvSpPr>
            <a:spLocks noChangeArrowheads="1"/>
          </p:cNvSpPr>
          <p:nvPr/>
        </p:nvSpPr>
        <p:spPr bwMode="auto">
          <a:xfrm>
            <a:off x="3432264" y="3382102"/>
            <a:ext cx="482165" cy="124952"/>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42" name="Rectangle 16"/>
          <p:cNvSpPr>
            <a:spLocks noChangeArrowheads="1"/>
          </p:cNvSpPr>
          <p:nvPr/>
        </p:nvSpPr>
        <p:spPr bwMode="auto">
          <a:xfrm>
            <a:off x="3985679" y="3381311"/>
            <a:ext cx="482166" cy="124146"/>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43" name="Rectangle 17"/>
          <p:cNvSpPr>
            <a:spLocks noChangeArrowheads="1"/>
          </p:cNvSpPr>
          <p:nvPr/>
        </p:nvSpPr>
        <p:spPr bwMode="auto">
          <a:xfrm>
            <a:off x="6775633" y="2458193"/>
            <a:ext cx="482166" cy="1045432"/>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44" name="Rectangle 13"/>
          <p:cNvSpPr>
            <a:spLocks noChangeArrowheads="1"/>
          </p:cNvSpPr>
          <p:nvPr/>
        </p:nvSpPr>
        <p:spPr bwMode="auto">
          <a:xfrm>
            <a:off x="4533333" y="3379478"/>
            <a:ext cx="482166" cy="124146"/>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45" name="Rectangle 14"/>
          <p:cNvSpPr>
            <a:spLocks noChangeArrowheads="1"/>
          </p:cNvSpPr>
          <p:nvPr/>
        </p:nvSpPr>
        <p:spPr bwMode="auto">
          <a:xfrm>
            <a:off x="5110499" y="3379478"/>
            <a:ext cx="482166" cy="124146"/>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46" name="Rectangle 15"/>
          <p:cNvSpPr>
            <a:spLocks noChangeArrowheads="1"/>
          </p:cNvSpPr>
          <p:nvPr/>
        </p:nvSpPr>
        <p:spPr bwMode="auto">
          <a:xfrm>
            <a:off x="5667568" y="3380269"/>
            <a:ext cx="482165" cy="124952"/>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47" name="Rectangle 16"/>
          <p:cNvSpPr>
            <a:spLocks noChangeArrowheads="1"/>
          </p:cNvSpPr>
          <p:nvPr/>
        </p:nvSpPr>
        <p:spPr bwMode="auto">
          <a:xfrm>
            <a:off x="6220983" y="3379478"/>
            <a:ext cx="482166" cy="124146"/>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Tree>
    <p:extLst>
      <p:ext uri="{BB962C8B-B14F-4D97-AF65-F5344CB8AC3E}">
        <p14:creationId xmlns:p14="http://schemas.microsoft.com/office/powerpoint/2010/main" val="86552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18"/>
                                        </p:tgtEl>
                                        <p:attrNameLst>
                                          <p:attrName>style.opacity</p:attrName>
                                        </p:attrNameLst>
                                      </p:cBhvr>
                                      <p:to>
                                        <p:strVal val="0.25"/>
                                      </p:to>
                                    </p:set>
                                    <p:animEffect filter="image" prLst="opacity: 0.25">
                                      <p:cBhvr rctx="IE">
                                        <p:cTn id="7" dur="indefinite"/>
                                        <p:tgtEl>
                                          <p:spTgt spid="18"/>
                                        </p:tgtEl>
                                      </p:cBhvr>
                                    </p:animEffect>
                                  </p:childTnLst>
                                </p:cTn>
                              </p:par>
                              <p:par>
                                <p:cTn id="8" presetID="9" presetClass="emph" presetSubtype="0" grpId="0" nodeType="withEffect">
                                  <p:stCondLst>
                                    <p:cond delay="0"/>
                                  </p:stCondLst>
                                  <p:childTnLst>
                                    <p:set>
                                      <p:cBhvr rctx="PPT">
                                        <p:cTn id="9" dur="indefinite"/>
                                        <p:tgtEl>
                                          <p:spTgt spid="13"/>
                                        </p:tgtEl>
                                        <p:attrNameLst>
                                          <p:attrName>style.opacity</p:attrName>
                                        </p:attrNameLst>
                                      </p:cBhvr>
                                      <p:to>
                                        <p:strVal val="0.25"/>
                                      </p:to>
                                    </p:set>
                                    <p:animEffect filter="image" prLst="opacity: 0.25">
                                      <p:cBhvr rctx="IE">
                                        <p:cTn id="10" dur="indefinite"/>
                                        <p:tgtEl>
                                          <p:spTgt spid="13"/>
                                        </p:tgtEl>
                                      </p:cBhvr>
                                    </p:animEffect>
                                  </p:childTnLst>
                                </p:cTn>
                              </p:par>
                              <p:par>
                                <p:cTn id="11" presetID="9" presetClass="emph" presetSubtype="0" grpId="0" nodeType="withEffect">
                                  <p:stCondLst>
                                    <p:cond delay="0"/>
                                  </p:stCondLst>
                                  <p:childTnLst>
                                    <p:set>
                                      <p:cBhvr rctx="PPT">
                                        <p:cTn id="12" dur="indefinite"/>
                                        <p:tgtEl>
                                          <p:spTgt spid="14"/>
                                        </p:tgtEl>
                                        <p:attrNameLst>
                                          <p:attrName>style.opacity</p:attrName>
                                        </p:attrNameLst>
                                      </p:cBhvr>
                                      <p:to>
                                        <p:strVal val="0.25"/>
                                      </p:to>
                                    </p:set>
                                    <p:animEffect filter="image" prLst="opacity: 0.25">
                                      <p:cBhvr rctx="IE">
                                        <p:cTn id="13" dur="indefinite"/>
                                        <p:tgtEl>
                                          <p:spTgt spid="14"/>
                                        </p:tgtEl>
                                      </p:cBhvr>
                                    </p:animEffect>
                                  </p:childTnLst>
                                </p:cTn>
                              </p:par>
                              <p:par>
                                <p:cTn id="14" presetID="9" presetClass="emph" presetSubtype="0" grpId="0" nodeType="withEffect">
                                  <p:stCondLst>
                                    <p:cond delay="0"/>
                                  </p:stCondLst>
                                  <p:childTnLst>
                                    <p:set>
                                      <p:cBhvr rctx="PPT">
                                        <p:cTn id="15" dur="indefinite"/>
                                        <p:tgtEl>
                                          <p:spTgt spid="15"/>
                                        </p:tgtEl>
                                        <p:attrNameLst>
                                          <p:attrName>style.opacity</p:attrName>
                                        </p:attrNameLst>
                                      </p:cBhvr>
                                      <p:to>
                                        <p:strVal val="0.25"/>
                                      </p:to>
                                    </p:set>
                                    <p:animEffect filter="image" prLst="opacity: 0.25">
                                      <p:cBhvr rctx="IE">
                                        <p:cTn id="16" dur="indefinite"/>
                                        <p:tgtEl>
                                          <p:spTgt spid="15"/>
                                        </p:tgtEl>
                                      </p:cBhvr>
                                    </p:animEffect>
                                  </p:childTnLst>
                                </p:cTn>
                              </p:par>
                              <p:par>
                                <p:cTn id="17" presetID="9" presetClass="emph" presetSubtype="0" grpId="0" nodeType="withEffect">
                                  <p:stCondLst>
                                    <p:cond delay="0"/>
                                  </p:stCondLst>
                                  <p:childTnLst>
                                    <p:set>
                                      <p:cBhvr rctx="PPT">
                                        <p:cTn id="18" dur="indefinite"/>
                                        <p:tgtEl>
                                          <p:spTgt spid="16"/>
                                        </p:tgtEl>
                                        <p:attrNameLst>
                                          <p:attrName>style.opacity</p:attrName>
                                        </p:attrNameLst>
                                      </p:cBhvr>
                                      <p:to>
                                        <p:strVal val="0.25"/>
                                      </p:to>
                                    </p:set>
                                    <p:animEffect filter="image" prLst="opacity: 0.25">
                                      <p:cBhvr rctx="IE">
                                        <p:cTn id="19" dur="indefinite"/>
                                        <p:tgtEl>
                                          <p:spTgt spid="16"/>
                                        </p:tgtEl>
                                      </p:cBhvr>
                                    </p:animEffect>
                                  </p:childTnLst>
                                </p:cTn>
                              </p:par>
                              <p:par>
                                <p:cTn id="20" presetID="9" presetClass="emph" presetSubtype="0" grpId="0" nodeType="withEffect">
                                  <p:stCondLst>
                                    <p:cond delay="0"/>
                                  </p:stCondLst>
                                  <p:childTnLst>
                                    <p:set>
                                      <p:cBhvr rctx="PPT">
                                        <p:cTn id="21" dur="indefinite"/>
                                        <p:tgtEl>
                                          <p:spTgt spid="17"/>
                                        </p:tgtEl>
                                        <p:attrNameLst>
                                          <p:attrName>style.opacity</p:attrName>
                                        </p:attrNameLst>
                                      </p:cBhvr>
                                      <p:to>
                                        <p:strVal val="0.25"/>
                                      </p:to>
                                    </p:set>
                                    <p:animEffect filter="image" prLst="opacity: 0.25">
                                      <p:cBhvr rctx="IE">
                                        <p:cTn id="22" dur="indefinite"/>
                                        <p:tgtEl>
                                          <p:spTgt spid="17"/>
                                        </p:tgtEl>
                                      </p:cBhvr>
                                    </p:animEffect>
                                  </p:childTnLst>
                                </p:cTn>
                              </p:par>
                              <p:par>
                                <p:cTn id="23" presetID="9" presetClass="emph" presetSubtype="0" grpId="0" nodeType="withEffect">
                                  <p:stCondLst>
                                    <p:cond delay="0"/>
                                  </p:stCondLst>
                                  <p:childTnLst>
                                    <p:set>
                                      <p:cBhvr rctx="PPT">
                                        <p:cTn id="24" dur="indefinite"/>
                                        <p:tgtEl>
                                          <p:spTgt spid="20"/>
                                        </p:tgtEl>
                                        <p:attrNameLst>
                                          <p:attrName>style.opacity</p:attrName>
                                        </p:attrNameLst>
                                      </p:cBhvr>
                                      <p:to>
                                        <p:strVal val="0.25"/>
                                      </p:to>
                                    </p:set>
                                    <p:animEffect filter="image" prLst="opacity: 0.25">
                                      <p:cBhvr rctx="IE">
                                        <p:cTn id="25" dur="indefinite"/>
                                        <p:tgtEl>
                                          <p:spTgt spid="20"/>
                                        </p:tgtEl>
                                      </p:cBhvr>
                                    </p:animEffect>
                                  </p:childTnLst>
                                </p:cTn>
                              </p:par>
                              <p:par>
                                <p:cTn id="26" presetID="9" presetClass="emph" presetSubtype="0" grpId="0" nodeType="withEffect">
                                  <p:stCondLst>
                                    <p:cond delay="0"/>
                                  </p:stCondLst>
                                  <p:childTnLst>
                                    <p:set>
                                      <p:cBhvr rctx="PPT">
                                        <p:cTn id="27" dur="indefinite"/>
                                        <p:tgtEl>
                                          <p:spTgt spid="21"/>
                                        </p:tgtEl>
                                        <p:attrNameLst>
                                          <p:attrName>style.opacity</p:attrName>
                                        </p:attrNameLst>
                                      </p:cBhvr>
                                      <p:to>
                                        <p:strVal val="0.25"/>
                                      </p:to>
                                    </p:set>
                                    <p:animEffect filter="image" prLst="opacity: 0.25">
                                      <p:cBhvr rctx="IE">
                                        <p:cTn id="28" dur="indefinite"/>
                                        <p:tgtEl>
                                          <p:spTgt spid="21"/>
                                        </p:tgtEl>
                                      </p:cBhvr>
                                    </p:animEffect>
                                  </p:childTnLst>
                                </p:cTn>
                              </p:par>
                              <p:par>
                                <p:cTn id="29" presetID="9" presetClass="emph" presetSubtype="0" grpId="0" nodeType="withEffect">
                                  <p:stCondLst>
                                    <p:cond delay="0"/>
                                  </p:stCondLst>
                                  <p:childTnLst>
                                    <p:set>
                                      <p:cBhvr rctx="PPT">
                                        <p:cTn id="30" dur="indefinite"/>
                                        <p:tgtEl>
                                          <p:spTgt spid="22"/>
                                        </p:tgtEl>
                                        <p:attrNameLst>
                                          <p:attrName>style.opacity</p:attrName>
                                        </p:attrNameLst>
                                      </p:cBhvr>
                                      <p:to>
                                        <p:strVal val="0.25"/>
                                      </p:to>
                                    </p:set>
                                    <p:animEffect filter="image" prLst="opacity: 0.25">
                                      <p:cBhvr rctx="IE">
                                        <p:cTn id="31" dur="indefinite"/>
                                        <p:tgtEl>
                                          <p:spTgt spid="22"/>
                                        </p:tgtEl>
                                      </p:cBhvr>
                                    </p:animEffect>
                                  </p:childTnLst>
                                </p:cTn>
                              </p:par>
                              <p:par>
                                <p:cTn id="32" presetID="9" presetClass="emph" presetSubtype="0" grpId="0" nodeType="withEffect">
                                  <p:stCondLst>
                                    <p:cond delay="0"/>
                                  </p:stCondLst>
                                  <p:childTnLst>
                                    <p:set>
                                      <p:cBhvr rctx="PPT">
                                        <p:cTn id="33" dur="indefinite"/>
                                        <p:tgtEl>
                                          <p:spTgt spid="23"/>
                                        </p:tgtEl>
                                        <p:attrNameLst>
                                          <p:attrName>style.opacity</p:attrName>
                                        </p:attrNameLst>
                                      </p:cBhvr>
                                      <p:to>
                                        <p:strVal val="0.25"/>
                                      </p:to>
                                    </p:set>
                                    <p:animEffect filter="image" prLst="opacity: 0.25">
                                      <p:cBhvr rctx="IE">
                                        <p:cTn id="34" dur="indefinite"/>
                                        <p:tgtEl>
                                          <p:spTgt spid="2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down)">
                                      <p:cBhvr>
                                        <p:cTn id="37" dur="2000"/>
                                        <p:tgtEl>
                                          <p:spTgt spid="3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wipe(down)">
                                      <p:cBhvr>
                                        <p:cTn id="40" dur="2000"/>
                                        <p:tgtEl>
                                          <p:spTgt spid="40"/>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down)">
                                      <p:cBhvr>
                                        <p:cTn id="43" dur="2000"/>
                                        <p:tgtEl>
                                          <p:spTgt spid="4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down)">
                                      <p:cBhvr>
                                        <p:cTn id="46" dur="2000"/>
                                        <p:tgtEl>
                                          <p:spTgt spid="42"/>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down)">
                                      <p:cBhvr>
                                        <p:cTn id="49" dur="2000"/>
                                        <p:tgtEl>
                                          <p:spTgt spid="44"/>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down)">
                                      <p:cBhvr>
                                        <p:cTn id="52" dur="2000"/>
                                        <p:tgtEl>
                                          <p:spTgt spid="45"/>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wipe(down)">
                                      <p:cBhvr>
                                        <p:cTn id="55" dur="2000"/>
                                        <p:tgtEl>
                                          <p:spTgt spid="46"/>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wipe(down)">
                                      <p:cBhvr>
                                        <p:cTn id="58" dur="2000"/>
                                        <p:tgtEl>
                                          <p:spTgt spid="47"/>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down)">
                                      <p:cBhvr>
                                        <p:cTn id="61" dur="2000"/>
                                        <p:tgtEl>
                                          <p:spTgt spid="43"/>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7"/>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2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20" grpId="0" animBg="1"/>
      <p:bldP spid="21" grpId="0" animBg="1"/>
      <p:bldP spid="22" grpId="0" animBg="1"/>
      <p:bldP spid="23" grpId="0" animBg="1"/>
      <p:bldP spid="24" grpId="0" animBg="1"/>
      <p:bldP spid="27" grpId="0" animBg="1"/>
      <p:bldP spid="28" grpId="0" animBg="1"/>
      <p:bldP spid="29" grpId="0"/>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2" name="Object 6"/>
          <p:cNvGraphicFramePr>
            <a:graphicFrameLocks noGrp="1" noChangeAspect="1"/>
          </p:cNvGraphicFramePr>
          <p:nvPr>
            <p:ph sz="quarter" idx="4"/>
            <p:extLst>
              <p:ext uri="{D42A27DB-BD31-4B8C-83A1-F6EECF244321}">
                <p14:modId xmlns:p14="http://schemas.microsoft.com/office/powerpoint/2010/main" val="1430536052"/>
              </p:ext>
            </p:extLst>
          </p:nvPr>
        </p:nvGraphicFramePr>
        <p:xfrm>
          <a:off x="6762750" y="1866184"/>
          <a:ext cx="1716087" cy="531812"/>
        </p:xfrm>
        <a:graphic>
          <a:graphicData uri="http://schemas.openxmlformats.org/presentationml/2006/ole">
            <mc:AlternateContent xmlns:mc="http://schemas.openxmlformats.org/markup-compatibility/2006">
              <mc:Choice xmlns:v="urn:schemas-microsoft-com:vml" Requires="v">
                <p:oleObj spid="_x0000_s1723543" name="Formel" r:id="rId4" imgW="1269720" imgH="393480" progId="Equation.3">
                  <p:embed/>
                </p:oleObj>
              </mc:Choice>
              <mc:Fallback>
                <p:oleObj name="Formel" r:id="rId4" imgW="1269720" imgH="393480" progId="Equation.3">
                  <p:embed/>
                  <p:pic>
                    <p:nvPicPr>
                      <p:cNvPr id="0" name=""/>
                      <p:cNvPicPr>
                        <a:picLocks noChangeAspect="1" noChangeArrowheads="1"/>
                      </p:cNvPicPr>
                      <p:nvPr/>
                    </p:nvPicPr>
                    <p:blipFill>
                      <a:blip r:embed="rId5"/>
                      <a:srcRect/>
                      <a:stretch>
                        <a:fillRect/>
                      </a:stretch>
                    </p:blipFill>
                    <p:spPr bwMode="auto">
                      <a:xfrm>
                        <a:off x="6762750" y="1866184"/>
                        <a:ext cx="1716087" cy="531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33" name="Object 11"/>
          <p:cNvGraphicFramePr>
            <a:graphicFrameLocks noChangeAspect="1"/>
          </p:cNvGraphicFramePr>
          <p:nvPr>
            <p:extLst>
              <p:ext uri="{D42A27DB-BD31-4B8C-83A1-F6EECF244321}">
                <p14:modId xmlns:p14="http://schemas.microsoft.com/office/powerpoint/2010/main" val="3731075472"/>
              </p:ext>
            </p:extLst>
          </p:nvPr>
        </p:nvGraphicFramePr>
        <p:xfrm>
          <a:off x="4956175" y="5375769"/>
          <a:ext cx="2143125" cy="592137"/>
        </p:xfrm>
        <a:graphic>
          <a:graphicData uri="http://schemas.openxmlformats.org/presentationml/2006/ole">
            <mc:AlternateContent xmlns:mc="http://schemas.openxmlformats.org/markup-compatibility/2006">
              <mc:Choice xmlns:v="urn:schemas-microsoft-com:vml" Requires="v">
                <p:oleObj spid="_x0000_s1723544" name="Formel" r:id="rId6" imgW="1854000" imgH="469800" progId="Equation.3">
                  <p:embed/>
                </p:oleObj>
              </mc:Choice>
              <mc:Fallback>
                <p:oleObj name="Formel" r:id="rId6" imgW="1854000" imgH="469800" progId="Equation.3">
                  <p:embed/>
                  <p:pic>
                    <p:nvPicPr>
                      <p:cNvPr id="0" name=""/>
                      <p:cNvPicPr>
                        <a:picLocks noChangeAspect="1" noChangeArrowheads="1"/>
                      </p:cNvPicPr>
                      <p:nvPr/>
                    </p:nvPicPr>
                    <p:blipFill>
                      <a:blip r:embed="rId7"/>
                      <a:srcRect/>
                      <a:stretch>
                        <a:fillRect/>
                      </a:stretch>
                    </p:blipFill>
                    <p:spPr bwMode="auto">
                      <a:xfrm>
                        <a:off x="4956175" y="5375769"/>
                        <a:ext cx="2143125" cy="592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145" name="Line 16"/>
          <p:cNvSpPr>
            <a:spLocks noChangeShapeType="1"/>
          </p:cNvSpPr>
          <p:nvPr/>
        </p:nvSpPr>
        <p:spPr bwMode="auto">
          <a:xfrm>
            <a:off x="3840087" y="1944096"/>
            <a:ext cx="2011438" cy="0"/>
          </a:xfrm>
          <a:prstGeom prst="line">
            <a:avLst/>
          </a:prstGeom>
          <a:noFill/>
          <a:ln w="76200">
            <a:solidFill>
              <a:schemeClr val="accent1"/>
            </a:solidFill>
            <a:round/>
            <a:headEnd/>
            <a:tailEnd type="triangle" w="med" len="med"/>
          </a:ln>
        </p:spPr>
        <p:txBody>
          <a:bodyPr/>
          <a:lstStyle/>
          <a:p>
            <a:endParaRPr lang="de-DE" sz="1400"/>
          </a:p>
        </p:txBody>
      </p:sp>
      <p:sp>
        <p:nvSpPr>
          <p:cNvPr id="48146" name="Line 17"/>
          <p:cNvSpPr>
            <a:spLocks noChangeShapeType="1"/>
          </p:cNvSpPr>
          <p:nvPr/>
        </p:nvSpPr>
        <p:spPr bwMode="auto">
          <a:xfrm>
            <a:off x="6585290" y="1991597"/>
            <a:ext cx="0" cy="935038"/>
          </a:xfrm>
          <a:prstGeom prst="line">
            <a:avLst/>
          </a:prstGeom>
          <a:noFill/>
          <a:ln w="76200">
            <a:solidFill>
              <a:schemeClr val="accent1"/>
            </a:solidFill>
            <a:round/>
            <a:headEnd/>
            <a:tailEnd type="triangle" w="med" len="med"/>
          </a:ln>
        </p:spPr>
        <p:txBody>
          <a:bodyPr/>
          <a:lstStyle/>
          <a:p>
            <a:endParaRPr lang="de-DE" sz="1400"/>
          </a:p>
        </p:txBody>
      </p:sp>
      <p:sp>
        <p:nvSpPr>
          <p:cNvPr id="48147" name="Line 18"/>
          <p:cNvSpPr>
            <a:spLocks noChangeShapeType="1"/>
          </p:cNvSpPr>
          <p:nvPr/>
        </p:nvSpPr>
        <p:spPr bwMode="auto">
          <a:xfrm>
            <a:off x="3840086" y="3532421"/>
            <a:ext cx="1966989" cy="0"/>
          </a:xfrm>
          <a:prstGeom prst="line">
            <a:avLst/>
          </a:prstGeom>
          <a:noFill/>
          <a:ln w="76200">
            <a:solidFill>
              <a:schemeClr val="accent1"/>
            </a:solidFill>
            <a:round/>
            <a:headEnd/>
            <a:tailEnd type="triangle" w="med" len="med"/>
          </a:ln>
        </p:spPr>
        <p:txBody>
          <a:bodyPr/>
          <a:lstStyle/>
          <a:p>
            <a:endParaRPr lang="de-DE" sz="1400"/>
          </a:p>
        </p:txBody>
      </p:sp>
      <p:sp>
        <p:nvSpPr>
          <p:cNvPr id="48148" name="Line 19"/>
          <p:cNvSpPr>
            <a:spLocks noChangeShapeType="1"/>
          </p:cNvSpPr>
          <p:nvPr/>
        </p:nvSpPr>
        <p:spPr bwMode="auto">
          <a:xfrm>
            <a:off x="6610875" y="3615546"/>
            <a:ext cx="0" cy="584263"/>
          </a:xfrm>
          <a:prstGeom prst="line">
            <a:avLst/>
          </a:prstGeom>
          <a:noFill/>
          <a:ln w="76200">
            <a:solidFill>
              <a:schemeClr val="accent1"/>
            </a:solidFill>
            <a:round/>
            <a:headEnd/>
            <a:tailEnd type="triangle" w="med" len="med"/>
          </a:ln>
        </p:spPr>
        <p:txBody>
          <a:bodyPr/>
          <a:lstStyle/>
          <a:p>
            <a:endParaRPr lang="de-DE" sz="1400"/>
          </a:p>
        </p:txBody>
      </p:sp>
      <p:sp>
        <p:nvSpPr>
          <p:cNvPr id="48149" name="Line 20"/>
          <p:cNvSpPr>
            <a:spLocks noChangeShapeType="1"/>
          </p:cNvSpPr>
          <p:nvPr/>
        </p:nvSpPr>
        <p:spPr bwMode="auto">
          <a:xfrm flipH="1">
            <a:off x="5556438" y="5186947"/>
            <a:ext cx="971308" cy="0"/>
          </a:xfrm>
          <a:prstGeom prst="line">
            <a:avLst/>
          </a:prstGeom>
          <a:noFill/>
          <a:ln w="76200">
            <a:solidFill>
              <a:schemeClr val="accent1"/>
            </a:solidFill>
            <a:round/>
            <a:headEnd/>
            <a:tailEnd type="triangle" w="med" len="med"/>
          </a:ln>
        </p:spPr>
        <p:txBody>
          <a:bodyPr/>
          <a:lstStyle/>
          <a:p>
            <a:endParaRPr lang="de-DE" sz="1400"/>
          </a:p>
        </p:txBody>
      </p:sp>
      <p:sp>
        <p:nvSpPr>
          <p:cNvPr id="48150" name="Rectangle 27"/>
          <p:cNvSpPr>
            <a:spLocks noChangeArrowheads="1"/>
          </p:cNvSpPr>
          <p:nvPr/>
        </p:nvSpPr>
        <p:spPr bwMode="auto">
          <a:xfrm>
            <a:off x="2775419" y="1606971"/>
            <a:ext cx="657231" cy="215444"/>
          </a:xfrm>
          <a:prstGeom prst="rect">
            <a:avLst/>
          </a:prstGeom>
          <a:noFill/>
          <a:ln w="9525">
            <a:noFill/>
            <a:miter lim="800000"/>
            <a:headEnd/>
            <a:tailEnd/>
          </a:ln>
        </p:spPr>
        <p:txBody>
          <a:bodyPr wrap="none" lIns="0" tIns="0" rIns="0" bIns="0">
            <a:spAutoFit/>
          </a:bodyPr>
          <a:lstStyle/>
          <a:p>
            <a:r>
              <a:rPr lang="de-CH" sz="1400" dirty="0">
                <a:solidFill>
                  <a:srgbClr val="000000"/>
                </a:solidFill>
                <a:latin typeface="Akzidenz Grotesk Light"/>
              </a:rPr>
              <a:t>Nominal</a:t>
            </a:r>
            <a:endParaRPr lang="de-CH" sz="1400" dirty="0"/>
          </a:p>
        </p:txBody>
      </p:sp>
      <p:sp>
        <p:nvSpPr>
          <p:cNvPr id="48153" name="Rectangle 30"/>
          <p:cNvSpPr>
            <a:spLocks noChangeArrowheads="1"/>
          </p:cNvSpPr>
          <p:nvPr/>
        </p:nvSpPr>
        <p:spPr bwMode="auto">
          <a:xfrm>
            <a:off x="3898366" y="1616496"/>
            <a:ext cx="971064" cy="215444"/>
          </a:xfrm>
          <a:prstGeom prst="rect">
            <a:avLst/>
          </a:prstGeom>
          <a:noFill/>
          <a:ln w="9525">
            <a:noFill/>
            <a:miter lim="800000"/>
            <a:headEnd/>
            <a:tailEnd/>
          </a:ln>
        </p:spPr>
        <p:txBody>
          <a:bodyPr wrap="square" lIns="0" tIns="0" rIns="0" bIns="0">
            <a:spAutoFit/>
          </a:bodyPr>
          <a:lstStyle/>
          <a:p>
            <a:pPr algn="r"/>
            <a:r>
              <a:rPr lang="de-CH" sz="1400" dirty="0">
                <a:solidFill>
                  <a:srgbClr val="000000"/>
                </a:solidFill>
                <a:latin typeface="Akzidenz Grotesk Light"/>
              </a:rPr>
              <a:t>Value (V)</a:t>
            </a:r>
            <a:endParaRPr lang="de-CH" sz="1400" dirty="0"/>
          </a:p>
        </p:txBody>
      </p:sp>
      <p:sp>
        <p:nvSpPr>
          <p:cNvPr id="48154" name="Rectangle 31"/>
          <p:cNvSpPr>
            <a:spLocks noChangeArrowheads="1"/>
          </p:cNvSpPr>
          <p:nvPr/>
        </p:nvSpPr>
        <p:spPr bwMode="auto">
          <a:xfrm>
            <a:off x="5394920" y="1622912"/>
            <a:ext cx="129844" cy="215444"/>
          </a:xfrm>
          <a:prstGeom prst="rect">
            <a:avLst/>
          </a:prstGeom>
          <a:noFill/>
          <a:ln w="9525">
            <a:noFill/>
            <a:miter lim="800000"/>
            <a:headEnd/>
            <a:tailEnd/>
          </a:ln>
        </p:spPr>
        <p:txBody>
          <a:bodyPr wrap="none" lIns="0" tIns="0" rIns="0" bIns="0">
            <a:spAutoFit/>
          </a:bodyPr>
          <a:lstStyle/>
          <a:p>
            <a:r>
              <a:rPr lang="de-CH" sz="1400" dirty="0">
                <a:solidFill>
                  <a:srgbClr val="000000"/>
                </a:solidFill>
                <a:latin typeface="Akzidenz Grotesk Light"/>
              </a:rPr>
              <a:t>D</a:t>
            </a:r>
            <a:endParaRPr lang="de-CH" sz="1400" dirty="0"/>
          </a:p>
        </p:txBody>
      </p:sp>
      <p:sp>
        <p:nvSpPr>
          <p:cNvPr id="48155" name="Rectangle 32"/>
          <p:cNvSpPr>
            <a:spLocks noChangeArrowheads="1"/>
          </p:cNvSpPr>
          <p:nvPr/>
        </p:nvSpPr>
        <p:spPr bwMode="auto">
          <a:xfrm>
            <a:off x="6027737" y="1616496"/>
            <a:ext cx="448841" cy="215444"/>
          </a:xfrm>
          <a:prstGeom prst="rect">
            <a:avLst/>
          </a:prstGeom>
          <a:noFill/>
          <a:ln w="9525">
            <a:noFill/>
            <a:miter lim="800000"/>
            <a:headEnd/>
            <a:tailEnd/>
          </a:ln>
        </p:spPr>
        <p:txBody>
          <a:bodyPr wrap="none" lIns="0" tIns="0" rIns="0" bIns="0">
            <a:spAutoFit/>
          </a:bodyPr>
          <a:lstStyle/>
          <a:p>
            <a:r>
              <a:rPr lang="de-CH" sz="1400" dirty="0">
                <a:solidFill>
                  <a:srgbClr val="000000"/>
                </a:solidFill>
                <a:latin typeface="Akzidenz Grotesk Light"/>
              </a:rPr>
              <a:t>DV01</a:t>
            </a:r>
            <a:endParaRPr lang="de-CH" sz="1400" dirty="0"/>
          </a:p>
        </p:txBody>
      </p:sp>
      <p:sp>
        <p:nvSpPr>
          <p:cNvPr id="48156" name="Rectangle 33"/>
          <p:cNvSpPr>
            <a:spLocks noChangeArrowheads="1"/>
          </p:cNvSpPr>
          <p:nvPr/>
        </p:nvSpPr>
        <p:spPr bwMode="auto">
          <a:xfrm>
            <a:off x="801687" y="2059859"/>
            <a:ext cx="567463"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Bond 1</a:t>
            </a:r>
            <a:endParaRPr lang="de-CH" sz="1400"/>
          </a:p>
        </p:txBody>
      </p:sp>
      <p:sp>
        <p:nvSpPr>
          <p:cNvPr id="48157" name="Rectangle 34"/>
          <p:cNvSpPr>
            <a:spLocks noChangeArrowheads="1"/>
          </p:cNvSpPr>
          <p:nvPr/>
        </p:nvSpPr>
        <p:spPr bwMode="auto">
          <a:xfrm>
            <a:off x="2644101" y="2050334"/>
            <a:ext cx="795089" cy="215444"/>
          </a:xfrm>
          <a:prstGeom prst="rect">
            <a:avLst/>
          </a:prstGeom>
          <a:noFill/>
          <a:ln w="9525">
            <a:noFill/>
            <a:miter lim="800000"/>
            <a:headEnd/>
            <a:tailEnd/>
          </a:ln>
        </p:spPr>
        <p:txBody>
          <a:bodyPr wrap="none" lIns="0" tIns="0" rIns="0" bIns="0">
            <a:spAutoFit/>
          </a:bodyPr>
          <a:lstStyle/>
          <a:p>
            <a:r>
              <a:rPr lang="de-CH" sz="1400" dirty="0">
                <a:solidFill>
                  <a:srgbClr val="000000"/>
                </a:solidFill>
                <a:latin typeface="Akzidenz Grotesk Light"/>
              </a:rPr>
              <a:t>1,000,000</a:t>
            </a:r>
            <a:endParaRPr lang="de-CH" sz="1400" dirty="0"/>
          </a:p>
        </p:txBody>
      </p:sp>
      <p:sp>
        <p:nvSpPr>
          <p:cNvPr id="48160" name="Rectangle 37"/>
          <p:cNvSpPr>
            <a:spLocks noChangeArrowheads="1"/>
          </p:cNvSpPr>
          <p:nvPr/>
        </p:nvSpPr>
        <p:spPr bwMode="auto">
          <a:xfrm>
            <a:off x="3825875" y="2059859"/>
            <a:ext cx="1043555" cy="215444"/>
          </a:xfrm>
          <a:prstGeom prst="rect">
            <a:avLst/>
          </a:prstGeom>
          <a:noFill/>
          <a:ln w="9525">
            <a:noFill/>
            <a:miter lim="800000"/>
            <a:headEnd/>
            <a:tailEnd/>
          </a:ln>
        </p:spPr>
        <p:txBody>
          <a:bodyPr wrap="none" lIns="0" tIns="0" rIns="0" bIns="0">
            <a:spAutoFit/>
          </a:bodyPr>
          <a:lstStyle/>
          <a:p>
            <a:r>
              <a:rPr lang="de-CH" sz="1400" dirty="0">
                <a:solidFill>
                  <a:srgbClr val="000000"/>
                </a:solidFill>
                <a:latin typeface="Akzidenz Grotesk Light"/>
              </a:rPr>
              <a:t>1,054,700.00</a:t>
            </a:r>
            <a:endParaRPr lang="de-CH" sz="1400" dirty="0"/>
          </a:p>
        </p:txBody>
      </p:sp>
      <p:sp>
        <p:nvSpPr>
          <p:cNvPr id="48161" name="Rectangle 38"/>
          <p:cNvSpPr>
            <a:spLocks noChangeArrowheads="1"/>
          </p:cNvSpPr>
          <p:nvPr/>
        </p:nvSpPr>
        <p:spPr bwMode="auto">
          <a:xfrm>
            <a:off x="5208587" y="2059859"/>
            <a:ext cx="347852"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4.25</a:t>
            </a:r>
            <a:endParaRPr lang="de-CH" sz="1400"/>
          </a:p>
        </p:txBody>
      </p:sp>
      <p:sp>
        <p:nvSpPr>
          <p:cNvPr id="48162" name="Rectangle 39"/>
          <p:cNvSpPr>
            <a:spLocks noChangeArrowheads="1"/>
          </p:cNvSpPr>
          <p:nvPr/>
        </p:nvSpPr>
        <p:spPr bwMode="auto">
          <a:xfrm>
            <a:off x="5915025" y="2059859"/>
            <a:ext cx="546625" cy="215444"/>
          </a:xfrm>
          <a:prstGeom prst="rect">
            <a:avLst/>
          </a:prstGeom>
          <a:noFill/>
          <a:ln w="9525">
            <a:noFill/>
            <a:miter lim="800000"/>
            <a:headEnd/>
            <a:tailEnd/>
          </a:ln>
        </p:spPr>
        <p:txBody>
          <a:bodyPr wrap="none" lIns="0" tIns="0" rIns="0" bIns="0">
            <a:spAutoFit/>
          </a:bodyPr>
          <a:lstStyle/>
          <a:p>
            <a:r>
              <a:rPr lang="de-CH" sz="1400" dirty="0">
                <a:solidFill>
                  <a:srgbClr val="000000"/>
                </a:solidFill>
                <a:latin typeface="Akzidenz Grotesk Light"/>
              </a:rPr>
              <a:t>448.25</a:t>
            </a:r>
            <a:endParaRPr lang="de-CH" sz="1400" dirty="0"/>
          </a:p>
        </p:txBody>
      </p:sp>
      <p:sp>
        <p:nvSpPr>
          <p:cNvPr id="48163" name="Rectangle 40"/>
          <p:cNvSpPr>
            <a:spLocks noChangeArrowheads="1"/>
          </p:cNvSpPr>
          <p:nvPr/>
        </p:nvSpPr>
        <p:spPr bwMode="auto">
          <a:xfrm>
            <a:off x="801687" y="2275759"/>
            <a:ext cx="567463"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Bond 2</a:t>
            </a:r>
            <a:endParaRPr lang="de-CH" sz="1400"/>
          </a:p>
        </p:txBody>
      </p:sp>
      <p:sp>
        <p:nvSpPr>
          <p:cNvPr id="48164" name="Rectangle 41"/>
          <p:cNvSpPr>
            <a:spLocks noChangeArrowheads="1"/>
          </p:cNvSpPr>
          <p:nvPr/>
        </p:nvSpPr>
        <p:spPr bwMode="auto">
          <a:xfrm>
            <a:off x="2644101" y="2266234"/>
            <a:ext cx="795089"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1,000,000</a:t>
            </a:r>
            <a:endParaRPr lang="de-CH" sz="1400"/>
          </a:p>
        </p:txBody>
      </p:sp>
      <p:sp>
        <p:nvSpPr>
          <p:cNvPr id="48167" name="Rectangle 44"/>
          <p:cNvSpPr>
            <a:spLocks noChangeArrowheads="1"/>
          </p:cNvSpPr>
          <p:nvPr/>
        </p:nvSpPr>
        <p:spPr bwMode="auto">
          <a:xfrm>
            <a:off x="3825875" y="2275759"/>
            <a:ext cx="1043555"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1,002,200.00</a:t>
            </a:r>
            <a:endParaRPr lang="de-CH" sz="1400"/>
          </a:p>
        </p:txBody>
      </p:sp>
      <p:sp>
        <p:nvSpPr>
          <p:cNvPr id="48168" name="Rectangle 45"/>
          <p:cNvSpPr>
            <a:spLocks noChangeArrowheads="1"/>
          </p:cNvSpPr>
          <p:nvPr/>
        </p:nvSpPr>
        <p:spPr bwMode="auto">
          <a:xfrm>
            <a:off x="5208587" y="2275759"/>
            <a:ext cx="347852"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3.69</a:t>
            </a:r>
            <a:endParaRPr lang="de-CH" sz="1400"/>
          </a:p>
        </p:txBody>
      </p:sp>
      <p:sp>
        <p:nvSpPr>
          <p:cNvPr id="48169" name="Rectangle 46"/>
          <p:cNvSpPr>
            <a:spLocks noChangeArrowheads="1"/>
          </p:cNvSpPr>
          <p:nvPr/>
        </p:nvSpPr>
        <p:spPr bwMode="auto">
          <a:xfrm>
            <a:off x="5915025" y="2275759"/>
            <a:ext cx="546625" cy="215444"/>
          </a:xfrm>
          <a:prstGeom prst="rect">
            <a:avLst/>
          </a:prstGeom>
          <a:noFill/>
          <a:ln w="9525">
            <a:noFill/>
            <a:miter lim="800000"/>
            <a:headEnd/>
            <a:tailEnd/>
          </a:ln>
        </p:spPr>
        <p:txBody>
          <a:bodyPr wrap="none" lIns="0" tIns="0" rIns="0" bIns="0">
            <a:spAutoFit/>
          </a:bodyPr>
          <a:lstStyle/>
          <a:p>
            <a:r>
              <a:rPr lang="de-CH" sz="1400" dirty="0">
                <a:solidFill>
                  <a:srgbClr val="000000"/>
                </a:solidFill>
                <a:latin typeface="Akzidenz Grotesk Light"/>
              </a:rPr>
              <a:t>369.81</a:t>
            </a:r>
            <a:endParaRPr lang="de-CH" sz="1400" dirty="0"/>
          </a:p>
        </p:txBody>
      </p:sp>
      <p:sp>
        <p:nvSpPr>
          <p:cNvPr id="48170" name="Rectangle 47"/>
          <p:cNvSpPr>
            <a:spLocks noChangeArrowheads="1"/>
          </p:cNvSpPr>
          <p:nvPr/>
        </p:nvSpPr>
        <p:spPr bwMode="auto">
          <a:xfrm>
            <a:off x="801687" y="2493246"/>
            <a:ext cx="567463"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Bond 3</a:t>
            </a:r>
            <a:endParaRPr lang="de-CH" sz="1400"/>
          </a:p>
        </p:txBody>
      </p:sp>
      <p:sp>
        <p:nvSpPr>
          <p:cNvPr id="48171" name="Rectangle 48"/>
          <p:cNvSpPr>
            <a:spLocks noChangeArrowheads="1"/>
          </p:cNvSpPr>
          <p:nvPr/>
        </p:nvSpPr>
        <p:spPr bwMode="auto">
          <a:xfrm>
            <a:off x="2644101" y="2483721"/>
            <a:ext cx="795089"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1,000,000</a:t>
            </a:r>
            <a:endParaRPr lang="de-CH" sz="1400"/>
          </a:p>
        </p:txBody>
      </p:sp>
      <p:sp>
        <p:nvSpPr>
          <p:cNvPr id="48174" name="Rectangle 51"/>
          <p:cNvSpPr>
            <a:spLocks noChangeArrowheads="1"/>
          </p:cNvSpPr>
          <p:nvPr/>
        </p:nvSpPr>
        <p:spPr bwMode="auto">
          <a:xfrm>
            <a:off x="3825875" y="2493246"/>
            <a:ext cx="1043555"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1,024,000.00</a:t>
            </a:r>
            <a:endParaRPr lang="de-CH" sz="1400"/>
          </a:p>
        </p:txBody>
      </p:sp>
      <p:sp>
        <p:nvSpPr>
          <p:cNvPr id="48175" name="Rectangle 52"/>
          <p:cNvSpPr>
            <a:spLocks noChangeArrowheads="1"/>
          </p:cNvSpPr>
          <p:nvPr/>
        </p:nvSpPr>
        <p:spPr bwMode="auto">
          <a:xfrm>
            <a:off x="5208587" y="2493246"/>
            <a:ext cx="347852"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5.88</a:t>
            </a:r>
            <a:endParaRPr lang="de-CH" sz="1400"/>
          </a:p>
        </p:txBody>
      </p:sp>
      <p:sp>
        <p:nvSpPr>
          <p:cNvPr id="48176" name="Rectangle 53"/>
          <p:cNvSpPr>
            <a:spLocks noChangeArrowheads="1"/>
          </p:cNvSpPr>
          <p:nvPr/>
        </p:nvSpPr>
        <p:spPr bwMode="auto">
          <a:xfrm>
            <a:off x="5915025" y="2493246"/>
            <a:ext cx="533288"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602.11</a:t>
            </a:r>
            <a:endParaRPr lang="de-CH" sz="1400"/>
          </a:p>
        </p:txBody>
      </p:sp>
      <p:sp>
        <p:nvSpPr>
          <p:cNvPr id="48177" name="Rectangle 54"/>
          <p:cNvSpPr>
            <a:spLocks noChangeArrowheads="1"/>
          </p:cNvSpPr>
          <p:nvPr/>
        </p:nvSpPr>
        <p:spPr bwMode="auto">
          <a:xfrm>
            <a:off x="801687" y="2831634"/>
            <a:ext cx="1671933" cy="215444"/>
          </a:xfrm>
          <a:prstGeom prst="rect">
            <a:avLst/>
          </a:prstGeom>
          <a:noFill/>
          <a:ln w="9525">
            <a:noFill/>
            <a:miter lim="800000"/>
            <a:headEnd/>
            <a:tailEnd/>
          </a:ln>
        </p:spPr>
        <p:txBody>
          <a:bodyPr wrap="none" lIns="0" tIns="0" rIns="0" bIns="0">
            <a:spAutoFit/>
          </a:bodyPr>
          <a:lstStyle/>
          <a:p>
            <a:r>
              <a:rPr lang="de-CH" sz="1400" dirty="0" err="1">
                <a:solidFill>
                  <a:srgbClr val="000000"/>
                </a:solidFill>
                <a:latin typeface="Akzidenz Grotesk Light"/>
              </a:rPr>
              <a:t>Subtotal</a:t>
            </a:r>
            <a:r>
              <a:rPr lang="de-CH" sz="1400" dirty="0">
                <a:solidFill>
                  <a:srgbClr val="000000"/>
                </a:solidFill>
                <a:latin typeface="Akzidenz Grotesk Light"/>
              </a:rPr>
              <a:t> Investments</a:t>
            </a:r>
            <a:endParaRPr lang="de-CH" sz="1400" dirty="0"/>
          </a:p>
        </p:txBody>
      </p:sp>
      <p:sp>
        <p:nvSpPr>
          <p:cNvPr id="48178" name="Rectangle 55"/>
          <p:cNvSpPr>
            <a:spLocks noChangeArrowheads="1"/>
          </p:cNvSpPr>
          <p:nvPr/>
        </p:nvSpPr>
        <p:spPr bwMode="auto">
          <a:xfrm>
            <a:off x="3825875" y="2831634"/>
            <a:ext cx="1043555"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3,080,900.00</a:t>
            </a:r>
            <a:endParaRPr lang="de-CH" sz="1400"/>
          </a:p>
        </p:txBody>
      </p:sp>
      <p:sp>
        <p:nvSpPr>
          <p:cNvPr id="48179" name="Rectangle 56"/>
          <p:cNvSpPr>
            <a:spLocks noChangeArrowheads="1"/>
          </p:cNvSpPr>
          <p:nvPr/>
        </p:nvSpPr>
        <p:spPr bwMode="auto">
          <a:xfrm>
            <a:off x="5208587" y="2831634"/>
            <a:ext cx="347852"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4.61</a:t>
            </a:r>
            <a:endParaRPr lang="de-CH" sz="1400"/>
          </a:p>
        </p:txBody>
      </p:sp>
      <p:sp>
        <p:nvSpPr>
          <p:cNvPr id="48180" name="Rectangle 57"/>
          <p:cNvSpPr>
            <a:spLocks noChangeArrowheads="1"/>
          </p:cNvSpPr>
          <p:nvPr/>
        </p:nvSpPr>
        <p:spPr bwMode="auto">
          <a:xfrm>
            <a:off x="5830887" y="2831634"/>
            <a:ext cx="646011" cy="215444"/>
          </a:xfrm>
          <a:prstGeom prst="rect">
            <a:avLst/>
          </a:prstGeom>
          <a:noFill/>
          <a:ln w="9525">
            <a:noFill/>
            <a:miter lim="800000"/>
            <a:headEnd/>
            <a:tailEnd/>
          </a:ln>
        </p:spPr>
        <p:txBody>
          <a:bodyPr wrap="none" lIns="0" tIns="0" rIns="0" bIns="0">
            <a:spAutoFit/>
          </a:bodyPr>
          <a:lstStyle/>
          <a:p>
            <a:r>
              <a:rPr lang="de-CH" sz="1400" dirty="0">
                <a:solidFill>
                  <a:srgbClr val="000000"/>
                </a:solidFill>
                <a:latin typeface="Akzidenz Grotesk Light"/>
              </a:rPr>
              <a:t>1420.17</a:t>
            </a:r>
            <a:endParaRPr lang="de-CH" sz="1400" dirty="0"/>
          </a:p>
        </p:txBody>
      </p:sp>
      <p:sp>
        <p:nvSpPr>
          <p:cNvPr id="48186" name="Rectangle 63"/>
          <p:cNvSpPr>
            <a:spLocks noChangeArrowheads="1"/>
          </p:cNvSpPr>
          <p:nvPr/>
        </p:nvSpPr>
        <p:spPr bwMode="auto">
          <a:xfrm>
            <a:off x="761553" y="3640923"/>
            <a:ext cx="1490793" cy="215444"/>
          </a:xfrm>
          <a:prstGeom prst="rect">
            <a:avLst/>
          </a:prstGeom>
          <a:solidFill>
            <a:schemeClr val="accent2">
              <a:lumMod val="20000"/>
              <a:lumOff val="80000"/>
            </a:schemeClr>
          </a:solidFill>
          <a:ln w="9525">
            <a:noFill/>
            <a:miter lim="800000"/>
            <a:headEnd/>
            <a:tailEnd/>
          </a:ln>
        </p:spPr>
        <p:txBody>
          <a:bodyPr wrap="none" lIns="0" tIns="0" rIns="0" bIns="0">
            <a:spAutoFit/>
          </a:bodyPr>
          <a:lstStyle/>
          <a:p>
            <a:r>
              <a:rPr lang="de-CH" sz="1400" dirty="0">
                <a:solidFill>
                  <a:srgbClr val="000000"/>
                </a:solidFill>
                <a:latin typeface="Akzidenz Grotesk Light"/>
              </a:rPr>
              <a:t>Futures – </a:t>
            </a:r>
            <a:r>
              <a:rPr lang="de-CH" sz="1400" dirty="0" err="1">
                <a:solidFill>
                  <a:srgbClr val="000000"/>
                </a:solidFill>
                <a:latin typeface="Akzidenz Grotesk Light"/>
              </a:rPr>
              <a:t>bond</a:t>
            </a:r>
            <a:r>
              <a:rPr lang="de-CH" sz="1400" dirty="0">
                <a:solidFill>
                  <a:srgbClr val="000000"/>
                </a:solidFill>
                <a:latin typeface="Akzidenz Grotesk Light"/>
              </a:rPr>
              <a:t> leg</a:t>
            </a:r>
            <a:endParaRPr lang="de-CH" sz="1400" dirty="0"/>
          </a:p>
        </p:txBody>
      </p:sp>
      <p:sp>
        <p:nvSpPr>
          <p:cNvPr id="48191" name="Rectangle 68"/>
          <p:cNvSpPr>
            <a:spLocks noChangeArrowheads="1"/>
          </p:cNvSpPr>
          <p:nvPr/>
        </p:nvSpPr>
        <p:spPr bwMode="auto">
          <a:xfrm>
            <a:off x="5208587" y="3647359"/>
            <a:ext cx="347852" cy="215444"/>
          </a:xfrm>
          <a:prstGeom prst="rect">
            <a:avLst/>
          </a:prstGeom>
          <a:noFill/>
          <a:ln w="9525">
            <a:noFill/>
            <a:miter lim="800000"/>
            <a:headEnd/>
            <a:tailEnd/>
          </a:ln>
        </p:spPr>
        <p:txBody>
          <a:bodyPr wrap="none" lIns="0" tIns="0" rIns="0" bIns="0">
            <a:spAutoFit/>
          </a:bodyPr>
          <a:lstStyle/>
          <a:p>
            <a:r>
              <a:rPr lang="de-CH" sz="1400" dirty="0">
                <a:solidFill>
                  <a:srgbClr val="000000"/>
                </a:solidFill>
                <a:latin typeface="Akzidenz Grotesk Light"/>
              </a:rPr>
              <a:t>7.89</a:t>
            </a:r>
            <a:endParaRPr lang="de-CH" sz="1400" dirty="0"/>
          </a:p>
        </p:txBody>
      </p:sp>
      <p:sp>
        <p:nvSpPr>
          <p:cNvPr id="48192" name="Rectangle 69"/>
          <p:cNvSpPr>
            <a:spLocks noChangeArrowheads="1"/>
          </p:cNvSpPr>
          <p:nvPr/>
        </p:nvSpPr>
        <p:spPr bwMode="auto">
          <a:xfrm>
            <a:off x="5773737" y="3647359"/>
            <a:ext cx="705321" cy="215444"/>
          </a:xfrm>
          <a:prstGeom prst="rect">
            <a:avLst/>
          </a:prstGeom>
          <a:noFill/>
          <a:ln w="9525">
            <a:noFill/>
            <a:miter lim="800000"/>
            <a:headEnd/>
            <a:tailEnd/>
          </a:ln>
        </p:spPr>
        <p:txBody>
          <a:bodyPr wrap="none" lIns="0" tIns="0" rIns="0" bIns="0">
            <a:spAutoFit/>
          </a:bodyPr>
          <a:lstStyle/>
          <a:p>
            <a:r>
              <a:rPr lang="de-CH" sz="1400" dirty="0">
                <a:solidFill>
                  <a:srgbClr val="000000"/>
                </a:solidFill>
                <a:latin typeface="Akzidenz Grotesk Light"/>
              </a:rPr>
              <a:t>-1420.20</a:t>
            </a:r>
            <a:endParaRPr lang="de-CH" sz="1400" dirty="0"/>
          </a:p>
        </p:txBody>
      </p:sp>
      <p:sp>
        <p:nvSpPr>
          <p:cNvPr id="48193" name="Rectangle 70"/>
          <p:cNvSpPr>
            <a:spLocks noChangeArrowheads="1"/>
          </p:cNvSpPr>
          <p:nvPr/>
        </p:nvSpPr>
        <p:spPr bwMode="auto">
          <a:xfrm>
            <a:off x="801687" y="4826584"/>
            <a:ext cx="1084592" cy="215444"/>
          </a:xfrm>
          <a:prstGeom prst="rect">
            <a:avLst/>
          </a:prstGeom>
          <a:noFill/>
          <a:ln w="9525">
            <a:noFill/>
            <a:miter lim="800000"/>
            <a:headEnd/>
            <a:tailEnd/>
          </a:ln>
        </p:spPr>
        <p:txBody>
          <a:bodyPr wrap="none" lIns="0" tIns="0" rIns="0" bIns="0">
            <a:spAutoFit/>
          </a:bodyPr>
          <a:lstStyle/>
          <a:p>
            <a:r>
              <a:rPr lang="de-CH" sz="1400" dirty="0">
                <a:solidFill>
                  <a:srgbClr val="000000"/>
                </a:solidFill>
                <a:latin typeface="Akzidenz Grotesk Light"/>
              </a:rPr>
              <a:t>Total Portfolio</a:t>
            </a:r>
            <a:endParaRPr lang="de-CH" sz="1400" dirty="0"/>
          </a:p>
        </p:txBody>
      </p:sp>
      <p:sp>
        <p:nvSpPr>
          <p:cNvPr id="48194" name="Rectangle 71"/>
          <p:cNvSpPr>
            <a:spLocks noChangeArrowheads="1"/>
          </p:cNvSpPr>
          <p:nvPr/>
        </p:nvSpPr>
        <p:spPr bwMode="auto">
          <a:xfrm>
            <a:off x="3825875" y="4826584"/>
            <a:ext cx="1043555" cy="215444"/>
          </a:xfrm>
          <a:prstGeom prst="rect">
            <a:avLst/>
          </a:prstGeom>
          <a:noFill/>
          <a:ln w="9525">
            <a:noFill/>
            <a:miter lim="800000"/>
            <a:headEnd/>
            <a:tailEnd/>
          </a:ln>
        </p:spPr>
        <p:txBody>
          <a:bodyPr wrap="none" lIns="0" tIns="0" rIns="0" bIns="0">
            <a:spAutoFit/>
          </a:bodyPr>
          <a:lstStyle/>
          <a:p>
            <a:r>
              <a:rPr lang="de-CH" sz="1400" dirty="0">
                <a:solidFill>
                  <a:srgbClr val="000000"/>
                </a:solidFill>
                <a:latin typeface="Akzidenz Grotesk Light"/>
              </a:rPr>
              <a:t>3,080,900.00</a:t>
            </a:r>
            <a:endParaRPr lang="de-CH" sz="1400" dirty="0"/>
          </a:p>
        </p:txBody>
      </p:sp>
      <p:sp>
        <p:nvSpPr>
          <p:cNvPr id="48195" name="Rectangle 72"/>
          <p:cNvSpPr>
            <a:spLocks noChangeArrowheads="1"/>
          </p:cNvSpPr>
          <p:nvPr/>
        </p:nvSpPr>
        <p:spPr bwMode="auto">
          <a:xfrm>
            <a:off x="5208587" y="4826584"/>
            <a:ext cx="347852" cy="215444"/>
          </a:xfrm>
          <a:prstGeom prst="rect">
            <a:avLst/>
          </a:prstGeom>
          <a:noFill/>
          <a:ln w="9525">
            <a:noFill/>
            <a:miter lim="800000"/>
            <a:headEnd/>
            <a:tailEnd/>
          </a:ln>
        </p:spPr>
        <p:txBody>
          <a:bodyPr wrap="none" lIns="0" tIns="0" rIns="0" bIns="0">
            <a:spAutoFit/>
          </a:bodyPr>
          <a:lstStyle/>
          <a:p>
            <a:r>
              <a:rPr lang="de-CH" sz="1400" dirty="0">
                <a:solidFill>
                  <a:srgbClr val="000000"/>
                </a:solidFill>
                <a:latin typeface="Akzidenz Grotesk Light"/>
              </a:rPr>
              <a:t>0.01</a:t>
            </a:r>
            <a:endParaRPr lang="de-CH" sz="1400" dirty="0"/>
          </a:p>
        </p:txBody>
      </p:sp>
      <p:sp>
        <p:nvSpPr>
          <p:cNvPr id="48196" name="Rectangle 73"/>
          <p:cNvSpPr>
            <a:spLocks noChangeArrowheads="1"/>
          </p:cNvSpPr>
          <p:nvPr/>
        </p:nvSpPr>
        <p:spPr bwMode="auto">
          <a:xfrm>
            <a:off x="6086475" y="4826584"/>
            <a:ext cx="347852" cy="215444"/>
          </a:xfrm>
          <a:prstGeom prst="rect">
            <a:avLst/>
          </a:prstGeom>
          <a:noFill/>
          <a:ln w="9525">
            <a:noFill/>
            <a:miter lim="800000"/>
            <a:headEnd/>
            <a:tailEnd/>
          </a:ln>
        </p:spPr>
        <p:txBody>
          <a:bodyPr wrap="none" lIns="0" tIns="0" rIns="0" bIns="0">
            <a:spAutoFit/>
          </a:bodyPr>
          <a:lstStyle/>
          <a:p>
            <a:r>
              <a:rPr lang="de-CH" sz="1400" dirty="0">
                <a:solidFill>
                  <a:srgbClr val="000000"/>
                </a:solidFill>
                <a:latin typeface="Akzidenz Grotesk Light"/>
              </a:rPr>
              <a:t>3.97</a:t>
            </a:r>
            <a:endParaRPr lang="de-CH" sz="1400" dirty="0"/>
          </a:p>
        </p:txBody>
      </p:sp>
      <p:sp>
        <p:nvSpPr>
          <p:cNvPr id="48197" name="Line 74"/>
          <p:cNvSpPr>
            <a:spLocks noChangeShapeType="1"/>
          </p:cNvSpPr>
          <p:nvPr/>
        </p:nvSpPr>
        <p:spPr bwMode="auto">
          <a:xfrm>
            <a:off x="761553" y="4199809"/>
            <a:ext cx="5646737" cy="0"/>
          </a:xfrm>
          <a:prstGeom prst="line">
            <a:avLst/>
          </a:prstGeom>
          <a:noFill/>
          <a:ln w="0">
            <a:solidFill>
              <a:srgbClr val="000000"/>
            </a:solidFill>
            <a:round/>
            <a:headEnd/>
            <a:tailEnd/>
          </a:ln>
        </p:spPr>
        <p:txBody>
          <a:bodyPr/>
          <a:lstStyle/>
          <a:p>
            <a:endParaRPr lang="de-DE" sz="1400"/>
          </a:p>
        </p:txBody>
      </p:sp>
      <p:sp>
        <p:nvSpPr>
          <p:cNvPr id="3" name="Titel 2"/>
          <p:cNvSpPr>
            <a:spLocks noGrp="1"/>
          </p:cNvSpPr>
          <p:nvPr>
            <p:ph type="title"/>
          </p:nvPr>
        </p:nvSpPr>
        <p:spPr/>
        <p:txBody>
          <a:bodyPr/>
          <a:lstStyle/>
          <a:p>
            <a:r>
              <a:rPr lang="de-CH" dirty="0">
                <a:sym typeface="Symbol"/>
              </a:rPr>
              <a:t>-neutral </a:t>
            </a:r>
            <a:r>
              <a:rPr lang="de-CH" dirty="0" err="1">
                <a:sym typeface="Symbol"/>
              </a:rPr>
              <a:t>portfolios</a:t>
            </a:r>
            <a:r>
              <a:rPr lang="de-CH" dirty="0">
                <a:sym typeface="Symbol"/>
              </a:rPr>
              <a:t> </a:t>
            </a:r>
            <a:r>
              <a:rPr lang="de-CH" dirty="0" err="1"/>
              <a:t>using</a:t>
            </a:r>
            <a:r>
              <a:rPr lang="de-CH" dirty="0"/>
              <a:t> </a:t>
            </a:r>
            <a:r>
              <a:rPr lang="de-CH" dirty="0" err="1"/>
              <a:t>bond</a:t>
            </a:r>
            <a:r>
              <a:rPr lang="de-CH" dirty="0"/>
              <a:t> </a:t>
            </a:r>
            <a:r>
              <a:rPr lang="de-CH" dirty="0" err="1"/>
              <a:t>futures</a:t>
            </a:r>
            <a:endParaRPr lang="de-CH" dirty="0"/>
          </a:p>
        </p:txBody>
      </p:sp>
      <p:sp>
        <p:nvSpPr>
          <p:cNvPr id="50" name="Rectangle 63"/>
          <p:cNvSpPr>
            <a:spLocks noChangeArrowheads="1"/>
          </p:cNvSpPr>
          <p:nvPr/>
        </p:nvSpPr>
        <p:spPr bwMode="auto">
          <a:xfrm>
            <a:off x="772430" y="3862803"/>
            <a:ext cx="1471557" cy="215444"/>
          </a:xfrm>
          <a:prstGeom prst="rect">
            <a:avLst/>
          </a:prstGeom>
          <a:solidFill>
            <a:schemeClr val="accent4">
              <a:lumMod val="60000"/>
              <a:lumOff val="40000"/>
            </a:schemeClr>
          </a:solidFill>
          <a:ln w="9525">
            <a:noFill/>
            <a:miter lim="800000"/>
            <a:headEnd/>
            <a:tailEnd/>
          </a:ln>
        </p:spPr>
        <p:txBody>
          <a:bodyPr wrap="none" lIns="0" tIns="0" rIns="0" bIns="0">
            <a:spAutoFit/>
          </a:bodyPr>
          <a:lstStyle/>
          <a:p>
            <a:r>
              <a:rPr lang="de-CH" sz="1400" dirty="0">
                <a:solidFill>
                  <a:srgbClr val="000000"/>
                </a:solidFill>
                <a:latin typeface="Akzidenz Grotesk Light"/>
              </a:rPr>
              <a:t>Futures – cash leg</a:t>
            </a:r>
            <a:endParaRPr lang="de-CH" sz="1400" dirty="0"/>
          </a:p>
        </p:txBody>
      </p:sp>
      <p:sp>
        <p:nvSpPr>
          <p:cNvPr id="54" name="Rectangle 68"/>
          <p:cNvSpPr>
            <a:spLocks noChangeArrowheads="1"/>
          </p:cNvSpPr>
          <p:nvPr/>
        </p:nvSpPr>
        <p:spPr bwMode="auto">
          <a:xfrm>
            <a:off x="5200671" y="3869735"/>
            <a:ext cx="347852" cy="215444"/>
          </a:xfrm>
          <a:prstGeom prst="rect">
            <a:avLst/>
          </a:prstGeom>
          <a:noFill/>
          <a:ln w="9525">
            <a:noFill/>
            <a:miter lim="800000"/>
            <a:headEnd/>
            <a:tailEnd/>
          </a:ln>
        </p:spPr>
        <p:txBody>
          <a:bodyPr wrap="none" lIns="0" tIns="0" rIns="0" bIns="0">
            <a:spAutoFit/>
          </a:bodyPr>
          <a:lstStyle/>
          <a:p>
            <a:r>
              <a:rPr lang="de-CH" sz="1400" dirty="0">
                <a:solidFill>
                  <a:srgbClr val="000000"/>
                </a:solidFill>
                <a:latin typeface="Akzidenz Grotesk Light"/>
              </a:rPr>
              <a:t>0.05</a:t>
            </a:r>
            <a:endParaRPr lang="de-CH" sz="1400" dirty="0"/>
          </a:p>
        </p:txBody>
      </p:sp>
      <p:sp>
        <p:nvSpPr>
          <p:cNvPr id="55" name="Rectangle 69"/>
          <p:cNvSpPr>
            <a:spLocks noChangeArrowheads="1"/>
          </p:cNvSpPr>
          <p:nvPr/>
        </p:nvSpPr>
        <p:spPr bwMode="auto">
          <a:xfrm>
            <a:off x="5991446" y="3881610"/>
            <a:ext cx="452047" cy="215444"/>
          </a:xfrm>
          <a:prstGeom prst="rect">
            <a:avLst/>
          </a:prstGeom>
          <a:noFill/>
          <a:ln w="9525">
            <a:noFill/>
            <a:miter lim="800000"/>
            <a:headEnd/>
            <a:tailEnd/>
          </a:ln>
        </p:spPr>
        <p:txBody>
          <a:bodyPr wrap="none" lIns="0" tIns="0" rIns="0" bIns="0">
            <a:spAutoFit/>
          </a:bodyPr>
          <a:lstStyle/>
          <a:p>
            <a:r>
              <a:rPr lang="de-CH" sz="1400" dirty="0">
                <a:solidFill>
                  <a:srgbClr val="000000"/>
                </a:solidFill>
                <a:latin typeface="Akzidenz Grotesk Light"/>
              </a:rPr>
              <a:t>+4.00</a:t>
            </a:r>
            <a:endParaRPr lang="de-CH" sz="1400" dirty="0"/>
          </a:p>
        </p:txBody>
      </p:sp>
      <p:sp>
        <p:nvSpPr>
          <p:cNvPr id="57" name="Line 74"/>
          <p:cNvSpPr>
            <a:spLocks noChangeShapeType="1"/>
          </p:cNvSpPr>
          <p:nvPr/>
        </p:nvSpPr>
        <p:spPr bwMode="auto">
          <a:xfrm>
            <a:off x="771524" y="2768065"/>
            <a:ext cx="5646737" cy="0"/>
          </a:xfrm>
          <a:prstGeom prst="line">
            <a:avLst/>
          </a:prstGeom>
          <a:noFill/>
          <a:ln w="0">
            <a:solidFill>
              <a:srgbClr val="000000"/>
            </a:solidFill>
            <a:round/>
            <a:headEnd/>
            <a:tailEnd/>
          </a:ln>
        </p:spPr>
        <p:txBody>
          <a:bodyPr/>
          <a:lstStyle/>
          <a:p>
            <a:endParaRPr lang="de-DE" sz="1400"/>
          </a:p>
        </p:txBody>
      </p:sp>
      <p:sp>
        <p:nvSpPr>
          <p:cNvPr id="58" name="Rectangle 54"/>
          <p:cNvSpPr>
            <a:spLocks noChangeArrowheads="1"/>
          </p:cNvSpPr>
          <p:nvPr/>
        </p:nvSpPr>
        <p:spPr bwMode="auto">
          <a:xfrm>
            <a:off x="801367" y="4252317"/>
            <a:ext cx="1312860" cy="215444"/>
          </a:xfrm>
          <a:prstGeom prst="rect">
            <a:avLst/>
          </a:prstGeom>
          <a:noFill/>
          <a:ln w="9525">
            <a:noFill/>
            <a:miter lim="800000"/>
            <a:headEnd/>
            <a:tailEnd/>
          </a:ln>
        </p:spPr>
        <p:txBody>
          <a:bodyPr wrap="none" lIns="0" tIns="0" rIns="0" bIns="0">
            <a:spAutoFit/>
          </a:bodyPr>
          <a:lstStyle/>
          <a:p>
            <a:r>
              <a:rPr lang="de-CH" sz="1400" dirty="0" err="1">
                <a:solidFill>
                  <a:srgbClr val="000000"/>
                </a:solidFill>
                <a:latin typeface="Akzidenz Grotesk Light"/>
              </a:rPr>
              <a:t>Subtotal</a:t>
            </a:r>
            <a:r>
              <a:rPr lang="de-CH" sz="1400" dirty="0">
                <a:solidFill>
                  <a:srgbClr val="000000"/>
                </a:solidFill>
                <a:latin typeface="Akzidenz Grotesk Light"/>
              </a:rPr>
              <a:t> Futures</a:t>
            </a:r>
            <a:endParaRPr lang="de-CH" sz="1400" dirty="0"/>
          </a:p>
        </p:txBody>
      </p:sp>
      <p:sp>
        <p:nvSpPr>
          <p:cNvPr id="59" name="Rectangle 55"/>
          <p:cNvSpPr>
            <a:spLocks noChangeArrowheads="1"/>
          </p:cNvSpPr>
          <p:nvPr/>
        </p:nvSpPr>
        <p:spPr bwMode="auto">
          <a:xfrm>
            <a:off x="4668703" y="4242237"/>
            <a:ext cx="59312" cy="215444"/>
          </a:xfrm>
          <a:prstGeom prst="rect">
            <a:avLst/>
          </a:prstGeom>
          <a:noFill/>
          <a:ln w="9525">
            <a:noFill/>
            <a:miter lim="800000"/>
            <a:headEnd/>
            <a:tailEnd/>
          </a:ln>
        </p:spPr>
        <p:txBody>
          <a:bodyPr wrap="none" lIns="0" tIns="0" rIns="0" bIns="0">
            <a:spAutoFit/>
          </a:bodyPr>
          <a:lstStyle/>
          <a:p>
            <a:r>
              <a:rPr lang="de-CH" sz="1400" dirty="0">
                <a:solidFill>
                  <a:srgbClr val="000000"/>
                </a:solidFill>
                <a:latin typeface="Akzidenz Grotesk Light"/>
              </a:rPr>
              <a:t>-</a:t>
            </a:r>
            <a:endParaRPr lang="de-CH" sz="1400" dirty="0"/>
          </a:p>
        </p:txBody>
      </p:sp>
      <p:sp>
        <p:nvSpPr>
          <p:cNvPr id="60" name="Rectangle 56"/>
          <p:cNvSpPr>
            <a:spLocks noChangeArrowheads="1"/>
          </p:cNvSpPr>
          <p:nvPr/>
        </p:nvSpPr>
        <p:spPr bwMode="auto">
          <a:xfrm>
            <a:off x="5208267" y="4252317"/>
            <a:ext cx="299762" cy="215444"/>
          </a:xfrm>
          <a:prstGeom prst="rect">
            <a:avLst/>
          </a:prstGeom>
          <a:noFill/>
          <a:ln w="9525">
            <a:noFill/>
            <a:miter lim="800000"/>
            <a:headEnd/>
            <a:tailEnd/>
          </a:ln>
        </p:spPr>
        <p:txBody>
          <a:bodyPr wrap="none" lIns="0" tIns="0" rIns="0" bIns="0">
            <a:spAutoFit/>
          </a:bodyPr>
          <a:lstStyle/>
          <a:p>
            <a:r>
              <a:rPr lang="de-CH" sz="1400" dirty="0">
                <a:solidFill>
                  <a:srgbClr val="000000"/>
                </a:solidFill>
                <a:latin typeface="Akzidenz Grotesk Light"/>
              </a:rPr>
              <a:t>N/A</a:t>
            </a:r>
            <a:endParaRPr lang="de-CH" sz="1400" dirty="0"/>
          </a:p>
        </p:txBody>
      </p:sp>
      <p:sp>
        <p:nvSpPr>
          <p:cNvPr id="61" name="Rectangle 57"/>
          <p:cNvSpPr>
            <a:spLocks noChangeArrowheads="1"/>
          </p:cNvSpPr>
          <p:nvPr/>
        </p:nvSpPr>
        <p:spPr bwMode="auto">
          <a:xfrm>
            <a:off x="5747442" y="4252317"/>
            <a:ext cx="705321" cy="215444"/>
          </a:xfrm>
          <a:prstGeom prst="rect">
            <a:avLst/>
          </a:prstGeom>
          <a:noFill/>
          <a:ln w="9525">
            <a:noFill/>
            <a:miter lim="800000"/>
            <a:headEnd/>
            <a:tailEnd/>
          </a:ln>
        </p:spPr>
        <p:txBody>
          <a:bodyPr wrap="none" lIns="0" tIns="0" rIns="0" bIns="0">
            <a:spAutoFit/>
          </a:bodyPr>
          <a:lstStyle/>
          <a:p>
            <a:r>
              <a:rPr lang="de-CH" sz="1400" dirty="0">
                <a:solidFill>
                  <a:srgbClr val="000000"/>
                </a:solidFill>
                <a:latin typeface="Akzidenz Grotesk Light"/>
              </a:rPr>
              <a:t>-1416.20</a:t>
            </a:r>
            <a:endParaRPr lang="de-CH" sz="1400" dirty="0"/>
          </a:p>
        </p:txBody>
      </p:sp>
      <p:sp>
        <p:nvSpPr>
          <p:cNvPr id="62" name="Rectangle 34"/>
          <p:cNvSpPr>
            <a:spLocks noChangeArrowheads="1"/>
          </p:cNvSpPr>
          <p:nvPr/>
        </p:nvSpPr>
        <p:spPr bwMode="auto">
          <a:xfrm>
            <a:off x="2584789" y="3651583"/>
            <a:ext cx="854401" cy="215444"/>
          </a:xfrm>
          <a:prstGeom prst="rect">
            <a:avLst/>
          </a:prstGeom>
          <a:noFill/>
          <a:ln w="9525">
            <a:noFill/>
            <a:miter lim="800000"/>
            <a:headEnd/>
            <a:tailEnd/>
          </a:ln>
        </p:spPr>
        <p:txBody>
          <a:bodyPr wrap="none" lIns="0" tIns="0" rIns="0" bIns="0">
            <a:spAutoFit/>
          </a:bodyPr>
          <a:lstStyle/>
          <a:p>
            <a:r>
              <a:rPr lang="de-CH" sz="1400" dirty="0">
                <a:solidFill>
                  <a:srgbClr val="000000"/>
                </a:solidFill>
                <a:latin typeface="Akzidenz Grotesk Light"/>
              </a:rPr>
              <a:t>-1,500,000</a:t>
            </a:r>
            <a:endParaRPr lang="de-CH" sz="1400" dirty="0"/>
          </a:p>
        </p:txBody>
      </p:sp>
      <p:sp>
        <p:nvSpPr>
          <p:cNvPr id="63" name="Rectangle 41"/>
          <p:cNvSpPr>
            <a:spLocks noChangeArrowheads="1"/>
          </p:cNvSpPr>
          <p:nvPr/>
        </p:nvSpPr>
        <p:spPr bwMode="auto">
          <a:xfrm>
            <a:off x="2644101" y="3867483"/>
            <a:ext cx="795089" cy="215444"/>
          </a:xfrm>
          <a:prstGeom prst="rect">
            <a:avLst/>
          </a:prstGeom>
          <a:noFill/>
          <a:ln w="9525">
            <a:noFill/>
            <a:miter lim="800000"/>
            <a:headEnd/>
            <a:tailEnd/>
          </a:ln>
        </p:spPr>
        <p:txBody>
          <a:bodyPr wrap="none" lIns="0" tIns="0" rIns="0" bIns="0">
            <a:spAutoFit/>
          </a:bodyPr>
          <a:lstStyle/>
          <a:p>
            <a:r>
              <a:rPr lang="de-CH" sz="1400" dirty="0">
                <a:solidFill>
                  <a:srgbClr val="000000"/>
                </a:solidFill>
                <a:latin typeface="Akzidenz Grotesk Light"/>
              </a:rPr>
              <a:t>1,500,000</a:t>
            </a:r>
            <a:endParaRPr lang="de-CH" sz="1400" dirty="0"/>
          </a:p>
        </p:txBody>
      </p:sp>
      <p:sp>
        <p:nvSpPr>
          <p:cNvPr id="64" name="Rectangle 37"/>
          <p:cNvSpPr>
            <a:spLocks noChangeArrowheads="1"/>
          </p:cNvSpPr>
          <p:nvPr/>
        </p:nvSpPr>
        <p:spPr bwMode="auto">
          <a:xfrm>
            <a:off x="3765957" y="3651127"/>
            <a:ext cx="1093248" cy="215444"/>
          </a:xfrm>
          <a:prstGeom prst="rect">
            <a:avLst/>
          </a:prstGeom>
          <a:noFill/>
          <a:ln w="9525">
            <a:noFill/>
            <a:miter lim="800000"/>
            <a:headEnd/>
            <a:tailEnd/>
          </a:ln>
        </p:spPr>
        <p:txBody>
          <a:bodyPr wrap="none" lIns="0" tIns="0" rIns="0" bIns="0">
            <a:spAutoFit/>
          </a:bodyPr>
          <a:lstStyle/>
          <a:p>
            <a:r>
              <a:rPr lang="de-CH" sz="1400" dirty="0">
                <a:solidFill>
                  <a:srgbClr val="000000"/>
                </a:solidFill>
                <a:latin typeface="Akzidenz Grotesk Light"/>
              </a:rPr>
              <a:t>-1,800’000.00</a:t>
            </a:r>
            <a:endParaRPr lang="de-CH" sz="1400" dirty="0"/>
          </a:p>
        </p:txBody>
      </p:sp>
      <p:sp>
        <p:nvSpPr>
          <p:cNvPr id="66" name="Line 74"/>
          <p:cNvSpPr>
            <a:spLocks noChangeShapeType="1"/>
          </p:cNvSpPr>
          <p:nvPr/>
        </p:nvSpPr>
        <p:spPr bwMode="auto">
          <a:xfrm>
            <a:off x="801367" y="4773041"/>
            <a:ext cx="5646737" cy="0"/>
          </a:xfrm>
          <a:prstGeom prst="line">
            <a:avLst/>
          </a:prstGeom>
          <a:noFill/>
          <a:ln w="38100" cmpd="dbl">
            <a:solidFill>
              <a:srgbClr val="000000"/>
            </a:solidFill>
            <a:round/>
            <a:headEnd/>
            <a:tailEnd/>
          </a:ln>
        </p:spPr>
        <p:txBody>
          <a:bodyPr/>
          <a:lstStyle/>
          <a:p>
            <a:endParaRPr lang="de-DE" sz="1400"/>
          </a:p>
        </p:txBody>
      </p:sp>
      <p:sp>
        <p:nvSpPr>
          <p:cNvPr id="68" name="Rectangle 37"/>
          <p:cNvSpPr>
            <a:spLocks noChangeArrowheads="1"/>
          </p:cNvSpPr>
          <p:nvPr/>
        </p:nvSpPr>
        <p:spPr bwMode="auto">
          <a:xfrm>
            <a:off x="3716487" y="3874846"/>
            <a:ext cx="1138132" cy="215444"/>
          </a:xfrm>
          <a:prstGeom prst="rect">
            <a:avLst/>
          </a:prstGeom>
          <a:noFill/>
          <a:ln w="9525">
            <a:noFill/>
            <a:miter lim="800000"/>
            <a:headEnd/>
            <a:tailEnd/>
          </a:ln>
        </p:spPr>
        <p:txBody>
          <a:bodyPr wrap="none" lIns="0" tIns="0" rIns="0" bIns="0">
            <a:spAutoFit/>
          </a:bodyPr>
          <a:lstStyle/>
          <a:p>
            <a:r>
              <a:rPr lang="de-CH" sz="1400" dirty="0">
                <a:solidFill>
                  <a:srgbClr val="000000"/>
                </a:solidFill>
                <a:latin typeface="Akzidenz Grotesk Light"/>
              </a:rPr>
              <a:t>+1,800’000.00</a:t>
            </a:r>
            <a:endParaRPr lang="de-CH" sz="1400" dirty="0"/>
          </a:p>
        </p:txBody>
      </p:sp>
    </p:spTree>
    <p:extLst>
      <p:ext uri="{BB962C8B-B14F-4D97-AF65-F5344CB8AC3E}">
        <p14:creationId xmlns:p14="http://schemas.microsoft.com/office/powerpoint/2010/main" val="166447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145"/>
                                        </p:tgtEl>
                                        <p:attrNameLst>
                                          <p:attrName>style.visibility</p:attrName>
                                        </p:attrNameLst>
                                      </p:cBhvr>
                                      <p:to>
                                        <p:strVal val="visible"/>
                                      </p:to>
                                    </p:set>
                                    <p:animEffect transition="in" filter="wipe(left)">
                                      <p:cBhvr>
                                        <p:cTn id="7" dur="500"/>
                                        <p:tgtEl>
                                          <p:spTgt spid="4814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8155"/>
                                        </p:tgtEl>
                                        <p:attrNameLst>
                                          <p:attrName>style.visibility</p:attrName>
                                        </p:attrNameLst>
                                      </p:cBhvr>
                                      <p:to>
                                        <p:strVal val="visible"/>
                                      </p:to>
                                    </p:set>
                                    <p:animEffect transition="in" filter="wipe(left)">
                                      <p:cBhvr>
                                        <p:cTn id="10" dur="500"/>
                                        <p:tgtEl>
                                          <p:spTgt spid="48155"/>
                                        </p:tgtEl>
                                      </p:cBhvr>
                                    </p:animEffect>
                                  </p:childTnLst>
                                </p:cTn>
                              </p:par>
                              <p:par>
                                <p:cTn id="11" presetID="22" presetClass="entr" presetSubtype="8" fill="hold" grpId="0" nodeType="withEffect">
                                  <p:stCondLst>
                                    <p:cond delay="0"/>
                                  </p:stCondLst>
                                  <p:iterate type="lt">
                                    <p:tmPct val="0"/>
                                  </p:iterate>
                                  <p:childTnLst>
                                    <p:set>
                                      <p:cBhvr>
                                        <p:cTn id="12" dur="1" fill="hold">
                                          <p:stCondLst>
                                            <p:cond delay="0"/>
                                          </p:stCondLst>
                                        </p:cTn>
                                        <p:tgtEl>
                                          <p:spTgt spid="48162"/>
                                        </p:tgtEl>
                                        <p:attrNameLst>
                                          <p:attrName>style.visibility</p:attrName>
                                        </p:attrNameLst>
                                      </p:cBhvr>
                                      <p:to>
                                        <p:strVal val="visible"/>
                                      </p:to>
                                    </p:set>
                                    <p:animEffect transition="in" filter="wipe(left)">
                                      <p:cBhvr>
                                        <p:cTn id="13" dur="500"/>
                                        <p:tgtEl>
                                          <p:spTgt spid="48162"/>
                                        </p:tgtEl>
                                      </p:cBhvr>
                                    </p:animEffect>
                                  </p:childTnLst>
                                </p:cTn>
                              </p:par>
                              <p:par>
                                <p:cTn id="14" presetID="22" presetClass="entr" presetSubtype="8" fill="hold" nodeType="withEffect">
                                  <p:stCondLst>
                                    <p:cond delay="0"/>
                                  </p:stCondLst>
                                  <p:childTnLst>
                                    <p:set>
                                      <p:cBhvr>
                                        <p:cTn id="15" dur="1" fill="hold">
                                          <p:stCondLst>
                                            <p:cond delay="0"/>
                                          </p:stCondLst>
                                        </p:cTn>
                                        <p:tgtEl>
                                          <p:spTgt spid="48132"/>
                                        </p:tgtEl>
                                        <p:attrNameLst>
                                          <p:attrName>style.visibility</p:attrName>
                                        </p:attrNameLst>
                                      </p:cBhvr>
                                      <p:to>
                                        <p:strVal val="visible"/>
                                      </p:to>
                                    </p:set>
                                    <p:animEffect transition="in" filter="wipe(left)">
                                      <p:cBhvr>
                                        <p:cTn id="16" dur="500"/>
                                        <p:tgtEl>
                                          <p:spTgt spid="48132"/>
                                        </p:tgtEl>
                                      </p:cBhvr>
                                    </p:animEffect>
                                  </p:childTnLst>
                                </p:cTn>
                              </p:par>
                              <p:par>
                                <p:cTn id="17" presetID="15" presetClass="emph" presetSubtype="0" grpId="1" nodeType="withEffect">
                                  <p:stCondLst>
                                    <p:cond delay="0"/>
                                  </p:stCondLst>
                                  <p:endCondLst>
                                    <p:cond evt="onNext" delay="0">
                                      <p:tgtEl>
                                        <p:sldTgt/>
                                      </p:tgtEl>
                                    </p:cond>
                                  </p:endCondLst>
                                  <p:iterate type="lt">
                                    <p:tmAbs val="25"/>
                                  </p:iterate>
                                  <p:childTnLst>
                                    <p:set>
                                      <p:cBhvr override="childStyle">
                                        <p:cTn id="18" dur="indefinite"/>
                                        <p:tgtEl>
                                          <p:spTgt spid="48162"/>
                                        </p:tgtEl>
                                        <p:attrNameLst>
                                          <p:attrName>style.fontWeight</p:attrName>
                                        </p:attrNameLst>
                                      </p:cBhvr>
                                      <p:to>
                                        <p:strVal val="bold"/>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1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17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17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179"/>
                                        </p:tgtEl>
                                        <p:attrNameLst>
                                          <p:attrName>style.visibility</p:attrName>
                                        </p:attrNameLst>
                                      </p:cBhvr>
                                      <p:to>
                                        <p:strVal val="visible"/>
                                      </p:to>
                                    </p:set>
                                  </p:childTnLst>
                                </p:cTn>
                              </p:par>
                              <p:par>
                                <p:cTn id="31" presetID="1" presetClass="entr" presetSubtype="0" fill="hold" grpId="0" nodeType="withEffect">
                                  <p:stCondLst>
                                    <p:cond delay="0"/>
                                  </p:stCondLst>
                                  <p:iterate type="lt">
                                    <p:tmAbs val="0"/>
                                  </p:iterate>
                                  <p:childTnLst>
                                    <p:set>
                                      <p:cBhvr>
                                        <p:cTn id="32" dur="1" fill="hold">
                                          <p:stCondLst>
                                            <p:cond delay="0"/>
                                          </p:stCondLst>
                                        </p:cTn>
                                        <p:tgtEl>
                                          <p:spTgt spid="4818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17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8169"/>
                                        </p:tgtEl>
                                        <p:attrNameLst>
                                          <p:attrName>style.visibility</p:attrName>
                                        </p:attrNameLst>
                                      </p:cBhvr>
                                      <p:to>
                                        <p:strVal val="visible"/>
                                      </p:to>
                                    </p:set>
                                  </p:childTnLst>
                                </p:cTn>
                              </p:par>
                              <p:par>
                                <p:cTn id="37" presetID="15" presetClass="emph" presetSubtype="0" grpId="1" nodeType="withEffect">
                                  <p:stCondLst>
                                    <p:cond delay="0"/>
                                  </p:stCondLst>
                                  <p:endCondLst>
                                    <p:cond evt="onNext" delay="0">
                                      <p:tgtEl>
                                        <p:sldTgt/>
                                      </p:tgtEl>
                                    </p:cond>
                                  </p:endCondLst>
                                  <p:iterate type="lt">
                                    <p:tmAbs val="25"/>
                                  </p:iterate>
                                  <p:childTnLst>
                                    <p:set>
                                      <p:cBhvr override="childStyle">
                                        <p:cTn id="38" dur="indefinite"/>
                                        <p:tgtEl>
                                          <p:spTgt spid="48180"/>
                                        </p:tgtEl>
                                        <p:attrNameLst>
                                          <p:attrName>style.fontWeight</p:attrName>
                                        </p:attrNameLst>
                                      </p:cBhvr>
                                      <p:to>
                                        <p:strVal val="bold"/>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18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819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147"/>
                                        </p:tgtEl>
                                        <p:attrNameLst>
                                          <p:attrName>style.visibility</p:attrName>
                                        </p:attrNameLst>
                                      </p:cBhvr>
                                      <p:to>
                                        <p:strVal val="visible"/>
                                      </p:to>
                                    </p:set>
                                  </p:childTnLst>
                                </p:cTn>
                              </p:par>
                              <p:par>
                                <p:cTn id="59" presetID="1" presetClass="entr" presetSubtype="0" fill="hold" grpId="0" nodeType="withEffect">
                                  <p:stCondLst>
                                    <p:cond delay="0"/>
                                  </p:stCondLst>
                                  <p:iterate type="lt">
                                    <p:tmAbs val="0"/>
                                  </p:iterate>
                                  <p:childTnLst>
                                    <p:set>
                                      <p:cBhvr>
                                        <p:cTn id="60" dur="1" fill="hold">
                                          <p:stCondLst>
                                            <p:cond delay="0"/>
                                          </p:stCondLst>
                                        </p:cTn>
                                        <p:tgtEl>
                                          <p:spTgt spid="48192"/>
                                        </p:tgtEl>
                                        <p:attrNameLst>
                                          <p:attrName>style.visibility</p:attrName>
                                        </p:attrNameLst>
                                      </p:cBhvr>
                                      <p:to>
                                        <p:strVal val="visible"/>
                                      </p:to>
                                    </p:set>
                                  </p:childTnLst>
                                </p:cTn>
                              </p:par>
                              <p:par>
                                <p:cTn id="61" presetID="1" presetClass="entr" presetSubtype="0" fill="hold" grpId="0" nodeType="withEffect">
                                  <p:stCondLst>
                                    <p:cond delay="0"/>
                                  </p:stCondLst>
                                  <p:iterate type="lt">
                                    <p:tmAbs val="0"/>
                                  </p:iterate>
                                  <p:childTnLst>
                                    <p:set>
                                      <p:cBhvr>
                                        <p:cTn id="62" dur="1" fill="hold">
                                          <p:stCondLst>
                                            <p:cond delay="0"/>
                                          </p:stCondLst>
                                        </p:cTn>
                                        <p:tgtEl>
                                          <p:spTgt spid="55"/>
                                        </p:tgtEl>
                                        <p:attrNameLst>
                                          <p:attrName>style.visibility</p:attrName>
                                        </p:attrNameLst>
                                      </p:cBhvr>
                                      <p:to>
                                        <p:strVal val="visible"/>
                                      </p:to>
                                    </p:set>
                                  </p:childTnLst>
                                </p:cTn>
                              </p:par>
                              <p:par>
                                <p:cTn id="63" presetID="15" presetClass="emph" presetSubtype="0" grpId="1" nodeType="withEffect">
                                  <p:stCondLst>
                                    <p:cond delay="0"/>
                                  </p:stCondLst>
                                  <p:endCondLst>
                                    <p:cond evt="onNext" delay="0">
                                      <p:tgtEl>
                                        <p:sldTgt/>
                                      </p:tgtEl>
                                    </p:cond>
                                  </p:endCondLst>
                                  <p:iterate type="lt">
                                    <p:tmAbs val="25"/>
                                  </p:iterate>
                                  <p:childTnLst>
                                    <p:set>
                                      <p:cBhvr override="childStyle">
                                        <p:cTn id="64" dur="indefinite"/>
                                        <p:tgtEl>
                                          <p:spTgt spid="48192"/>
                                        </p:tgtEl>
                                        <p:attrNameLst>
                                          <p:attrName>style.fontWeight</p:attrName>
                                        </p:attrNameLst>
                                      </p:cBhvr>
                                      <p:to>
                                        <p:strVal val="bold"/>
                                      </p:to>
                                    </p:set>
                                  </p:childTnLst>
                                </p:cTn>
                              </p:par>
                              <p:par>
                                <p:cTn id="65" presetID="15" presetClass="emph" presetSubtype="0" grpId="1" nodeType="withEffect">
                                  <p:stCondLst>
                                    <p:cond delay="0"/>
                                  </p:stCondLst>
                                  <p:endCondLst>
                                    <p:cond evt="onNext" delay="0">
                                      <p:tgtEl>
                                        <p:sldTgt/>
                                      </p:tgtEl>
                                    </p:cond>
                                  </p:endCondLst>
                                  <p:iterate type="lt">
                                    <p:tmAbs val="25"/>
                                  </p:iterate>
                                  <p:childTnLst>
                                    <p:set>
                                      <p:cBhvr override="childStyle">
                                        <p:cTn id="66" dur="indefinite"/>
                                        <p:tgtEl>
                                          <p:spTgt spid="55"/>
                                        </p:tgtEl>
                                        <p:attrNameLst>
                                          <p:attrName>style.fontWeight</p:attrName>
                                        </p:attrNameLst>
                                      </p:cBhvr>
                                      <p:to>
                                        <p:strVal val="bold"/>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814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819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childTnLst>
                                </p:cTn>
                              </p:par>
                              <p:par>
                                <p:cTn id="79" presetID="1" presetClass="entr" presetSubtype="0" fill="hold" grpId="0" nodeType="withEffect">
                                  <p:stCondLst>
                                    <p:cond delay="0"/>
                                  </p:stCondLst>
                                  <p:iterate type="lt">
                                    <p:tmAbs val="0"/>
                                  </p:iterate>
                                  <p:childTnLst>
                                    <p:set>
                                      <p:cBhvr>
                                        <p:cTn id="80" dur="1" fill="hold">
                                          <p:stCondLst>
                                            <p:cond delay="0"/>
                                          </p:stCondLst>
                                        </p:cTn>
                                        <p:tgtEl>
                                          <p:spTgt spid="61"/>
                                        </p:tgtEl>
                                        <p:attrNameLst>
                                          <p:attrName>style.visibility</p:attrName>
                                        </p:attrNameLst>
                                      </p:cBhvr>
                                      <p:to>
                                        <p:strVal val="visible"/>
                                      </p:to>
                                    </p:set>
                                  </p:childTnLst>
                                </p:cTn>
                              </p:par>
                              <p:par>
                                <p:cTn id="81" presetID="15" presetClass="emph" presetSubtype="0" grpId="1" nodeType="withEffect">
                                  <p:stCondLst>
                                    <p:cond delay="0"/>
                                  </p:stCondLst>
                                  <p:endCondLst>
                                    <p:cond evt="onNext" delay="0">
                                      <p:tgtEl>
                                        <p:sldTgt/>
                                      </p:tgtEl>
                                    </p:cond>
                                  </p:endCondLst>
                                  <p:iterate type="lt">
                                    <p:tmAbs val="25"/>
                                  </p:iterate>
                                  <p:childTnLst>
                                    <p:set>
                                      <p:cBhvr override="childStyle">
                                        <p:cTn id="82" dur="indefinite"/>
                                        <p:tgtEl>
                                          <p:spTgt spid="61"/>
                                        </p:tgtEl>
                                        <p:attrNameLst>
                                          <p:attrName>style.fontWeight</p:attrName>
                                        </p:attrNameLst>
                                      </p:cBhvr>
                                      <p:to>
                                        <p:strVal val="bold"/>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819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8194"/>
                                        </p:tgtEl>
                                        <p:attrNameLst>
                                          <p:attrName>style.visibility</p:attrName>
                                        </p:attrNameLst>
                                      </p:cBhvr>
                                      <p:to>
                                        <p:strVal val="visible"/>
                                      </p:to>
                                    </p:set>
                                  </p:childTnLst>
                                </p:cTn>
                              </p:par>
                              <p:par>
                                <p:cTn id="91" presetID="1" presetClass="entr" presetSubtype="0" fill="hold" grpId="0" nodeType="withEffect">
                                  <p:stCondLst>
                                    <p:cond delay="0"/>
                                  </p:stCondLst>
                                  <p:iterate type="lt">
                                    <p:tmAbs val="0"/>
                                  </p:iterate>
                                  <p:childTnLst>
                                    <p:set>
                                      <p:cBhvr>
                                        <p:cTn id="92" dur="1" fill="hold">
                                          <p:stCondLst>
                                            <p:cond delay="0"/>
                                          </p:stCondLst>
                                        </p:cTn>
                                        <p:tgtEl>
                                          <p:spTgt spid="48195"/>
                                        </p:tgtEl>
                                        <p:attrNameLst>
                                          <p:attrName>style.visibility</p:attrName>
                                        </p:attrNameLst>
                                      </p:cBhvr>
                                      <p:to>
                                        <p:strVal val="visible"/>
                                      </p:to>
                                    </p:set>
                                  </p:childTnLst>
                                </p:cTn>
                              </p:par>
                              <p:par>
                                <p:cTn id="93" presetID="1" presetClass="entr" presetSubtype="0" fill="hold" grpId="0" nodeType="withEffect">
                                  <p:stCondLst>
                                    <p:cond delay="0"/>
                                  </p:stCondLst>
                                  <p:iterate type="lt">
                                    <p:tmAbs val="0"/>
                                  </p:iterate>
                                  <p:childTnLst>
                                    <p:set>
                                      <p:cBhvr>
                                        <p:cTn id="94" dur="1" fill="hold">
                                          <p:stCondLst>
                                            <p:cond delay="0"/>
                                          </p:stCondLst>
                                        </p:cTn>
                                        <p:tgtEl>
                                          <p:spTgt spid="48196"/>
                                        </p:tgtEl>
                                        <p:attrNameLst>
                                          <p:attrName>style.visibility</p:attrName>
                                        </p:attrNameLst>
                                      </p:cBhvr>
                                      <p:to>
                                        <p:strVal val="visible"/>
                                      </p:to>
                                    </p:set>
                                  </p:childTnLst>
                                </p:cTn>
                              </p:par>
                              <p:par>
                                <p:cTn id="95" presetID="15" presetClass="emph" presetSubtype="0" grpId="1" nodeType="withEffect">
                                  <p:stCondLst>
                                    <p:cond delay="0"/>
                                  </p:stCondLst>
                                  <p:endCondLst>
                                    <p:cond evt="onNext" delay="0">
                                      <p:tgtEl>
                                        <p:sldTgt/>
                                      </p:tgtEl>
                                    </p:cond>
                                  </p:endCondLst>
                                  <p:iterate type="lt">
                                    <p:tmAbs val="25"/>
                                  </p:iterate>
                                  <p:childTnLst>
                                    <p:set>
                                      <p:cBhvr override="childStyle">
                                        <p:cTn id="96" dur="indefinite"/>
                                        <p:tgtEl>
                                          <p:spTgt spid="48196"/>
                                        </p:tgtEl>
                                        <p:attrNameLst>
                                          <p:attrName>style.fontWeight</p:attrName>
                                        </p:attrNameLst>
                                      </p:cBhvr>
                                      <p:to>
                                        <p:strVal val="bold"/>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8149"/>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48133"/>
                                        </p:tgtEl>
                                        <p:attrNameLst>
                                          <p:attrName>style.visibility</p:attrName>
                                        </p:attrNameLst>
                                      </p:cBhvr>
                                      <p:to>
                                        <p:strVal val="visible"/>
                                      </p:to>
                                    </p:set>
                                  </p:childTnLst>
                                </p:cTn>
                              </p:par>
                              <p:par>
                                <p:cTn id="103" presetID="15" presetClass="emph" presetSubtype="0" grpId="1" nodeType="withEffect">
                                  <p:stCondLst>
                                    <p:cond delay="0"/>
                                  </p:stCondLst>
                                  <p:iterate type="lt">
                                    <p:tmAbs val="25"/>
                                  </p:iterate>
                                  <p:childTnLst>
                                    <p:set>
                                      <p:cBhvr override="childStyle">
                                        <p:cTn id="104" dur="indefinite"/>
                                        <p:tgtEl>
                                          <p:spTgt spid="48195"/>
                                        </p:tgtEl>
                                        <p:attrNameLst>
                                          <p:attrName>style.fontWeight</p:attrName>
                                        </p:attrNameLst>
                                      </p:cBhvr>
                                      <p:to>
                                        <p:strVal val="bold"/>
                                      </p:to>
                                    </p:set>
                                  </p:childTnLst>
                                </p:cTn>
                              </p:par>
                              <p:par>
                                <p:cTn id="105" presetID="1" presetClass="entr" presetSubtype="0" fill="hold" grpId="0" nodeType="withEffect">
                                  <p:stCondLst>
                                    <p:cond delay="0"/>
                                  </p:stCondLst>
                                  <p:childTnLst>
                                    <p:set>
                                      <p:cBhvr>
                                        <p:cTn id="10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5" grpId="0" animBg="1"/>
      <p:bldP spid="48146" grpId="0" animBg="1"/>
      <p:bldP spid="48147" grpId="0" animBg="1"/>
      <p:bldP spid="48148" grpId="0" animBg="1"/>
      <p:bldP spid="48149" grpId="0" animBg="1"/>
      <p:bldP spid="48155" grpId="0"/>
      <p:bldP spid="48162" grpId="0"/>
      <p:bldP spid="48162" grpId="1"/>
      <p:bldP spid="48169" grpId="0"/>
      <p:bldP spid="48176" grpId="0"/>
      <p:bldP spid="48177" grpId="0"/>
      <p:bldP spid="48178" grpId="0"/>
      <p:bldP spid="48179" grpId="0"/>
      <p:bldP spid="48180" grpId="0"/>
      <p:bldP spid="48180" grpId="1"/>
      <p:bldP spid="48186" grpId="0" animBg="1"/>
      <p:bldP spid="48191" grpId="0"/>
      <p:bldP spid="48192" grpId="0"/>
      <p:bldP spid="48192" grpId="1"/>
      <p:bldP spid="48193" grpId="0"/>
      <p:bldP spid="48194" grpId="0"/>
      <p:bldP spid="48195" grpId="0"/>
      <p:bldP spid="48195" grpId="1"/>
      <p:bldP spid="48196" grpId="0"/>
      <p:bldP spid="48196" grpId="1"/>
      <p:bldP spid="48197" grpId="0" animBg="1"/>
      <p:bldP spid="50" grpId="0" animBg="1"/>
      <p:bldP spid="54" grpId="0"/>
      <p:bldP spid="55" grpId="0"/>
      <p:bldP spid="55" grpId="1"/>
      <p:bldP spid="57" grpId="0" animBg="1"/>
      <p:bldP spid="58" grpId="0"/>
      <p:bldP spid="59" grpId="0"/>
      <p:bldP spid="60" grpId="0"/>
      <p:bldP spid="61" grpId="0"/>
      <p:bldP spid="61" grpId="1"/>
      <p:bldP spid="62" grpId="0"/>
      <p:bldP spid="63" grpId="0"/>
      <p:bldP spid="64" grpId="0"/>
      <p:bldP spid="66" grpId="0" animBg="1"/>
      <p:bldP spid="6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ym typeface="Symbol"/>
              </a:rPr>
              <a:t>-neutral  </a:t>
            </a:r>
            <a:r>
              <a:rPr lang="de-CH" dirty="0" err="1">
                <a:sym typeface="Symbol"/>
              </a:rPr>
              <a:t>risk-free</a:t>
            </a:r>
            <a:endParaRPr lang="de-CH" dirty="0"/>
          </a:p>
        </p:txBody>
      </p:sp>
      <p:sp>
        <p:nvSpPr>
          <p:cNvPr id="8" name="Rechteck 7"/>
          <p:cNvSpPr/>
          <p:nvPr/>
        </p:nvSpPr>
        <p:spPr>
          <a:xfrm>
            <a:off x="3754535" y="3204874"/>
            <a:ext cx="683821" cy="40525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p:cNvSpPr/>
          <p:nvPr/>
        </p:nvSpPr>
        <p:spPr>
          <a:xfrm>
            <a:off x="4976732" y="2956971"/>
            <a:ext cx="683821" cy="65854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echteck 9"/>
          <p:cNvSpPr/>
          <p:nvPr/>
        </p:nvSpPr>
        <p:spPr>
          <a:xfrm>
            <a:off x="2770912" y="3286242"/>
            <a:ext cx="683821" cy="32927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Line 5"/>
          <p:cNvSpPr>
            <a:spLocks noChangeShapeType="1"/>
          </p:cNvSpPr>
          <p:nvPr/>
        </p:nvSpPr>
        <p:spPr bwMode="auto">
          <a:xfrm>
            <a:off x="1615043" y="3615514"/>
            <a:ext cx="5889069" cy="0"/>
          </a:xfrm>
          <a:prstGeom prst="line">
            <a:avLst/>
          </a:prstGeom>
          <a:noFill/>
          <a:ln w="9525">
            <a:solidFill>
              <a:schemeClr val="tx1"/>
            </a:solidFill>
            <a:round/>
            <a:headEnd/>
            <a:tailEnd type="triangle" w="med" len="med"/>
          </a:ln>
        </p:spPr>
        <p:txBody>
          <a:bodyPr/>
          <a:lstStyle/>
          <a:p>
            <a:endParaRPr lang="de-DE"/>
          </a:p>
        </p:txBody>
      </p:sp>
      <p:sp>
        <p:nvSpPr>
          <p:cNvPr id="12" name="Line 6"/>
          <p:cNvSpPr>
            <a:spLocks noChangeShapeType="1"/>
          </p:cNvSpPr>
          <p:nvPr/>
        </p:nvSpPr>
        <p:spPr bwMode="auto">
          <a:xfrm>
            <a:off x="1621393" y="1868796"/>
            <a:ext cx="0" cy="1741335"/>
          </a:xfrm>
          <a:prstGeom prst="line">
            <a:avLst/>
          </a:prstGeom>
          <a:noFill/>
          <a:ln w="9525">
            <a:solidFill>
              <a:schemeClr val="tx1"/>
            </a:solidFill>
            <a:round/>
            <a:headEnd type="triangle" w="med" len="med"/>
            <a:tailEnd/>
          </a:ln>
        </p:spPr>
        <p:txBody>
          <a:bodyPr/>
          <a:lstStyle/>
          <a:p>
            <a:endParaRPr lang="de-DE"/>
          </a:p>
        </p:txBody>
      </p:sp>
      <p:sp>
        <p:nvSpPr>
          <p:cNvPr id="13" name="Text Box 8"/>
          <p:cNvSpPr txBox="1">
            <a:spLocks noChangeArrowheads="1"/>
          </p:cNvSpPr>
          <p:nvPr/>
        </p:nvSpPr>
        <p:spPr bwMode="auto">
          <a:xfrm>
            <a:off x="7556501" y="3334527"/>
            <a:ext cx="412750" cy="830997"/>
          </a:xfrm>
          <a:prstGeom prst="rect">
            <a:avLst/>
          </a:prstGeom>
          <a:noFill/>
          <a:ln w="9525">
            <a:noFill/>
            <a:miter lim="800000"/>
            <a:headEnd/>
            <a:tailEnd/>
          </a:ln>
        </p:spPr>
        <p:txBody>
          <a:bodyPr>
            <a:spAutoFit/>
          </a:bodyPr>
          <a:lstStyle/>
          <a:p>
            <a:r>
              <a:rPr lang="de-DE" sz="2400" dirty="0">
                <a:latin typeface="+mn-lt"/>
                <a:sym typeface="Symbol" pitchFamily="18" charset="2"/>
              </a:rPr>
              <a:t>D</a:t>
            </a:r>
          </a:p>
          <a:p>
            <a:endParaRPr lang="de-DE" sz="2400" dirty="0">
              <a:latin typeface="+mn-lt"/>
              <a:sym typeface="Symbol" pitchFamily="18" charset="2"/>
            </a:endParaRPr>
          </a:p>
        </p:txBody>
      </p:sp>
      <p:sp>
        <p:nvSpPr>
          <p:cNvPr id="14" name="Text Box 8"/>
          <p:cNvSpPr txBox="1">
            <a:spLocks noChangeArrowheads="1"/>
          </p:cNvSpPr>
          <p:nvPr/>
        </p:nvSpPr>
        <p:spPr bwMode="auto">
          <a:xfrm>
            <a:off x="1223157" y="1486255"/>
            <a:ext cx="1269176" cy="646331"/>
          </a:xfrm>
          <a:prstGeom prst="rect">
            <a:avLst/>
          </a:prstGeom>
          <a:noFill/>
          <a:ln w="9525">
            <a:noFill/>
            <a:miter lim="800000"/>
            <a:headEnd/>
            <a:tailEnd/>
          </a:ln>
        </p:spPr>
        <p:txBody>
          <a:bodyPr wrap="square">
            <a:spAutoFit/>
          </a:bodyPr>
          <a:lstStyle/>
          <a:p>
            <a:r>
              <a:rPr lang="de-DE" sz="1800" dirty="0">
                <a:latin typeface="+mn-lt"/>
                <a:sym typeface="Symbol" pitchFamily="18" charset="2"/>
              </a:rPr>
              <a:t>DV01</a:t>
            </a:r>
          </a:p>
          <a:p>
            <a:endParaRPr lang="de-DE" sz="1800" dirty="0">
              <a:latin typeface="+mn-lt"/>
              <a:sym typeface="Symbol" pitchFamily="18" charset="2"/>
            </a:endParaRPr>
          </a:p>
        </p:txBody>
      </p:sp>
      <p:sp>
        <p:nvSpPr>
          <p:cNvPr id="15" name="Rechteck 14"/>
          <p:cNvSpPr/>
          <p:nvPr/>
        </p:nvSpPr>
        <p:spPr>
          <a:xfrm>
            <a:off x="6566035" y="3615512"/>
            <a:ext cx="683821" cy="144339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Rechteck 15"/>
          <p:cNvSpPr/>
          <p:nvPr/>
        </p:nvSpPr>
        <p:spPr>
          <a:xfrm>
            <a:off x="1619805" y="3565565"/>
            <a:ext cx="683821" cy="4994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Rechteck 16"/>
          <p:cNvSpPr/>
          <p:nvPr/>
        </p:nvSpPr>
        <p:spPr>
          <a:xfrm>
            <a:off x="3754527" y="3463103"/>
            <a:ext cx="683821" cy="1524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Rechteck 17"/>
          <p:cNvSpPr/>
          <p:nvPr/>
        </p:nvSpPr>
        <p:spPr>
          <a:xfrm>
            <a:off x="4976731" y="3367849"/>
            <a:ext cx="683821" cy="2476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Rechteck 18"/>
          <p:cNvSpPr/>
          <p:nvPr/>
        </p:nvSpPr>
        <p:spPr>
          <a:xfrm>
            <a:off x="2770903" y="3501243"/>
            <a:ext cx="683821" cy="1238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Rechteck 19"/>
          <p:cNvSpPr/>
          <p:nvPr/>
        </p:nvSpPr>
        <p:spPr>
          <a:xfrm>
            <a:off x="6566035" y="3615514"/>
            <a:ext cx="683821" cy="684637"/>
          </a:xfrm>
          <a:prstGeom prst="rect">
            <a:avLst/>
          </a:prstGeom>
          <a:solidFill>
            <a:srgbClr val="F7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Rechteck 20"/>
          <p:cNvSpPr/>
          <p:nvPr/>
        </p:nvSpPr>
        <p:spPr>
          <a:xfrm>
            <a:off x="1621393" y="3601863"/>
            <a:ext cx="683821" cy="1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7" name="Rechteck 26"/>
          <p:cNvSpPr/>
          <p:nvPr/>
        </p:nvSpPr>
        <p:spPr>
          <a:xfrm>
            <a:off x="3754526" y="3613677"/>
            <a:ext cx="683821" cy="128007"/>
          </a:xfrm>
          <a:prstGeom prst="rect">
            <a:avLst/>
          </a:prstGeom>
          <a:solidFill>
            <a:srgbClr val="F7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8" name="Rechteck 27"/>
          <p:cNvSpPr/>
          <p:nvPr/>
        </p:nvSpPr>
        <p:spPr>
          <a:xfrm>
            <a:off x="4976732" y="3615512"/>
            <a:ext cx="683821" cy="208011"/>
          </a:xfrm>
          <a:prstGeom prst="rect">
            <a:avLst/>
          </a:prstGeom>
          <a:solidFill>
            <a:srgbClr val="F7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9" name="Rechteck 28"/>
          <p:cNvSpPr/>
          <p:nvPr/>
        </p:nvSpPr>
        <p:spPr>
          <a:xfrm>
            <a:off x="2770904" y="3615045"/>
            <a:ext cx="683821" cy="104006"/>
          </a:xfrm>
          <a:prstGeom prst="rect">
            <a:avLst/>
          </a:prstGeom>
          <a:solidFill>
            <a:srgbClr val="F7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0" name="Rechteck 29"/>
          <p:cNvSpPr/>
          <p:nvPr/>
        </p:nvSpPr>
        <p:spPr>
          <a:xfrm>
            <a:off x="6566032" y="3159594"/>
            <a:ext cx="683821" cy="4559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1" name="Rechteck 30"/>
          <p:cNvSpPr/>
          <p:nvPr/>
        </p:nvSpPr>
        <p:spPr>
          <a:xfrm>
            <a:off x="1618104" y="3618332"/>
            <a:ext cx="683821" cy="36000"/>
          </a:xfrm>
          <a:prstGeom prst="rect">
            <a:avLst/>
          </a:prstGeom>
          <a:solidFill>
            <a:srgbClr val="F7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2" name="Rechteck 31"/>
          <p:cNvSpPr/>
          <p:nvPr/>
        </p:nvSpPr>
        <p:spPr>
          <a:xfrm>
            <a:off x="2770912" y="3600520"/>
            <a:ext cx="683821" cy="1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3" name="Rechteck 32"/>
          <p:cNvSpPr/>
          <p:nvPr/>
        </p:nvSpPr>
        <p:spPr>
          <a:xfrm>
            <a:off x="4976732" y="3617954"/>
            <a:ext cx="683821" cy="52002"/>
          </a:xfrm>
          <a:prstGeom prst="rect">
            <a:avLst/>
          </a:prstGeom>
          <a:solidFill>
            <a:srgbClr val="F7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4" name="Rechteck 33"/>
          <p:cNvSpPr/>
          <p:nvPr/>
        </p:nvSpPr>
        <p:spPr>
          <a:xfrm>
            <a:off x="1618103" y="3598409"/>
            <a:ext cx="683821" cy="1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5" name="Rechteck 34"/>
          <p:cNvSpPr/>
          <p:nvPr/>
        </p:nvSpPr>
        <p:spPr>
          <a:xfrm>
            <a:off x="6566029" y="3300059"/>
            <a:ext cx="683821" cy="3154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6" name="Rechteck 35"/>
          <p:cNvSpPr/>
          <p:nvPr/>
        </p:nvSpPr>
        <p:spPr>
          <a:xfrm>
            <a:off x="3754529" y="3593619"/>
            <a:ext cx="683821" cy="1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51336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xit" presetSubtype="1" fill="hold" grpId="1" nodeType="clickEffect">
                                  <p:stCondLst>
                                    <p:cond delay="0"/>
                                  </p:stCondLst>
                                  <p:childTnLst>
                                    <p:animEffect transition="out" filter="wipe(up)">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par>
                                <p:cTn id="25" presetID="22" presetClass="exit" presetSubtype="1" fill="hold" grpId="1" nodeType="withEffect">
                                  <p:stCondLst>
                                    <p:cond delay="0"/>
                                  </p:stCondLst>
                                  <p:childTnLst>
                                    <p:animEffect transition="out" filter="wipe(up)">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par>
                                <p:cTn id="28" presetID="22" presetClass="exit" presetSubtype="1" fill="hold" grpId="1" nodeType="withEffect">
                                  <p:stCondLst>
                                    <p:cond delay="0"/>
                                  </p:stCondLst>
                                  <p:childTnLst>
                                    <p:animEffect transition="out" filter="wipe(up)">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par>
                                <p:cTn id="31" presetID="22" presetClass="exit" presetSubtype="1" fill="hold" grpId="1" nodeType="withEffect">
                                  <p:stCondLst>
                                    <p:cond delay="0"/>
                                  </p:stCondLst>
                                  <p:childTnLst>
                                    <p:animEffect transition="out" filter="wipe(up)">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cTn>
                              </p:par>
                              <p:par>
                                <p:cTn id="34" presetID="22" presetClass="exit" presetSubtype="4" fill="hold" grpId="1" nodeType="withEffect">
                                  <p:stCondLst>
                                    <p:cond delay="0"/>
                                  </p:stCondLst>
                                  <p:childTnLst>
                                    <p:animEffect transition="out" filter="wipe(down)">
                                      <p:cBhvr>
                                        <p:cTn id="35" dur="500"/>
                                        <p:tgtEl>
                                          <p:spTgt spid="20"/>
                                        </p:tgtEl>
                                      </p:cBhvr>
                                    </p:animEffect>
                                    <p:set>
                                      <p:cBhvr>
                                        <p:cTn id="36" dur="1" fill="hold">
                                          <p:stCondLst>
                                            <p:cond delay="499"/>
                                          </p:stCondLst>
                                        </p:cTn>
                                        <p:tgtEl>
                                          <p:spTgt spid="20"/>
                                        </p:tgtEl>
                                        <p:attrNameLst>
                                          <p:attrName>style.visibility</p:attrName>
                                        </p:attrNameLst>
                                      </p:cBhvr>
                                      <p:to>
                                        <p:strVal val="hidden"/>
                                      </p:to>
                                    </p:set>
                                  </p:childTnLst>
                                </p:cTn>
                              </p:par>
                              <p:par>
                                <p:cTn id="37" presetID="22" presetClass="entr" presetSubtype="1" fill="hold" grpId="0" nodeType="withEffect">
                                  <p:stCondLst>
                                    <p:cond delay="500"/>
                                  </p:stCondLst>
                                  <p:childTnLst>
                                    <p:set>
                                      <p:cBhvr>
                                        <p:cTn id="38" dur="1" fill="hold">
                                          <p:stCondLst>
                                            <p:cond delay="0"/>
                                          </p:stCondLst>
                                        </p:cTn>
                                        <p:tgtEl>
                                          <p:spTgt spid="31"/>
                                        </p:tgtEl>
                                        <p:attrNameLst>
                                          <p:attrName>style.visibility</p:attrName>
                                        </p:attrNameLst>
                                      </p:cBhvr>
                                      <p:to>
                                        <p:strVal val="visible"/>
                                      </p:to>
                                    </p:set>
                                    <p:animEffect transition="in" filter="wipe(up)">
                                      <p:cBhvr>
                                        <p:cTn id="39" dur="500"/>
                                        <p:tgtEl>
                                          <p:spTgt spid="31"/>
                                        </p:tgtEl>
                                      </p:cBhvr>
                                    </p:animEffect>
                                  </p:childTnLst>
                                </p:cTn>
                              </p:par>
                              <p:par>
                                <p:cTn id="40" presetID="22" presetClass="entr" presetSubtype="1" fill="hold" grpId="0" nodeType="withEffect">
                                  <p:stCondLst>
                                    <p:cond delay="500"/>
                                  </p:stCondLst>
                                  <p:childTnLst>
                                    <p:set>
                                      <p:cBhvr>
                                        <p:cTn id="41" dur="1" fill="hold">
                                          <p:stCondLst>
                                            <p:cond delay="0"/>
                                          </p:stCondLst>
                                        </p:cTn>
                                        <p:tgtEl>
                                          <p:spTgt spid="29"/>
                                        </p:tgtEl>
                                        <p:attrNameLst>
                                          <p:attrName>style.visibility</p:attrName>
                                        </p:attrNameLst>
                                      </p:cBhvr>
                                      <p:to>
                                        <p:strVal val="visible"/>
                                      </p:to>
                                    </p:set>
                                    <p:animEffect transition="in" filter="wipe(up)">
                                      <p:cBhvr>
                                        <p:cTn id="42" dur="500"/>
                                        <p:tgtEl>
                                          <p:spTgt spid="29"/>
                                        </p:tgtEl>
                                      </p:cBhvr>
                                    </p:animEffect>
                                  </p:childTnLst>
                                </p:cTn>
                              </p:par>
                              <p:par>
                                <p:cTn id="43" presetID="22" presetClass="entr" presetSubtype="1" fill="hold" grpId="0" nodeType="withEffect">
                                  <p:stCondLst>
                                    <p:cond delay="500"/>
                                  </p:stCondLst>
                                  <p:childTnLst>
                                    <p:set>
                                      <p:cBhvr>
                                        <p:cTn id="44" dur="1" fill="hold">
                                          <p:stCondLst>
                                            <p:cond delay="0"/>
                                          </p:stCondLst>
                                        </p:cTn>
                                        <p:tgtEl>
                                          <p:spTgt spid="27"/>
                                        </p:tgtEl>
                                        <p:attrNameLst>
                                          <p:attrName>style.visibility</p:attrName>
                                        </p:attrNameLst>
                                      </p:cBhvr>
                                      <p:to>
                                        <p:strVal val="visible"/>
                                      </p:to>
                                    </p:set>
                                    <p:animEffect transition="in" filter="wipe(up)">
                                      <p:cBhvr>
                                        <p:cTn id="45" dur="500"/>
                                        <p:tgtEl>
                                          <p:spTgt spid="27"/>
                                        </p:tgtEl>
                                      </p:cBhvr>
                                    </p:animEffect>
                                  </p:childTnLst>
                                </p:cTn>
                              </p:par>
                              <p:par>
                                <p:cTn id="46" presetID="22" presetClass="entr" presetSubtype="1" fill="hold" grpId="0" nodeType="withEffect">
                                  <p:stCondLst>
                                    <p:cond delay="500"/>
                                  </p:stCondLst>
                                  <p:childTnLst>
                                    <p:set>
                                      <p:cBhvr>
                                        <p:cTn id="47" dur="1" fill="hold">
                                          <p:stCondLst>
                                            <p:cond delay="0"/>
                                          </p:stCondLst>
                                        </p:cTn>
                                        <p:tgtEl>
                                          <p:spTgt spid="28"/>
                                        </p:tgtEl>
                                        <p:attrNameLst>
                                          <p:attrName>style.visibility</p:attrName>
                                        </p:attrNameLst>
                                      </p:cBhvr>
                                      <p:to>
                                        <p:strVal val="visible"/>
                                      </p:to>
                                    </p:set>
                                    <p:animEffect transition="in" filter="wipe(up)">
                                      <p:cBhvr>
                                        <p:cTn id="48" dur="500"/>
                                        <p:tgtEl>
                                          <p:spTgt spid="28"/>
                                        </p:tgtEl>
                                      </p:cBhvr>
                                    </p:animEffect>
                                  </p:childTnLst>
                                </p:cTn>
                              </p:par>
                              <p:par>
                                <p:cTn id="49" presetID="22" presetClass="entr" presetSubtype="4" fill="hold" grpId="0" nodeType="withEffect">
                                  <p:stCondLst>
                                    <p:cond delay="50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xit" presetSubtype="4" fill="hold" grpId="1" nodeType="clickEffect">
                                  <p:stCondLst>
                                    <p:cond delay="0"/>
                                  </p:stCondLst>
                                  <p:childTnLst>
                                    <p:animEffect transition="out" filter="wipe(down)">
                                      <p:cBhvr>
                                        <p:cTn id="55" dur="500"/>
                                        <p:tgtEl>
                                          <p:spTgt spid="31"/>
                                        </p:tgtEl>
                                      </p:cBhvr>
                                    </p:animEffect>
                                    <p:set>
                                      <p:cBhvr>
                                        <p:cTn id="56" dur="1" fill="hold">
                                          <p:stCondLst>
                                            <p:cond delay="499"/>
                                          </p:stCondLst>
                                        </p:cTn>
                                        <p:tgtEl>
                                          <p:spTgt spid="31"/>
                                        </p:tgtEl>
                                        <p:attrNameLst>
                                          <p:attrName>style.visibility</p:attrName>
                                        </p:attrNameLst>
                                      </p:cBhvr>
                                      <p:to>
                                        <p:strVal val="hidden"/>
                                      </p:to>
                                    </p:set>
                                  </p:childTnLst>
                                </p:cTn>
                              </p:par>
                              <p:par>
                                <p:cTn id="57" presetID="22" presetClass="exit" presetSubtype="4" fill="hold" grpId="1" nodeType="withEffect">
                                  <p:stCondLst>
                                    <p:cond delay="0"/>
                                  </p:stCondLst>
                                  <p:childTnLst>
                                    <p:animEffect transition="out" filter="wipe(down)">
                                      <p:cBhvr>
                                        <p:cTn id="58" dur="500"/>
                                        <p:tgtEl>
                                          <p:spTgt spid="29"/>
                                        </p:tgtEl>
                                      </p:cBhvr>
                                    </p:animEffect>
                                    <p:set>
                                      <p:cBhvr>
                                        <p:cTn id="59" dur="1" fill="hold">
                                          <p:stCondLst>
                                            <p:cond delay="499"/>
                                          </p:stCondLst>
                                        </p:cTn>
                                        <p:tgtEl>
                                          <p:spTgt spid="29"/>
                                        </p:tgtEl>
                                        <p:attrNameLst>
                                          <p:attrName>style.visibility</p:attrName>
                                        </p:attrNameLst>
                                      </p:cBhvr>
                                      <p:to>
                                        <p:strVal val="hidden"/>
                                      </p:to>
                                    </p:set>
                                  </p:childTnLst>
                                </p:cTn>
                              </p:par>
                              <p:par>
                                <p:cTn id="60" presetID="22" presetClass="exit" presetSubtype="4" fill="hold" grpId="1" nodeType="withEffect">
                                  <p:stCondLst>
                                    <p:cond delay="0"/>
                                  </p:stCondLst>
                                  <p:childTnLst>
                                    <p:animEffect transition="out" filter="wipe(down)">
                                      <p:cBhvr>
                                        <p:cTn id="61" dur="500"/>
                                        <p:tgtEl>
                                          <p:spTgt spid="27"/>
                                        </p:tgtEl>
                                      </p:cBhvr>
                                    </p:animEffect>
                                    <p:set>
                                      <p:cBhvr>
                                        <p:cTn id="62" dur="1" fill="hold">
                                          <p:stCondLst>
                                            <p:cond delay="499"/>
                                          </p:stCondLst>
                                        </p:cTn>
                                        <p:tgtEl>
                                          <p:spTgt spid="27"/>
                                        </p:tgtEl>
                                        <p:attrNameLst>
                                          <p:attrName>style.visibility</p:attrName>
                                        </p:attrNameLst>
                                      </p:cBhvr>
                                      <p:to>
                                        <p:strVal val="hidden"/>
                                      </p:to>
                                    </p:set>
                                  </p:childTnLst>
                                </p:cTn>
                              </p:par>
                              <p:par>
                                <p:cTn id="63" presetID="22" presetClass="exit" presetSubtype="4" fill="hold" grpId="1" nodeType="withEffect">
                                  <p:stCondLst>
                                    <p:cond delay="0"/>
                                  </p:stCondLst>
                                  <p:childTnLst>
                                    <p:animEffect transition="out" filter="wipe(down)">
                                      <p:cBhvr>
                                        <p:cTn id="64" dur="500"/>
                                        <p:tgtEl>
                                          <p:spTgt spid="28"/>
                                        </p:tgtEl>
                                      </p:cBhvr>
                                    </p:animEffect>
                                    <p:set>
                                      <p:cBhvr>
                                        <p:cTn id="65" dur="1" fill="hold">
                                          <p:stCondLst>
                                            <p:cond delay="499"/>
                                          </p:stCondLst>
                                        </p:cTn>
                                        <p:tgtEl>
                                          <p:spTgt spid="28"/>
                                        </p:tgtEl>
                                        <p:attrNameLst>
                                          <p:attrName>style.visibility</p:attrName>
                                        </p:attrNameLst>
                                      </p:cBhvr>
                                      <p:to>
                                        <p:strVal val="hidden"/>
                                      </p:to>
                                    </p:set>
                                  </p:childTnLst>
                                </p:cTn>
                              </p:par>
                              <p:par>
                                <p:cTn id="66" presetID="22" presetClass="exit" presetSubtype="1" fill="hold" grpId="1" nodeType="withEffect">
                                  <p:stCondLst>
                                    <p:cond delay="0"/>
                                  </p:stCondLst>
                                  <p:childTnLst>
                                    <p:animEffect transition="out" filter="wipe(up)">
                                      <p:cBhvr>
                                        <p:cTn id="67" dur="500"/>
                                        <p:tgtEl>
                                          <p:spTgt spid="30"/>
                                        </p:tgtEl>
                                      </p:cBhvr>
                                    </p:animEffect>
                                    <p:set>
                                      <p:cBhvr>
                                        <p:cTn id="68" dur="1" fill="hold">
                                          <p:stCondLst>
                                            <p:cond delay="499"/>
                                          </p:stCondLst>
                                        </p:cTn>
                                        <p:tgtEl>
                                          <p:spTgt spid="3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wipe(down)">
                                      <p:cBhvr>
                                        <p:cTn id="73" dur="500"/>
                                        <p:tgtEl>
                                          <p:spTgt spid="34"/>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wipe(down)">
                                      <p:cBhvr>
                                        <p:cTn id="76" dur="500"/>
                                        <p:tgtEl>
                                          <p:spTgt spid="32"/>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wipe(down)">
                                      <p:cBhvr>
                                        <p:cTn id="79" dur="500"/>
                                        <p:tgtEl>
                                          <p:spTgt spid="36"/>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wipe(up)">
                                      <p:cBhvr>
                                        <p:cTn id="82" dur="500"/>
                                        <p:tgtEl>
                                          <p:spTgt spid="33"/>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wipe(down)">
                                      <p:cBhvr>
                                        <p:cTn id="8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3" grpId="0" animBg="1"/>
      <p:bldP spid="34" grpId="0" animBg="1"/>
      <p:bldP spid="35" grpId="0" animBg="1"/>
      <p:bldP spid="3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t>Steepeners</a:t>
            </a:r>
            <a:r>
              <a:rPr lang="de-CH" dirty="0"/>
              <a:t>, </a:t>
            </a:r>
            <a:r>
              <a:rPr lang="de-CH" dirty="0" err="1"/>
              <a:t>Flatteners</a:t>
            </a:r>
            <a:r>
              <a:rPr lang="de-CH" dirty="0"/>
              <a:t>, Butterflys</a:t>
            </a:r>
          </a:p>
        </p:txBody>
      </p:sp>
      <p:pic>
        <p:nvPicPr>
          <p:cNvPr id="1698819" name="Picture 3" descr="C:\Users\e2633\AppData\Local\Temp\Bloomberg\temp\bfmEEA1.jpg"/>
          <p:cNvPicPr>
            <a:picLocks noChangeAspect="1" noChangeArrowheads="1"/>
          </p:cNvPicPr>
          <p:nvPr/>
        </p:nvPicPr>
        <p:blipFill rotWithShape="1">
          <a:blip r:embed="rId3">
            <a:extLst>
              <a:ext uri="{28A0092B-C50C-407E-A947-70E740481C1C}">
                <a14:useLocalDpi xmlns:a14="http://schemas.microsoft.com/office/drawing/2010/main" val="0"/>
              </a:ext>
            </a:extLst>
          </a:blip>
          <a:srcRect t="11946" b="7308"/>
          <a:stretch/>
        </p:blipFill>
        <p:spPr bwMode="auto">
          <a:xfrm>
            <a:off x="336429" y="1362974"/>
            <a:ext cx="8660921" cy="4373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033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sym typeface="Symbol"/>
              </a:rPr>
              <a:t>Bullets</a:t>
            </a:r>
            <a:r>
              <a:rPr lang="de-CH" dirty="0">
                <a:sym typeface="Symbol"/>
              </a:rPr>
              <a:t> </a:t>
            </a:r>
            <a:r>
              <a:rPr lang="de-CH" dirty="0" err="1">
                <a:sym typeface="Symbol"/>
              </a:rPr>
              <a:t>and</a:t>
            </a:r>
            <a:r>
              <a:rPr lang="de-CH" dirty="0">
                <a:sym typeface="Symbol"/>
              </a:rPr>
              <a:t> </a:t>
            </a:r>
            <a:r>
              <a:rPr lang="de-CH" dirty="0" err="1">
                <a:sym typeface="Symbol"/>
              </a:rPr>
              <a:t>barbells</a:t>
            </a:r>
            <a:endParaRPr lang="de-CH" dirty="0"/>
          </a:p>
        </p:txBody>
      </p:sp>
      <p:sp>
        <p:nvSpPr>
          <p:cNvPr id="11" name="Line 5"/>
          <p:cNvSpPr>
            <a:spLocks noChangeShapeType="1"/>
          </p:cNvSpPr>
          <p:nvPr/>
        </p:nvSpPr>
        <p:spPr bwMode="auto">
          <a:xfrm>
            <a:off x="1615043" y="4307597"/>
            <a:ext cx="5889069" cy="0"/>
          </a:xfrm>
          <a:prstGeom prst="line">
            <a:avLst/>
          </a:prstGeom>
          <a:noFill/>
          <a:ln w="9525">
            <a:solidFill>
              <a:schemeClr val="tx1"/>
            </a:solidFill>
            <a:round/>
            <a:headEnd/>
            <a:tailEnd type="triangle" w="med" len="med"/>
          </a:ln>
        </p:spPr>
        <p:txBody>
          <a:bodyPr/>
          <a:lstStyle/>
          <a:p>
            <a:endParaRPr lang="de-DE"/>
          </a:p>
        </p:txBody>
      </p:sp>
      <p:sp>
        <p:nvSpPr>
          <p:cNvPr id="12" name="Line 6"/>
          <p:cNvSpPr>
            <a:spLocks noChangeShapeType="1"/>
          </p:cNvSpPr>
          <p:nvPr/>
        </p:nvSpPr>
        <p:spPr bwMode="auto">
          <a:xfrm>
            <a:off x="1621393" y="2560879"/>
            <a:ext cx="0" cy="1741335"/>
          </a:xfrm>
          <a:prstGeom prst="line">
            <a:avLst/>
          </a:prstGeom>
          <a:noFill/>
          <a:ln w="9525">
            <a:solidFill>
              <a:schemeClr val="tx1"/>
            </a:solidFill>
            <a:round/>
            <a:headEnd type="triangle" w="med" len="med"/>
            <a:tailEnd/>
          </a:ln>
        </p:spPr>
        <p:txBody>
          <a:bodyPr/>
          <a:lstStyle/>
          <a:p>
            <a:endParaRPr lang="de-DE"/>
          </a:p>
        </p:txBody>
      </p:sp>
      <p:sp>
        <p:nvSpPr>
          <p:cNvPr id="13" name="Text Box 8"/>
          <p:cNvSpPr txBox="1">
            <a:spLocks noChangeArrowheads="1"/>
          </p:cNvSpPr>
          <p:nvPr/>
        </p:nvSpPr>
        <p:spPr bwMode="auto">
          <a:xfrm>
            <a:off x="7556501" y="4026610"/>
            <a:ext cx="412750" cy="830997"/>
          </a:xfrm>
          <a:prstGeom prst="rect">
            <a:avLst/>
          </a:prstGeom>
          <a:noFill/>
          <a:ln w="9525">
            <a:noFill/>
            <a:miter lim="800000"/>
            <a:headEnd/>
            <a:tailEnd/>
          </a:ln>
        </p:spPr>
        <p:txBody>
          <a:bodyPr>
            <a:spAutoFit/>
          </a:bodyPr>
          <a:lstStyle/>
          <a:p>
            <a:r>
              <a:rPr lang="de-DE" sz="2400" dirty="0">
                <a:latin typeface="+mn-lt"/>
                <a:sym typeface="Symbol" pitchFamily="18" charset="2"/>
              </a:rPr>
              <a:t>D</a:t>
            </a:r>
          </a:p>
          <a:p>
            <a:endParaRPr lang="de-DE" sz="2400" dirty="0">
              <a:latin typeface="+mn-lt"/>
              <a:sym typeface="Symbol" pitchFamily="18" charset="2"/>
            </a:endParaRPr>
          </a:p>
        </p:txBody>
      </p:sp>
      <p:sp>
        <p:nvSpPr>
          <p:cNvPr id="14" name="Text Box 8"/>
          <p:cNvSpPr txBox="1">
            <a:spLocks noChangeArrowheads="1"/>
          </p:cNvSpPr>
          <p:nvPr/>
        </p:nvSpPr>
        <p:spPr bwMode="auto">
          <a:xfrm>
            <a:off x="988431" y="2178338"/>
            <a:ext cx="1269176" cy="646331"/>
          </a:xfrm>
          <a:prstGeom prst="rect">
            <a:avLst/>
          </a:prstGeom>
          <a:noFill/>
          <a:ln w="9525">
            <a:noFill/>
            <a:miter lim="800000"/>
            <a:headEnd/>
            <a:tailEnd/>
          </a:ln>
        </p:spPr>
        <p:txBody>
          <a:bodyPr wrap="square">
            <a:spAutoFit/>
          </a:bodyPr>
          <a:lstStyle/>
          <a:p>
            <a:pPr algn="ctr"/>
            <a:r>
              <a:rPr lang="de-DE" sz="1800" dirty="0" err="1">
                <a:latin typeface="+mn-lt"/>
                <a:sym typeface="Symbol" pitchFamily="18" charset="2"/>
              </a:rPr>
              <a:t>weight</a:t>
            </a:r>
            <a:endParaRPr lang="de-DE" sz="1800" dirty="0">
              <a:latin typeface="+mn-lt"/>
              <a:sym typeface="Symbol" pitchFamily="18" charset="2"/>
            </a:endParaRPr>
          </a:p>
          <a:p>
            <a:pPr algn="ctr"/>
            <a:endParaRPr lang="de-DE" sz="1800" dirty="0">
              <a:latin typeface="+mn-lt"/>
              <a:sym typeface="Symbol" pitchFamily="18" charset="2"/>
            </a:endParaRPr>
          </a:p>
        </p:txBody>
      </p:sp>
      <p:sp>
        <p:nvSpPr>
          <p:cNvPr id="3" name="Rechteck 2"/>
          <p:cNvSpPr/>
          <p:nvPr/>
        </p:nvSpPr>
        <p:spPr>
          <a:xfrm>
            <a:off x="2107868" y="3426162"/>
            <a:ext cx="700645" cy="8760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7" name="Rechteck 36"/>
          <p:cNvSpPr/>
          <p:nvPr/>
        </p:nvSpPr>
        <p:spPr>
          <a:xfrm>
            <a:off x="4209254" y="2552803"/>
            <a:ext cx="700645" cy="17467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8" name="Rechteck 37"/>
          <p:cNvSpPr/>
          <p:nvPr/>
        </p:nvSpPr>
        <p:spPr>
          <a:xfrm>
            <a:off x="6491841" y="3432938"/>
            <a:ext cx="700645" cy="8760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9" name="Rechteck 38"/>
          <p:cNvSpPr/>
          <p:nvPr/>
        </p:nvSpPr>
        <p:spPr>
          <a:xfrm>
            <a:off x="3144975" y="3755917"/>
            <a:ext cx="700645" cy="553072"/>
          </a:xfrm>
          <a:prstGeom prst="rect">
            <a:avLst/>
          </a:prstGeom>
          <a:solidFill>
            <a:schemeClr val="tx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0" name="Rechteck 39"/>
          <p:cNvSpPr/>
          <p:nvPr/>
        </p:nvSpPr>
        <p:spPr>
          <a:xfrm>
            <a:off x="4205838" y="3746448"/>
            <a:ext cx="700645" cy="553072"/>
          </a:xfrm>
          <a:prstGeom prst="rect">
            <a:avLst/>
          </a:prstGeom>
          <a:solidFill>
            <a:schemeClr val="tx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1" name="Rechteck 40"/>
          <p:cNvSpPr/>
          <p:nvPr/>
        </p:nvSpPr>
        <p:spPr>
          <a:xfrm>
            <a:off x="5379515" y="3746449"/>
            <a:ext cx="700645" cy="553072"/>
          </a:xfrm>
          <a:prstGeom prst="rect">
            <a:avLst/>
          </a:prstGeom>
          <a:solidFill>
            <a:schemeClr val="tx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Textfeld 3"/>
          <p:cNvSpPr txBox="1"/>
          <p:nvPr/>
        </p:nvSpPr>
        <p:spPr>
          <a:xfrm>
            <a:off x="3845619" y="2055302"/>
            <a:ext cx="1415149" cy="384721"/>
          </a:xfrm>
          <a:prstGeom prst="rect">
            <a:avLst/>
          </a:prstGeom>
          <a:noFill/>
        </p:spPr>
        <p:txBody>
          <a:bodyPr wrap="square" rtlCol="0">
            <a:spAutoFit/>
          </a:bodyPr>
          <a:lstStyle/>
          <a:p>
            <a:pPr algn="ctr"/>
            <a:r>
              <a:rPr lang="de-CH" dirty="0" err="1">
                <a:solidFill>
                  <a:schemeClr val="accent1"/>
                </a:solidFill>
                <a:latin typeface="+mn-lt"/>
              </a:rPr>
              <a:t>bullet</a:t>
            </a:r>
            <a:endParaRPr lang="de-CH" dirty="0">
              <a:solidFill>
                <a:schemeClr val="accent1"/>
              </a:solidFill>
              <a:latin typeface="+mn-lt"/>
            </a:endParaRPr>
          </a:p>
        </p:txBody>
      </p:sp>
      <p:sp>
        <p:nvSpPr>
          <p:cNvPr id="15" name="Textfeld 14"/>
          <p:cNvSpPr txBox="1"/>
          <p:nvPr/>
        </p:nvSpPr>
        <p:spPr>
          <a:xfrm>
            <a:off x="6134588" y="3029842"/>
            <a:ext cx="1415149" cy="384721"/>
          </a:xfrm>
          <a:prstGeom prst="rect">
            <a:avLst/>
          </a:prstGeom>
          <a:noFill/>
        </p:spPr>
        <p:txBody>
          <a:bodyPr wrap="square" rtlCol="0">
            <a:spAutoFit/>
          </a:bodyPr>
          <a:lstStyle/>
          <a:p>
            <a:pPr algn="ctr"/>
            <a:r>
              <a:rPr lang="de-CH" dirty="0" err="1">
                <a:solidFill>
                  <a:schemeClr val="accent3"/>
                </a:solidFill>
                <a:latin typeface="+mn-lt"/>
              </a:rPr>
              <a:t>barbell</a:t>
            </a:r>
            <a:endParaRPr lang="de-CH" dirty="0">
              <a:solidFill>
                <a:schemeClr val="accent3"/>
              </a:solidFill>
              <a:latin typeface="+mn-lt"/>
            </a:endParaRPr>
          </a:p>
        </p:txBody>
      </p:sp>
      <p:sp>
        <p:nvSpPr>
          <p:cNvPr id="16" name="Textfeld 15"/>
          <p:cNvSpPr txBox="1"/>
          <p:nvPr/>
        </p:nvSpPr>
        <p:spPr>
          <a:xfrm>
            <a:off x="1750615" y="2989881"/>
            <a:ext cx="1415149" cy="384721"/>
          </a:xfrm>
          <a:prstGeom prst="rect">
            <a:avLst/>
          </a:prstGeom>
          <a:noFill/>
        </p:spPr>
        <p:txBody>
          <a:bodyPr wrap="square" rtlCol="0">
            <a:spAutoFit/>
          </a:bodyPr>
          <a:lstStyle/>
          <a:p>
            <a:pPr algn="ctr"/>
            <a:r>
              <a:rPr lang="de-CH" dirty="0" err="1">
                <a:solidFill>
                  <a:schemeClr val="accent3"/>
                </a:solidFill>
                <a:latin typeface="+mn-lt"/>
              </a:rPr>
              <a:t>barbell</a:t>
            </a:r>
            <a:endParaRPr lang="de-CH" dirty="0">
              <a:solidFill>
                <a:schemeClr val="accent3"/>
              </a:solidFill>
              <a:latin typeface="+mn-lt"/>
            </a:endParaRPr>
          </a:p>
        </p:txBody>
      </p:sp>
    </p:spTree>
    <p:extLst>
      <p:ext uri="{BB962C8B-B14F-4D97-AF65-F5344CB8AC3E}">
        <p14:creationId xmlns:p14="http://schemas.microsoft.com/office/powerpoint/2010/main" val="15425078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4" name="Rectangle 2"/>
          <p:cNvSpPr>
            <a:spLocks noChangeArrowheads="1"/>
          </p:cNvSpPr>
          <p:nvPr/>
        </p:nvSpPr>
        <p:spPr bwMode="auto">
          <a:xfrm>
            <a:off x="4708525" y="1956591"/>
            <a:ext cx="574675" cy="739775"/>
          </a:xfrm>
          <a:prstGeom prst="rect">
            <a:avLst/>
          </a:prstGeom>
          <a:solidFill>
            <a:schemeClr val="accent2"/>
          </a:solidFill>
          <a:ln w="9525">
            <a:noFill/>
            <a:miter lim="800000"/>
            <a:headEnd/>
            <a:tailEnd/>
          </a:ln>
        </p:spPr>
        <p:txBody>
          <a:bodyPr wrap="none" anchor="ctr"/>
          <a:lstStyle>
            <a:lvl1pPr eaLnBrk="0" hangingPunct="0">
              <a:defRPr sz="1900">
                <a:solidFill>
                  <a:schemeClr val="tx1"/>
                </a:solidFill>
                <a:latin typeface="Verdana" pitchFamily="34" charset="0"/>
              </a:defRPr>
            </a:lvl1pPr>
            <a:lvl2pPr marL="742950" indent="-285750" eaLnBrk="0" hangingPunct="0">
              <a:defRPr sz="1900">
                <a:solidFill>
                  <a:schemeClr val="tx1"/>
                </a:solidFill>
                <a:latin typeface="Verdana" pitchFamily="34" charset="0"/>
              </a:defRPr>
            </a:lvl2pPr>
            <a:lvl3pPr marL="1143000" indent="-228600" eaLnBrk="0" hangingPunct="0">
              <a:defRPr sz="1900">
                <a:solidFill>
                  <a:schemeClr val="tx1"/>
                </a:solidFill>
                <a:latin typeface="Verdana" pitchFamily="34" charset="0"/>
              </a:defRPr>
            </a:lvl3pPr>
            <a:lvl4pPr marL="1600200" indent="-228600" eaLnBrk="0" hangingPunct="0">
              <a:defRPr sz="1900">
                <a:solidFill>
                  <a:schemeClr val="tx1"/>
                </a:solidFill>
                <a:latin typeface="Verdana" pitchFamily="34" charset="0"/>
              </a:defRPr>
            </a:lvl4pPr>
            <a:lvl5pPr marL="2057400" indent="-228600" eaLnBrk="0" hangingPunct="0">
              <a:defRPr sz="1900">
                <a:solidFill>
                  <a:schemeClr val="tx1"/>
                </a:solidFill>
                <a:latin typeface="Verdana" pitchFamily="34" charset="0"/>
              </a:defRPr>
            </a:lvl5pPr>
            <a:lvl6pPr marL="2514600" indent="-228600" eaLnBrk="0" fontAlgn="base" hangingPunct="0">
              <a:spcBef>
                <a:spcPct val="0"/>
              </a:spcBef>
              <a:spcAft>
                <a:spcPct val="0"/>
              </a:spcAft>
              <a:defRPr sz="1900">
                <a:solidFill>
                  <a:schemeClr val="tx1"/>
                </a:solidFill>
                <a:latin typeface="Verdana" pitchFamily="34" charset="0"/>
              </a:defRPr>
            </a:lvl6pPr>
            <a:lvl7pPr marL="2971800" indent="-228600" eaLnBrk="0" fontAlgn="base" hangingPunct="0">
              <a:spcBef>
                <a:spcPct val="0"/>
              </a:spcBef>
              <a:spcAft>
                <a:spcPct val="0"/>
              </a:spcAft>
              <a:defRPr sz="1900">
                <a:solidFill>
                  <a:schemeClr val="tx1"/>
                </a:solidFill>
                <a:latin typeface="Verdana" pitchFamily="34" charset="0"/>
              </a:defRPr>
            </a:lvl7pPr>
            <a:lvl8pPr marL="3429000" indent="-228600" eaLnBrk="0" fontAlgn="base" hangingPunct="0">
              <a:spcBef>
                <a:spcPct val="0"/>
              </a:spcBef>
              <a:spcAft>
                <a:spcPct val="0"/>
              </a:spcAft>
              <a:defRPr sz="1900">
                <a:solidFill>
                  <a:schemeClr val="tx1"/>
                </a:solidFill>
                <a:latin typeface="Verdana" pitchFamily="34" charset="0"/>
              </a:defRPr>
            </a:lvl8pPr>
            <a:lvl9pPr marL="3886200" indent="-228600" eaLnBrk="0" fontAlgn="base" hangingPunct="0">
              <a:spcBef>
                <a:spcPct val="0"/>
              </a:spcBef>
              <a:spcAft>
                <a:spcPct val="0"/>
              </a:spcAft>
              <a:defRPr sz="1900">
                <a:solidFill>
                  <a:schemeClr val="tx1"/>
                </a:solidFill>
                <a:latin typeface="Verdana" pitchFamily="34" charset="0"/>
              </a:defRPr>
            </a:lvl9pPr>
          </a:lstStyle>
          <a:p>
            <a:pPr eaLnBrk="1" hangingPunct="1"/>
            <a:endParaRPr lang="fr-FR" altLang="de-DE"/>
          </a:p>
        </p:txBody>
      </p:sp>
      <p:sp>
        <p:nvSpPr>
          <p:cNvPr id="36875" name="Rectangle 3"/>
          <p:cNvSpPr>
            <a:spLocks noChangeArrowheads="1"/>
          </p:cNvSpPr>
          <p:nvPr/>
        </p:nvSpPr>
        <p:spPr bwMode="auto">
          <a:xfrm>
            <a:off x="6780213" y="2513804"/>
            <a:ext cx="574675" cy="671512"/>
          </a:xfrm>
          <a:prstGeom prst="rect">
            <a:avLst/>
          </a:prstGeom>
          <a:solidFill>
            <a:schemeClr val="accent4"/>
          </a:solidFill>
          <a:ln w="9525">
            <a:noFill/>
            <a:miter lim="800000"/>
            <a:headEnd/>
            <a:tailEnd/>
          </a:ln>
        </p:spPr>
        <p:txBody>
          <a:bodyPr wrap="none" anchor="ctr"/>
          <a:lstStyle>
            <a:lvl1pPr eaLnBrk="0" hangingPunct="0">
              <a:defRPr sz="1900">
                <a:solidFill>
                  <a:schemeClr val="tx1"/>
                </a:solidFill>
                <a:latin typeface="Verdana" pitchFamily="34" charset="0"/>
              </a:defRPr>
            </a:lvl1pPr>
            <a:lvl2pPr marL="742950" indent="-285750" eaLnBrk="0" hangingPunct="0">
              <a:defRPr sz="1900">
                <a:solidFill>
                  <a:schemeClr val="tx1"/>
                </a:solidFill>
                <a:latin typeface="Verdana" pitchFamily="34" charset="0"/>
              </a:defRPr>
            </a:lvl2pPr>
            <a:lvl3pPr marL="1143000" indent="-228600" eaLnBrk="0" hangingPunct="0">
              <a:defRPr sz="1900">
                <a:solidFill>
                  <a:schemeClr val="tx1"/>
                </a:solidFill>
                <a:latin typeface="Verdana" pitchFamily="34" charset="0"/>
              </a:defRPr>
            </a:lvl3pPr>
            <a:lvl4pPr marL="1600200" indent="-228600" eaLnBrk="0" hangingPunct="0">
              <a:defRPr sz="1900">
                <a:solidFill>
                  <a:schemeClr val="tx1"/>
                </a:solidFill>
                <a:latin typeface="Verdana" pitchFamily="34" charset="0"/>
              </a:defRPr>
            </a:lvl4pPr>
            <a:lvl5pPr marL="2057400" indent="-228600" eaLnBrk="0" hangingPunct="0">
              <a:defRPr sz="1900">
                <a:solidFill>
                  <a:schemeClr val="tx1"/>
                </a:solidFill>
                <a:latin typeface="Verdana" pitchFamily="34" charset="0"/>
              </a:defRPr>
            </a:lvl5pPr>
            <a:lvl6pPr marL="2514600" indent="-228600" eaLnBrk="0" fontAlgn="base" hangingPunct="0">
              <a:spcBef>
                <a:spcPct val="0"/>
              </a:spcBef>
              <a:spcAft>
                <a:spcPct val="0"/>
              </a:spcAft>
              <a:defRPr sz="1900">
                <a:solidFill>
                  <a:schemeClr val="tx1"/>
                </a:solidFill>
                <a:latin typeface="Verdana" pitchFamily="34" charset="0"/>
              </a:defRPr>
            </a:lvl6pPr>
            <a:lvl7pPr marL="2971800" indent="-228600" eaLnBrk="0" fontAlgn="base" hangingPunct="0">
              <a:spcBef>
                <a:spcPct val="0"/>
              </a:spcBef>
              <a:spcAft>
                <a:spcPct val="0"/>
              </a:spcAft>
              <a:defRPr sz="1900">
                <a:solidFill>
                  <a:schemeClr val="tx1"/>
                </a:solidFill>
                <a:latin typeface="Verdana" pitchFamily="34" charset="0"/>
              </a:defRPr>
            </a:lvl7pPr>
            <a:lvl8pPr marL="3429000" indent="-228600" eaLnBrk="0" fontAlgn="base" hangingPunct="0">
              <a:spcBef>
                <a:spcPct val="0"/>
              </a:spcBef>
              <a:spcAft>
                <a:spcPct val="0"/>
              </a:spcAft>
              <a:defRPr sz="1900">
                <a:solidFill>
                  <a:schemeClr val="tx1"/>
                </a:solidFill>
                <a:latin typeface="Verdana" pitchFamily="34" charset="0"/>
              </a:defRPr>
            </a:lvl8pPr>
            <a:lvl9pPr marL="3886200" indent="-228600" eaLnBrk="0" fontAlgn="base" hangingPunct="0">
              <a:spcBef>
                <a:spcPct val="0"/>
              </a:spcBef>
              <a:spcAft>
                <a:spcPct val="0"/>
              </a:spcAft>
              <a:defRPr sz="1900">
                <a:solidFill>
                  <a:schemeClr val="tx1"/>
                </a:solidFill>
                <a:latin typeface="Verdana" pitchFamily="34" charset="0"/>
              </a:defRPr>
            </a:lvl9pPr>
          </a:lstStyle>
          <a:p>
            <a:pPr eaLnBrk="1" hangingPunct="1"/>
            <a:endParaRPr lang="fr-FR" altLang="de-DE"/>
          </a:p>
        </p:txBody>
      </p:sp>
      <p:sp>
        <p:nvSpPr>
          <p:cNvPr id="36876" name="Rectangle 4"/>
          <p:cNvSpPr>
            <a:spLocks noChangeArrowheads="1"/>
          </p:cNvSpPr>
          <p:nvPr/>
        </p:nvSpPr>
        <p:spPr bwMode="auto">
          <a:xfrm>
            <a:off x="5753100" y="2480466"/>
            <a:ext cx="574675" cy="704850"/>
          </a:xfrm>
          <a:prstGeom prst="rect">
            <a:avLst/>
          </a:prstGeom>
          <a:solidFill>
            <a:schemeClr val="accent4"/>
          </a:solidFill>
          <a:ln w="9525">
            <a:noFill/>
            <a:miter lim="800000"/>
            <a:headEnd/>
            <a:tailEnd/>
          </a:ln>
        </p:spPr>
        <p:txBody>
          <a:bodyPr wrap="none" anchor="ctr"/>
          <a:lstStyle>
            <a:lvl1pPr eaLnBrk="0" hangingPunct="0">
              <a:defRPr sz="1900">
                <a:solidFill>
                  <a:schemeClr val="tx1"/>
                </a:solidFill>
                <a:latin typeface="Verdana" pitchFamily="34" charset="0"/>
              </a:defRPr>
            </a:lvl1pPr>
            <a:lvl2pPr marL="742950" indent="-285750" eaLnBrk="0" hangingPunct="0">
              <a:defRPr sz="1900">
                <a:solidFill>
                  <a:schemeClr val="tx1"/>
                </a:solidFill>
                <a:latin typeface="Verdana" pitchFamily="34" charset="0"/>
              </a:defRPr>
            </a:lvl2pPr>
            <a:lvl3pPr marL="1143000" indent="-228600" eaLnBrk="0" hangingPunct="0">
              <a:defRPr sz="1900">
                <a:solidFill>
                  <a:schemeClr val="tx1"/>
                </a:solidFill>
                <a:latin typeface="Verdana" pitchFamily="34" charset="0"/>
              </a:defRPr>
            </a:lvl3pPr>
            <a:lvl4pPr marL="1600200" indent="-228600" eaLnBrk="0" hangingPunct="0">
              <a:defRPr sz="1900">
                <a:solidFill>
                  <a:schemeClr val="tx1"/>
                </a:solidFill>
                <a:latin typeface="Verdana" pitchFamily="34" charset="0"/>
              </a:defRPr>
            </a:lvl4pPr>
            <a:lvl5pPr marL="2057400" indent="-228600" eaLnBrk="0" hangingPunct="0">
              <a:defRPr sz="1900">
                <a:solidFill>
                  <a:schemeClr val="tx1"/>
                </a:solidFill>
                <a:latin typeface="Verdana" pitchFamily="34" charset="0"/>
              </a:defRPr>
            </a:lvl5pPr>
            <a:lvl6pPr marL="2514600" indent="-228600" eaLnBrk="0" fontAlgn="base" hangingPunct="0">
              <a:spcBef>
                <a:spcPct val="0"/>
              </a:spcBef>
              <a:spcAft>
                <a:spcPct val="0"/>
              </a:spcAft>
              <a:defRPr sz="1900">
                <a:solidFill>
                  <a:schemeClr val="tx1"/>
                </a:solidFill>
                <a:latin typeface="Verdana" pitchFamily="34" charset="0"/>
              </a:defRPr>
            </a:lvl6pPr>
            <a:lvl7pPr marL="2971800" indent="-228600" eaLnBrk="0" fontAlgn="base" hangingPunct="0">
              <a:spcBef>
                <a:spcPct val="0"/>
              </a:spcBef>
              <a:spcAft>
                <a:spcPct val="0"/>
              </a:spcAft>
              <a:defRPr sz="1900">
                <a:solidFill>
                  <a:schemeClr val="tx1"/>
                </a:solidFill>
                <a:latin typeface="Verdana" pitchFamily="34" charset="0"/>
              </a:defRPr>
            </a:lvl7pPr>
            <a:lvl8pPr marL="3429000" indent="-228600" eaLnBrk="0" fontAlgn="base" hangingPunct="0">
              <a:spcBef>
                <a:spcPct val="0"/>
              </a:spcBef>
              <a:spcAft>
                <a:spcPct val="0"/>
              </a:spcAft>
              <a:defRPr sz="1900">
                <a:solidFill>
                  <a:schemeClr val="tx1"/>
                </a:solidFill>
                <a:latin typeface="Verdana" pitchFamily="34" charset="0"/>
              </a:defRPr>
            </a:lvl8pPr>
            <a:lvl9pPr marL="3886200" indent="-228600" eaLnBrk="0" fontAlgn="base" hangingPunct="0">
              <a:spcBef>
                <a:spcPct val="0"/>
              </a:spcBef>
              <a:spcAft>
                <a:spcPct val="0"/>
              </a:spcAft>
              <a:defRPr sz="1900">
                <a:solidFill>
                  <a:schemeClr val="tx1"/>
                </a:solidFill>
                <a:latin typeface="Verdana" pitchFamily="34" charset="0"/>
              </a:defRPr>
            </a:lvl9pPr>
          </a:lstStyle>
          <a:p>
            <a:pPr eaLnBrk="1" hangingPunct="1"/>
            <a:endParaRPr lang="fr-FR" altLang="de-DE"/>
          </a:p>
        </p:txBody>
      </p:sp>
      <p:sp>
        <p:nvSpPr>
          <p:cNvPr id="36877" name="Rectangle 5"/>
          <p:cNvSpPr>
            <a:spLocks noChangeArrowheads="1"/>
          </p:cNvSpPr>
          <p:nvPr/>
        </p:nvSpPr>
        <p:spPr bwMode="auto">
          <a:xfrm>
            <a:off x="4708525" y="2696366"/>
            <a:ext cx="574675" cy="488950"/>
          </a:xfrm>
          <a:prstGeom prst="rect">
            <a:avLst/>
          </a:prstGeom>
          <a:solidFill>
            <a:schemeClr val="accent4"/>
          </a:solidFill>
          <a:ln w="9525">
            <a:noFill/>
            <a:prstDash val="dash"/>
            <a:miter lim="800000"/>
            <a:headEnd/>
            <a:tailEnd/>
          </a:ln>
        </p:spPr>
        <p:txBody>
          <a:bodyPr wrap="none" anchor="ctr"/>
          <a:lstStyle>
            <a:lvl1pPr eaLnBrk="0" hangingPunct="0">
              <a:defRPr sz="1900">
                <a:solidFill>
                  <a:schemeClr val="tx1"/>
                </a:solidFill>
                <a:latin typeface="Verdana" pitchFamily="34" charset="0"/>
              </a:defRPr>
            </a:lvl1pPr>
            <a:lvl2pPr marL="742950" indent="-285750" eaLnBrk="0" hangingPunct="0">
              <a:defRPr sz="1900">
                <a:solidFill>
                  <a:schemeClr val="tx1"/>
                </a:solidFill>
                <a:latin typeface="Verdana" pitchFamily="34" charset="0"/>
              </a:defRPr>
            </a:lvl2pPr>
            <a:lvl3pPr marL="1143000" indent="-228600" eaLnBrk="0" hangingPunct="0">
              <a:defRPr sz="1900">
                <a:solidFill>
                  <a:schemeClr val="tx1"/>
                </a:solidFill>
                <a:latin typeface="Verdana" pitchFamily="34" charset="0"/>
              </a:defRPr>
            </a:lvl3pPr>
            <a:lvl4pPr marL="1600200" indent="-228600" eaLnBrk="0" hangingPunct="0">
              <a:defRPr sz="1900">
                <a:solidFill>
                  <a:schemeClr val="tx1"/>
                </a:solidFill>
                <a:latin typeface="Verdana" pitchFamily="34" charset="0"/>
              </a:defRPr>
            </a:lvl4pPr>
            <a:lvl5pPr marL="2057400" indent="-228600" eaLnBrk="0" hangingPunct="0">
              <a:defRPr sz="1900">
                <a:solidFill>
                  <a:schemeClr val="tx1"/>
                </a:solidFill>
                <a:latin typeface="Verdana" pitchFamily="34" charset="0"/>
              </a:defRPr>
            </a:lvl5pPr>
            <a:lvl6pPr marL="2514600" indent="-228600" eaLnBrk="0" fontAlgn="base" hangingPunct="0">
              <a:spcBef>
                <a:spcPct val="0"/>
              </a:spcBef>
              <a:spcAft>
                <a:spcPct val="0"/>
              </a:spcAft>
              <a:defRPr sz="1900">
                <a:solidFill>
                  <a:schemeClr val="tx1"/>
                </a:solidFill>
                <a:latin typeface="Verdana" pitchFamily="34" charset="0"/>
              </a:defRPr>
            </a:lvl6pPr>
            <a:lvl7pPr marL="2971800" indent="-228600" eaLnBrk="0" fontAlgn="base" hangingPunct="0">
              <a:spcBef>
                <a:spcPct val="0"/>
              </a:spcBef>
              <a:spcAft>
                <a:spcPct val="0"/>
              </a:spcAft>
              <a:defRPr sz="1900">
                <a:solidFill>
                  <a:schemeClr val="tx1"/>
                </a:solidFill>
                <a:latin typeface="Verdana" pitchFamily="34" charset="0"/>
              </a:defRPr>
            </a:lvl7pPr>
            <a:lvl8pPr marL="3429000" indent="-228600" eaLnBrk="0" fontAlgn="base" hangingPunct="0">
              <a:spcBef>
                <a:spcPct val="0"/>
              </a:spcBef>
              <a:spcAft>
                <a:spcPct val="0"/>
              </a:spcAft>
              <a:defRPr sz="1900">
                <a:solidFill>
                  <a:schemeClr val="tx1"/>
                </a:solidFill>
                <a:latin typeface="Verdana" pitchFamily="34" charset="0"/>
              </a:defRPr>
            </a:lvl8pPr>
            <a:lvl9pPr marL="3886200" indent="-228600" eaLnBrk="0" fontAlgn="base" hangingPunct="0">
              <a:spcBef>
                <a:spcPct val="0"/>
              </a:spcBef>
              <a:spcAft>
                <a:spcPct val="0"/>
              </a:spcAft>
              <a:defRPr sz="1900">
                <a:solidFill>
                  <a:schemeClr val="tx1"/>
                </a:solidFill>
                <a:latin typeface="Verdana" pitchFamily="34" charset="0"/>
              </a:defRPr>
            </a:lvl9pPr>
          </a:lstStyle>
          <a:p>
            <a:pPr eaLnBrk="1" hangingPunct="1"/>
            <a:endParaRPr lang="fr-FR" altLang="de-DE"/>
          </a:p>
        </p:txBody>
      </p:sp>
      <p:sp>
        <p:nvSpPr>
          <p:cNvPr id="36878" name="Rectangle 6"/>
          <p:cNvSpPr>
            <a:spLocks noChangeArrowheads="1"/>
          </p:cNvSpPr>
          <p:nvPr/>
        </p:nvSpPr>
        <p:spPr bwMode="auto">
          <a:xfrm>
            <a:off x="3606800" y="2793204"/>
            <a:ext cx="574675" cy="392112"/>
          </a:xfrm>
          <a:prstGeom prst="rect">
            <a:avLst/>
          </a:prstGeom>
          <a:solidFill>
            <a:schemeClr val="accent4"/>
          </a:solidFill>
          <a:ln w="9525">
            <a:noFill/>
            <a:miter lim="800000"/>
            <a:headEnd/>
            <a:tailEnd/>
          </a:ln>
        </p:spPr>
        <p:txBody>
          <a:bodyPr wrap="none" anchor="ctr"/>
          <a:lstStyle>
            <a:lvl1pPr eaLnBrk="0" hangingPunct="0">
              <a:defRPr sz="1900">
                <a:solidFill>
                  <a:schemeClr val="tx1"/>
                </a:solidFill>
                <a:latin typeface="Verdana" pitchFamily="34" charset="0"/>
              </a:defRPr>
            </a:lvl1pPr>
            <a:lvl2pPr marL="742950" indent="-285750" eaLnBrk="0" hangingPunct="0">
              <a:defRPr sz="1900">
                <a:solidFill>
                  <a:schemeClr val="tx1"/>
                </a:solidFill>
                <a:latin typeface="Verdana" pitchFamily="34" charset="0"/>
              </a:defRPr>
            </a:lvl2pPr>
            <a:lvl3pPr marL="1143000" indent="-228600" eaLnBrk="0" hangingPunct="0">
              <a:defRPr sz="1900">
                <a:solidFill>
                  <a:schemeClr val="tx1"/>
                </a:solidFill>
                <a:latin typeface="Verdana" pitchFamily="34" charset="0"/>
              </a:defRPr>
            </a:lvl3pPr>
            <a:lvl4pPr marL="1600200" indent="-228600" eaLnBrk="0" hangingPunct="0">
              <a:defRPr sz="1900">
                <a:solidFill>
                  <a:schemeClr val="tx1"/>
                </a:solidFill>
                <a:latin typeface="Verdana" pitchFamily="34" charset="0"/>
              </a:defRPr>
            </a:lvl4pPr>
            <a:lvl5pPr marL="2057400" indent="-228600" eaLnBrk="0" hangingPunct="0">
              <a:defRPr sz="1900">
                <a:solidFill>
                  <a:schemeClr val="tx1"/>
                </a:solidFill>
                <a:latin typeface="Verdana" pitchFamily="34" charset="0"/>
              </a:defRPr>
            </a:lvl5pPr>
            <a:lvl6pPr marL="2514600" indent="-228600" eaLnBrk="0" fontAlgn="base" hangingPunct="0">
              <a:spcBef>
                <a:spcPct val="0"/>
              </a:spcBef>
              <a:spcAft>
                <a:spcPct val="0"/>
              </a:spcAft>
              <a:defRPr sz="1900">
                <a:solidFill>
                  <a:schemeClr val="tx1"/>
                </a:solidFill>
                <a:latin typeface="Verdana" pitchFamily="34" charset="0"/>
              </a:defRPr>
            </a:lvl6pPr>
            <a:lvl7pPr marL="2971800" indent="-228600" eaLnBrk="0" fontAlgn="base" hangingPunct="0">
              <a:spcBef>
                <a:spcPct val="0"/>
              </a:spcBef>
              <a:spcAft>
                <a:spcPct val="0"/>
              </a:spcAft>
              <a:defRPr sz="1900">
                <a:solidFill>
                  <a:schemeClr val="tx1"/>
                </a:solidFill>
                <a:latin typeface="Verdana" pitchFamily="34" charset="0"/>
              </a:defRPr>
            </a:lvl7pPr>
            <a:lvl8pPr marL="3429000" indent="-228600" eaLnBrk="0" fontAlgn="base" hangingPunct="0">
              <a:spcBef>
                <a:spcPct val="0"/>
              </a:spcBef>
              <a:spcAft>
                <a:spcPct val="0"/>
              </a:spcAft>
              <a:defRPr sz="1900">
                <a:solidFill>
                  <a:schemeClr val="tx1"/>
                </a:solidFill>
                <a:latin typeface="Verdana" pitchFamily="34" charset="0"/>
              </a:defRPr>
            </a:lvl8pPr>
            <a:lvl9pPr marL="3886200" indent="-228600" eaLnBrk="0" fontAlgn="base" hangingPunct="0">
              <a:spcBef>
                <a:spcPct val="0"/>
              </a:spcBef>
              <a:spcAft>
                <a:spcPct val="0"/>
              </a:spcAft>
              <a:defRPr sz="1900">
                <a:solidFill>
                  <a:schemeClr val="tx1"/>
                </a:solidFill>
                <a:latin typeface="Verdana" pitchFamily="34" charset="0"/>
              </a:defRPr>
            </a:lvl9pPr>
          </a:lstStyle>
          <a:p>
            <a:pPr eaLnBrk="1" hangingPunct="1"/>
            <a:endParaRPr lang="fr-FR" altLang="de-DE"/>
          </a:p>
        </p:txBody>
      </p:sp>
      <p:sp>
        <p:nvSpPr>
          <p:cNvPr id="36879" name="Rectangle 7"/>
          <p:cNvSpPr>
            <a:spLocks noChangeArrowheads="1"/>
          </p:cNvSpPr>
          <p:nvPr/>
        </p:nvSpPr>
        <p:spPr bwMode="auto">
          <a:xfrm>
            <a:off x="2520950" y="2793204"/>
            <a:ext cx="574675" cy="392112"/>
          </a:xfrm>
          <a:prstGeom prst="rect">
            <a:avLst/>
          </a:prstGeom>
          <a:solidFill>
            <a:schemeClr val="accent4"/>
          </a:solidFill>
          <a:ln w="9525">
            <a:noFill/>
            <a:miter lim="800000"/>
            <a:headEnd/>
            <a:tailEnd/>
          </a:ln>
        </p:spPr>
        <p:txBody>
          <a:bodyPr wrap="none" anchor="ctr"/>
          <a:lstStyle>
            <a:lvl1pPr eaLnBrk="0" hangingPunct="0">
              <a:defRPr sz="1900">
                <a:solidFill>
                  <a:schemeClr val="tx1"/>
                </a:solidFill>
                <a:latin typeface="Verdana" pitchFamily="34" charset="0"/>
              </a:defRPr>
            </a:lvl1pPr>
            <a:lvl2pPr marL="742950" indent="-285750" eaLnBrk="0" hangingPunct="0">
              <a:defRPr sz="1900">
                <a:solidFill>
                  <a:schemeClr val="tx1"/>
                </a:solidFill>
                <a:latin typeface="Verdana" pitchFamily="34" charset="0"/>
              </a:defRPr>
            </a:lvl2pPr>
            <a:lvl3pPr marL="1143000" indent="-228600" eaLnBrk="0" hangingPunct="0">
              <a:defRPr sz="1900">
                <a:solidFill>
                  <a:schemeClr val="tx1"/>
                </a:solidFill>
                <a:latin typeface="Verdana" pitchFamily="34" charset="0"/>
              </a:defRPr>
            </a:lvl3pPr>
            <a:lvl4pPr marL="1600200" indent="-228600" eaLnBrk="0" hangingPunct="0">
              <a:defRPr sz="1900">
                <a:solidFill>
                  <a:schemeClr val="tx1"/>
                </a:solidFill>
                <a:latin typeface="Verdana" pitchFamily="34" charset="0"/>
              </a:defRPr>
            </a:lvl4pPr>
            <a:lvl5pPr marL="2057400" indent="-228600" eaLnBrk="0" hangingPunct="0">
              <a:defRPr sz="1900">
                <a:solidFill>
                  <a:schemeClr val="tx1"/>
                </a:solidFill>
                <a:latin typeface="Verdana" pitchFamily="34" charset="0"/>
              </a:defRPr>
            </a:lvl5pPr>
            <a:lvl6pPr marL="2514600" indent="-228600" eaLnBrk="0" fontAlgn="base" hangingPunct="0">
              <a:spcBef>
                <a:spcPct val="0"/>
              </a:spcBef>
              <a:spcAft>
                <a:spcPct val="0"/>
              </a:spcAft>
              <a:defRPr sz="1900">
                <a:solidFill>
                  <a:schemeClr val="tx1"/>
                </a:solidFill>
                <a:latin typeface="Verdana" pitchFamily="34" charset="0"/>
              </a:defRPr>
            </a:lvl6pPr>
            <a:lvl7pPr marL="2971800" indent="-228600" eaLnBrk="0" fontAlgn="base" hangingPunct="0">
              <a:spcBef>
                <a:spcPct val="0"/>
              </a:spcBef>
              <a:spcAft>
                <a:spcPct val="0"/>
              </a:spcAft>
              <a:defRPr sz="1900">
                <a:solidFill>
                  <a:schemeClr val="tx1"/>
                </a:solidFill>
                <a:latin typeface="Verdana" pitchFamily="34" charset="0"/>
              </a:defRPr>
            </a:lvl7pPr>
            <a:lvl8pPr marL="3429000" indent="-228600" eaLnBrk="0" fontAlgn="base" hangingPunct="0">
              <a:spcBef>
                <a:spcPct val="0"/>
              </a:spcBef>
              <a:spcAft>
                <a:spcPct val="0"/>
              </a:spcAft>
              <a:defRPr sz="1900">
                <a:solidFill>
                  <a:schemeClr val="tx1"/>
                </a:solidFill>
                <a:latin typeface="Verdana" pitchFamily="34" charset="0"/>
              </a:defRPr>
            </a:lvl8pPr>
            <a:lvl9pPr marL="3886200" indent="-228600" eaLnBrk="0" fontAlgn="base" hangingPunct="0">
              <a:spcBef>
                <a:spcPct val="0"/>
              </a:spcBef>
              <a:spcAft>
                <a:spcPct val="0"/>
              </a:spcAft>
              <a:defRPr sz="1900">
                <a:solidFill>
                  <a:schemeClr val="tx1"/>
                </a:solidFill>
                <a:latin typeface="Verdana" pitchFamily="34" charset="0"/>
              </a:defRPr>
            </a:lvl9pPr>
          </a:lstStyle>
          <a:p>
            <a:pPr eaLnBrk="1" hangingPunct="1"/>
            <a:endParaRPr lang="fr-FR" altLang="de-DE"/>
          </a:p>
        </p:txBody>
      </p:sp>
      <p:sp>
        <p:nvSpPr>
          <p:cNvPr id="36880" name="Rectangle 8"/>
          <p:cNvSpPr>
            <a:spLocks noGrp="1" noChangeArrowheads="1"/>
          </p:cNvSpPr>
          <p:nvPr>
            <p:ph type="title"/>
          </p:nvPr>
        </p:nvSpPr>
        <p:spPr>
          <a:xfrm>
            <a:off x="623887" y="271942"/>
            <a:ext cx="8169275" cy="422275"/>
          </a:xfrm>
        </p:spPr>
        <p:txBody>
          <a:bodyPr/>
          <a:lstStyle/>
          <a:p>
            <a:pPr defTabSz="728663" eaLnBrk="1" hangingPunct="1"/>
            <a:r>
              <a:rPr lang="de-CH" altLang="de-DE" dirty="0" err="1"/>
              <a:t>Floaters</a:t>
            </a:r>
            <a:r>
              <a:rPr lang="de-CH" altLang="de-DE" dirty="0"/>
              <a:t> </a:t>
            </a:r>
            <a:r>
              <a:rPr lang="de-CH" altLang="de-DE" dirty="0" err="1"/>
              <a:t>can</a:t>
            </a:r>
            <a:r>
              <a:rPr lang="de-CH" altLang="de-DE" dirty="0"/>
              <a:t> </a:t>
            </a:r>
            <a:r>
              <a:rPr lang="de-CH" altLang="de-DE" dirty="0" err="1"/>
              <a:t>be</a:t>
            </a:r>
            <a:r>
              <a:rPr lang="de-CH" altLang="de-DE" dirty="0"/>
              <a:t> </a:t>
            </a:r>
            <a:r>
              <a:rPr lang="de-CH" altLang="de-DE" dirty="0" err="1"/>
              <a:t>used</a:t>
            </a:r>
            <a:r>
              <a:rPr lang="de-CH" altLang="de-DE" dirty="0"/>
              <a:t> </a:t>
            </a:r>
            <a:r>
              <a:rPr lang="de-CH" altLang="de-DE" dirty="0" err="1"/>
              <a:t>as</a:t>
            </a:r>
            <a:r>
              <a:rPr lang="de-CH" altLang="de-DE" dirty="0"/>
              <a:t> </a:t>
            </a:r>
            <a:r>
              <a:rPr lang="de-CH" altLang="de-DE" dirty="0" err="1"/>
              <a:t>substitute</a:t>
            </a:r>
            <a:r>
              <a:rPr lang="de-CH" altLang="de-DE" dirty="0"/>
              <a:t> </a:t>
            </a:r>
            <a:r>
              <a:rPr lang="de-CH" altLang="de-DE" dirty="0" err="1"/>
              <a:t>for</a:t>
            </a:r>
            <a:r>
              <a:rPr lang="de-CH" altLang="de-DE" dirty="0"/>
              <a:t> </a:t>
            </a:r>
            <a:r>
              <a:rPr lang="de-CH" altLang="de-DE" dirty="0" err="1"/>
              <a:t>term</a:t>
            </a:r>
            <a:r>
              <a:rPr lang="de-CH" altLang="de-DE" dirty="0"/>
              <a:t> </a:t>
            </a:r>
            <a:r>
              <a:rPr lang="de-CH" altLang="de-DE" dirty="0" err="1"/>
              <a:t>deposits</a:t>
            </a:r>
            <a:endParaRPr lang="de-DE" altLang="de-DE" dirty="0">
              <a:solidFill>
                <a:schemeClr val="tx1"/>
              </a:solidFill>
            </a:endParaRPr>
          </a:p>
        </p:txBody>
      </p:sp>
      <p:sp>
        <p:nvSpPr>
          <p:cNvPr id="36881" name="Line 9"/>
          <p:cNvSpPr>
            <a:spLocks noChangeShapeType="1"/>
          </p:cNvSpPr>
          <p:nvPr/>
        </p:nvSpPr>
        <p:spPr bwMode="auto">
          <a:xfrm>
            <a:off x="2268538" y="2480466"/>
            <a:ext cx="0" cy="2441575"/>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de-CH"/>
          </a:p>
        </p:txBody>
      </p:sp>
      <p:sp>
        <p:nvSpPr>
          <p:cNvPr id="36884" name="Rectangle 12"/>
          <p:cNvSpPr>
            <a:spLocks noChangeArrowheads="1"/>
          </p:cNvSpPr>
          <p:nvPr/>
        </p:nvSpPr>
        <p:spPr bwMode="auto">
          <a:xfrm>
            <a:off x="1403350" y="3163091"/>
            <a:ext cx="574675" cy="1736725"/>
          </a:xfrm>
          <a:prstGeom prst="rect">
            <a:avLst/>
          </a:prstGeom>
          <a:solidFill>
            <a:schemeClr val="accent4">
              <a:lumMod val="75000"/>
            </a:schemeClr>
          </a:solidFill>
          <a:ln w="9525">
            <a:noFill/>
            <a:prstDash val="dash"/>
            <a:miter lim="800000"/>
            <a:headEnd/>
            <a:tailEnd/>
          </a:ln>
        </p:spPr>
        <p:txBody>
          <a:bodyPr wrap="none" anchor="ctr"/>
          <a:lstStyle/>
          <a:p>
            <a:endParaRPr lang="fr-FR" altLang="de-DE">
              <a:latin typeface="Verdana" pitchFamily="34" charset="0"/>
            </a:endParaRPr>
          </a:p>
        </p:txBody>
      </p:sp>
      <p:graphicFrame>
        <p:nvGraphicFramePr>
          <p:cNvPr id="36866" name="Object 13"/>
          <p:cNvGraphicFramePr>
            <a:graphicFrameLocks noChangeAspect="1"/>
          </p:cNvGraphicFramePr>
          <p:nvPr>
            <p:extLst>
              <p:ext uri="{D42A27DB-BD31-4B8C-83A1-F6EECF244321}">
                <p14:modId xmlns:p14="http://schemas.microsoft.com/office/powerpoint/2010/main" val="3660536733"/>
              </p:ext>
            </p:extLst>
          </p:nvPr>
        </p:nvGraphicFramePr>
        <p:xfrm>
          <a:off x="1396206" y="4922041"/>
          <a:ext cx="588962" cy="520700"/>
        </p:xfrm>
        <a:graphic>
          <a:graphicData uri="http://schemas.openxmlformats.org/presentationml/2006/ole">
            <mc:AlternateContent xmlns:mc="http://schemas.openxmlformats.org/markup-compatibility/2006">
              <mc:Choice xmlns:v="urn:schemas-microsoft-com:vml" Requires="v">
                <p:oleObj spid="_x0000_s1723387" name="Formel" r:id="rId4" imgW="279360" imgH="228600" progId="Equation.3">
                  <p:embed/>
                </p:oleObj>
              </mc:Choice>
              <mc:Fallback>
                <p:oleObj name="Formel" r:id="rId4" imgW="279360" imgH="228600" progId="Equation.3">
                  <p:embed/>
                  <p:pic>
                    <p:nvPicPr>
                      <p:cNvPr id="0" name=""/>
                      <p:cNvPicPr>
                        <a:picLocks noChangeAspect="1" noChangeArrowheads="1"/>
                      </p:cNvPicPr>
                      <p:nvPr/>
                    </p:nvPicPr>
                    <p:blipFill>
                      <a:blip r:embed="rId5"/>
                      <a:srcRect/>
                      <a:stretch>
                        <a:fillRect/>
                      </a:stretch>
                    </p:blipFill>
                    <p:spPr bwMode="auto">
                      <a:xfrm>
                        <a:off x="1396206" y="4922041"/>
                        <a:ext cx="58896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867" name="Object 23"/>
          <p:cNvGraphicFramePr>
            <a:graphicFrameLocks noChangeAspect="1"/>
          </p:cNvGraphicFramePr>
          <p:nvPr>
            <p:extLst>
              <p:ext uri="{D42A27DB-BD31-4B8C-83A1-F6EECF244321}">
                <p14:modId xmlns:p14="http://schemas.microsoft.com/office/powerpoint/2010/main" val="1863528815"/>
              </p:ext>
            </p:extLst>
          </p:nvPr>
        </p:nvGraphicFramePr>
        <p:xfrm>
          <a:off x="1934482" y="2666205"/>
          <a:ext cx="230187" cy="292100"/>
        </p:xfrm>
        <a:graphic>
          <a:graphicData uri="http://schemas.openxmlformats.org/presentationml/2006/ole">
            <mc:AlternateContent xmlns:mc="http://schemas.openxmlformats.org/markup-compatibility/2006">
              <mc:Choice xmlns:v="urn:schemas-microsoft-com:vml" Requires="v">
                <p:oleObj spid="_x0000_s1723388" name="Formel" r:id="rId6" imgW="152280" imgH="215640" progId="Equation.3">
                  <p:embed/>
                </p:oleObj>
              </mc:Choice>
              <mc:Fallback>
                <p:oleObj name="Formel" r:id="rId6" imgW="152280" imgH="215640" progId="Equation.3">
                  <p:embed/>
                  <p:pic>
                    <p:nvPicPr>
                      <p:cNvPr id="0" name=""/>
                      <p:cNvPicPr>
                        <a:picLocks noChangeAspect="1" noChangeArrowheads="1"/>
                      </p:cNvPicPr>
                      <p:nvPr/>
                    </p:nvPicPr>
                    <p:blipFill>
                      <a:blip r:embed="rId7"/>
                      <a:srcRect/>
                      <a:stretch>
                        <a:fillRect/>
                      </a:stretch>
                    </p:blipFill>
                    <p:spPr bwMode="auto">
                      <a:xfrm>
                        <a:off x="1934482" y="2666205"/>
                        <a:ext cx="230187" cy="2921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868" name="Object 24"/>
          <p:cNvGraphicFramePr>
            <a:graphicFrameLocks noChangeAspect="1"/>
          </p:cNvGraphicFramePr>
          <p:nvPr>
            <p:extLst>
              <p:ext uri="{D42A27DB-BD31-4B8C-83A1-F6EECF244321}">
                <p14:modId xmlns:p14="http://schemas.microsoft.com/office/powerpoint/2010/main" val="1229621486"/>
              </p:ext>
            </p:extLst>
          </p:nvPr>
        </p:nvGraphicFramePr>
        <p:xfrm>
          <a:off x="3260725" y="2632866"/>
          <a:ext cx="346075" cy="309563"/>
        </p:xfrm>
        <a:graphic>
          <a:graphicData uri="http://schemas.openxmlformats.org/presentationml/2006/ole">
            <mc:AlternateContent xmlns:mc="http://schemas.openxmlformats.org/markup-compatibility/2006">
              <mc:Choice xmlns:v="urn:schemas-microsoft-com:vml" Requires="v">
                <p:oleObj spid="_x0000_s1723389" name="Equation" r:id="rId8" imgW="241200" imgH="241200" progId="Equation.3">
                  <p:embed/>
                </p:oleObj>
              </mc:Choice>
              <mc:Fallback>
                <p:oleObj name="Equation" r:id="rId8" imgW="241200" imgH="241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0725" y="2632866"/>
                        <a:ext cx="346075" cy="309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869" name="Object 25"/>
          <p:cNvGraphicFramePr>
            <a:graphicFrameLocks noChangeAspect="1"/>
          </p:cNvGraphicFramePr>
          <p:nvPr>
            <p:extLst>
              <p:ext uri="{D42A27DB-BD31-4B8C-83A1-F6EECF244321}">
                <p14:modId xmlns:p14="http://schemas.microsoft.com/office/powerpoint/2010/main" val="2934280052"/>
              </p:ext>
            </p:extLst>
          </p:nvPr>
        </p:nvGraphicFramePr>
        <p:xfrm>
          <a:off x="4329113" y="2942429"/>
          <a:ext cx="379412" cy="339725"/>
        </p:xfrm>
        <a:graphic>
          <a:graphicData uri="http://schemas.openxmlformats.org/presentationml/2006/ole">
            <mc:AlternateContent xmlns:mc="http://schemas.openxmlformats.org/markup-compatibility/2006">
              <mc:Choice xmlns:v="urn:schemas-microsoft-com:vml" Requires="v">
                <p:oleObj spid="_x0000_s1723390" name="Equation" r:id="rId10" imgW="241200" imgH="241200" progId="Equation.3">
                  <p:embed/>
                </p:oleObj>
              </mc:Choice>
              <mc:Fallback>
                <p:oleObj name="Equation" r:id="rId10" imgW="241200" imgH="241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29113" y="2942429"/>
                        <a:ext cx="379412"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870" name="Object 26"/>
          <p:cNvGraphicFramePr>
            <a:graphicFrameLocks noChangeAspect="1"/>
          </p:cNvGraphicFramePr>
          <p:nvPr>
            <p:extLst>
              <p:ext uri="{D42A27DB-BD31-4B8C-83A1-F6EECF244321}">
                <p14:modId xmlns:p14="http://schemas.microsoft.com/office/powerpoint/2010/main" val="1390576481"/>
              </p:ext>
            </p:extLst>
          </p:nvPr>
        </p:nvGraphicFramePr>
        <p:xfrm>
          <a:off x="5283200" y="2399504"/>
          <a:ext cx="366713" cy="328612"/>
        </p:xfrm>
        <a:graphic>
          <a:graphicData uri="http://schemas.openxmlformats.org/presentationml/2006/ole">
            <mc:AlternateContent xmlns:mc="http://schemas.openxmlformats.org/markup-compatibility/2006">
              <mc:Choice xmlns:v="urn:schemas-microsoft-com:vml" Requires="v">
                <p:oleObj spid="_x0000_s1723391" name="Equation" r:id="rId12" imgW="241200" imgH="241200" progId="Equation.3">
                  <p:embed/>
                </p:oleObj>
              </mc:Choice>
              <mc:Fallback>
                <p:oleObj name="Equation" r:id="rId12" imgW="241200" imgH="2412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83200" y="2399504"/>
                        <a:ext cx="366713" cy="328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871" name="Object 27"/>
          <p:cNvGraphicFramePr>
            <a:graphicFrameLocks noChangeAspect="1"/>
          </p:cNvGraphicFramePr>
          <p:nvPr>
            <p:extLst>
              <p:ext uri="{D42A27DB-BD31-4B8C-83A1-F6EECF244321}">
                <p14:modId xmlns:p14="http://schemas.microsoft.com/office/powerpoint/2010/main" val="4239808632"/>
              </p:ext>
            </p:extLst>
          </p:nvPr>
        </p:nvGraphicFramePr>
        <p:xfrm>
          <a:off x="6403975" y="2377279"/>
          <a:ext cx="376238" cy="319087"/>
        </p:xfrm>
        <a:graphic>
          <a:graphicData uri="http://schemas.openxmlformats.org/presentationml/2006/ole">
            <mc:AlternateContent xmlns:mc="http://schemas.openxmlformats.org/markup-compatibility/2006">
              <mc:Choice xmlns:v="urn:schemas-microsoft-com:vml" Requires="v">
                <p:oleObj spid="_x0000_s1727488" name="Equation" r:id="rId14" imgW="253800" imgH="241200" progId="Equation.3">
                  <p:embed/>
                </p:oleObj>
              </mc:Choice>
              <mc:Fallback>
                <p:oleObj name="Equation" r:id="rId14" imgW="253800" imgH="2412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03975" y="2377279"/>
                        <a:ext cx="376238" cy="319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6894" name="Line 28"/>
          <p:cNvSpPr>
            <a:spLocks noChangeShapeType="1"/>
          </p:cNvSpPr>
          <p:nvPr/>
        </p:nvSpPr>
        <p:spPr bwMode="auto">
          <a:xfrm>
            <a:off x="1187450" y="4911691"/>
            <a:ext cx="66976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36895" name="Line 29"/>
          <p:cNvSpPr>
            <a:spLocks noChangeShapeType="1"/>
          </p:cNvSpPr>
          <p:nvPr/>
        </p:nvSpPr>
        <p:spPr bwMode="auto">
          <a:xfrm flipV="1">
            <a:off x="3894138" y="1956590"/>
            <a:ext cx="1108076" cy="1228725"/>
          </a:xfrm>
          <a:prstGeom prst="line">
            <a:avLst/>
          </a:prstGeom>
          <a:noFill/>
          <a:ln w="38100">
            <a:solidFill>
              <a:schemeClr val="tx2"/>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de-CH"/>
          </a:p>
        </p:txBody>
      </p:sp>
      <p:graphicFrame>
        <p:nvGraphicFramePr>
          <p:cNvPr id="36872" name="Object 30"/>
          <p:cNvGraphicFramePr>
            <a:graphicFrameLocks noGrp="1" noChangeAspect="1"/>
          </p:cNvGraphicFramePr>
          <p:nvPr>
            <p:ph idx="1"/>
            <p:extLst>
              <p:ext uri="{D42A27DB-BD31-4B8C-83A1-F6EECF244321}">
                <p14:modId xmlns:p14="http://schemas.microsoft.com/office/powerpoint/2010/main" val="2816758355"/>
              </p:ext>
            </p:extLst>
          </p:nvPr>
        </p:nvGraphicFramePr>
        <p:xfrm>
          <a:off x="4211638" y="1981991"/>
          <a:ext cx="360362" cy="338138"/>
        </p:xfrm>
        <a:graphic>
          <a:graphicData uri="http://schemas.openxmlformats.org/presentationml/2006/ole">
            <mc:AlternateContent xmlns:mc="http://schemas.openxmlformats.org/markup-compatibility/2006">
              <mc:Choice xmlns:v="urn:schemas-microsoft-com:vml" Requires="v">
                <p:oleObj spid="_x0000_s1727489" name="Equation" r:id="rId16" imgW="279360" imgH="241200" progId="Equation.3">
                  <p:embed/>
                </p:oleObj>
              </mc:Choice>
              <mc:Fallback>
                <p:oleObj name="Equation" r:id="rId16" imgW="279360" imgH="2412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11638" y="1981991"/>
                        <a:ext cx="360362"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6896" name="Arc 31"/>
          <p:cNvSpPr>
            <a:spLocks/>
          </p:cNvSpPr>
          <p:nvPr/>
        </p:nvSpPr>
        <p:spPr bwMode="auto">
          <a:xfrm rot="10800000" flipH="1" flipV="1">
            <a:off x="4411663" y="2566191"/>
            <a:ext cx="241300" cy="246063"/>
          </a:xfrm>
          <a:custGeom>
            <a:avLst/>
            <a:gdLst>
              <a:gd name="T0" fmla="*/ 0 w 21600"/>
              <a:gd name="T1" fmla="*/ 0 h 21600"/>
              <a:gd name="T2" fmla="*/ 336409167 w 21600"/>
              <a:gd name="T3" fmla="*/ 363767469 h 21600"/>
              <a:gd name="T4" fmla="*/ 0 w 21600"/>
              <a:gd name="T5" fmla="*/ 36376746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2"/>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36897" name="Line 32"/>
          <p:cNvSpPr>
            <a:spLocks noChangeShapeType="1"/>
          </p:cNvSpPr>
          <p:nvPr/>
        </p:nvSpPr>
        <p:spPr bwMode="auto">
          <a:xfrm flipV="1">
            <a:off x="5002213" y="1956591"/>
            <a:ext cx="0" cy="739775"/>
          </a:xfrm>
          <a:prstGeom prst="line">
            <a:avLst/>
          </a:prstGeom>
          <a:noFill/>
          <a:ln w="5715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35" name="Text Box 6"/>
          <p:cNvSpPr txBox="1">
            <a:spLocks noChangeArrowheads="1"/>
          </p:cNvSpPr>
          <p:nvPr/>
        </p:nvSpPr>
        <p:spPr bwMode="auto">
          <a:xfrm rot="10800000" flipV="1">
            <a:off x="8121100" y="4671216"/>
            <a:ext cx="317500" cy="457200"/>
          </a:xfrm>
          <a:prstGeom prst="rect">
            <a:avLst/>
          </a:prstGeom>
          <a:noFill/>
          <a:ln w="9525">
            <a:noFill/>
            <a:miter lim="800000"/>
            <a:headEnd/>
            <a:tailEnd/>
          </a:ln>
        </p:spPr>
        <p:txBody>
          <a:bodyPr wrap="none">
            <a:spAutoFit/>
          </a:bodyPr>
          <a:lstStyle/>
          <a:p>
            <a:r>
              <a:rPr lang="de-CH" sz="2400" dirty="0">
                <a:sym typeface="Symbol" pitchFamily="18" charset="2"/>
              </a:rPr>
              <a:t>t</a:t>
            </a:r>
            <a:endParaRPr lang="de-DE" sz="2400" dirty="0">
              <a:sym typeface="Symbol" pitchFamily="18" charset="2"/>
            </a:endParaRPr>
          </a:p>
        </p:txBody>
      </p:sp>
      <p:sp>
        <p:nvSpPr>
          <p:cNvPr id="36" name="Rectangle 12"/>
          <p:cNvSpPr>
            <a:spLocks noChangeArrowheads="1"/>
          </p:cNvSpPr>
          <p:nvPr/>
        </p:nvSpPr>
        <p:spPr bwMode="auto">
          <a:xfrm>
            <a:off x="4708525" y="3185313"/>
            <a:ext cx="581025" cy="1736725"/>
          </a:xfrm>
          <a:prstGeom prst="rect">
            <a:avLst/>
          </a:prstGeom>
          <a:solidFill>
            <a:schemeClr val="accent4">
              <a:lumMod val="75000"/>
            </a:schemeClr>
          </a:solidFill>
          <a:ln w="9525">
            <a:noFill/>
            <a:prstDash val="dash"/>
            <a:miter lim="800000"/>
            <a:headEnd/>
            <a:tailEnd/>
          </a:ln>
        </p:spPr>
        <p:txBody>
          <a:bodyPr wrap="none" anchor="ctr"/>
          <a:lstStyle/>
          <a:p>
            <a:endParaRPr lang="fr-FR" altLang="de-DE">
              <a:latin typeface="Verdana" pitchFamily="34" charset="0"/>
            </a:endParaRPr>
          </a:p>
        </p:txBody>
      </p:sp>
      <p:sp>
        <p:nvSpPr>
          <p:cNvPr id="37" name="Rectangle 12"/>
          <p:cNvSpPr>
            <a:spLocks noChangeArrowheads="1"/>
          </p:cNvSpPr>
          <p:nvPr/>
        </p:nvSpPr>
        <p:spPr bwMode="auto">
          <a:xfrm>
            <a:off x="3606800" y="3185314"/>
            <a:ext cx="574675" cy="1736725"/>
          </a:xfrm>
          <a:prstGeom prst="rect">
            <a:avLst/>
          </a:prstGeom>
          <a:solidFill>
            <a:schemeClr val="accent4">
              <a:lumMod val="75000"/>
            </a:schemeClr>
          </a:solidFill>
          <a:ln w="9525">
            <a:noFill/>
            <a:prstDash val="dash"/>
            <a:miter lim="800000"/>
            <a:headEnd/>
            <a:tailEnd/>
          </a:ln>
        </p:spPr>
        <p:txBody>
          <a:bodyPr wrap="none" anchor="ctr"/>
          <a:lstStyle/>
          <a:p>
            <a:endParaRPr lang="fr-FR" altLang="de-DE">
              <a:latin typeface="Verdana" pitchFamily="34" charset="0"/>
            </a:endParaRPr>
          </a:p>
        </p:txBody>
      </p:sp>
      <p:sp>
        <p:nvSpPr>
          <p:cNvPr id="38" name="Rectangle 12"/>
          <p:cNvSpPr>
            <a:spLocks noChangeArrowheads="1"/>
          </p:cNvSpPr>
          <p:nvPr/>
        </p:nvSpPr>
        <p:spPr bwMode="auto">
          <a:xfrm>
            <a:off x="2520949" y="3185315"/>
            <a:ext cx="574675" cy="1736725"/>
          </a:xfrm>
          <a:prstGeom prst="rect">
            <a:avLst/>
          </a:prstGeom>
          <a:solidFill>
            <a:schemeClr val="accent4">
              <a:lumMod val="75000"/>
            </a:schemeClr>
          </a:solidFill>
          <a:ln w="9525">
            <a:noFill/>
            <a:prstDash val="dash"/>
            <a:miter lim="800000"/>
            <a:headEnd/>
            <a:tailEnd/>
          </a:ln>
        </p:spPr>
        <p:txBody>
          <a:bodyPr wrap="none" anchor="ctr"/>
          <a:lstStyle/>
          <a:p>
            <a:endParaRPr lang="fr-FR" altLang="de-DE">
              <a:latin typeface="Verdana" pitchFamily="34" charset="0"/>
            </a:endParaRPr>
          </a:p>
        </p:txBody>
      </p:sp>
      <p:sp>
        <p:nvSpPr>
          <p:cNvPr id="39" name="Rectangle 12"/>
          <p:cNvSpPr>
            <a:spLocks noChangeArrowheads="1"/>
          </p:cNvSpPr>
          <p:nvPr/>
        </p:nvSpPr>
        <p:spPr bwMode="auto">
          <a:xfrm>
            <a:off x="6780213" y="3185316"/>
            <a:ext cx="574675" cy="1736725"/>
          </a:xfrm>
          <a:prstGeom prst="rect">
            <a:avLst/>
          </a:prstGeom>
          <a:solidFill>
            <a:schemeClr val="accent4">
              <a:lumMod val="75000"/>
            </a:schemeClr>
          </a:solidFill>
          <a:ln w="9525">
            <a:noFill/>
            <a:prstDash val="dash"/>
            <a:miter lim="800000"/>
            <a:headEnd/>
            <a:tailEnd/>
          </a:ln>
        </p:spPr>
        <p:txBody>
          <a:bodyPr wrap="none" anchor="ctr"/>
          <a:lstStyle/>
          <a:p>
            <a:endParaRPr lang="fr-FR" altLang="de-DE">
              <a:latin typeface="Verdana" pitchFamily="34" charset="0"/>
            </a:endParaRPr>
          </a:p>
        </p:txBody>
      </p:sp>
      <p:sp>
        <p:nvSpPr>
          <p:cNvPr id="40" name="Rectangle 12"/>
          <p:cNvSpPr>
            <a:spLocks noChangeArrowheads="1"/>
          </p:cNvSpPr>
          <p:nvPr/>
        </p:nvSpPr>
        <p:spPr bwMode="auto">
          <a:xfrm>
            <a:off x="5753100" y="3185312"/>
            <a:ext cx="574675" cy="1736725"/>
          </a:xfrm>
          <a:prstGeom prst="rect">
            <a:avLst/>
          </a:prstGeom>
          <a:solidFill>
            <a:schemeClr val="accent4">
              <a:lumMod val="75000"/>
            </a:schemeClr>
          </a:solidFill>
          <a:ln w="9525">
            <a:noFill/>
            <a:prstDash val="dash"/>
            <a:miter lim="800000"/>
            <a:headEnd/>
            <a:tailEnd/>
          </a:ln>
        </p:spPr>
        <p:txBody>
          <a:bodyPr wrap="none" anchor="ctr"/>
          <a:lstStyle/>
          <a:p>
            <a:endParaRPr lang="fr-FR" altLang="de-DE">
              <a:latin typeface="Verdana" pitchFamily="34" charset="0"/>
            </a:endParaRPr>
          </a:p>
        </p:txBody>
      </p:sp>
      <p:sp>
        <p:nvSpPr>
          <p:cNvPr id="36890" name="Line 19"/>
          <p:cNvSpPr>
            <a:spLocks noChangeShapeType="1"/>
          </p:cNvSpPr>
          <p:nvPr/>
        </p:nvSpPr>
        <p:spPr bwMode="auto">
          <a:xfrm flipV="1">
            <a:off x="2832100" y="2788440"/>
            <a:ext cx="1062038" cy="396875"/>
          </a:xfrm>
          <a:prstGeom prst="line">
            <a:avLst/>
          </a:prstGeom>
          <a:noFill/>
          <a:ln w="38100">
            <a:solidFill>
              <a:schemeClr val="tx2"/>
            </a:solidFill>
            <a:prstDash val="dash"/>
            <a:round/>
            <a:headEnd type="oval" w="med" len="med"/>
            <a:tailEnd type="oval" w="med" len="med"/>
          </a:ln>
          <a:extLst>
            <a:ext uri="{909E8E84-426E-40DD-AFC4-6F175D3DCCD1}">
              <a14:hiddenFill xmlns:a14="http://schemas.microsoft.com/office/drawing/2010/main">
                <a:noFill/>
              </a14:hiddenFill>
            </a:ext>
          </a:extLst>
        </p:spPr>
        <p:txBody>
          <a:bodyPr/>
          <a:lstStyle/>
          <a:p>
            <a:endParaRPr lang="de-CH"/>
          </a:p>
        </p:txBody>
      </p:sp>
      <p:sp>
        <p:nvSpPr>
          <p:cNvPr id="41" name="Line 19"/>
          <p:cNvSpPr>
            <a:spLocks noChangeShapeType="1"/>
          </p:cNvSpPr>
          <p:nvPr/>
        </p:nvSpPr>
        <p:spPr bwMode="auto">
          <a:xfrm flipV="1">
            <a:off x="3894137" y="2696366"/>
            <a:ext cx="1108075" cy="479612"/>
          </a:xfrm>
          <a:prstGeom prst="line">
            <a:avLst/>
          </a:prstGeom>
          <a:noFill/>
          <a:ln w="38100">
            <a:solidFill>
              <a:schemeClr val="tx2"/>
            </a:solidFill>
            <a:prstDash val="dash"/>
            <a:round/>
            <a:headEnd type="oval" w="med" len="med"/>
            <a:tailEnd type="oval" w="med" len="med"/>
          </a:ln>
          <a:extLst>
            <a:ext uri="{909E8E84-426E-40DD-AFC4-6F175D3DCCD1}">
              <a14:hiddenFill xmlns:a14="http://schemas.microsoft.com/office/drawing/2010/main">
                <a:noFill/>
              </a14:hiddenFill>
            </a:ext>
          </a:extLst>
        </p:spPr>
        <p:txBody>
          <a:bodyPr/>
          <a:lstStyle/>
          <a:p>
            <a:endParaRPr lang="de-CH"/>
          </a:p>
        </p:txBody>
      </p:sp>
      <p:sp>
        <p:nvSpPr>
          <p:cNvPr id="42" name="Line 19"/>
          <p:cNvSpPr>
            <a:spLocks noChangeShapeType="1"/>
          </p:cNvSpPr>
          <p:nvPr/>
        </p:nvSpPr>
        <p:spPr bwMode="auto">
          <a:xfrm flipV="1">
            <a:off x="5002213" y="2480465"/>
            <a:ext cx="1062038" cy="704273"/>
          </a:xfrm>
          <a:prstGeom prst="line">
            <a:avLst/>
          </a:prstGeom>
          <a:noFill/>
          <a:ln w="38100">
            <a:solidFill>
              <a:schemeClr val="tx2"/>
            </a:solidFill>
            <a:prstDash val="dash"/>
            <a:round/>
            <a:headEnd type="oval" w="med" len="med"/>
            <a:tailEnd type="oval" w="med" len="med"/>
          </a:ln>
          <a:extLst>
            <a:ext uri="{909E8E84-426E-40DD-AFC4-6F175D3DCCD1}">
              <a14:hiddenFill xmlns:a14="http://schemas.microsoft.com/office/drawing/2010/main">
                <a:noFill/>
              </a14:hiddenFill>
            </a:ext>
          </a:extLst>
        </p:spPr>
        <p:txBody>
          <a:bodyPr/>
          <a:lstStyle/>
          <a:p>
            <a:endParaRPr lang="de-CH"/>
          </a:p>
        </p:txBody>
      </p:sp>
      <p:sp>
        <p:nvSpPr>
          <p:cNvPr id="43" name="Line 19"/>
          <p:cNvSpPr>
            <a:spLocks noChangeShapeType="1"/>
          </p:cNvSpPr>
          <p:nvPr/>
        </p:nvSpPr>
        <p:spPr bwMode="auto">
          <a:xfrm flipV="1">
            <a:off x="6064251" y="2513803"/>
            <a:ext cx="1003299" cy="670933"/>
          </a:xfrm>
          <a:prstGeom prst="line">
            <a:avLst/>
          </a:prstGeom>
          <a:noFill/>
          <a:ln w="38100">
            <a:solidFill>
              <a:schemeClr val="tx2"/>
            </a:solidFill>
            <a:prstDash val="dash"/>
            <a:round/>
            <a:headEnd type="oval" w="med" len="med"/>
            <a:tailEnd type="oval" w="med" len="med"/>
          </a:ln>
          <a:extLst>
            <a:ext uri="{909E8E84-426E-40DD-AFC4-6F175D3DCCD1}">
              <a14:hiddenFill xmlns:a14="http://schemas.microsoft.com/office/drawing/2010/main">
                <a:noFill/>
              </a14:hiddenFill>
            </a:ext>
          </a:extLst>
        </p:spPr>
        <p:txBody>
          <a:bodyPr/>
          <a:lstStyle/>
          <a:p>
            <a:endParaRPr lang="de-CH"/>
          </a:p>
        </p:txBody>
      </p:sp>
      <p:sp>
        <p:nvSpPr>
          <p:cNvPr id="45" name="Rectangle 2"/>
          <p:cNvSpPr>
            <a:spLocks noChangeArrowheads="1"/>
          </p:cNvSpPr>
          <p:nvPr/>
        </p:nvSpPr>
        <p:spPr bwMode="auto">
          <a:xfrm>
            <a:off x="1403349" y="3163090"/>
            <a:ext cx="574675" cy="739775"/>
          </a:xfrm>
          <a:prstGeom prst="rect">
            <a:avLst/>
          </a:prstGeom>
          <a:solidFill>
            <a:schemeClr val="accent2"/>
          </a:solidFill>
          <a:ln w="9525">
            <a:noFill/>
            <a:miter lim="800000"/>
            <a:headEnd/>
            <a:tailEnd/>
          </a:ln>
        </p:spPr>
        <p:txBody>
          <a:bodyPr wrap="none" anchor="ctr"/>
          <a:lstStyle>
            <a:lvl1pPr eaLnBrk="0" hangingPunct="0">
              <a:defRPr sz="1900">
                <a:solidFill>
                  <a:schemeClr val="tx1"/>
                </a:solidFill>
                <a:latin typeface="Verdana" pitchFamily="34" charset="0"/>
              </a:defRPr>
            </a:lvl1pPr>
            <a:lvl2pPr marL="742950" indent="-285750" eaLnBrk="0" hangingPunct="0">
              <a:defRPr sz="1900">
                <a:solidFill>
                  <a:schemeClr val="tx1"/>
                </a:solidFill>
                <a:latin typeface="Verdana" pitchFamily="34" charset="0"/>
              </a:defRPr>
            </a:lvl2pPr>
            <a:lvl3pPr marL="1143000" indent="-228600" eaLnBrk="0" hangingPunct="0">
              <a:defRPr sz="1900">
                <a:solidFill>
                  <a:schemeClr val="tx1"/>
                </a:solidFill>
                <a:latin typeface="Verdana" pitchFamily="34" charset="0"/>
              </a:defRPr>
            </a:lvl3pPr>
            <a:lvl4pPr marL="1600200" indent="-228600" eaLnBrk="0" hangingPunct="0">
              <a:defRPr sz="1900">
                <a:solidFill>
                  <a:schemeClr val="tx1"/>
                </a:solidFill>
                <a:latin typeface="Verdana" pitchFamily="34" charset="0"/>
              </a:defRPr>
            </a:lvl4pPr>
            <a:lvl5pPr marL="2057400" indent="-228600" eaLnBrk="0" hangingPunct="0">
              <a:defRPr sz="1900">
                <a:solidFill>
                  <a:schemeClr val="tx1"/>
                </a:solidFill>
                <a:latin typeface="Verdana" pitchFamily="34" charset="0"/>
              </a:defRPr>
            </a:lvl5pPr>
            <a:lvl6pPr marL="2514600" indent="-228600" eaLnBrk="0" fontAlgn="base" hangingPunct="0">
              <a:spcBef>
                <a:spcPct val="0"/>
              </a:spcBef>
              <a:spcAft>
                <a:spcPct val="0"/>
              </a:spcAft>
              <a:defRPr sz="1900">
                <a:solidFill>
                  <a:schemeClr val="tx1"/>
                </a:solidFill>
                <a:latin typeface="Verdana" pitchFamily="34" charset="0"/>
              </a:defRPr>
            </a:lvl6pPr>
            <a:lvl7pPr marL="2971800" indent="-228600" eaLnBrk="0" fontAlgn="base" hangingPunct="0">
              <a:spcBef>
                <a:spcPct val="0"/>
              </a:spcBef>
              <a:spcAft>
                <a:spcPct val="0"/>
              </a:spcAft>
              <a:defRPr sz="1900">
                <a:solidFill>
                  <a:schemeClr val="tx1"/>
                </a:solidFill>
                <a:latin typeface="Verdana" pitchFamily="34" charset="0"/>
              </a:defRPr>
            </a:lvl7pPr>
            <a:lvl8pPr marL="3429000" indent="-228600" eaLnBrk="0" fontAlgn="base" hangingPunct="0">
              <a:spcBef>
                <a:spcPct val="0"/>
              </a:spcBef>
              <a:spcAft>
                <a:spcPct val="0"/>
              </a:spcAft>
              <a:defRPr sz="1900">
                <a:solidFill>
                  <a:schemeClr val="tx1"/>
                </a:solidFill>
                <a:latin typeface="Verdana" pitchFamily="34" charset="0"/>
              </a:defRPr>
            </a:lvl8pPr>
            <a:lvl9pPr marL="3886200" indent="-228600" eaLnBrk="0" fontAlgn="base" hangingPunct="0">
              <a:spcBef>
                <a:spcPct val="0"/>
              </a:spcBef>
              <a:spcAft>
                <a:spcPct val="0"/>
              </a:spcAft>
              <a:defRPr sz="1900">
                <a:solidFill>
                  <a:schemeClr val="tx1"/>
                </a:solidFill>
                <a:latin typeface="Verdana" pitchFamily="34" charset="0"/>
              </a:defRPr>
            </a:lvl9pPr>
          </a:lstStyle>
          <a:p>
            <a:pPr eaLnBrk="1" hangingPunct="1"/>
            <a:endParaRPr lang="fr-FR" altLang="de-DE"/>
          </a:p>
        </p:txBody>
      </p:sp>
      <p:sp>
        <p:nvSpPr>
          <p:cNvPr id="44" name="Line 18"/>
          <p:cNvSpPr>
            <a:spLocks noChangeShapeType="1"/>
          </p:cNvSpPr>
          <p:nvPr/>
        </p:nvSpPr>
        <p:spPr bwMode="auto">
          <a:xfrm flipV="1">
            <a:off x="1690687" y="2793200"/>
            <a:ext cx="1141414" cy="1109664"/>
          </a:xfrm>
          <a:prstGeom prst="line">
            <a:avLst/>
          </a:prstGeom>
          <a:noFill/>
          <a:ln w="38100">
            <a:solidFill>
              <a:schemeClr val="tx2"/>
            </a:solidFill>
            <a:prstDash val="solid"/>
            <a:round/>
            <a:headEnd type="oval" w="med" len="med"/>
            <a:tailEnd type="oval" w="med" len="med"/>
          </a:ln>
          <a:extLst>
            <a:ext uri="{909E8E84-426E-40DD-AFC4-6F175D3DCCD1}">
              <a14:hiddenFill xmlns:a14="http://schemas.microsoft.com/office/drawing/2010/main">
                <a:noFill/>
              </a14:hiddenFill>
            </a:ext>
          </a:extLst>
        </p:spPr>
        <p:txBody>
          <a:bodyPr/>
          <a:lstStyle/>
          <a:p>
            <a:endParaRPr lang="de-CH"/>
          </a:p>
        </p:txBody>
      </p:sp>
      <p:sp>
        <p:nvSpPr>
          <p:cNvPr id="36889" name="Line 18"/>
          <p:cNvSpPr>
            <a:spLocks noChangeShapeType="1"/>
          </p:cNvSpPr>
          <p:nvPr/>
        </p:nvSpPr>
        <p:spPr bwMode="auto">
          <a:xfrm flipV="1">
            <a:off x="1690687" y="2793203"/>
            <a:ext cx="1141413" cy="369887"/>
          </a:xfrm>
          <a:prstGeom prst="line">
            <a:avLst/>
          </a:prstGeom>
          <a:noFill/>
          <a:ln w="38100">
            <a:solidFill>
              <a:schemeClr val="tx2"/>
            </a:solidFill>
            <a:prstDash val="solid"/>
            <a:round/>
            <a:headEnd type="oval" w="med" len="med"/>
            <a:tailEnd type="oval" w="med" len="med"/>
          </a:ln>
          <a:extLst>
            <a:ext uri="{909E8E84-426E-40DD-AFC4-6F175D3DCCD1}">
              <a14:hiddenFill xmlns:a14="http://schemas.microsoft.com/office/drawing/2010/main">
                <a:noFill/>
              </a14:hiddenFill>
            </a:ext>
          </a:extLst>
        </p:spPr>
        <p:txBody>
          <a:bodyPr/>
          <a:lstStyle/>
          <a:p>
            <a:endParaRPr lang="de-CH"/>
          </a:p>
        </p:txBody>
      </p:sp>
      <p:sp>
        <p:nvSpPr>
          <p:cNvPr id="46" name="Line 32"/>
          <p:cNvSpPr>
            <a:spLocks noChangeShapeType="1"/>
          </p:cNvSpPr>
          <p:nvPr/>
        </p:nvSpPr>
        <p:spPr bwMode="auto">
          <a:xfrm flipH="1">
            <a:off x="1690685" y="3185315"/>
            <a:ext cx="1" cy="717547"/>
          </a:xfrm>
          <a:prstGeom prst="line">
            <a:avLst/>
          </a:prstGeom>
          <a:noFill/>
          <a:ln w="5715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47" name="Arc 31"/>
          <p:cNvSpPr>
            <a:spLocks/>
          </p:cNvSpPr>
          <p:nvPr/>
        </p:nvSpPr>
        <p:spPr bwMode="auto">
          <a:xfrm rot="1345329" flipH="1" flipV="1">
            <a:off x="2082294" y="3046954"/>
            <a:ext cx="239696" cy="275569"/>
          </a:xfrm>
          <a:custGeom>
            <a:avLst/>
            <a:gdLst>
              <a:gd name="T0" fmla="*/ 0 w 21600"/>
              <a:gd name="T1" fmla="*/ 0 h 21600"/>
              <a:gd name="T2" fmla="*/ 336409167 w 21600"/>
              <a:gd name="T3" fmla="*/ 363767469 h 21600"/>
              <a:gd name="T4" fmla="*/ 0 w 21600"/>
              <a:gd name="T5" fmla="*/ 36376746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2"/>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graphicFrame>
        <p:nvGraphicFramePr>
          <p:cNvPr id="3" name="Objekt 2"/>
          <p:cNvGraphicFramePr>
            <a:graphicFrameLocks noChangeAspect="1"/>
          </p:cNvGraphicFramePr>
          <p:nvPr>
            <p:extLst>
              <p:ext uri="{D42A27DB-BD31-4B8C-83A1-F6EECF244321}">
                <p14:modId xmlns:p14="http://schemas.microsoft.com/office/powerpoint/2010/main" val="2948750948"/>
              </p:ext>
            </p:extLst>
          </p:nvPr>
        </p:nvGraphicFramePr>
        <p:xfrm>
          <a:off x="2525713" y="4935538"/>
          <a:ext cx="561975" cy="492125"/>
        </p:xfrm>
        <a:graphic>
          <a:graphicData uri="http://schemas.openxmlformats.org/presentationml/2006/ole">
            <mc:AlternateContent xmlns:mc="http://schemas.openxmlformats.org/markup-compatibility/2006">
              <mc:Choice xmlns:v="urn:schemas-microsoft-com:vml" Requires="v">
                <p:oleObj spid="_x0000_s1727490" name="Formel" r:id="rId18" imgW="266400" imgH="215640" progId="Equation.3">
                  <p:embed/>
                </p:oleObj>
              </mc:Choice>
              <mc:Fallback>
                <p:oleObj name="Formel" r:id="rId18" imgW="266400" imgH="215640" progId="Equation.3">
                  <p:embed/>
                  <p:pic>
                    <p:nvPicPr>
                      <p:cNvPr id="0" name="Object 13"/>
                      <p:cNvPicPr>
                        <a:picLocks noChangeAspect="1" noChangeArrowheads="1"/>
                      </p:cNvPicPr>
                      <p:nvPr/>
                    </p:nvPicPr>
                    <p:blipFill>
                      <a:blip r:embed="rId19"/>
                      <a:srcRect/>
                      <a:stretch>
                        <a:fillRect/>
                      </a:stretch>
                    </p:blipFill>
                    <p:spPr bwMode="auto">
                      <a:xfrm>
                        <a:off x="2525713" y="4935538"/>
                        <a:ext cx="56197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 name="Objekt 3"/>
          <p:cNvGraphicFramePr>
            <a:graphicFrameLocks noChangeAspect="1"/>
          </p:cNvGraphicFramePr>
          <p:nvPr>
            <p:extLst>
              <p:ext uri="{D42A27DB-BD31-4B8C-83A1-F6EECF244321}">
                <p14:modId xmlns:p14="http://schemas.microsoft.com/office/powerpoint/2010/main" val="1365062600"/>
              </p:ext>
            </p:extLst>
          </p:nvPr>
        </p:nvGraphicFramePr>
        <p:xfrm>
          <a:off x="3600450" y="4935538"/>
          <a:ext cx="588963" cy="492125"/>
        </p:xfrm>
        <a:graphic>
          <a:graphicData uri="http://schemas.openxmlformats.org/presentationml/2006/ole">
            <mc:AlternateContent xmlns:mc="http://schemas.openxmlformats.org/markup-compatibility/2006">
              <mc:Choice xmlns:v="urn:schemas-microsoft-com:vml" Requires="v">
                <p:oleObj spid="_x0000_s1727491" name="Formel" r:id="rId20" imgW="279360" imgH="215640" progId="Equation.3">
                  <p:embed/>
                </p:oleObj>
              </mc:Choice>
              <mc:Fallback>
                <p:oleObj name="Formel" r:id="rId20" imgW="279360" imgH="215640" progId="Equation.3">
                  <p:embed/>
                  <p:pic>
                    <p:nvPicPr>
                      <p:cNvPr id="0" name="Object 13"/>
                      <p:cNvPicPr>
                        <a:picLocks noChangeAspect="1" noChangeArrowheads="1"/>
                      </p:cNvPicPr>
                      <p:nvPr/>
                    </p:nvPicPr>
                    <p:blipFill>
                      <a:blip r:embed="rId21"/>
                      <a:srcRect/>
                      <a:stretch>
                        <a:fillRect/>
                      </a:stretch>
                    </p:blipFill>
                    <p:spPr bwMode="auto">
                      <a:xfrm>
                        <a:off x="3600450" y="4935538"/>
                        <a:ext cx="588963"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 name="Objekt 4"/>
          <p:cNvGraphicFramePr>
            <a:graphicFrameLocks noChangeAspect="1"/>
          </p:cNvGraphicFramePr>
          <p:nvPr>
            <p:extLst>
              <p:ext uri="{D42A27DB-BD31-4B8C-83A1-F6EECF244321}">
                <p14:modId xmlns:p14="http://schemas.microsoft.com/office/powerpoint/2010/main" val="974127215"/>
              </p:ext>
            </p:extLst>
          </p:nvPr>
        </p:nvGraphicFramePr>
        <p:xfrm>
          <a:off x="4708525" y="4922041"/>
          <a:ext cx="588962" cy="520700"/>
        </p:xfrm>
        <a:graphic>
          <a:graphicData uri="http://schemas.openxmlformats.org/presentationml/2006/ole">
            <mc:AlternateContent xmlns:mc="http://schemas.openxmlformats.org/markup-compatibility/2006">
              <mc:Choice xmlns:v="urn:schemas-microsoft-com:vml" Requires="v">
                <p:oleObj spid="_x0000_s1727492" name="Formel" r:id="rId22" imgW="279360" imgH="228600" progId="Equation.3">
                  <p:embed/>
                </p:oleObj>
              </mc:Choice>
              <mc:Fallback>
                <p:oleObj name="Formel" r:id="rId22" imgW="279360" imgH="228600" progId="Equation.3">
                  <p:embed/>
                  <p:pic>
                    <p:nvPicPr>
                      <p:cNvPr id="0" name="Object 13"/>
                      <p:cNvPicPr>
                        <a:picLocks noChangeAspect="1" noChangeArrowheads="1"/>
                      </p:cNvPicPr>
                      <p:nvPr/>
                    </p:nvPicPr>
                    <p:blipFill>
                      <a:blip r:embed="rId23"/>
                      <a:srcRect/>
                      <a:stretch>
                        <a:fillRect/>
                      </a:stretch>
                    </p:blipFill>
                    <p:spPr bwMode="auto">
                      <a:xfrm>
                        <a:off x="4708525" y="4922041"/>
                        <a:ext cx="58896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kt 5"/>
          <p:cNvGraphicFramePr>
            <a:graphicFrameLocks noChangeAspect="1"/>
          </p:cNvGraphicFramePr>
          <p:nvPr>
            <p:extLst>
              <p:ext uri="{D42A27DB-BD31-4B8C-83A1-F6EECF244321}">
                <p14:modId xmlns:p14="http://schemas.microsoft.com/office/powerpoint/2010/main" val="3705166090"/>
              </p:ext>
            </p:extLst>
          </p:nvPr>
        </p:nvGraphicFramePr>
        <p:xfrm>
          <a:off x="5738813" y="4935538"/>
          <a:ext cx="588962" cy="492125"/>
        </p:xfrm>
        <a:graphic>
          <a:graphicData uri="http://schemas.openxmlformats.org/presentationml/2006/ole">
            <mc:AlternateContent xmlns:mc="http://schemas.openxmlformats.org/markup-compatibility/2006">
              <mc:Choice xmlns:v="urn:schemas-microsoft-com:vml" Requires="v">
                <p:oleObj spid="_x0000_s1727493" name="Formel" r:id="rId24" imgW="279360" imgH="215640" progId="Equation.3">
                  <p:embed/>
                </p:oleObj>
              </mc:Choice>
              <mc:Fallback>
                <p:oleObj name="Formel" r:id="rId24" imgW="279360" imgH="215640" progId="Equation.3">
                  <p:embed/>
                  <p:pic>
                    <p:nvPicPr>
                      <p:cNvPr id="0" name="Object 13"/>
                      <p:cNvPicPr>
                        <a:picLocks noChangeAspect="1" noChangeArrowheads="1"/>
                      </p:cNvPicPr>
                      <p:nvPr/>
                    </p:nvPicPr>
                    <p:blipFill>
                      <a:blip r:embed="rId25"/>
                      <a:srcRect/>
                      <a:stretch>
                        <a:fillRect/>
                      </a:stretch>
                    </p:blipFill>
                    <p:spPr bwMode="auto">
                      <a:xfrm>
                        <a:off x="5738813" y="4935538"/>
                        <a:ext cx="588962"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kt 6"/>
          <p:cNvGraphicFramePr>
            <a:graphicFrameLocks noChangeAspect="1"/>
          </p:cNvGraphicFramePr>
          <p:nvPr>
            <p:extLst>
              <p:ext uri="{D42A27DB-BD31-4B8C-83A1-F6EECF244321}">
                <p14:modId xmlns:p14="http://schemas.microsoft.com/office/powerpoint/2010/main" val="1488386037"/>
              </p:ext>
            </p:extLst>
          </p:nvPr>
        </p:nvGraphicFramePr>
        <p:xfrm>
          <a:off x="6780213" y="4922041"/>
          <a:ext cx="588962" cy="520700"/>
        </p:xfrm>
        <a:graphic>
          <a:graphicData uri="http://schemas.openxmlformats.org/presentationml/2006/ole">
            <mc:AlternateContent xmlns:mc="http://schemas.openxmlformats.org/markup-compatibility/2006">
              <mc:Choice xmlns:v="urn:schemas-microsoft-com:vml" Requires="v">
                <p:oleObj spid="_x0000_s1727494" name="Formel" r:id="rId26" imgW="279360" imgH="228600" progId="Equation.3">
                  <p:embed/>
                </p:oleObj>
              </mc:Choice>
              <mc:Fallback>
                <p:oleObj name="Formel" r:id="rId26" imgW="279360" imgH="228600" progId="Equation.3">
                  <p:embed/>
                  <p:pic>
                    <p:nvPicPr>
                      <p:cNvPr id="0" name="Object 13"/>
                      <p:cNvPicPr>
                        <a:picLocks noChangeAspect="1" noChangeArrowheads="1"/>
                      </p:cNvPicPr>
                      <p:nvPr/>
                    </p:nvPicPr>
                    <p:blipFill>
                      <a:blip r:embed="rId27"/>
                      <a:srcRect/>
                      <a:stretch>
                        <a:fillRect/>
                      </a:stretch>
                    </p:blipFill>
                    <p:spPr bwMode="auto">
                      <a:xfrm>
                        <a:off x="6780213" y="4922041"/>
                        <a:ext cx="58896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65280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87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8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8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89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686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88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68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6874"/>
                                        </p:tgtEl>
                                        <p:attrNameLst>
                                          <p:attrName>style.visibility</p:attrName>
                                        </p:attrNameLst>
                                      </p:cBhvr>
                                      <p:to>
                                        <p:strVal val="visible"/>
                                      </p:to>
                                    </p:set>
                                    <p:animEffect transition="in" filter="fade">
                                      <p:cBhvr>
                                        <p:cTn id="47" dur="1200"/>
                                        <p:tgtEl>
                                          <p:spTgt spid="36874"/>
                                        </p:tgtEl>
                                      </p:cBhvr>
                                    </p:animEffect>
                                    <p:anim calcmode="lin" valueType="num">
                                      <p:cBhvr>
                                        <p:cTn id="48" dur="1200" fill="hold"/>
                                        <p:tgtEl>
                                          <p:spTgt spid="36874"/>
                                        </p:tgtEl>
                                        <p:attrNameLst>
                                          <p:attrName>ppt_x</p:attrName>
                                        </p:attrNameLst>
                                      </p:cBhvr>
                                      <p:tavLst>
                                        <p:tav tm="0">
                                          <p:val>
                                            <p:strVal val="#ppt_x"/>
                                          </p:val>
                                        </p:tav>
                                        <p:tav tm="100000">
                                          <p:val>
                                            <p:strVal val="#ppt_x"/>
                                          </p:val>
                                        </p:tav>
                                      </p:tavLst>
                                    </p:anim>
                                    <p:anim calcmode="lin" valueType="num">
                                      <p:cBhvr>
                                        <p:cTn id="49" dur="1200" fill="hold"/>
                                        <p:tgtEl>
                                          <p:spTgt spid="36874"/>
                                        </p:tgtEl>
                                        <p:attrNameLst>
                                          <p:attrName>ppt_y</p:attrName>
                                        </p:attrNameLst>
                                      </p:cBhvr>
                                      <p:tavLst>
                                        <p:tav tm="0">
                                          <p:val>
                                            <p:strVal val="#ppt_y+.1"/>
                                          </p:val>
                                        </p:tav>
                                        <p:tav tm="100000">
                                          <p:val>
                                            <p:strVal val="#ppt_y"/>
                                          </p:val>
                                        </p:tav>
                                      </p:tavLst>
                                    </p:anim>
                                  </p:childTnLst>
                                </p:cTn>
                              </p:par>
                              <p:par>
                                <p:cTn id="50" presetID="1" presetClass="entr" presetSubtype="0" fill="hold" grpId="0" nodeType="withEffect">
                                  <p:stCondLst>
                                    <p:cond delay="1000"/>
                                  </p:stCondLst>
                                  <p:childTnLst>
                                    <p:set>
                                      <p:cBhvr>
                                        <p:cTn id="51" dur="1" fill="hold">
                                          <p:stCondLst>
                                            <p:cond delay="0"/>
                                          </p:stCondLst>
                                        </p:cTn>
                                        <p:tgtEl>
                                          <p:spTgt spid="36897"/>
                                        </p:tgtEl>
                                        <p:attrNameLst>
                                          <p:attrName>style.visibility</p:attrName>
                                        </p:attrNameLst>
                                      </p:cBhvr>
                                      <p:to>
                                        <p:strVal val="visible"/>
                                      </p:to>
                                    </p:set>
                                  </p:childTnLst>
                                </p:cTn>
                              </p:par>
                              <p:par>
                                <p:cTn id="52" presetID="1" presetClass="entr" presetSubtype="0" fill="hold" grpId="0" nodeType="withEffect">
                                  <p:stCondLst>
                                    <p:cond delay="1100"/>
                                  </p:stCondLst>
                                  <p:childTnLst>
                                    <p:set>
                                      <p:cBhvr>
                                        <p:cTn id="53" dur="1" fill="hold">
                                          <p:stCondLst>
                                            <p:cond delay="0"/>
                                          </p:stCondLst>
                                        </p:cTn>
                                        <p:tgtEl>
                                          <p:spTgt spid="36895"/>
                                        </p:tgtEl>
                                        <p:attrNameLst>
                                          <p:attrName>style.visibility</p:attrName>
                                        </p:attrNameLst>
                                      </p:cBhvr>
                                      <p:to>
                                        <p:strVal val="visible"/>
                                      </p:to>
                                    </p:set>
                                  </p:childTnLst>
                                </p:cTn>
                              </p:par>
                              <p:par>
                                <p:cTn id="54" presetID="1" presetClass="entr" presetSubtype="0" fill="hold" grpId="0" nodeType="withEffect">
                                  <p:stCondLst>
                                    <p:cond delay="1100"/>
                                  </p:stCondLst>
                                  <p:childTnLst>
                                    <p:set>
                                      <p:cBhvr>
                                        <p:cTn id="55" dur="1" fill="hold">
                                          <p:stCondLst>
                                            <p:cond delay="0"/>
                                          </p:stCondLst>
                                        </p:cTn>
                                        <p:tgtEl>
                                          <p:spTgt spid="36896"/>
                                        </p:tgtEl>
                                        <p:attrNameLst>
                                          <p:attrName>style.visibility</p:attrName>
                                        </p:attrNameLst>
                                      </p:cBhvr>
                                      <p:to>
                                        <p:strVal val="visible"/>
                                      </p:to>
                                    </p:set>
                                  </p:childTnLst>
                                </p:cTn>
                              </p:par>
                              <p:par>
                                <p:cTn id="56" presetID="1" presetClass="entr" presetSubtype="0" fill="hold" nodeType="withEffect">
                                  <p:stCondLst>
                                    <p:cond delay="1100"/>
                                  </p:stCondLst>
                                  <p:childTnLst>
                                    <p:set>
                                      <p:cBhvr>
                                        <p:cTn id="57" dur="1" fill="hold">
                                          <p:stCondLst>
                                            <p:cond delay="0"/>
                                          </p:stCondLst>
                                        </p:cTn>
                                        <p:tgtEl>
                                          <p:spTgt spid="36872"/>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500"/>
                                  </p:stCondLst>
                                  <p:childTnLst>
                                    <p:set>
                                      <p:cBhvr>
                                        <p:cTn id="61" dur="1" fill="hold">
                                          <p:stCondLst>
                                            <p:cond delay="0"/>
                                          </p:stCondLst>
                                        </p:cTn>
                                        <p:tgtEl>
                                          <p:spTgt spid="45"/>
                                        </p:tgtEl>
                                        <p:attrNameLst>
                                          <p:attrName>style.visibility</p:attrName>
                                        </p:attrNameLst>
                                      </p:cBhvr>
                                      <p:to>
                                        <p:strVal val="visible"/>
                                      </p:to>
                                    </p:set>
                                    <p:animEffect transition="in" filter="wipe(up)">
                                      <p:cBhvr>
                                        <p:cTn id="62" dur="1100"/>
                                        <p:tgtEl>
                                          <p:spTgt spid="45"/>
                                        </p:tgtEl>
                                      </p:cBhvr>
                                    </p:animEffect>
                                  </p:childTnLst>
                                </p:cTn>
                              </p:par>
                              <p:par>
                                <p:cTn id="63" presetID="1" presetClass="entr" presetSubtype="0" fill="hold" grpId="0" nodeType="withEffect">
                                  <p:stCondLst>
                                    <p:cond delay="1500"/>
                                  </p:stCondLst>
                                  <p:childTnLst>
                                    <p:set>
                                      <p:cBhvr>
                                        <p:cTn id="64" dur="1" fill="hold">
                                          <p:stCondLst>
                                            <p:cond delay="0"/>
                                          </p:stCondLst>
                                        </p:cTn>
                                        <p:tgtEl>
                                          <p:spTgt spid="46"/>
                                        </p:tgtEl>
                                        <p:attrNameLst>
                                          <p:attrName>style.visibility</p:attrName>
                                        </p:attrNameLst>
                                      </p:cBhvr>
                                      <p:to>
                                        <p:strVal val="visible"/>
                                      </p:to>
                                    </p:set>
                                  </p:childTnLst>
                                </p:cTn>
                              </p:par>
                              <p:par>
                                <p:cTn id="65" presetID="1" presetClass="entr" presetSubtype="0" fill="hold" grpId="0" nodeType="withEffect">
                                  <p:stCondLst>
                                    <p:cond delay="150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grpId="0" nodeType="withEffect">
                                  <p:stCondLst>
                                    <p:cond delay="1500"/>
                                  </p:stCondLst>
                                  <p:childTnLst>
                                    <p:set>
                                      <p:cBhvr>
                                        <p:cTn id="68" dur="1" fill="hold">
                                          <p:stCondLst>
                                            <p:cond delay="0"/>
                                          </p:stCondLst>
                                        </p:cTn>
                                        <p:tgtEl>
                                          <p:spTgt spid="47"/>
                                        </p:tgtEl>
                                        <p:attrNameLst>
                                          <p:attrName>style.visibility</p:attrName>
                                        </p:attrNameLst>
                                      </p:cBhvr>
                                      <p:to>
                                        <p:strVal val="visible"/>
                                      </p:to>
                                    </p:set>
                                  </p:childTnLst>
                                </p:cTn>
                              </p:par>
                              <p:par>
                                <p:cTn id="69" presetID="22" presetClass="exit" presetSubtype="1" fill="hold" grpId="1" nodeType="withEffect">
                                  <p:stCondLst>
                                    <p:cond delay="0"/>
                                  </p:stCondLst>
                                  <p:childTnLst>
                                    <p:animEffect transition="out" filter="wipe(up)">
                                      <p:cBhvr>
                                        <p:cTn id="70" dur="500"/>
                                        <p:tgtEl>
                                          <p:spTgt spid="36874"/>
                                        </p:tgtEl>
                                      </p:cBhvr>
                                    </p:animEffect>
                                    <p:set>
                                      <p:cBhvr>
                                        <p:cTn id="71" dur="1" fill="hold">
                                          <p:stCondLst>
                                            <p:cond delay="499"/>
                                          </p:stCondLst>
                                        </p:cTn>
                                        <p:tgtEl>
                                          <p:spTgt spid="36874"/>
                                        </p:tgtEl>
                                        <p:attrNameLst>
                                          <p:attrName>style.visibility</p:attrName>
                                        </p:attrNameLst>
                                      </p:cBhvr>
                                      <p:to>
                                        <p:strVal val="hidden"/>
                                      </p:to>
                                    </p:set>
                                  </p:childTnLst>
                                </p:cTn>
                              </p:par>
                              <p:par>
                                <p:cTn id="72" presetID="22" presetClass="exit" presetSubtype="1" fill="hold" grpId="1" nodeType="withEffect">
                                  <p:stCondLst>
                                    <p:cond delay="0"/>
                                  </p:stCondLst>
                                  <p:childTnLst>
                                    <p:animEffect transition="out" filter="wipe(up)">
                                      <p:cBhvr>
                                        <p:cTn id="73" dur="500"/>
                                        <p:tgtEl>
                                          <p:spTgt spid="36897"/>
                                        </p:tgtEl>
                                      </p:cBhvr>
                                    </p:animEffect>
                                    <p:set>
                                      <p:cBhvr>
                                        <p:cTn id="74" dur="1" fill="hold">
                                          <p:stCondLst>
                                            <p:cond delay="499"/>
                                          </p:stCondLst>
                                        </p:cTn>
                                        <p:tgtEl>
                                          <p:spTgt spid="36897"/>
                                        </p:tgtEl>
                                        <p:attrNameLst>
                                          <p:attrName>style.visibility</p:attrName>
                                        </p:attrNameLst>
                                      </p:cBhvr>
                                      <p:to>
                                        <p:strVal val="hidden"/>
                                      </p:to>
                                    </p:set>
                                  </p:childTnLst>
                                </p:cTn>
                              </p:par>
                              <p:par>
                                <p:cTn id="75" presetID="22" presetClass="exit" presetSubtype="1" fill="hold" grpId="1" nodeType="withEffect">
                                  <p:stCondLst>
                                    <p:cond delay="0"/>
                                  </p:stCondLst>
                                  <p:childTnLst>
                                    <p:animEffect transition="out" filter="wipe(up)">
                                      <p:cBhvr>
                                        <p:cTn id="76" dur="500"/>
                                        <p:tgtEl>
                                          <p:spTgt spid="36895"/>
                                        </p:tgtEl>
                                      </p:cBhvr>
                                    </p:animEffect>
                                    <p:set>
                                      <p:cBhvr>
                                        <p:cTn id="77" dur="1" fill="hold">
                                          <p:stCondLst>
                                            <p:cond delay="499"/>
                                          </p:stCondLst>
                                        </p:cTn>
                                        <p:tgtEl>
                                          <p:spTgt spid="36895"/>
                                        </p:tgtEl>
                                        <p:attrNameLst>
                                          <p:attrName>style.visibility</p:attrName>
                                        </p:attrNameLst>
                                      </p:cBhvr>
                                      <p:to>
                                        <p:strVal val="hidden"/>
                                      </p:to>
                                    </p:set>
                                  </p:childTnLst>
                                </p:cTn>
                              </p:par>
                              <p:par>
                                <p:cTn id="78" presetID="22" presetClass="exit" presetSubtype="1" fill="hold" grpId="1" nodeType="withEffect">
                                  <p:stCondLst>
                                    <p:cond delay="0"/>
                                  </p:stCondLst>
                                  <p:childTnLst>
                                    <p:animEffect transition="out" filter="wipe(up)">
                                      <p:cBhvr>
                                        <p:cTn id="79" dur="500"/>
                                        <p:tgtEl>
                                          <p:spTgt spid="36896"/>
                                        </p:tgtEl>
                                      </p:cBhvr>
                                    </p:animEffect>
                                    <p:set>
                                      <p:cBhvr>
                                        <p:cTn id="80" dur="1" fill="hold">
                                          <p:stCondLst>
                                            <p:cond delay="499"/>
                                          </p:stCondLst>
                                        </p:cTn>
                                        <p:tgtEl>
                                          <p:spTgt spid="3689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6872"/>
                                        </p:tgtEl>
                                      </p:cBhvr>
                                    </p:animEffect>
                                    <p:set>
                                      <p:cBhvr>
                                        <p:cTn id="83" dur="1" fill="hold">
                                          <p:stCondLst>
                                            <p:cond delay="499"/>
                                          </p:stCondLst>
                                        </p:cTn>
                                        <p:tgtEl>
                                          <p:spTgt spid="368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4" grpId="0" animBg="1"/>
      <p:bldP spid="36874" grpId="1" animBg="1"/>
      <p:bldP spid="36895" grpId="0" animBg="1"/>
      <p:bldP spid="36895" grpId="1" animBg="1"/>
      <p:bldP spid="36896" grpId="0" animBg="1"/>
      <p:bldP spid="36896" grpId="1" animBg="1"/>
      <p:bldP spid="36897" grpId="0" animBg="1"/>
      <p:bldP spid="36897" grpId="1" animBg="1"/>
      <p:bldP spid="36890" grpId="0" animBg="1"/>
      <p:bldP spid="41" grpId="0" animBg="1"/>
      <p:bldP spid="42" grpId="0" animBg="1"/>
      <p:bldP spid="43" grpId="0" animBg="1"/>
      <p:bldP spid="45" grpId="0" animBg="1"/>
      <p:bldP spid="44" grpId="0" animBg="1"/>
      <p:bldP spid="36889" grpId="0" animBg="1"/>
      <p:bldP spid="46" grpId="0" animBg="1"/>
      <p:bldP spid="4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22"/>
          <p:cNvSpPr>
            <a:spLocks noChangeArrowheads="1"/>
          </p:cNvSpPr>
          <p:nvPr/>
        </p:nvSpPr>
        <p:spPr bwMode="auto">
          <a:xfrm flipV="1">
            <a:off x="7201705" y="3466912"/>
            <a:ext cx="579437" cy="2018122"/>
          </a:xfrm>
          <a:prstGeom prst="rect">
            <a:avLst/>
          </a:prstGeom>
          <a:solidFill>
            <a:schemeClr val="accent4">
              <a:lumMod val="75000"/>
            </a:schemeClr>
          </a:solidFill>
          <a:ln w="9525">
            <a:noFill/>
            <a:miter lim="800000"/>
            <a:headEnd/>
            <a:tailEnd/>
          </a:ln>
        </p:spPr>
        <p:txBody>
          <a:bodyPr rot="10800000" wrap="none" anchor="ctr"/>
          <a:lstStyle/>
          <a:p>
            <a:endParaRPr lang="fr-FR">
              <a:latin typeface="Verdana" pitchFamily="34" charset="0"/>
            </a:endParaRPr>
          </a:p>
        </p:txBody>
      </p:sp>
      <p:sp>
        <p:nvSpPr>
          <p:cNvPr id="53" name="Rectangle 22"/>
          <p:cNvSpPr>
            <a:spLocks noChangeArrowheads="1"/>
          </p:cNvSpPr>
          <p:nvPr/>
        </p:nvSpPr>
        <p:spPr bwMode="auto">
          <a:xfrm flipV="1">
            <a:off x="7194362" y="1442233"/>
            <a:ext cx="579437" cy="2024679"/>
          </a:xfrm>
          <a:prstGeom prst="rect">
            <a:avLst/>
          </a:prstGeom>
          <a:solidFill>
            <a:schemeClr val="accent2">
              <a:lumMod val="60000"/>
              <a:lumOff val="40000"/>
            </a:schemeClr>
          </a:solidFill>
          <a:ln w="9525">
            <a:noFill/>
            <a:miter lim="800000"/>
            <a:headEnd/>
            <a:tailEnd/>
          </a:ln>
        </p:spPr>
        <p:txBody>
          <a:bodyPr rot="10800000" wrap="none" anchor="ctr"/>
          <a:lstStyle/>
          <a:p>
            <a:endParaRPr lang="fr-FR">
              <a:latin typeface="Verdana" pitchFamily="34" charset="0"/>
            </a:endParaRPr>
          </a:p>
        </p:txBody>
      </p:sp>
      <p:sp>
        <p:nvSpPr>
          <p:cNvPr id="1777668" name="Rectangle 4"/>
          <p:cNvSpPr>
            <a:spLocks noGrp="1" noChangeArrowheads="1"/>
          </p:cNvSpPr>
          <p:nvPr>
            <p:ph type="title"/>
          </p:nvPr>
        </p:nvSpPr>
        <p:spPr/>
        <p:txBody>
          <a:bodyPr/>
          <a:lstStyle/>
          <a:p>
            <a:pPr eaLnBrk="1" hangingPunct="1"/>
            <a:r>
              <a:rPr lang="de-CH" dirty="0"/>
              <a:t>Swaps taste like </a:t>
            </a:r>
            <a:r>
              <a:rPr lang="de-CH" dirty="0" err="1"/>
              <a:t>plain</a:t>
            </a:r>
            <a:r>
              <a:rPr lang="de-CH" dirty="0"/>
              <a:t> </a:t>
            </a:r>
            <a:r>
              <a:rPr lang="de-CH" dirty="0" err="1"/>
              <a:t>vanilla</a:t>
            </a:r>
            <a:endParaRPr lang="de-CH" dirty="0"/>
          </a:p>
        </p:txBody>
      </p:sp>
      <p:sp>
        <p:nvSpPr>
          <p:cNvPr id="1777669" name="Line 5"/>
          <p:cNvSpPr>
            <a:spLocks noChangeShapeType="1"/>
          </p:cNvSpPr>
          <p:nvPr/>
        </p:nvSpPr>
        <p:spPr bwMode="auto">
          <a:xfrm flipV="1">
            <a:off x="1167850" y="3470425"/>
            <a:ext cx="7258050" cy="0"/>
          </a:xfrm>
          <a:prstGeom prst="line">
            <a:avLst/>
          </a:prstGeom>
          <a:noFill/>
          <a:ln w="9525">
            <a:solidFill>
              <a:schemeClr val="tx1"/>
            </a:solidFill>
            <a:round/>
            <a:headEnd/>
            <a:tailEnd type="triangle" w="med" len="med"/>
          </a:ln>
        </p:spPr>
        <p:txBody>
          <a:bodyPr/>
          <a:lstStyle/>
          <a:p>
            <a:endParaRPr lang="de-DE"/>
          </a:p>
        </p:txBody>
      </p:sp>
      <p:sp>
        <p:nvSpPr>
          <p:cNvPr id="1777670" name="Text Box 6"/>
          <p:cNvSpPr txBox="1">
            <a:spLocks noChangeArrowheads="1"/>
          </p:cNvSpPr>
          <p:nvPr/>
        </p:nvSpPr>
        <p:spPr bwMode="auto">
          <a:xfrm rot="10800000" flipV="1">
            <a:off x="8438600" y="3245000"/>
            <a:ext cx="317500" cy="457200"/>
          </a:xfrm>
          <a:prstGeom prst="rect">
            <a:avLst/>
          </a:prstGeom>
          <a:noFill/>
          <a:ln w="9525">
            <a:noFill/>
            <a:miter lim="800000"/>
            <a:headEnd/>
            <a:tailEnd/>
          </a:ln>
        </p:spPr>
        <p:txBody>
          <a:bodyPr wrap="none">
            <a:spAutoFit/>
          </a:bodyPr>
          <a:lstStyle/>
          <a:p>
            <a:r>
              <a:rPr lang="de-CH" sz="2400">
                <a:sym typeface="Symbol" pitchFamily="18" charset="2"/>
              </a:rPr>
              <a:t>t</a:t>
            </a:r>
            <a:endParaRPr lang="de-DE" sz="2400">
              <a:sym typeface="Symbol" pitchFamily="18" charset="2"/>
            </a:endParaRPr>
          </a:p>
        </p:txBody>
      </p:sp>
      <p:sp>
        <p:nvSpPr>
          <p:cNvPr id="1777671" name="Rectangle 7"/>
          <p:cNvSpPr>
            <a:spLocks noChangeArrowheads="1"/>
          </p:cNvSpPr>
          <p:nvPr/>
        </p:nvSpPr>
        <p:spPr bwMode="auto">
          <a:xfrm flipV="1">
            <a:off x="2592238" y="3470425"/>
            <a:ext cx="577850" cy="662188"/>
          </a:xfrm>
          <a:prstGeom prst="rect">
            <a:avLst/>
          </a:prstGeom>
          <a:solidFill>
            <a:schemeClr val="accent4"/>
          </a:solidFill>
          <a:ln w="9525">
            <a:noFill/>
            <a:miter lim="800000"/>
            <a:headEnd/>
            <a:tailEnd/>
          </a:ln>
        </p:spPr>
        <p:txBody>
          <a:bodyPr rot="10800000" wrap="none" anchor="ctr"/>
          <a:lstStyle/>
          <a:p>
            <a:endParaRPr lang="fr-FR">
              <a:latin typeface="Verdana" pitchFamily="34" charset="0"/>
            </a:endParaRPr>
          </a:p>
        </p:txBody>
      </p:sp>
      <p:sp>
        <p:nvSpPr>
          <p:cNvPr id="1777672" name="Rectangle 8"/>
          <p:cNvSpPr>
            <a:spLocks noChangeArrowheads="1"/>
          </p:cNvSpPr>
          <p:nvPr/>
        </p:nvSpPr>
        <p:spPr bwMode="auto">
          <a:xfrm flipV="1">
            <a:off x="7194363" y="3470425"/>
            <a:ext cx="579437" cy="662188"/>
          </a:xfrm>
          <a:prstGeom prst="rect">
            <a:avLst/>
          </a:prstGeom>
          <a:solidFill>
            <a:schemeClr val="accent4"/>
          </a:solidFill>
          <a:ln w="9525">
            <a:noFill/>
            <a:miter lim="800000"/>
            <a:headEnd/>
            <a:tailEnd/>
          </a:ln>
        </p:spPr>
        <p:txBody>
          <a:bodyPr rot="10800000" wrap="none" anchor="ctr"/>
          <a:lstStyle/>
          <a:p>
            <a:endParaRPr lang="fr-FR">
              <a:latin typeface="Verdana" pitchFamily="34" charset="0"/>
            </a:endParaRPr>
          </a:p>
        </p:txBody>
      </p:sp>
      <p:sp>
        <p:nvSpPr>
          <p:cNvPr id="1777673" name="Rectangle 9"/>
          <p:cNvSpPr>
            <a:spLocks noChangeArrowheads="1"/>
          </p:cNvSpPr>
          <p:nvPr/>
        </p:nvSpPr>
        <p:spPr bwMode="auto">
          <a:xfrm flipV="1">
            <a:off x="3749388" y="3470425"/>
            <a:ext cx="577850" cy="662188"/>
          </a:xfrm>
          <a:prstGeom prst="rect">
            <a:avLst/>
          </a:prstGeom>
          <a:solidFill>
            <a:schemeClr val="accent4"/>
          </a:solidFill>
          <a:ln w="9525">
            <a:noFill/>
            <a:miter lim="800000"/>
            <a:headEnd/>
            <a:tailEnd/>
          </a:ln>
        </p:spPr>
        <p:txBody>
          <a:bodyPr rot="10800000" wrap="none" anchor="ctr"/>
          <a:lstStyle/>
          <a:p>
            <a:endParaRPr lang="fr-FR">
              <a:latin typeface="Verdana" pitchFamily="34" charset="0"/>
            </a:endParaRPr>
          </a:p>
        </p:txBody>
      </p:sp>
      <p:sp>
        <p:nvSpPr>
          <p:cNvPr id="1777674" name="Rectangle 10"/>
          <p:cNvSpPr>
            <a:spLocks noChangeArrowheads="1"/>
          </p:cNvSpPr>
          <p:nvPr/>
        </p:nvSpPr>
        <p:spPr bwMode="auto">
          <a:xfrm flipV="1">
            <a:off x="4956325" y="3470425"/>
            <a:ext cx="579438" cy="662188"/>
          </a:xfrm>
          <a:prstGeom prst="rect">
            <a:avLst/>
          </a:prstGeom>
          <a:solidFill>
            <a:schemeClr val="accent4"/>
          </a:solidFill>
          <a:ln w="9525">
            <a:noFill/>
            <a:miter lim="800000"/>
            <a:headEnd/>
            <a:tailEnd/>
          </a:ln>
        </p:spPr>
        <p:txBody>
          <a:bodyPr rot="10800000" wrap="none" anchor="ctr"/>
          <a:lstStyle/>
          <a:p>
            <a:endParaRPr lang="fr-FR">
              <a:latin typeface="Verdana" pitchFamily="34" charset="0"/>
            </a:endParaRPr>
          </a:p>
        </p:txBody>
      </p:sp>
      <p:sp>
        <p:nvSpPr>
          <p:cNvPr id="1777700" name="Rectangle 13"/>
          <p:cNvSpPr>
            <a:spLocks noChangeArrowheads="1"/>
          </p:cNvSpPr>
          <p:nvPr/>
        </p:nvSpPr>
        <p:spPr bwMode="auto">
          <a:xfrm flipV="1">
            <a:off x="2592238" y="3244999"/>
            <a:ext cx="577850" cy="225425"/>
          </a:xfrm>
          <a:prstGeom prst="rect">
            <a:avLst/>
          </a:prstGeom>
          <a:solidFill>
            <a:schemeClr val="accent1"/>
          </a:solidFill>
          <a:ln w="9525">
            <a:noFill/>
            <a:miter lim="800000"/>
            <a:headEnd/>
            <a:tailEnd/>
          </a:ln>
        </p:spPr>
        <p:txBody>
          <a:bodyPr rot="10800000" wrap="none" anchor="ctr"/>
          <a:lstStyle/>
          <a:p>
            <a:endParaRPr lang="fr-FR">
              <a:latin typeface="Verdana" pitchFamily="34" charset="0"/>
            </a:endParaRPr>
          </a:p>
        </p:txBody>
      </p:sp>
      <p:sp>
        <p:nvSpPr>
          <p:cNvPr id="1777705" name="Rectangle 18"/>
          <p:cNvSpPr>
            <a:spLocks noChangeArrowheads="1"/>
          </p:cNvSpPr>
          <p:nvPr/>
        </p:nvSpPr>
        <p:spPr bwMode="auto">
          <a:xfrm flipV="1">
            <a:off x="3749388" y="3124624"/>
            <a:ext cx="577850" cy="345798"/>
          </a:xfrm>
          <a:prstGeom prst="rect">
            <a:avLst/>
          </a:prstGeom>
          <a:solidFill>
            <a:schemeClr val="accent1"/>
          </a:solidFill>
          <a:ln w="9525">
            <a:noFill/>
            <a:miter lim="800000"/>
            <a:headEnd/>
            <a:tailEnd/>
          </a:ln>
        </p:spPr>
        <p:txBody>
          <a:bodyPr rot="10800000" wrap="none" anchor="ctr"/>
          <a:lstStyle/>
          <a:p>
            <a:endParaRPr lang="fr-FR">
              <a:latin typeface="Verdana" pitchFamily="34" charset="0"/>
            </a:endParaRPr>
          </a:p>
        </p:txBody>
      </p:sp>
      <p:sp>
        <p:nvSpPr>
          <p:cNvPr id="1777706" name="Rectangle 19"/>
          <p:cNvSpPr>
            <a:spLocks noChangeArrowheads="1"/>
          </p:cNvSpPr>
          <p:nvPr/>
        </p:nvSpPr>
        <p:spPr bwMode="auto">
          <a:xfrm flipV="1">
            <a:off x="4956325" y="2778826"/>
            <a:ext cx="579437" cy="691599"/>
          </a:xfrm>
          <a:prstGeom prst="rect">
            <a:avLst/>
          </a:prstGeom>
          <a:solidFill>
            <a:schemeClr val="accent1"/>
          </a:solidFill>
          <a:ln w="9525">
            <a:noFill/>
            <a:miter lim="800000"/>
            <a:headEnd/>
            <a:tailEnd/>
          </a:ln>
        </p:spPr>
        <p:txBody>
          <a:bodyPr rot="10800000" wrap="none" anchor="ctr"/>
          <a:lstStyle/>
          <a:p>
            <a:endParaRPr lang="fr-FR">
              <a:latin typeface="Verdana" pitchFamily="34" charset="0"/>
            </a:endParaRPr>
          </a:p>
        </p:txBody>
      </p:sp>
      <p:sp>
        <p:nvSpPr>
          <p:cNvPr id="1777709" name="Rectangle 22"/>
          <p:cNvSpPr>
            <a:spLocks noChangeArrowheads="1"/>
          </p:cNvSpPr>
          <p:nvPr/>
        </p:nvSpPr>
        <p:spPr bwMode="auto">
          <a:xfrm flipV="1">
            <a:off x="7194363" y="2778826"/>
            <a:ext cx="579437" cy="691599"/>
          </a:xfrm>
          <a:prstGeom prst="rect">
            <a:avLst/>
          </a:prstGeom>
          <a:solidFill>
            <a:schemeClr val="accent1"/>
          </a:solidFill>
          <a:ln w="9525">
            <a:noFill/>
            <a:miter lim="800000"/>
            <a:headEnd/>
            <a:tailEnd/>
          </a:ln>
        </p:spPr>
        <p:txBody>
          <a:bodyPr rot="10800000" wrap="none" anchor="ctr"/>
          <a:lstStyle/>
          <a:p>
            <a:endParaRPr lang="fr-FR">
              <a:latin typeface="Verdana" pitchFamily="34" charset="0"/>
            </a:endParaRPr>
          </a:p>
        </p:txBody>
      </p:sp>
      <p:sp>
        <p:nvSpPr>
          <p:cNvPr id="47" name="Rectangle 10"/>
          <p:cNvSpPr>
            <a:spLocks noChangeArrowheads="1"/>
          </p:cNvSpPr>
          <p:nvPr/>
        </p:nvSpPr>
        <p:spPr bwMode="auto">
          <a:xfrm flipV="1">
            <a:off x="6046874" y="3466912"/>
            <a:ext cx="579438" cy="662188"/>
          </a:xfrm>
          <a:prstGeom prst="rect">
            <a:avLst/>
          </a:prstGeom>
          <a:solidFill>
            <a:schemeClr val="accent4"/>
          </a:solidFill>
          <a:ln w="9525">
            <a:noFill/>
            <a:miter lim="800000"/>
            <a:headEnd/>
            <a:tailEnd/>
          </a:ln>
        </p:spPr>
        <p:txBody>
          <a:bodyPr rot="10800000" wrap="none" anchor="ctr"/>
          <a:lstStyle/>
          <a:p>
            <a:endParaRPr lang="fr-FR">
              <a:latin typeface="Verdana" pitchFamily="34" charset="0"/>
            </a:endParaRPr>
          </a:p>
        </p:txBody>
      </p:sp>
      <p:sp>
        <p:nvSpPr>
          <p:cNvPr id="48" name="Rectangle 19"/>
          <p:cNvSpPr>
            <a:spLocks noChangeArrowheads="1"/>
          </p:cNvSpPr>
          <p:nvPr/>
        </p:nvSpPr>
        <p:spPr bwMode="auto">
          <a:xfrm flipV="1">
            <a:off x="6046874" y="2862164"/>
            <a:ext cx="579437" cy="604748"/>
          </a:xfrm>
          <a:prstGeom prst="rect">
            <a:avLst/>
          </a:prstGeom>
          <a:solidFill>
            <a:schemeClr val="accent1"/>
          </a:solidFill>
          <a:ln w="9525">
            <a:noFill/>
            <a:miter lim="800000"/>
            <a:headEnd/>
            <a:tailEnd/>
          </a:ln>
        </p:spPr>
        <p:txBody>
          <a:bodyPr rot="10800000" wrap="none" anchor="ctr"/>
          <a:lstStyle/>
          <a:p>
            <a:endParaRPr lang="fr-FR">
              <a:latin typeface="Verdana" pitchFamily="34" charset="0"/>
            </a:endParaRPr>
          </a:p>
        </p:txBody>
      </p:sp>
      <p:cxnSp>
        <p:nvCxnSpPr>
          <p:cNvPr id="3" name="Gerade Verbindung 2"/>
          <p:cNvCxnSpPr/>
          <p:nvPr/>
        </p:nvCxnSpPr>
        <p:spPr>
          <a:xfrm>
            <a:off x="2291916" y="2778826"/>
            <a:ext cx="0" cy="16031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22"/>
          <p:cNvSpPr>
            <a:spLocks noChangeArrowheads="1"/>
          </p:cNvSpPr>
          <p:nvPr/>
        </p:nvSpPr>
        <p:spPr bwMode="auto">
          <a:xfrm flipV="1">
            <a:off x="1547068" y="3473600"/>
            <a:ext cx="579437" cy="2018122"/>
          </a:xfrm>
          <a:prstGeom prst="rect">
            <a:avLst/>
          </a:prstGeom>
          <a:solidFill>
            <a:schemeClr val="accent4">
              <a:lumMod val="75000"/>
            </a:schemeClr>
          </a:solidFill>
          <a:ln w="9525">
            <a:noFill/>
            <a:miter lim="800000"/>
            <a:headEnd/>
            <a:tailEnd/>
          </a:ln>
        </p:spPr>
        <p:txBody>
          <a:bodyPr rot="10800000" wrap="none" anchor="ctr"/>
          <a:lstStyle/>
          <a:p>
            <a:endParaRPr lang="fr-FR">
              <a:latin typeface="Verdana" pitchFamily="34" charset="0"/>
            </a:endParaRPr>
          </a:p>
        </p:txBody>
      </p:sp>
      <p:sp>
        <p:nvSpPr>
          <p:cNvPr id="56" name="Rectangle 22"/>
          <p:cNvSpPr>
            <a:spLocks noChangeArrowheads="1"/>
          </p:cNvSpPr>
          <p:nvPr/>
        </p:nvSpPr>
        <p:spPr bwMode="auto">
          <a:xfrm flipV="1">
            <a:off x="1539725" y="1442233"/>
            <a:ext cx="579437" cy="2031367"/>
          </a:xfrm>
          <a:prstGeom prst="rect">
            <a:avLst/>
          </a:prstGeom>
          <a:solidFill>
            <a:schemeClr val="accent2"/>
          </a:solidFill>
          <a:ln w="9525">
            <a:noFill/>
            <a:miter lim="800000"/>
            <a:headEnd/>
            <a:tailEnd/>
          </a:ln>
        </p:spPr>
        <p:txBody>
          <a:bodyPr rot="10800000" wrap="none" anchor="ctr"/>
          <a:lstStyle/>
          <a:p>
            <a:endParaRPr lang="fr-FR">
              <a:latin typeface="Verdana" pitchFamily="34" charset="0"/>
            </a:endParaRPr>
          </a:p>
        </p:txBody>
      </p:sp>
      <p:sp>
        <p:nvSpPr>
          <p:cNvPr id="57" name="Text Box 17"/>
          <p:cNvSpPr txBox="1">
            <a:spLocks noChangeArrowheads="1"/>
          </p:cNvSpPr>
          <p:nvPr/>
        </p:nvSpPr>
        <p:spPr bwMode="auto">
          <a:xfrm>
            <a:off x="1539725" y="985033"/>
            <a:ext cx="574675" cy="457200"/>
          </a:xfrm>
          <a:prstGeom prst="rect">
            <a:avLst/>
          </a:prstGeom>
          <a:noFill/>
          <a:ln w="9525">
            <a:noFill/>
            <a:miter lim="800000"/>
            <a:headEnd/>
            <a:tailEnd/>
          </a:ln>
        </p:spPr>
        <p:txBody>
          <a:bodyPr wrap="none">
            <a:spAutoFit/>
          </a:bodyPr>
          <a:lstStyle/>
          <a:p>
            <a:pPr eaLnBrk="0" hangingPunct="0"/>
            <a:r>
              <a:rPr lang="de-CH" sz="2400" dirty="0">
                <a:latin typeface="Times" pitchFamily="18" charset="0"/>
              </a:rPr>
              <a:t>PV</a:t>
            </a:r>
          </a:p>
        </p:txBody>
      </p:sp>
      <p:sp>
        <p:nvSpPr>
          <p:cNvPr id="4" name="Textfeld 3"/>
          <p:cNvSpPr txBox="1"/>
          <p:nvPr/>
        </p:nvSpPr>
        <p:spPr>
          <a:xfrm rot="16200000">
            <a:off x="7509492" y="4006497"/>
            <a:ext cx="1236895" cy="384721"/>
          </a:xfrm>
          <a:prstGeom prst="rect">
            <a:avLst/>
          </a:prstGeom>
          <a:noFill/>
        </p:spPr>
        <p:txBody>
          <a:bodyPr wrap="square" rtlCol="0">
            <a:spAutoFit/>
          </a:bodyPr>
          <a:lstStyle/>
          <a:p>
            <a:pPr algn="r"/>
            <a:r>
              <a:rPr lang="de-CH" dirty="0">
                <a:latin typeface="+mn-lt"/>
              </a:rPr>
              <a:t>Fix</a:t>
            </a:r>
          </a:p>
        </p:txBody>
      </p:sp>
      <p:sp>
        <p:nvSpPr>
          <p:cNvPr id="59" name="Textfeld 58"/>
          <p:cNvSpPr txBox="1"/>
          <p:nvPr/>
        </p:nvSpPr>
        <p:spPr>
          <a:xfrm rot="16200000">
            <a:off x="7239048" y="2988471"/>
            <a:ext cx="1777786" cy="384721"/>
          </a:xfrm>
          <a:prstGeom prst="rect">
            <a:avLst/>
          </a:prstGeom>
          <a:noFill/>
        </p:spPr>
        <p:txBody>
          <a:bodyPr wrap="square" rtlCol="0">
            <a:spAutoFit/>
          </a:bodyPr>
          <a:lstStyle/>
          <a:p>
            <a:pPr algn="r"/>
            <a:r>
              <a:rPr lang="de-CH" dirty="0">
                <a:latin typeface="+mn-lt"/>
              </a:rPr>
              <a:t>Floating</a:t>
            </a:r>
          </a:p>
        </p:txBody>
      </p:sp>
      <p:sp>
        <p:nvSpPr>
          <p:cNvPr id="5" name="Geschweifte Klammer rechts 4"/>
          <p:cNvSpPr/>
          <p:nvPr/>
        </p:nvSpPr>
        <p:spPr>
          <a:xfrm rot="10800000">
            <a:off x="999552" y="3473600"/>
            <a:ext cx="407834" cy="202467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61" name="Geschweifte Klammer rechts 60"/>
          <p:cNvSpPr/>
          <p:nvPr/>
        </p:nvSpPr>
        <p:spPr>
          <a:xfrm rot="10800000">
            <a:off x="999551" y="1442233"/>
            <a:ext cx="407834" cy="202467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7" name="Textfeld 6"/>
          <p:cNvSpPr txBox="1"/>
          <p:nvPr/>
        </p:nvSpPr>
        <p:spPr>
          <a:xfrm>
            <a:off x="585971" y="1927108"/>
            <a:ext cx="477054" cy="1061615"/>
          </a:xfrm>
          <a:prstGeom prst="rect">
            <a:avLst/>
          </a:prstGeom>
          <a:noFill/>
        </p:spPr>
        <p:txBody>
          <a:bodyPr vert="vert270" wrap="square" rtlCol="0">
            <a:spAutoFit/>
          </a:bodyPr>
          <a:lstStyle/>
          <a:p>
            <a:pPr algn="ctr"/>
            <a:r>
              <a:rPr lang="de-CH" dirty="0">
                <a:latin typeface="+mn-lt"/>
              </a:rPr>
              <a:t>+100</a:t>
            </a:r>
          </a:p>
        </p:txBody>
      </p:sp>
      <p:sp>
        <p:nvSpPr>
          <p:cNvPr id="64" name="Textfeld 63"/>
          <p:cNvSpPr txBox="1"/>
          <p:nvPr/>
        </p:nvSpPr>
        <p:spPr>
          <a:xfrm>
            <a:off x="585971" y="3955131"/>
            <a:ext cx="477054" cy="1061615"/>
          </a:xfrm>
          <a:prstGeom prst="rect">
            <a:avLst/>
          </a:prstGeom>
          <a:noFill/>
        </p:spPr>
        <p:txBody>
          <a:bodyPr vert="vert270" wrap="square" rtlCol="0">
            <a:spAutoFit/>
          </a:bodyPr>
          <a:lstStyle/>
          <a:p>
            <a:pPr algn="ctr"/>
            <a:r>
              <a:rPr lang="de-CH" dirty="0">
                <a:latin typeface="+mn-lt"/>
              </a:rPr>
              <a:t>-100</a:t>
            </a:r>
          </a:p>
        </p:txBody>
      </p:sp>
    </p:spTree>
    <p:extLst>
      <p:ext uri="{BB962C8B-B14F-4D97-AF65-F5344CB8AC3E}">
        <p14:creationId xmlns:p14="http://schemas.microsoft.com/office/powerpoint/2010/main" val="25704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1500"/>
                                        <p:tgtEl>
                                          <p:spTgt spid="5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down)">
                                      <p:cBhvr>
                                        <p:cTn id="10" dur="1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3" grpId="0" animBg="1"/>
      <p:bldP spid="55" grpId="0" animBg="1"/>
      <p:bldP spid="56" grpId="0" animBg="1"/>
      <p:bldP spid="57" grpId="0"/>
      <p:bldP spid="5" grpId="0" animBg="1"/>
      <p:bldP spid="61" grpId="0" animBg="1"/>
      <p:bldP spid="7" grpId="0"/>
      <p:bldP spid="6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22BB9E-A679-4C61-B48E-40FE2C2AB3CD}"/>
              </a:ext>
            </a:extLst>
          </p:cNvPr>
          <p:cNvSpPr>
            <a:spLocks noGrp="1"/>
          </p:cNvSpPr>
          <p:nvPr>
            <p:ph type="title"/>
          </p:nvPr>
        </p:nvSpPr>
        <p:spPr/>
        <p:txBody>
          <a:bodyPr/>
          <a:lstStyle/>
          <a:p>
            <a:r>
              <a:rPr lang="de-CH" dirty="0"/>
              <a:t>But </a:t>
            </a:r>
            <a:r>
              <a:rPr lang="de-CH" dirty="0" err="1"/>
              <a:t>debt</a:t>
            </a:r>
            <a:r>
              <a:rPr lang="de-CH" dirty="0"/>
              <a:t> </a:t>
            </a:r>
            <a:r>
              <a:rPr lang="de-CH" dirty="0" err="1"/>
              <a:t>is</a:t>
            </a:r>
            <a:r>
              <a:rPr lang="de-CH" dirty="0"/>
              <a:t> not </a:t>
            </a:r>
            <a:r>
              <a:rPr lang="de-CH" dirty="0" err="1"/>
              <a:t>the</a:t>
            </a:r>
            <a:r>
              <a:rPr lang="de-CH" dirty="0"/>
              <a:t> </a:t>
            </a:r>
            <a:r>
              <a:rPr lang="de-CH" dirty="0" err="1"/>
              <a:t>full</a:t>
            </a:r>
            <a:r>
              <a:rPr lang="de-CH" dirty="0"/>
              <a:t> </a:t>
            </a:r>
            <a:r>
              <a:rPr lang="de-CH" dirty="0" err="1"/>
              <a:t>picture</a:t>
            </a:r>
            <a:endParaRPr lang="de-CH" dirty="0"/>
          </a:p>
        </p:txBody>
      </p:sp>
      <p:pic>
        <p:nvPicPr>
          <p:cNvPr id="4" name="Inhaltsplatzhalter 3">
            <a:extLst>
              <a:ext uri="{FF2B5EF4-FFF2-40B4-BE49-F238E27FC236}">
                <a16:creationId xmlns:a16="http://schemas.microsoft.com/office/drawing/2014/main" id="{7654E367-CFE4-43E6-8D43-4224E212EE7C}"/>
              </a:ext>
            </a:extLst>
          </p:cNvPr>
          <p:cNvPicPr>
            <a:picLocks noGrp="1" noChangeAspect="1"/>
          </p:cNvPicPr>
          <p:nvPr>
            <p:ph idx="1"/>
          </p:nvPr>
        </p:nvPicPr>
        <p:blipFill>
          <a:blip r:embed="rId3"/>
          <a:stretch>
            <a:fillRect/>
          </a:stretch>
        </p:blipFill>
        <p:spPr>
          <a:xfrm>
            <a:off x="638175" y="1114425"/>
            <a:ext cx="7965051" cy="4768850"/>
          </a:xfrm>
          <a:prstGeom prst="rect">
            <a:avLst/>
          </a:prstGeom>
        </p:spPr>
      </p:pic>
      <p:sp>
        <p:nvSpPr>
          <p:cNvPr id="5" name="Textfeld 4">
            <a:extLst>
              <a:ext uri="{FF2B5EF4-FFF2-40B4-BE49-F238E27FC236}">
                <a16:creationId xmlns:a16="http://schemas.microsoft.com/office/drawing/2014/main" id="{55DDBB44-18AB-48B1-912F-D736FFF5D740}"/>
              </a:ext>
            </a:extLst>
          </p:cNvPr>
          <p:cNvSpPr txBox="1"/>
          <p:nvPr/>
        </p:nvSpPr>
        <p:spPr>
          <a:xfrm>
            <a:off x="4532670" y="5883275"/>
            <a:ext cx="3883743" cy="246221"/>
          </a:xfrm>
          <a:prstGeom prst="rect">
            <a:avLst/>
          </a:prstGeom>
          <a:noFill/>
        </p:spPr>
        <p:txBody>
          <a:bodyPr wrap="square" rtlCol="0">
            <a:spAutoFit/>
          </a:bodyPr>
          <a:lstStyle/>
          <a:p>
            <a:pPr algn="r"/>
            <a:r>
              <a:rPr lang="de-CH" sz="1000" dirty="0">
                <a:latin typeface="+mn-lt"/>
              </a:rPr>
              <a:t>Source: IMF </a:t>
            </a:r>
            <a:r>
              <a:rPr lang="de-CH" sz="1000" dirty="0" err="1">
                <a:latin typeface="+mn-lt"/>
              </a:rPr>
              <a:t>Fiscal</a:t>
            </a:r>
            <a:r>
              <a:rPr lang="de-CH" sz="1000" dirty="0">
                <a:latin typeface="+mn-lt"/>
              </a:rPr>
              <a:t> Monitor 10/2018</a:t>
            </a:r>
          </a:p>
        </p:txBody>
      </p:sp>
    </p:spTree>
    <p:extLst>
      <p:ext uri="{BB962C8B-B14F-4D97-AF65-F5344CB8AC3E}">
        <p14:creationId xmlns:p14="http://schemas.microsoft.com/office/powerpoint/2010/main" val="25393870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1507" name="Left Arrow 32"/>
          <p:cNvSpPr>
            <a:spLocks noChangeArrowheads="1"/>
          </p:cNvSpPr>
          <p:nvPr/>
        </p:nvSpPr>
        <p:spPr bwMode="auto">
          <a:xfrm>
            <a:off x="1495425" y="2690813"/>
            <a:ext cx="6899275" cy="962025"/>
          </a:xfrm>
          <a:prstGeom prst="leftArrow">
            <a:avLst>
              <a:gd name="adj1" fmla="val 100000"/>
              <a:gd name="adj2" fmla="val 39776"/>
            </a:avLst>
          </a:prstGeom>
          <a:solidFill>
            <a:schemeClr val="accent1"/>
          </a:solidFill>
          <a:ln w="25400" algn="ctr">
            <a:noFill/>
            <a:miter lim="800000"/>
            <a:headEnd/>
            <a:tailEnd/>
          </a:ln>
        </p:spPr>
        <p:txBody>
          <a:bodyPr anchor="ctr"/>
          <a:lstStyle/>
          <a:p>
            <a:r>
              <a:rPr lang="fr-CH" dirty="0">
                <a:solidFill>
                  <a:srgbClr val="FFFFFF"/>
                </a:solidFill>
                <a:latin typeface="Verdana" pitchFamily="34" charset="0"/>
              </a:rPr>
              <a:t>  </a:t>
            </a:r>
            <a:r>
              <a:rPr lang="fr-CH" sz="2400" b="1" dirty="0">
                <a:solidFill>
                  <a:srgbClr val="FFFFFF"/>
                </a:solidFill>
                <a:latin typeface="Verdana" pitchFamily="34" charset="0"/>
              </a:rPr>
              <a:t>Inflation </a:t>
            </a:r>
            <a:r>
              <a:rPr lang="en-GB" sz="2400" b="1" dirty="0">
                <a:solidFill>
                  <a:srgbClr val="FFFFFF"/>
                </a:solidFill>
                <a:latin typeface="Verdana" pitchFamily="34" charset="0"/>
              </a:rPr>
              <a:t>really</a:t>
            </a:r>
            <a:r>
              <a:rPr lang="fr-CH" sz="2400" b="1" dirty="0">
                <a:solidFill>
                  <a:srgbClr val="FFFFFF"/>
                </a:solidFill>
                <a:latin typeface="Verdana" pitchFamily="34" charset="0"/>
              </a:rPr>
              <a:t> </a:t>
            </a:r>
            <a:r>
              <a:rPr lang="fr-CH" sz="2400" b="1" dirty="0" err="1">
                <a:solidFill>
                  <a:srgbClr val="FFFFFF"/>
                </a:solidFill>
                <a:latin typeface="Verdana" pitchFamily="34" charset="0"/>
              </a:rPr>
              <a:t>matters</a:t>
            </a:r>
            <a:endParaRPr lang="fr-CH" sz="2400" b="1" dirty="0">
              <a:solidFill>
                <a:srgbClr val="FFFFFF"/>
              </a:solidFill>
              <a:latin typeface="Verdana" pitchFamily="34" charset="0"/>
            </a:endParaRPr>
          </a:p>
        </p:txBody>
      </p:sp>
      <p:sp>
        <p:nvSpPr>
          <p:cNvPr id="31" name="Oval 30"/>
          <p:cNvSpPr/>
          <p:nvPr/>
        </p:nvSpPr>
        <p:spPr>
          <a:xfrm>
            <a:off x="779463" y="2630488"/>
            <a:ext cx="1096962" cy="1096962"/>
          </a:xfrm>
          <a:prstGeom prst="ellipse">
            <a:avLst/>
          </a:prstGeom>
          <a:solidFill>
            <a:schemeClr val="accent4"/>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H" sz="4000" b="1" dirty="0">
                <a:solidFill>
                  <a:srgbClr val="FFFFFF"/>
                </a:solidFill>
              </a:rPr>
              <a:t>4</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22" name="Picture 2" descr="http://m.rgbimg.com/cache1spDCA/users/l/lu/lusi/600/nwhx3xE.jpg"/>
          <p:cNvPicPr>
            <a:picLocks noChangeAspect="1" noChangeArrowheads="1"/>
          </p:cNvPicPr>
          <p:nvPr/>
        </p:nvPicPr>
        <p:blipFill rotWithShape="1">
          <a:blip r:embed="rId3">
            <a:extLst>
              <a:ext uri="{28A0092B-C50C-407E-A947-70E740481C1C}">
                <a14:useLocalDpi xmlns:a14="http://schemas.microsoft.com/office/drawing/2010/main" val="0"/>
              </a:ext>
            </a:extLst>
          </a:blip>
          <a:srcRect l="6390" t="-6317" r="-1910" b="15278"/>
          <a:stretch/>
        </p:blipFill>
        <p:spPr bwMode="auto">
          <a:xfrm>
            <a:off x="428625" y="202406"/>
            <a:ext cx="8258174" cy="5903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4477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7522" name="Slide Number Placeholder 3"/>
          <p:cNvSpPr txBox="1">
            <a:spLocks noGrp="1"/>
          </p:cNvSpPr>
          <p:nvPr/>
        </p:nvSpPr>
        <p:spPr bwMode="auto">
          <a:xfrm>
            <a:off x="1089025" y="6453188"/>
            <a:ext cx="7918450" cy="404812"/>
          </a:xfrm>
          <a:prstGeom prst="rect">
            <a:avLst/>
          </a:prstGeom>
          <a:noFill/>
          <a:ln w="9525">
            <a:noFill/>
            <a:miter lim="800000"/>
            <a:headEnd/>
            <a:tailEnd/>
          </a:ln>
        </p:spPr>
        <p:txBody>
          <a:bodyPr lIns="72000" tIns="72000" rIns="72000" bIns="72000"/>
          <a:lstStyle/>
          <a:p>
            <a:fld id="{A16CFBA9-3031-46D3-87ED-89D186E6A675}" type="slidenum">
              <a:rPr lang="de-CH" sz="700">
                <a:latin typeface="Verdana" pitchFamily="34" charset="0"/>
              </a:rPr>
              <a:pPr/>
              <a:t>62</a:t>
            </a:fld>
            <a:r>
              <a:rPr lang="de-CH" sz="700">
                <a:latin typeface="Verdana" pitchFamily="34" charset="0"/>
              </a:rPr>
              <a:t>, </a:t>
            </a:r>
            <a:fld id="{2FF07832-F443-4345-B651-1542465BCA34}" type="datetime4">
              <a:rPr lang="de-CH" sz="700">
                <a:latin typeface="Verdana" pitchFamily="34" charset="0"/>
              </a:rPr>
              <a:pPr/>
              <a:t>3. November 2018</a:t>
            </a:fld>
            <a:endParaRPr lang="de-CH" sz="700">
              <a:latin typeface="Verdana" pitchFamily="34" charset="0"/>
            </a:endParaRPr>
          </a:p>
        </p:txBody>
      </p:sp>
      <p:sp>
        <p:nvSpPr>
          <p:cNvPr id="1557523" name="Rectangle 2"/>
          <p:cNvSpPr>
            <a:spLocks noChangeArrowheads="1"/>
          </p:cNvSpPr>
          <p:nvPr/>
        </p:nvSpPr>
        <p:spPr bwMode="auto">
          <a:xfrm>
            <a:off x="6299200" y="2752725"/>
            <a:ext cx="606425" cy="769938"/>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1557524" name="Rectangle 3"/>
          <p:cNvSpPr>
            <a:spLocks noGrp="1" noChangeArrowheads="1"/>
          </p:cNvSpPr>
          <p:nvPr>
            <p:ph type="title" idx="4294967295"/>
          </p:nvPr>
        </p:nvSpPr>
        <p:spPr/>
        <p:txBody>
          <a:bodyPr/>
          <a:lstStyle/>
          <a:p>
            <a:pPr defTabSz="957263" eaLnBrk="1" hangingPunct="1"/>
            <a:r>
              <a:rPr lang="de-CH" dirty="0"/>
              <a:t>Nominal </a:t>
            </a:r>
            <a:r>
              <a:rPr lang="de-CH" dirty="0" err="1"/>
              <a:t>rates</a:t>
            </a:r>
            <a:r>
              <a:rPr lang="de-CH" dirty="0"/>
              <a:t> = real </a:t>
            </a:r>
            <a:r>
              <a:rPr lang="de-CH" dirty="0" err="1"/>
              <a:t>rates</a:t>
            </a:r>
            <a:r>
              <a:rPr lang="de-CH" dirty="0"/>
              <a:t> + </a:t>
            </a:r>
            <a:r>
              <a:rPr lang="de-CH" dirty="0" err="1"/>
              <a:t>inflation</a:t>
            </a:r>
            <a:r>
              <a:rPr lang="de-CH" dirty="0"/>
              <a:t> </a:t>
            </a:r>
            <a:r>
              <a:rPr lang="de-CH" dirty="0" err="1"/>
              <a:t>compensation</a:t>
            </a:r>
            <a:endParaRPr lang="de-CH" dirty="0">
              <a:solidFill>
                <a:schemeClr val="tx1"/>
              </a:solidFill>
            </a:endParaRPr>
          </a:p>
        </p:txBody>
      </p:sp>
      <p:graphicFrame>
        <p:nvGraphicFramePr>
          <p:cNvPr id="1557509" name="Object 4"/>
          <p:cNvGraphicFramePr>
            <a:graphicFrameLocks noChangeAspect="1"/>
          </p:cNvGraphicFramePr>
          <p:nvPr>
            <p:extLst>
              <p:ext uri="{D42A27DB-BD31-4B8C-83A1-F6EECF244321}">
                <p14:modId xmlns:p14="http://schemas.microsoft.com/office/powerpoint/2010/main" val="2998370801"/>
              </p:ext>
            </p:extLst>
          </p:nvPr>
        </p:nvGraphicFramePr>
        <p:xfrm>
          <a:off x="4285807" y="3844926"/>
          <a:ext cx="279400" cy="455612"/>
        </p:xfrm>
        <a:graphic>
          <a:graphicData uri="http://schemas.openxmlformats.org/presentationml/2006/ole">
            <mc:AlternateContent xmlns:mc="http://schemas.openxmlformats.org/markup-compatibility/2006">
              <mc:Choice xmlns:v="urn:schemas-microsoft-com:vml" Requires="v">
                <p:oleObj spid="_x0000_s1684120" name="Equation" r:id="rId4" imgW="139680" imgH="228600" progId="Equation.3">
                  <p:embed/>
                </p:oleObj>
              </mc:Choice>
              <mc:Fallback>
                <p:oleObj name="Equation" r:id="rId4" imgW="13968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5807" y="3844926"/>
                        <a:ext cx="279400" cy="455612"/>
                      </a:xfrm>
                      <a:prstGeom prst="rect">
                        <a:avLst/>
                      </a:prstGeom>
                      <a:solidFill>
                        <a:schemeClr val="bg1"/>
                      </a:solidFill>
                      <a:ln>
                        <a:noFill/>
                      </a:ln>
                      <a:extLst>
                        <a:ext uri="{91240B29-F687-4F45-9708-019B960494DF}">
                          <a14:hiddenLine xmlns:a14="http://schemas.microsoft.com/office/drawing/2010/main" w="9525">
                            <a:solidFill>
                              <a:srgbClr val="DF103F"/>
                            </a:solidFill>
                            <a:miter lim="800000"/>
                            <a:headEnd/>
                            <a:tailEnd/>
                          </a14:hiddenLine>
                        </a:ext>
                      </a:extLst>
                    </p:spPr>
                  </p:pic>
                </p:oleObj>
              </mc:Fallback>
            </mc:AlternateContent>
          </a:graphicData>
        </a:graphic>
      </p:graphicFrame>
      <p:sp>
        <p:nvSpPr>
          <p:cNvPr id="1557525" name="Rectangle 5"/>
          <p:cNvSpPr>
            <a:spLocks noChangeArrowheads="1"/>
          </p:cNvSpPr>
          <p:nvPr/>
        </p:nvSpPr>
        <p:spPr bwMode="auto">
          <a:xfrm>
            <a:off x="6299200" y="3516313"/>
            <a:ext cx="606425" cy="769937"/>
          </a:xfrm>
          <a:prstGeom prst="rect">
            <a:avLst/>
          </a:prstGeom>
          <a:solidFill>
            <a:schemeClr val="accent4"/>
          </a:solidFill>
          <a:ln w="9525">
            <a:noFill/>
            <a:miter lim="800000"/>
            <a:headEnd/>
            <a:tailEnd/>
          </a:ln>
        </p:spPr>
        <p:txBody>
          <a:bodyPr wrap="none" anchor="ctr"/>
          <a:lstStyle/>
          <a:p>
            <a:pPr algn="ctr"/>
            <a:endParaRPr lang="de-CH" sz="1800">
              <a:solidFill>
                <a:srgbClr val="CCFFCC"/>
              </a:solidFill>
              <a:latin typeface="Arial" charset="0"/>
            </a:endParaRPr>
          </a:p>
        </p:txBody>
      </p:sp>
      <p:sp>
        <p:nvSpPr>
          <p:cNvPr id="1557526" name="Line 7"/>
          <p:cNvSpPr>
            <a:spLocks noChangeShapeType="1"/>
          </p:cNvSpPr>
          <p:nvPr/>
        </p:nvSpPr>
        <p:spPr bwMode="auto">
          <a:xfrm>
            <a:off x="1095375" y="5468938"/>
            <a:ext cx="7113588" cy="1587"/>
          </a:xfrm>
          <a:prstGeom prst="line">
            <a:avLst/>
          </a:prstGeom>
          <a:noFill/>
          <a:ln w="9525">
            <a:solidFill>
              <a:schemeClr val="tx1"/>
            </a:solidFill>
            <a:round/>
            <a:headEnd/>
            <a:tailEnd type="triangle" w="med" len="med"/>
          </a:ln>
        </p:spPr>
        <p:txBody>
          <a:bodyPr/>
          <a:lstStyle/>
          <a:p>
            <a:endParaRPr lang="de-DE"/>
          </a:p>
        </p:txBody>
      </p:sp>
      <p:sp>
        <p:nvSpPr>
          <p:cNvPr id="1557527" name="Line 8"/>
          <p:cNvSpPr>
            <a:spLocks noChangeShapeType="1"/>
          </p:cNvSpPr>
          <p:nvPr/>
        </p:nvSpPr>
        <p:spPr bwMode="auto">
          <a:xfrm>
            <a:off x="2090738" y="2471738"/>
            <a:ext cx="1587" cy="2997200"/>
          </a:xfrm>
          <a:prstGeom prst="line">
            <a:avLst/>
          </a:prstGeom>
          <a:noFill/>
          <a:ln w="9525">
            <a:solidFill>
              <a:schemeClr val="tx1"/>
            </a:solidFill>
            <a:round/>
            <a:headEnd type="triangle" w="med" len="med"/>
            <a:tailEnd/>
          </a:ln>
        </p:spPr>
        <p:txBody>
          <a:bodyPr/>
          <a:lstStyle/>
          <a:p>
            <a:endParaRPr lang="de-DE"/>
          </a:p>
        </p:txBody>
      </p:sp>
      <p:sp>
        <p:nvSpPr>
          <p:cNvPr id="1557528" name="Text Box 9"/>
          <p:cNvSpPr txBox="1">
            <a:spLocks noChangeArrowheads="1"/>
          </p:cNvSpPr>
          <p:nvPr/>
        </p:nvSpPr>
        <p:spPr bwMode="auto">
          <a:xfrm>
            <a:off x="8208963" y="5227638"/>
            <a:ext cx="350837" cy="457200"/>
          </a:xfrm>
          <a:prstGeom prst="rect">
            <a:avLst/>
          </a:prstGeom>
          <a:noFill/>
          <a:ln w="9525">
            <a:noFill/>
            <a:miter lim="800000"/>
            <a:headEnd/>
            <a:tailEnd/>
          </a:ln>
        </p:spPr>
        <p:txBody>
          <a:bodyPr>
            <a:spAutoFit/>
          </a:bodyPr>
          <a:lstStyle/>
          <a:p>
            <a:r>
              <a:rPr lang="de-CH" sz="2400">
                <a:sym typeface="Symbol" pitchFamily="18" charset="2"/>
              </a:rPr>
              <a:t>t</a:t>
            </a:r>
            <a:endParaRPr lang="de-DE" sz="2400">
              <a:sym typeface="Symbol" pitchFamily="18" charset="2"/>
            </a:endParaRPr>
          </a:p>
        </p:txBody>
      </p:sp>
      <p:sp>
        <p:nvSpPr>
          <p:cNvPr id="1557529" name="Rectangle 10"/>
          <p:cNvSpPr>
            <a:spLocks noChangeArrowheads="1"/>
          </p:cNvSpPr>
          <p:nvPr/>
        </p:nvSpPr>
        <p:spPr bwMode="auto">
          <a:xfrm>
            <a:off x="1323975" y="4286250"/>
            <a:ext cx="611188" cy="1182688"/>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1557530" name="Rectangle 12"/>
          <p:cNvSpPr>
            <a:spLocks noChangeArrowheads="1"/>
          </p:cNvSpPr>
          <p:nvPr/>
        </p:nvSpPr>
        <p:spPr bwMode="auto">
          <a:xfrm>
            <a:off x="6299200" y="4286250"/>
            <a:ext cx="606425" cy="1182688"/>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1557531" name="Line 13"/>
          <p:cNvSpPr>
            <a:spLocks noChangeShapeType="1"/>
          </p:cNvSpPr>
          <p:nvPr/>
        </p:nvSpPr>
        <p:spPr bwMode="auto">
          <a:xfrm flipH="1">
            <a:off x="1603375" y="3516313"/>
            <a:ext cx="4997450" cy="769937"/>
          </a:xfrm>
          <a:prstGeom prst="line">
            <a:avLst/>
          </a:prstGeom>
          <a:noFill/>
          <a:ln w="38100">
            <a:solidFill>
              <a:schemeClr val="accent4">
                <a:lumMod val="75000"/>
              </a:schemeClr>
            </a:solidFill>
            <a:round/>
            <a:headEnd type="oval" w="med" len="med"/>
            <a:tailEnd type="oval" w="med" len="med"/>
          </a:ln>
        </p:spPr>
        <p:txBody>
          <a:bodyPr/>
          <a:lstStyle/>
          <a:p>
            <a:endParaRPr lang="de-DE"/>
          </a:p>
        </p:txBody>
      </p:sp>
      <p:sp>
        <p:nvSpPr>
          <p:cNvPr id="1557532" name="Line 14"/>
          <p:cNvSpPr>
            <a:spLocks noChangeShapeType="1"/>
          </p:cNvSpPr>
          <p:nvPr/>
        </p:nvSpPr>
        <p:spPr bwMode="auto">
          <a:xfrm flipV="1">
            <a:off x="1524000" y="4287838"/>
            <a:ext cx="5048250" cy="12700"/>
          </a:xfrm>
          <a:prstGeom prst="line">
            <a:avLst/>
          </a:prstGeom>
          <a:noFill/>
          <a:ln w="9525">
            <a:solidFill>
              <a:schemeClr val="tx1"/>
            </a:solidFill>
            <a:round/>
            <a:headEnd/>
            <a:tailEnd/>
          </a:ln>
        </p:spPr>
        <p:txBody>
          <a:bodyPr/>
          <a:lstStyle/>
          <a:p>
            <a:endParaRPr lang="de-DE"/>
          </a:p>
        </p:txBody>
      </p:sp>
      <p:sp>
        <p:nvSpPr>
          <p:cNvPr id="1557533" name="Line 15"/>
          <p:cNvSpPr>
            <a:spLocks noChangeShapeType="1"/>
          </p:cNvSpPr>
          <p:nvPr/>
        </p:nvSpPr>
        <p:spPr bwMode="auto">
          <a:xfrm flipH="1">
            <a:off x="1603375" y="2752725"/>
            <a:ext cx="4997450" cy="1533525"/>
          </a:xfrm>
          <a:prstGeom prst="line">
            <a:avLst/>
          </a:prstGeom>
          <a:noFill/>
          <a:ln w="38100">
            <a:solidFill>
              <a:schemeClr val="accent1">
                <a:lumMod val="75000"/>
              </a:schemeClr>
            </a:solidFill>
            <a:round/>
            <a:headEnd type="oval" w="med" len="med"/>
            <a:tailEnd type="oval" w="med" len="med"/>
          </a:ln>
        </p:spPr>
        <p:txBody>
          <a:bodyPr/>
          <a:lstStyle/>
          <a:p>
            <a:endParaRPr lang="de-DE"/>
          </a:p>
        </p:txBody>
      </p:sp>
      <p:graphicFrame>
        <p:nvGraphicFramePr>
          <p:cNvPr id="1557521" name="Object 18"/>
          <p:cNvGraphicFramePr>
            <a:graphicFrameLocks noChangeAspect="1"/>
          </p:cNvGraphicFramePr>
          <p:nvPr>
            <p:extLst>
              <p:ext uri="{D42A27DB-BD31-4B8C-83A1-F6EECF244321}">
                <p14:modId xmlns:p14="http://schemas.microsoft.com/office/powerpoint/2010/main" val="1394301655"/>
              </p:ext>
            </p:extLst>
          </p:nvPr>
        </p:nvGraphicFramePr>
        <p:xfrm>
          <a:off x="4246744" y="3438493"/>
          <a:ext cx="661987" cy="381000"/>
        </p:xfrm>
        <a:graphic>
          <a:graphicData uri="http://schemas.openxmlformats.org/presentationml/2006/ole">
            <mc:AlternateContent xmlns:mc="http://schemas.openxmlformats.org/markup-compatibility/2006">
              <mc:Choice xmlns:v="urn:schemas-microsoft-com:vml" Requires="v">
                <p:oleObj spid="_x0000_s1684121" name="Equation" r:id="rId6" imgW="393480" imgH="228600" progId="Equation.3">
                  <p:embed/>
                </p:oleObj>
              </mc:Choice>
              <mc:Fallback>
                <p:oleObj name="Equation" r:id="rId6" imgW="39348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6744" y="3438493"/>
                        <a:ext cx="661987" cy="381000"/>
                      </a:xfrm>
                      <a:prstGeom prst="rect">
                        <a:avLst/>
                      </a:prstGeom>
                      <a:noFill/>
                      <a:ln>
                        <a:noFill/>
                      </a:ln>
                      <a:extLst/>
                    </p:spPr>
                  </p:pic>
                </p:oleObj>
              </mc:Fallback>
            </mc:AlternateContent>
          </a:graphicData>
        </a:graphic>
      </p:graphicFrame>
      <p:sp>
        <p:nvSpPr>
          <p:cNvPr id="3" name="Bogen 2"/>
          <p:cNvSpPr/>
          <p:nvPr/>
        </p:nvSpPr>
        <p:spPr>
          <a:xfrm>
            <a:off x="-890431" y="1766250"/>
            <a:ext cx="5040000" cy="5040000"/>
          </a:xfrm>
          <a:prstGeom prst="arc">
            <a:avLst>
              <a:gd name="adj1" fmla="val 21079813"/>
              <a:gd name="adj2" fmla="val 20041"/>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21" name="Bogen 20"/>
          <p:cNvSpPr/>
          <p:nvPr/>
        </p:nvSpPr>
        <p:spPr>
          <a:xfrm>
            <a:off x="-897526" y="1737889"/>
            <a:ext cx="5040000" cy="5040000"/>
          </a:xfrm>
          <a:prstGeom prst="arc">
            <a:avLst>
              <a:gd name="adj1" fmla="val 20586399"/>
              <a:gd name="adj2" fmla="val 21095085"/>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Tree>
    <p:extLst>
      <p:ext uri="{BB962C8B-B14F-4D97-AF65-F5344CB8AC3E}">
        <p14:creationId xmlns:p14="http://schemas.microsoft.com/office/powerpoint/2010/main" val="11639786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575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575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575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7523" grpId="0" animBg="1"/>
      <p:bldP spid="1557533" grpId="0" animBg="1"/>
      <p:bldP spid="2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5872" name="Rectangle 7"/>
          <p:cNvSpPr>
            <a:spLocks noChangeArrowheads="1"/>
          </p:cNvSpPr>
          <p:nvPr/>
        </p:nvSpPr>
        <p:spPr bwMode="auto">
          <a:xfrm>
            <a:off x="449263" y="1744663"/>
            <a:ext cx="8226425" cy="3660775"/>
          </a:xfrm>
          <a:prstGeom prst="rect">
            <a:avLst/>
          </a:prstGeom>
          <a:noFill/>
          <a:ln w="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873" name="Line 8"/>
          <p:cNvSpPr>
            <a:spLocks noChangeShapeType="1"/>
          </p:cNvSpPr>
          <p:nvPr/>
        </p:nvSpPr>
        <p:spPr bwMode="auto">
          <a:xfrm>
            <a:off x="449263" y="5405438"/>
            <a:ext cx="82264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875" name="Line 9"/>
          <p:cNvSpPr>
            <a:spLocks noChangeShapeType="1"/>
          </p:cNvSpPr>
          <p:nvPr/>
        </p:nvSpPr>
        <p:spPr bwMode="auto">
          <a:xfrm>
            <a:off x="449263" y="4994275"/>
            <a:ext cx="82264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876" name="Line 10"/>
          <p:cNvSpPr>
            <a:spLocks noChangeShapeType="1"/>
          </p:cNvSpPr>
          <p:nvPr/>
        </p:nvSpPr>
        <p:spPr bwMode="auto">
          <a:xfrm>
            <a:off x="449263" y="4583113"/>
            <a:ext cx="82264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877" name="Line 11"/>
          <p:cNvSpPr>
            <a:spLocks noChangeShapeType="1"/>
          </p:cNvSpPr>
          <p:nvPr/>
        </p:nvSpPr>
        <p:spPr bwMode="auto">
          <a:xfrm>
            <a:off x="449263" y="4184650"/>
            <a:ext cx="82264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879" name="Line 13"/>
          <p:cNvSpPr>
            <a:spLocks noChangeShapeType="1"/>
          </p:cNvSpPr>
          <p:nvPr/>
        </p:nvSpPr>
        <p:spPr bwMode="auto">
          <a:xfrm>
            <a:off x="449263" y="3363913"/>
            <a:ext cx="82264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880" name="Line 14"/>
          <p:cNvSpPr>
            <a:spLocks noChangeShapeType="1"/>
          </p:cNvSpPr>
          <p:nvPr/>
        </p:nvSpPr>
        <p:spPr bwMode="auto">
          <a:xfrm>
            <a:off x="449263" y="2965450"/>
            <a:ext cx="82264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881" name="Line 15"/>
          <p:cNvSpPr>
            <a:spLocks noChangeShapeType="1"/>
          </p:cNvSpPr>
          <p:nvPr/>
        </p:nvSpPr>
        <p:spPr bwMode="auto">
          <a:xfrm>
            <a:off x="449263" y="2554288"/>
            <a:ext cx="82264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882" name="Line 16"/>
          <p:cNvSpPr>
            <a:spLocks noChangeShapeType="1"/>
          </p:cNvSpPr>
          <p:nvPr/>
        </p:nvSpPr>
        <p:spPr bwMode="auto">
          <a:xfrm>
            <a:off x="449263" y="2143125"/>
            <a:ext cx="82264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883" name="Line 17"/>
          <p:cNvSpPr>
            <a:spLocks noChangeShapeType="1"/>
          </p:cNvSpPr>
          <p:nvPr/>
        </p:nvSpPr>
        <p:spPr bwMode="auto">
          <a:xfrm>
            <a:off x="449263" y="1744663"/>
            <a:ext cx="82264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884" name="Line 18"/>
          <p:cNvSpPr>
            <a:spLocks noChangeShapeType="1"/>
          </p:cNvSpPr>
          <p:nvPr/>
        </p:nvSpPr>
        <p:spPr bwMode="auto">
          <a:xfrm>
            <a:off x="449263" y="5405438"/>
            <a:ext cx="82264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885" name="Line 19"/>
          <p:cNvSpPr>
            <a:spLocks noChangeShapeType="1"/>
          </p:cNvSpPr>
          <p:nvPr/>
        </p:nvSpPr>
        <p:spPr bwMode="auto">
          <a:xfrm flipV="1">
            <a:off x="449263" y="1744663"/>
            <a:ext cx="0" cy="36607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886" name="Line 20"/>
          <p:cNvSpPr>
            <a:spLocks noChangeShapeType="1"/>
          </p:cNvSpPr>
          <p:nvPr/>
        </p:nvSpPr>
        <p:spPr bwMode="auto">
          <a:xfrm>
            <a:off x="449263" y="5405438"/>
            <a:ext cx="730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887" name="Rectangle 21"/>
          <p:cNvSpPr>
            <a:spLocks noChangeArrowheads="1"/>
          </p:cNvSpPr>
          <p:nvPr/>
        </p:nvSpPr>
        <p:spPr bwMode="auto">
          <a:xfrm>
            <a:off x="268288" y="5308600"/>
            <a:ext cx="23018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a:ln>
                  <a:noFill/>
                </a:ln>
                <a:solidFill>
                  <a:srgbClr val="000000"/>
                </a:solidFill>
                <a:effectLst/>
                <a:latin typeface="Helvetica" charset="0"/>
                <a:cs typeface="Arial" pitchFamily="34" charset="0"/>
              </a:rPr>
              <a:t>-6</a:t>
            </a:r>
            <a:endParaRPr kumimoji="0" lang="de-DE" sz="1800" b="0" i="0" u="none" strike="noStrike" cap="none" normalizeH="0" baseline="0">
              <a:ln>
                <a:noFill/>
              </a:ln>
              <a:solidFill>
                <a:schemeClr val="tx1"/>
              </a:solidFill>
              <a:effectLst/>
              <a:latin typeface="Arial" pitchFamily="34" charset="0"/>
              <a:cs typeface="Arial" pitchFamily="34" charset="0"/>
            </a:endParaRPr>
          </a:p>
        </p:txBody>
      </p:sp>
      <p:sp>
        <p:nvSpPr>
          <p:cNvPr id="1615888" name="Line 22"/>
          <p:cNvSpPr>
            <a:spLocks noChangeShapeType="1"/>
          </p:cNvSpPr>
          <p:nvPr/>
        </p:nvSpPr>
        <p:spPr bwMode="auto">
          <a:xfrm>
            <a:off x="449263" y="5200650"/>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889" name="Line 23"/>
          <p:cNvSpPr>
            <a:spLocks noChangeShapeType="1"/>
          </p:cNvSpPr>
          <p:nvPr/>
        </p:nvSpPr>
        <p:spPr bwMode="auto">
          <a:xfrm>
            <a:off x="449263" y="4994275"/>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890" name="Line 24"/>
          <p:cNvSpPr>
            <a:spLocks noChangeShapeType="1"/>
          </p:cNvSpPr>
          <p:nvPr/>
        </p:nvSpPr>
        <p:spPr bwMode="auto">
          <a:xfrm>
            <a:off x="449263" y="4994275"/>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891" name="Line 25"/>
          <p:cNvSpPr>
            <a:spLocks noChangeShapeType="1"/>
          </p:cNvSpPr>
          <p:nvPr/>
        </p:nvSpPr>
        <p:spPr bwMode="auto">
          <a:xfrm>
            <a:off x="449263" y="4994275"/>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892" name="Line 26"/>
          <p:cNvSpPr>
            <a:spLocks noChangeShapeType="1"/>
          </p:cNvSpPr>
          <p:nvPr/>
        </p:nvSpPr>
        <p:spPr bwMode="auto">
          <a:xfrm>
            <a:off x="449263" y="4994275"/>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893" name="Line 27"/>
          <p:cNvSpPr>
            <a:spLocks noChangeShapeType="1"/>
          </p:cNvSpPr>
          <p:nvPr/>
        </p:nvSpPr>
        <p:spPr bwMode="auto">
          <a:xfrm>
            <a:off x="449263" y="4994275"/>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894" name="Line 28"/>
          <p:cNvSpPr>
            <a:spLocks noChangeShapeType="1"/>
          </p:cNvSpPr>
          <p:nvPr/>
        </p:nvSpPr>
        <p:spPr bwMode="auto">
          <a:xfrm>
            <a:off x="449263" y="4994275"/>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895" name="Line 29"/>
          <p:cNvSpPr>
            <a:spLocks noChangeShapeType="1"/>
          </p:cNvSpPr>
          <p:nvPr/>
        </p:nvSpPr>
        <p:spPr bwMode="auto">
          <a:xfrm>
            <a:off x="449263" y="4994275"/>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896" name="Line 30"/>
          <p:cNvSpPr>
            <a:spLocks noChangeShapeType="1"/>
          </p:cNvSpPr>
          <p:nvPr/>
        </p:nvSpPr>
        <p:spPr bwMode="auto">
          <a:xfrm>
            <a:off x="449263" y="4994275"/>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897" name="Line 31"/>
          <p:cNvSpPr>
            <a:spLocks noChangeShapeType="1"/>
          </p:cNvSpPr>
          <p:nvPr/>
        </p:nvSpPr>
        <p:spPr bwMode="auto">
          <a:xfrm>
            <a:off x="449263" y="4994275"/>
            <a:ext cx="730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898" name="Rectangle 32"/>
          <p:cNvSpPr>
            <a:spLocks noChangeArrowheads="1"/>
          </p:cNvSpPr>
          <p:nvPr/>
        </p:nvSpPr>
        <p:spPr bwMode="auto">
          <a:xfrm>
            <a:off x="268288" y="4897438"/>
            <a:ext cx="23018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a:ln>
                  <a:noFill/>
                </a:ln>
                <a:solidFill>
                  <a:srgbClr val="000000"/>
                </a:solidFill>
                <a:effectLst/>
                <a:latin typeface="Helvetica" charset="0"/>
                <a:cs typeface="Arial" pitchFamily="34" charset="0"/>
              </a:rPr>
              <a:t>-4</a:t>
            </a:r>
            <a:endParaRPr kumimoji="0" lang="de-DE" sz="1800" b="0" i="0" u="none" strike="noStrike" cap="none" normalizeH="0" baseline="0">
              <a:ln>
                <a:noFill/>
              </a:ln>
              <a:solidFill>
                <a:schemeClr val="tx1"/>
              </a:solidFill>
              <a:effectLst/>
              <a:latin typeface="Arial" pitchFamily="34" charset="0"/>
              <a:cs typeface="Arial" pitchFamily="34" charset="0"/>
            </a:endParaRPr>
          </a:p>
        </p:txBody>
      </p:sp>
      <p:sp>
        <p:nvSpPr>
          <p:cNvPr id="1615899" name="Line 33"/>
          <p:cNvSpPr>
            <a:spLocks noChangeShapeType="1"/>
          </p:cNvSpPr>
          <p:nvPr/>
        </p:nvSpPr>
        <p:spPr bwMode="auto">
          <a:xfrm>
            <a:off x="449263" y="4789488"/>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00" name="Line 34"/>
          <p:cNvSpPr>
            <a:spLocks noChangeShapeType="1"/>
          </p:cNvSpPr>
          <p:nvPr/>
        </p:nvSpPr>
        <p:spPr bwMode="auto">
          <a:xfrm>
            <a:off x="449263" y="4583113"/>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01" name="Line 35"/>
          <p:cNvSpPr>
            <a:spLocks noChangeShapeType="1"/>
          </p:cNvSpPr>
          <p:nvPr/>
        </p:nvSpPr>
        <p:spPr bwMode="auto">
          <a:xfrm>
            <a:off x="449263" y="4583113"/>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02" name="Line 36"/>
          <p:cNvSpPr>
            <a:spLocks noChangeShapeType="1"/>
          </p:cNvSpPr>
          <p:nvPr/>
        </p:nvSpPr>
        <p:spPr bwMode="auto">
          <a:xfrm>
            <a:off x="449263" y="4583113"/>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03" name="Line 37"/>
          <p:cNvSpPr>
            <a:spLocks noChangeShapeType="1"/>
          </p:cNvSpPr>
          <p:nvPr/>
        </p:nvSpPr>
        <p:spPr bwMode="auto">
          <a:xfrm>
            <a:off x="449263" y="4583113"/>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04" name="Line 38"/>
          <p:cNvSpPr>
            <a:spLocks noChangeShapeType="1"/>
          </p:cNvSpPr>
          <p:nvPr/>
        </p:nvSpPr>
        <p:spPr bwMode="auto">
          <a:xfrm>
            <a:off x="449263" y="4583113"/>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05" name="Line 39"/>
          <p:cNvSpPr>
            <a:spLocks noChangeShapeType="1"/>
          </p:cNvSpPr>
          <p:nvPr/>
        </p:nvSpPr>
        <p:spPr bwMode="auto">
          <a:xfrm>
            <a:off x="449263" y="4583113"/>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06" name="Line 40"/>
          <p:cNvSpPr>
            <a:spLocks noChangeShapeType="1"/>
          </p:cNvSpPr>
          <p:nvPr/>
        </p:nvSpPr>
        <p:spPr bwMode="auto">
          <a:xfrm>
            <a:off x="449263" y="4583113"/>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07" name="Line 41"/>
          <p:cNvSpPr>
            <a:spLocks noChangeShapeType="1"/>
          </p:cNvSpPr>
          <p:nvPr/>
        </p:nvSpPr>
        <p:spPr bwMode="auto">
          <a:xfrm>
            <a:off x="449263" y="4583113"/>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08" name="Line 42"/>
          <p:cNvSpPr>
            <a:spLocks noChangeShapeType="1"/>
          </p:cNvSpPr>
          <p:nvPr/>
        </p:nvSpPr>
        <p:spPr bwMode="auto">
          <a:xfrm>
            <a:off x="449263" y="4583113"/>
            <a:ext cx="730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09" name="Rectangle 43"/>
          <p:cNvSpPr>
            <a:spLocks noChangeArrowheads="1"/>
          </p:cNvSpPr>
          <p:nvPr/>
        </p:nvSpPr>
        <p:spPr bwMode="auto">
          <a:xfrm>
            <a:off x="268288" y="4487863"/>
            <a:ext cx="23018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a:ln>
                  <a:noFill/>
                </a:ln>
                <a:solidFill>
                  <a:srgbClr val="000000"/>
                </a:solidFill>
                <a:effectLst/>
                <a:latin typeface="Helvetica" charset="0"/>
                <a:cs typeface="Arial" pitchFamily="34" charset="0"/>
              </a:rPr>
              <a:t>-2</a:t>
            </a:r>
            <a:endParaRPr kumimoji="0" lang="de-DE" sz="1800" b="0" i="0" u="none" strike="noStrike" cap="none" normalizeH="0" baseline="0">
              <a:ln>
                <a:noFill/>
              </a:ln>
              <a:solidFill>
                <a:schemeClr val="tx1"/>
              </a:solidFill>
              <a:effectLst/>
              <a:latin typeface="Arial" pitchFamily="34" charset="0"/>
              <a:cs typeface="Arial" pitchFamily="34" charset="0"/>
            </a:endParaRPr>
          </a:p>
        </p:txBody>
      </p:sp>
      <p:sp>
        <p:nvSpPr>
          <p:cNvPr id="1615910" name="Line 44"/>
          <p:cNvSpPr>
            <a:spLocks noChangeShapeType="1"/>
          </p:cNvSpPr>
          <p:nvPr/>
        </p:nvSpPr>
        <p:spPr bwMode="auto">
          <a:xfrm>
            <a:off x="449263" y="4378325"/>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11" name="Line 45"/>
          <p:cNvSpPr>
            <a:spLocks noChangeShapeType="1"/>
          </p:cNvSpPr>
          <p:nvPr/>
        </p:nvSpPr>
        <p:spPr bwMode="auto">
          <a:xfrm>
            <a:off x="449263" y="4184650"/>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12" name="Line 46"/>
          <p:cNvSpPr>
            <a:spLocks noChangeShapeType="1"/>
          </p:cNvSpPr>
          <p:nvPr/>
        </p:nvSpPr>
        <p:spPr bwMode="auto">
          <a:xfrm>
            <a:off x="449263" y="4184650"/>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13" name="Line 47"/>
          <p:cNvSpPr>
            <a:spLocks noChangeShapeType="1"/>
          </p:cNvSpPr>
          <p:nvPr/>
        </p:nvSpPr>
        <p:spPr bwMode="auto">
          <a:xfrm>
            <a:off x="449263" y="4184650"/>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14" name="Line 48"/>
          <p:cNvSpPr>
            <a:spLocks noChangeShapeType="1"/>
          </p:cNvSpPr>
          <p:nvPr/>
        </p:nvSpPr>
        <p:spPr bwMode="auto">
          <a:xfrm>
            <a:off x="449263" y="4184650"/>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15" name="Line 49"/>
          <p:cNvSpPr>
            <a:spLocks noChangeShapeType="1"/>
          </p:cNvSpPr>
          <p:nvPr/>
        </p:nvSpPr>
        <p:spPr bwMode="auto">
          <a:xfrm>
            <a:off x="449263" y="4184650"/>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16" name="Line 50"/>
          <p:cNvSpPr>
            <a:spLocks noChangeShapeType="1"/>
          </p:cNvSpPr>
          <p:nvPr/>
        </p:nvSpPr>
        <p:spPr bwMode="auto">
          <a:xfrm>
            <a:off x="449263" y="4184650"/>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17" name="Line 51"/>
          <p:cNvSpPr>
            <a:spLocks noChangeShapeType="1"/>
          </p:cNvSpPr>
          <p:nvPr/>
        </p:nvSpPr>
        <p:spPr bwMode="auto">
          <a:xfrm>
            <a:off x="449263" y="4184650"/>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18" name="Line 52"/>
          <p:cNvSpPr>
            <a:spLocks noChangeShapeType="1"/>
          </p:cNvSpPr>
          <p:nvPr/>
        </p:nvSpPr>
        <p:spPr bwMode="auto">
          <a:xfrm>
            <a:off x="449263" y="4184650"/>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19" name="Line 53"/>
          <p:cNvSpPr>
            <a:spLocks noChangeShapeType="1"/>
          </p:cNvSpPr>
          <p:nvPr/>
        </p:nvSpPr>
        <p:spPr bwMode="auto">
          <a:xfrm>
            <a:off x="449263" y="4184650"/>
            <a:ext cx="730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20" name="Rectangle 54"/>
          <p:cNvSpPr>
            <a:spLocks noChangeArrowheads="1"/>
          </p:cNvSpPr>
          <p:nvPr/>
        </p:nvSpPr>
        <p:spPr bwMode="auto">
          <a:xfrm>
            <a:off x="315913" y="4087813"/>
            <a:ext cx="16986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a:ln>
                  <a:noFill/>
                </a:ln>
                <a:solidFill>
                  <a:srgbClr val="000000"/>
                </a:solidFill>
                <a:effectLst/>
                <a:latin typeface="Helvetica" charset="0"/>
                <a:cs typeface="Arial" pitchFamily="34" charset="0"/>
              </a:rPr>
              <a:t>0</a:t>
            </a:r>
            <a:endParaRPr kumimoji="0" lang="de-DE" sz="1800" b="0" i="0" u="none" strike="noStrike" cap="none" normalizeH="0" baseline="0">
              <a:ln>
                <a:noFill/>
              </a:ln>
              <a:solidFill>
                <a:schemeClr val="tx1"/>
              </a:solidFill>
              <a:effectLst/>
              <a:latin typeface="Arial" pitchFamily="34" charset="0"/>
              <a:cs typeface="Arial" pitchFamily="34" charset="0"/>
            </a:endParaRPr>
          </a:p>
        </p:txBody>
      </p:sp>
      <p:sp>
        <p:nvSpPr>
          <p:cNvPr id="1615921" name="Line 55"/>
          <p:cNvSpPr>
            <a:spLocks noChangeShapeType="1"/>
          </p:cNvSpPr>
          <p:nvPr/>
        </p:nvSpPr>
        <p:spPr bwMode="auto">
          <a:xfrm>
            <a:off x="449263" y="3979863"/>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22" name="Line 56"/>
          <p:cNvSpPr>
            <a:spLocks noChangeShapeType="1"/>
          </p:cNvSpPr>
          <p:nvPr/>
        </p:nvSpPr>
        <p:spPr bwMode="auto">
          <a:xfrm>
            <a:off x="449263" y="3775075"/>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23" name="Line 57"/>
          <p:cNvSpPr>
            <a:spLocks noChangeShapeType="1"/>
          </p:cNvSpPr>
          <p:nvPr/>
        </p:nvSpPr>
        <p:spPr bwMode="auto">
          <a:xfrm>
            <a:off x="449263" y="3775075"/>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24" name="Line 58"/>
          <p:cNvSpPr>
            <a:spLocks noChangeShapeType="1"/>
          </p:cNvSpPr>
          <p:nvPr/>
        </p:nvSpPr>
        <p:spPr bwMode="auto">
          <a:xfrm>
            <a:off x="449263" y="3775075"/>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25" name="Line 59"/>
          <p:cNvSpPr>
            <a:spLocks noChangeShapeType="1"/>
          </p:cNvSpPr>
          <p:nvPr/>
        </p:nvSpPr>
        <p:spPr bwMode="auto">
          <a:xfrm>
            <a:off x="449263" y="3775075"/>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26" name="Line 60"/>
          <p:cNvSpPr>
            <a:spLocks noChangeShapeType="1"/>
          </p:cNvSpPr>
          <p:nvPr/>
        </p:nvSpPr>
        <p:spPr bwMode="auto">
          <a:xfrm>
            <a:off x="449263" y="3775075"/>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27" name="Line 61"/>
          <p:cNvSpPr>
            <a:spLocks noChangeShapeType="1"/>
          </p:cNvSpPr>
          <p:nvPr/>
        </p:nvSpPr>
        <p:spPr bwMode="auto">
          <a:xfrm>
            <a:off x="449263" y="3775075"/>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28" name="Line 62"/>
          <p:cNvSpPr>
            <a:spLocks noChangeShapeType="1"/>
          </p:cNvSpPr>
          <p:nvPr/>
        </p:nvSpPr>
        <p:spPr bwMode="auto">
          <a:xfrm>
            <a:off x="449263" y="3775075"/>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29" name="Line 63"/>
          <p:cNvSpPr>
            <a:spLocks noChangeShapeType="1"/>
          </p:cNvSpPr>
          <p:nvPr/>
        </p:nvSpPr>
        <p:spPr bwMode="auto">
          <a:xfrm>
            <a:off x="449263" y="3775075"/>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30" name="Line 64"/>
          <p:cNvSpPr>
            <a:spLocks noChangeShapeType="1"/>
          </p:cNvSpPr>
          <p:nvPr/>
        </p:nvSpPr>
        <p:spPr bwMode="auto">
          <a:xfrm>
            <a:off x="449263" y="3775075"/>
            <a:ext cx="730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31" name="Rectangle 65"/>
          <p:cNvSpPr>
            <a:spLocks noChangeArrowheads="1"/>
          </p:cNvSpPr>
          <p:nvPr/>
        </p:nvSpPr>
        <p:spPr bwMode="auto">
          <a:xfrm>
            <a:off x="315913" y="3678238"/>
            <a:ext cx="16986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a:ln>
                  <a:noFill/>
                </a:ln>
                <a:solidFill>
                  <a:srgbClr val="000000"/>
                </a:solidFill>
                <a:effectLst/>
                <a:latin typeface="Helvetica" charset="0"/>
                <a:cs typeface="Arial" pitchFamily="34" charset="0"/>
              </a:rPr>
              <a:t>2</a:t>
            </a:r>
            <a:endParaRPr kumimoji="0" lang="de-DE" sz="1800" b="0" i="0" u="none" strike="noStrike" cap="none" normalizeH="0" baseline="0">
              <a:ln>
                <a:noFill/>
              </a:ln>
              <a:solidFill>
                <a:schemeClr val="tx1"/>
              </a:solidFill>
              <a:effectLst/>
              <a:latin typeface="Arial" pitchFamily="34" charset="0"/>
              <a:cs typeface="Arial" pitchFamily="34" charset="0"/>
            </a:endParaRPr>
          </a:p>
        </p:txBody>
      </p:sp>
      <p:sp>
        <p:nvSpPr>
          <p:cNvPr id="1615932" name="Line 66"/>
          <p:cNvSpPr>
            <a:spLocks noChangeShapeType="1"/>
          </p:cNvSpPr>
          <p:nvPr/>
        </p:nvSpPr>
        <p:spPr bwMode="auto">
          <a:xfrm>
            <a:off x="449263" y="3568700"/>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33" name="Line 67"/>
          <p:cNvSpPr>
            <a:spLocks noChangeShapeType="1"/>
          </p:cNvSpPr>
          <p:nvPr/>
        </p:nvSpPr>
        <p:spPr bwMode="auto">
          <a:xfrm>
            <a:off x="449263" y="3363913"/>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34" name="Line 68"/>
          <p:cNvSpPr>
            <a:spLocks noChangeShapeType="1"/>
          </p:cNvSpPr>
          <p:nvPr/>
        </p:nvSpPr>
        <p:spPr bwMode="auto">
          <a:xfrm>
            <a:off x="449263" y="3363913"/>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35" name="Line 69"/>
          <p:cNvSpPr>
            <a:spLocks noChangeShapeType="1"/>
          </p:cNvSpPr>
          <p:nvPr/>
        </p:nvSpPr>
        <p:spPr bwMode="auto">
          <a:xfrm>
            <a:off x="449263" y="3363913"/>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36" name="Line 70"/>
          <p:cNvSpPr>
            <a:spLocks noChangeShapeType="1"/>
          </p:cNvSpPr>
          <p:nvPr/>
        </p:nvSpPr>
        <p:spPr bwMode="auto">
          <a:xfrm>
            <a:off x="449263" y="3363913"/>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37" name="Line 71"/>
          <p:cNvSpPr>
            <a:spLocks noChangeShapeType="1"/>
          </p:cNvSpPr>
          <p:nvPr/>
        </p:nvSpPr>
        <p:spPr bwMode="auto">
          <a:xfrm>
            <a:off x="449263" y="3363913"/>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38" name="Line 72"/>
          <p:cNvSpPr>
            <a:spLocks noChangeShapeType="1"/>
          </p:cNvSpPr>
          <p:nvPr/>
        </p:nvSpPr>
        <p:spPr bwMode="auto">
          <a:xfrm>
            <a:off x="449263" y="3363913"/>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39" name="Line 73"/>
          <p:cNvSpPr>
            <a:spLocks noChangeShapeType="1"/>
          </p:cNvSpPr>
          <p:nvPr/>
        </p:nvSpPr>
        <p:spPr bwMode="auto">
          <a:xfrm>
            <a:off x="449263" y="3363913"/>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40" name="Line 74"/>
          <p:cNvSpPr>
            <a:spLocks noChangeShapeType="1"/>
          </p:cNvSpPr>
          <p:nvPr/>
        </p:nvSpPr>
        <p:spPr bwMode="auto">
          <a:xfrm>
            <a:off x="449263" y="3363913"/>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41" name="Line 75"/>
          <p:cNvSpPr>
            <a:spLocks noChangeShapeType="1"/>
          </p:cNvSpPr>
          <p:nvPr/>
        </p:nvSpPr>
        <p:spPr bwMode="auto">
          <a:xfrm>
            <a:off x="449263" y="3363913"/>
            <a:ext cx="730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42" name="Rectangle 76"/>
          <p:cNvSpPr>
            <a:spLocks noChangeArrowheads="1"/>
          </p:cNvSpPr>
          <p:nvPr/>
        </p:nvSpPr>
        <p:spPr bwMode="auto">
          <a:xfrm>
            <a:off x="315913" y="3267075"/>
            <a:ext cx="16986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a:ln>
                  <a:noFill/>
                </a:ln>
                <a:solidFill>
                  <a:srgbClr val="000000"/>
                </a:solidFill>
                <a:effectLst/>
                <a:latin typeface="Helvetica" charset="0"/>
                <a:cs typeface="Arial" pitchFamily="34" charset="0"/>
              </a:rPr>
              <a:t>4</a:t>
            </a:r>
            <a:endParaRPr kumimoji="0" lang="de-DE" sz="1800" b="0" i="0" u="none" strike="noStrike" cap="none" normalizeH="0" baseline="0">
              <a:ln>
                <a:noFill/>
              </a:ln>
              <a:solidFill>
                <a:schemeClr val="tx1"/>
              </a:solidFill>
              <a:effectLst/>
              <a:latin typeface="Arial" pitchFamily="34" charset="0"/>
              <a:cs typeface="Arial" pitchFamily="34" charset="0"/>
            </a:endParaRPr>
          </a:p>
        </p:txBody>
      </p:sp>
      <p:sp>
        <p:nvSpPr>
          <p:cNvPr id="1615943" name="Line 77"/>
          <p:cNvSpPr>
            <a:spLocks noChangeShapeType="1"/>
          </p:cNvSpPr>
          <p:nvPr/>
        </p:nvSpPr>
        <p:spPr bwMode="auto">
          <a:xfrm>
            <a:off x="449263" y="3157538"/>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44" name="Line 78"/>
          <p:cNvSpPr>
            <a:spLocks noChangeShapeType="1"/>
          </p:cNvSpPr>
          <p:nvPr/>
        </p:nvSpPr>
        <p:spPr bwMode="auto">
          <a:xfrm>
            <a:off x="449263" y="2965450"/>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45" name="Line 79"/>
          <p:cNvSpPr>
            <a:spLocks noChangeShapeType="1"/>
          </p:cNvSpPr>
          <p:nvPr/>
        </p:nvSpPr>
        <p:spPr bwMode="auto">
          <a:xfrm>
            <a:off x="449263" y="2965450"/>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46" name="Line 80"/>
          <p:cNvSpPr>
            <a:spLocks noChangeShapeType="1"/>
          </p:cNvSpPr>
          <p:nvPr/>
        </p:nvSpPr>
        <p:spPr bwMode="auto">
          <a:xfrm>
            <a:off x="449263" y="2965450"/>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47" name="Line 81"/>
          <p:cNvSpPr>
            <a:spLocks noChangeShapeType="1"/>
          </p:cNvSpPr>
          <p:nvPr/>
        </p:nvSpPr>
        <p:spPr bwMode="auto">
          <a:xfrm>
            <a:off x="449263" y="2965450"/>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48" name="Line 82"/>
          <p:cNvSpPr>
            <a:spLocks noChangeShapeType="1"/>
          </p:cNvSpPr>
          <p:nvPr/>
        </p:nvSpPr>
        <p:spPr bwMode="auto">
          <a:xfrm>
            <a:off x="449263" y="2965450"/>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49" name="Line 83"/>
          <p:cNvSpPr>
            <a:spLocks noChangeShapeType="1"/>
          </p:cNvSpPr>
          <p:nvPr/>
        </p:nvSpPr>
        <p:spPr bwMode="auto">
          <a:xfrm>
            <a:off x="449263" y="2965450"/>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50" name="Line 84"/>
          <p:cNvSpPr>
            <a:spLocks noChangeShapeType="1"/>
          </p:cNvSpPr>
          <p:nvPr/>
        </p:nvSpPr>
        <p:spPr bwMode="auto">
          <a:xfrm>
            <a:off x="449263" y="2965450"/>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51" name="Line 85"/>
          <p:cNvSpPr>
            <a:spLocks noChangeShapeType="1"/>
          </p:cNvSpPr>
          <p:nvPr/>
        </p:nvSpPr>
        <p:spPr bwMode="auto">
          <a:xfrm>
            <a:off x="449263" y="2965450"/>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52" name="Line 86"/>
          <p:cNvSpPr>
            <a:spLocks noChangeShapeType="1"/>
          </p:cNvSpPr>
          <p:nvPr/>
        </p:nvSpPr>
        <p:spPr bwMode="auto">
          <a:xfrm>
            <a:off x="449263" y="2965450"/>
            <a:ext cx="730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53" name="Rectangle 87"/>
          <p:cNvSpPr>
            <a:spLocks noChangeArrowheads="1"/>
          </p:cNvSpPr>
          <p:nvPr/>
        </p:nvSpPr>
        <p:spPr bwMode="auto">
          <a:xfrm>
            <a:off x="315913" y="2868613"/>
            <a:ext cx="16986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a:ln>
                  <a:noFill/>
                </a:ln>
                <a:solidFill>
                  <a:srgbClr val="000000"/>
                </a:solidFill>
                <a:effectLst/>
                <a:latin typeface="Helvetica" charset="0"/>
                <a:cs typeface="Arial" pitchFamily="34" charset="0"/>
              </a:rPr>
              <a:t>6</a:t>
            </a:r>
            <a:endParaRPr kumimoji="0" lang="de-DE" sz="1800" b="0" i="0" u="none" strike="noStrike" cap="none" normalizeH="0" baseline="0">
              <a:ln>
                <a:noFill/>
              </a:ln>
              <a:solidFill>
                <a:schemeClr val="tx1"/>
              </a:solidFill>
              <a:effectLst/>
              <a:latin typeface="Arial" pitchFamily="34" charset="0"/>
              <a:cs typeface="Arial" pitchFamily="34" charset="0"/>
            </a:endParaRPr>
          </a:p>
        </p:txBody>
      </p:sp>
      <p:sp>
        <p:nvSpPr>
          <p:cNvPr id="1615954" name="Line 88"/>
          <p:cNvSpPr>
            <a:spLocks noChangeShapeType="1"/>
          </p:cNvSpPr>
          <p:nvPr/>
        </p:nvSpPr>
        <p:spPr bwMode="auto">
          <a:xfrm>
            <a:off x="449263" y="2759075"/>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55" name="Line 89"/>
          <p:cNvSpPr>
            <a:spLocks noChangeShapeType="1"/>
          </p:cNvSpPr>
          <p:nvPr/>
        </p:nvSpPr>
        <p:spPr bwMode="auto">
          <a:xfrm>
            <a:off x="449263" y="2554288"/>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56" name="Line 90"/>
          <p:cNvSpPr>
            <a:spLocks noChangeShapeType="1"/>
          </p:cNvSpPr>
          <p:nvPr/>
        </p:nvSpPr>
        <p:spPr bwMode="auto">
          <a:xfrm>
            <a:off x="449263" y="2554288"/>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57" name="Line 91"/>
          <p:cNvSpPr>
            <a:spLocks noChangeShapeType="1"/>
          </p:cNvSpPr>
          <p:nvPr/>
        </p:nvSpPr>
        <p:spPr bwMode="auto">
          <a:xfrm>
            <a:off x="449263" y="2554288"/>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58" name="Line 92"/>
          <p:cNvSpPr>
            <a:spLocks noChangeShapeType="1"/>
          </p:cNvSpPr>
          <p:nvPr/>
        </p:nvSpPr>
        <p:spPr bwMode="auto">
          <a:xfrm>
            <a:off x="449263" y="2554288"/>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59" name="Line 93"/>
          <p:cNvSpPr>
            <a:spLocks noChangeShapeType="1"/>
          </p:cNvSpPr>
          <p:nvPr/>
        </p:nvSpPr>
        <p:spPr bwMode="auto">
          <a:xfrm>
            <a:off x="449263" y="2554288"/>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60" name="Line 94"/>
          <p:cNvSpPr>
            <a:spLocks noChangeShapeType="1"/>
          </p:cNvSpPr>
          <p:nvPr/>
        </p:nvSpPr>
        <p:spPr bwMode="auto">
          <a:xfrm>
            <a:off x="449263" y="2554288"/>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61" name="Line 95"/>
          <p:cNvSpPr>
            <a:spLocks noChangeShapeType="1"/>
          </p:cNvSpPr>
          <p:nvPr/>
        </p:nvSpPr>
        <p:spPr bwMode="auto">
          <a:xfrm>
            <a:off x="449263" y="2554288"/>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62" name="Line 96"/>
          <p:cNvSpPr>
            <a:spLocks noChangeShapeType="1"/>
          </p:cNvSpPr>
          <p:nvPr/>
        </p:nvSpPr>
        <p:spPr bwMode="auto">
          <a:xfrm>
            <a:off x="449263" y="2554288"/>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63" name="Line 97"/>
          <p:cNvSpPr>
            <a:spLocks noChangeShapeType="1"/>
          </p:cNvSpPr>
          <p:nvPr/>
        </p:nvSpPr>
        <p:spPr bwMode="auto">
          <a:xfrm>
            <a:off x="449263" y="2554288"/>
            <a:ext cx="730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64" name="Rectangle 98"/>
          <p:cNvSpPr>
            <a:spLocks noChangeArrowheads="1"/>
          </p:cNvSpPr>
          <p:nvPr/>
        </p:nvSpPr>
        <p:spPr bwMode="auto">
          <a:xfrm>
            <a:off x="315913" y="2457450"/>
            <a:ext cx="16986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a:ln>
                  <a:noFill/>
                </a:ln>
                <a:solidFill>
                  <a:srgbClr val="000000"/>
                </a:solidFill>
                <a:effectLst/>
                <a:latin typeface="Helvetica" charset="0"/>
                <a:cs typeface="Arial" pitchFamily="34" charset="0"/>
              </a:rPr>
              <a:t>8</a:t>
            </a:r>
            <a:endParaRPr kumimoji="0" lang="de-DE" sz="1800" b="0" i="0" u="none" strike="noStrike" cap="none" normalizeH="0" baseline="0">
              <a:ln>
                <a:noFill/>
              </a:ln>
              <a:solidFill>
                <a:schemeClr val="tx1"/>
              </a:solidFill>
              <a:effectLst/>
              <a:latin typeface="Arial" pitchFamily="34" charset="0"/>
              <a:cs typeface="Arial" pitchFamily="34" charset="0"/>
            </a:endParaRPr>
          </a:p>
        </p:txBody>
      </p:sp>
      <p:sp>
        <p:nvSpPr>
          <p:cNvPr id="1615965" name="Line 99"/>
          <p:cNvSpPr>
            <a:spLocks noChangeShapeType="1"/>
          </p:cNvSpPr>
          <p:nvPr/>
        </p:nvSpPr>
        <p:spPr bwMode="auto">
          <a:xfrm>
            <a:off x="449263" y="2349500"/>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66" name="Line 100"/>
          <p:cNvSpPr>
            <a:spLocks noChangeShapeType="1"/>
          </p:cNvSpPr>
          <p:nvPr/>
        </p:nvSpPr>
        <p:spPr bwMode="auto">
          <a:xfrm>
            <a:off x="449263" y="2143125"/>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67" name="Line 101"/>
          <p:cNvSpPr>
            <a:spLocks noChangeShapeType="1"/>
          </p:cNvSpPr>
          <p:nvPr/>
        </p:nvSpPr>
        <p:spPr bwMode="auto">
          <a:xfrm>
            <a:off x="449263" y="2143125"/>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68" name="Line 102"/>
          <p:cNvSpPr>
            <a:spLocks noChangeShapeType="1"/>
          </p:cNvSpPr>
          <p:nvPr/>
        </p:nvSpPr>
        <p:spPr bwMode="auto">
          <a:xfrm>
            <a:off x="449263" y="2143125"/>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69" name="Line 103"/>
          <p:cNvSpPr>
            <a:spLocks noChangeShapeType="1"/>
          </p:cNvSpPr>
          <p:nvPr/>
        </p:nvSpPr>
        <p:spPr bwMode="auto">
          <a:xfrm>
            <a:off x="449263" y="2143125"/>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70" name="Line 104"/>
          <p:cNvSpPr>
            <a:spLocks noChangeShapeType="1"/>
          </p:cNvSpPr>
          <p:nvPr/>
        </p:nvSpPr>
        <p:spPr bwMode="auto">
          <a:xfrm>
            <a:off x="449263" y="2143125"/>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71" name="Line 105"/>
          <p:cNvSpPr>
            <a:spLocks noChangeShapeType="1"/>
          </p:cNvSpPr>
          <p:nvPr/>
        </p:nvSpPr>
        <p:spPr bwMode="auto">
          <a:xfrm>
            <a:off x="449263" y="2143125"/>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72" name="Line 106"/>
          <p:cNvSpPr>
            <a:spLocks noChangeShapeType="1"/>
          </p:cNvSpPr>
          <p:nvPr/>
        </p:nvSpPr>
        <p:spPr bwMode="auto">
          <a:xfrm>
            <a:off x="449263" y="2143125"/>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73" name="Line 107"/>
          <p:cNvSpPr>
            <a:spLocks noChangeShapeType="1"/>
          </p:cNvSpPr>
          <p:nvPr/>
        </p:nvSpPr>
        <p:spPr bwMode="auto">
          <a:xfrm>
            <a:off x="449263" y="2143125"/>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74" name="Line 108"/>
          <p:cNvSpPr>
            <a:spLocks noChangeShapeType="1"/>
          </p:cNvSpPr>
          <p:nvPr/>
        </p:nvSpPr>
        <p:spPr bwMode="auto">
          <a:xfrm>
            <a:off x="449263" y="2143125"/>
            <a:ext cx="730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75" name="Rectangle 109"/>
          <p:cNvSpPr>
            <a:spLocks noChangeArrowheads="1"/>
          </p:cNvSpPr>
          <p:nvPr/>
        </p:nvSpPr>
        <p:spPr bwMode="auto">
          <a:xfrm>
            <a:off x="231775" y="2046288"/>
            <a:ext cx="26511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a:ln>
                  <a:noFill/>
                </a:ln>
                <a:solidFill>
                  <a:srgbClr val="000000"/>
                </a:solidFill>
                <a:effectLst/>
                <a:latin typeface="Helvetica" charset="0"/>
                <a:cs typeface="Arial" pitchFamily="34" charset="0"/>
              </a:rPr>
              <a:t>10</a:t>
            </a:r>
            <a:endParaRPr kumimoji="0" lang="de-DE" sz="1800" b="0" i="0" u="none" strike="noStrike" cap="none" normalizeH="0" baseline="0">
              <a:ln>
                <a:noFill/>
              </a:ln>
              <a:solidFill>
                <a:schemeClr val="tx1"/>
              </a:solidFill>
              <a:effectLst/>
              <a:latin typeface="Arial" pitchFamily="34" charset="0"/>
              <a:cs typeface="Arial" pitchFamily="34" charset="0"/>
            </a:endParaRPr>
          </a:p>
        </p:txBody>
      </p:sp>
      <p:sp>
        <p:nvSpPr>
          <p:cNvPr id="1615976" name="Line 110"/>
          <p:cNvSpPr>
            <a:spLocks noChangeShapeType="1"/>
          </p:cNvSpPr>
          <p:nvPr/>
        </p:nvSpPr>
        <p:spPr bwMode="auto">
          <a:xfrm>
            <a:off x="449263" y="1938338"/>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77" name="Line 111"/>
          <p:cNvSpPr>
            <a:spLocks noChangeShapeType="1"/>
          </p:cNvSpPr>
          <p:nvPr/>
        </p:nvSpPr>
        <p:spPr bwMode="auto">
          <a:xfrm>
            <a:off x="449263" y="1744663"/>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78" name="Line 112"/>
          <p:cNvSpPr>
            <a:spLocks noChangeShapeType="1"/>
          </p:cNvSpPr>
          <p:nvPr/>
        </p:nvSpPr>
        <p:spPr bwMode="auto">
          <a:xfrm>
            <a:off x="449263" y="1744663"/>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79" name="Line 113"/>
          <p:cNvSpPr>
            <a:spLocks noChangeShapeType="1"/>
          </p:cNvSpPr>
          <p:nvPr/>
        </p:nvSpPr>
        <p:spPr bwMode="auto">
          <a:xfrm>
            <a:off x="449263" y="1744663"/>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80" name="Line 114"/>
          <p:cNvSpPr>
            <a:spLocks noChangeShapeType="1"/>
          </p:cNvSpPr>
          <p:nvPr/>
        </p:nvSpPr>
        <p:spPr bwMode="auto">
          <a:xfrm>
            <a:off x="449263" y="1744663"/>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81" name="Line 115"/>
          <p:cNvSpPr>
            <a:spLocks noChangeShapeType="1"/>
          </p:cNvSpPr>
          <p:nvPr/>
        </p:nvSpPr>
        <p:spPr bwMode="auto">
          <a:xfrm>
            <a:off x="449263" y="1744663"/>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82" name="Line 116"/>
          <p:cNvSpPr>
            <a:spLocks noChangeShapeType="1"/>
          </p:cNvSpPr>
          <p:nvPr/>
        </p:nvSpPr>
        <p:spPr bwMode="auto">
          <a:xfrm>
            <a:off x="449263" y="1744663"/>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83" name="Line 117"/>
          <p:cNvSpPr>
            <a:spLocks noChangeShapeType="1"/>
          </p:cNvSpPr>
          <p:nvPr/>
        </p:nvSpPr>
        <p:spPr bwMode="auto">
          <a:xfrm>
            <a:off x="449263" y="1744663"/>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84" name="Line 118"/>
          <p:cNvSpPr>
            <a:spLocks noChangeShapeType="1"/>
          </p:cNvSpPr>
          <p:nvPr/>
        </p:nvSpPr>
        <p:spPr bwMode="auto">
          <a:xfrm>
            <a:off x="449263" y="1744663"/>
            <a:ext cx="365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85" name="Line 119"/>
          <p:cNvSpPr>
            <a:spLocks noChangeShapeType="1"/>
          </p:cNvSpPr>
          <p:nvPr/>
        </p:nvSpPr>
        <p:spPr bwMode="auto">
          <a:xfrm>
            <a:off x="449263" y="1744663"/>
            <a:ext cx="730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86" name="Rectangle 120"/>
          <p:cNvSpPr>
            <a:spLocks noChangeArrowheads="1"/>
          </p:cNvSpPr>
          <p:nvPr/>
        </p:nvSpPr>
        <p:spPr bwMode="auto">
          <a:xfrm>
            <a:off x="231775" y="1647825"/>
            <a:ext cx="26511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a:ln>
                  <a:noFill/>
                </a:ln>
                <a:solidFill>
                  <a:srgbClr val="000000"/>
                </a:solidFill>
                <a:effectLst/>
                <a:latin typeface="Helvetica" charset="0"/>
                <a:cs typeface="Arial" pitchFamily="34" charset="0"/>
              </a:rPr>
              <a:t>12</a:t>
            </a:r>
            <a:endParaRPr kumimoji="0" lang="de-DE" sz="1800" b="0" i="0" u="none" strike="noStrike" cap="none" normalizeH="0" baseline="0">
              <a:ln>
                <a:noFill/>
              </a:ln>
              <a:solidFill>
                <a:schemeClr val="tx1"/>
              </a:solidFill>
              <a:effectLst/>
              <a:latin typeface="Arial" pitchFamily="34" charset="0"/>
              <a:cs typeface="Arial" pitchFamily="34" charset="0"/>
            </a:endParaRPr>
          </a:p>
        </p:txBody>
      </p:sp>
      <p:sp>
        <p:nvSpPr>
          <p:cNvPr id="1615878" name="Line 12"/>
          <p:cNvSpPr>
            <a:spLocks noChangeShapeType="1"/>
          </p:cNvSpPr>
          <p:nvPr/>
        </p:nvSpPr>
        <p:spPr bwMode="auto">
          <a:xfrm>
            <a:off x="449263" y="3775075"/>
            <a:ext cx="82264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grpSp>
        <p:nvGrpSpPr>
          <p:cNvPr id="1616075" name="Group 1616074"/>
          <p:cNvGrpSpPr/>
          <p:nvPr/>
        </p:nvGrpSpPr>
        <p:grpSpPr>
          <a:xfrm>
            <a:off x="569913" y="2674938"/>
            <a:ext cx="7186612" cy="1352550"/>
            <a:chOff x="579438" y="2303463"/>
            <a:chExt cx="7186612" cy="1352550"/>
          </a:xfrm>
        </p:grpSpPr>
        <p:sp>
          <p:nvSpPr>
            <p:cNvPr id="1615993" name="Freeform 127"/>
            <p:cNvSpPr>
              <a:spLocks/>
            </p:cNvSpPr>
            <p:nvPr/>
          </p:nvSpPr>
          <p:spPr bwMode="auto">
            <a:xfrm>
              <a:off x="579438" y="3003550"/>
              <a:ext cx="1341438" cy="303213"/>
            </a:xfrm>
            <a:custGeom>
              <a:avLst/>
              <a:gdLst>
                <a:gd name="T0" fmla="*/ 15 w 845"/>
                <a:gd name="T1" fmla="*/ 122 h 191"/>
                <a:gd name="T2" fmla="*/ 38 w 845"/>
                <a:gd name="T3" fmla="*/ 130 h 191"/>
                <a:gd name="T4" fmla="*/ 61 w 845"/>
                <a:gd name="T5" fmla="*/ 130 h 191"/>
                <a:gd name="T6" fmla="*/ 76 w 845"/>
                <a:gd name="T7" fmla="*/ 145 h 191"/>
                <a:gd name="T8" fmla="*/ 99 w 845"/>
                <a:gd name="T9" fmla="*/ 130 h 191"/>
                <a:gd name="T10" fmla="*/ 114 w 845"/>
                <a:gd name="T11" fmla="*/ 145 h 191"/>
                <a:gd name="T12" fmla="*/ 137 w 845"/>
                <a:gd name="T13" fmla="*/ 153 h 191"/>
                <a:gd name="T14" fmla="*/ 160 w 845"/>
                <a:gd name="T15" fmla="*/ 175 h 191"/>
                <a:gd name="T16" fmla="*/ 183 w 845"/>
                <a:gd name="T17" fmla="*/ 183 h 191"/>
                <a:gd name="T18" fmla="*/ 206 w 845"/>
                <a:gd name="T19" fmla="*/ 183 h 191"/>
                <a:gd name="T20" fmla="*/ 228 w 845"/>
                <a:gd name="T21" fmla="*/ 191 h 191"/>
                <a:gd name="T22" fmla="*/ 251 w 845"/>
                <a:gd name="T23" fmla="*/ 160 h 191"/>
                <a:gd name="T24" fmla="*/ 267 w 845"/>
                <a:gd name="T25" fmla="*/ 160 h 191"/>
                <a:gd name="T26" fmla="*/ 289 w 845"/>
                <a:gd name="T27" fmla="*/ 153 h 191"/>
                <a:gd name="T28" fmla="*/ 305 w 845"/>
                <a:gd name="T29" fmla="*/ 145 h 191"/>
                <a:gd name="T30" fmla="*/ 327 w 845"/>
                <a:gd name="T31" fmla="*/ 115 h 191"/>
                <a:gd name="T32" fmla="*/ 350 w 845"/>
                <a:gd name="T33" fmla="*/ 99 h 191"/>
                <a:gd name="T34" fmla="*/ 373 w 845"/>
                <a:gd name="T35" fmla="*/ 137 h 191"/>
                <a:gd name="T36" fmla="*/ 388 w 845"/>
                <a:gd name="T37" fmla="*/ 107 h 191"/>
                <a:gd name="T38" fmla="*/ 411 w 845"/>
                <a:gd name="T39" fmla="*/ 92 h 191"/>
                <a:gd name="T40" fmla="*/ 434 w 845"/>
                <a:gd name="T41" fmla="*/ 92 h 191"/>
                <a:gd name="T42" fmla="*/ 457 w 845"/>
                <a:gd name="T43" fmla="*/ 46 h 191"/>
                <a:gd name="T44" fmla="*/ 472 w 845"/>
                <a:gd name="T45" fmla="*/ 23 h 191"/>
                <a:gd name="T46" fmla="*/ 487 w 845"/>
                <a:gd name="T47" fmla="*/ 0 h 191"/>
                <a:gd name="T48" fmla="*/ 510 w 845"/>
                <a:gd name="T49" fmla="*/ 46 h 191"/>
                <a:gd name="T50" fmla="*/ 525 w 845"/>
                <a:gd name="T51" fmla="*/ 77 h 191"/>
                <a:gd name="T52" fmla="*/ 548 w 845"/>
                <a:gd name="T53" fmla="*/ 115 h 191"/>
                <a:gd name="T54" fmla="*/ 571 w 845"/>
                <a:gd name="T55" fmla="*/ 122 h 191"/>
                <a:gd name="T56" fmla="*/ 594 w 845"/>
                <a:gd name="T57" fmla="*/ 137 h 191"/>
                <a:gd name="T58" fmla="*/ 617 w 845"/>
                <a:gd name="T59" fmla="*/ 107 h 191"/>
                <a:gd name="T60" fmla="*/ 632 w 845"/>
                <a:gd name="T61" fmla="*/ 115 h 191"/>
                <a:gd name="T62" fmla="*/ 655 w 845"/>
                <a:gd name="T63" fmla="*/ 99 h 191"/>
                <a:gd name="T64" fmla="*/ 670 w 845"/>
                <a:gd name="T65" fmla="*/ 84 h 191"/>
                <a:gd name="T66" fmla="*/ 685 w 845"/>
                <a:gd name="T67" fmla="*/ 115 h 191"/>
                <a:gd name="T68" fmla="*/ 708 w 845"/>
                <a:gd name="T69" fmla="*/ 130 h 191"/>
                <a:gd name="T70" fmla="*/ 723 w 845"/>
                <a:gd name="T71" fmla="*/ 115 h 191"/>
                <a:gd name="T72" fmla="*/ 753 w 845"/>
                <a:gd name="T73" fmla="*/ 145 h 191"/>
                <a:gd name="T74" fmla="*/ 761 w 845"/>
                <a:gd name="T75" fmla="*/ 137 h 191"/>
                <a:gd name="T76" fmla="*/ 784 w 845"/>
                <a:gd name="T77" fmla="*/ 107 h 191"/>
                <a:gd name="T78" fmla="*/ 799 w 845"/>
                <a:gd name="T79" fmla="*/ 122 h 191"/>
                <a:gd name="T80" fmla="*/ 814 w 845"/>
                <a:gd name="T81" fmla="*/ 122 h 191"/>
                <a:gd name="T82" fmla="*/ 837 w 845"/>
                <a:gd name="T83" fmla="*/ 107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45" h="191">
                  <a:moveTo>
                    <a:pt x="0" y="145"/>
                  </a:moveTo>
                  <a:lnTo>
                    <a:pt x="8" y="130"/>
                  </a:lnTo>
                  <a:lnTo>
                    <a:pt x="15" y="122"/>
                  </a:lnTo>
                  <a:lnTo>
                    <a:pt x="23" y="122"/>
                  </a:lnTo>
                  <a:lnTo>
                    <a:pt x="31" y="130"/>
                  </a:lnTo>
                  <a:lnTo>
                    <a:pt x="38" y="130"/>
                  </a:lnTo>
                  <a:lnTo>
                    <a:pt x="46" y="122"/>
                  </a:lnTo>
                  <a:lnTo>
                    <a:pt x="53" y="122"/>
                  </a:lnTo>
                  <a:lnTo>
                    <a:pt x="61" y="130"/>
                  </a:lnTo>
                  <a:lnTo>
                    <a:pt x="69" y="122"/>
                  </a:lnTo>
                  <a:lnTo>
                    <a:pt x="69" y="137"/>
                  </a:lnTo>
                  <a:lnTo>
                    <a:pt x="76" y="145"/>
                  </a:lnTo>
                  <a:lnTo>
                    <a:pt x="84" y="153"/>
                  </a:lnTo>
                  <a:lnTo>
                    <a:pt x="92" y="145"/>
                  </a:lnTo>
                  <a:lnTo>
                    <a:pt x="99" y="130"/>
                  </a:lnTo>
                  <a:lnTo>
                    <a:pt x="99" y="137"/>
                  </a:lnTo>
                  <a:lnTo>
                    <a:pt x="107" y="145"/>
                  </a:lnTo>
                  <a:lnTo>
                    <a:pt x="114" y="145"/>
                  </a:lnTo>
                  <a:lnTo>
                    <a:pt x="122" y="145"/>
                  </a:lnTo>
                  <a:lnTo>
                    <a:pt x="130" y="145"/>
                  </a:lnTo>
                  <a:lnTo>
                    <a:pt x="137" y="153"/>
                  </a:lnTo>
                  <a:lnTo>
                    <a:pt x="145" y="168"/>
                  </a:lnTo>
                  <a:lnTo>
                    <a:pt x="152" y="175"/>
                  </a:lnTo>
                  <a:lnTo>
                    <a:pt x="160" y="175"/>
                  </a:lnTo>
                  <a:lnTo>
                    <a:pt x="168" y="183"/>
                  </a:lnTo>
                  <a:lnTo>
                    <a:pt x="175" y="183"/>
                  </a:lnTo>
                  <a:lnTo>
                    <a:pt x="183" y="183"/>
                  </a:lnTo>
                  <a:lnTo>
                    <a:pt x="190" y="183"/>
                  </a:lnTo>
                  <a:lnTo>
                    <a:pt x="198" y="191"/>
                  </a:lnTo>
                  <a:lnTo>
                    <a:pt x="206" y="183"/>
                  </a:lnTo>
                  <a:lnTo>
                    <a:pt x="213" y="183"/>
                  </a:lnTo>
                  <a:lnTo>
                    <a:pt x="221" y="183"/>
                  </a:lnTo>
                  <a:lnTo>
                    <a:pt x="228" y="191"/>
                  </a:lnTo>
                  <a:lnTo>
                    <a:pt x="236" y="168"/>
                  </a:lnTo>
                  <a:lnTo>
                    <a:pt x="244" y="168"/>
                  </a:lnTo>
                  <a:lnTo>
                    <a:pt x="251" y="160"/>
                  </a:lnTo>
                  <a:lnTo>
                    <a:pt x="259" y="175"/>
                  </a:lnTo>
                  <a:lnTo>
                    <a:pt x="259" y="168"/>
                  </a:lnTo>
                  <a:lnTo>
                    <a:pt x="267" y="160"/>
                  </a:lnTo>
                  <a:lnTo>
                    <a:pt x="274" y="160"/>
                  </a:lnTo>
                  <a:lnTo>
                    <a:pt x="282" y="160"/>
                  </a:lnTo>
                  <a:lnTo>
                    <a:pt x="289" y="153"/>
                  </a:lnTo>
                  <a:lnTo>
                    <a:pt x="297" y="160"/>
                  </a:lnTo>
                  <a:lnTo>
                    <a:pt x="297" y="153"/>
                  </a:lnTo>
                  <a:lnTo>
                    <a:pt x="305" y="145"/>
                  </a:lnTo>
                  <a:lnTo>
                    <a:pt x="312" y="145"/>
                  </a:lnTo>
                  <a:lnTo>
                    <a:pt x="320" y="122"/>
                  </a:lnTo>
                  <a:lnTo>
                    <a:pt x="327" y="115"/>
                  </a:lnTo>
                  <a:lnTo>
                    <a:pt x="335" y="115"/>
                  </a:lnTo>
                  <a:lnTo>
                    <a:pt x="343" y="99"/>
                  </a:lnTo>
                  <a:lnTo>
                    <a:pt x="350" y="99"/>
                  </a:lnTo>
                  <a:lnTo>
                    <a:pt x="358" y="115"/>
                  </a:lnTo>
                  <a:lnTo>
                    <a:pt x="365" y="130"/>
                  </a:lnTo>
                  <a:lnTo>
                    <a:pt x="373" y="137"/>
                  </a:lnTo>
                  <a:lnTo>
                    <a:pt x="381" y="130"/>
                  </a:lnTo>
                  <a:lnTo>
                    <a:pt x="388" y="115"/>
                  </a:lnTo>
                  <a:lnTo>
                    <a:pt x="388" y="107"/>
                  </a:lnTo>
                  <a:lnTo>
                    <a:pt x="396" y="99"/>
                  </a:lnTo>
                  <a:lnTo>
                    <a:pt x="403" y="99"/>
                  </a:lnTo>
                  <a:lnTo>
                    <a:pt x="411" y="92"/>
                  </a:lnTo>
                  <a:lnTo>
                    <a:pt x="419" y="92"/>
                  </a:lnTo>
                  <a:lnTo>
                    <a:pt x="426" y="92"/>
                  </a:lnTo>
                  <a:lnTo>
                    <a:pt x="434" y="92"/>
                  </a:lnTo>
                  <a:lnTo>
                    <a:pt x="442" y="92"/>
                  </a:lnTo>
                  <a:lnTo>
                    <a:pt x="449" y="99"/>
                  </a:lnTo>
                  <a:lnTo>
                    <a:pt x="457" y="46"/>
                  </a:lnTo>
                  <a:lnTo>
                    <a:pt x="457" y="54"/>
                  </a:lnTo>
                  <a:lnTo>
                    <a:pt x="464" y="23"/>
                  </a:lnTo>
                  <a:lnTo>
                    <a:pt x="472" y="23"/>
                  </a:lnTo>
                  <a:lnTo>
                    <a:pt x="480" y="23"/>
                  </a:lnTo>
                  <a:lnTo>
                    <a:pt x="487" y="8"/>
                  </a:lnTo>
                  <a:lnTo>
                    <a:pt x="487" y="0"/>
                  </a:lnTo>
                  <a:lnTo>
                    <a:pt x="495" y="8"/>
                  </a:lnTo>
                  <a:lnTo>
                    <a:pt x="502" y="23"/>
                  </a:lnTo>
                  <a:lnTo>
                    <a:pt x="510" y="46"/>
                  </a:lnTo>
                  <a:lnTo>
                    <a:pt x="518" y="61"/>
                  </a:lnTo>
                  <a:lnTo>
                    <a:pt x="525" y="69"/>
                  </a:lnTo>
                  <a:lnTo>
                    <a:pt x="525" y="77"/>
                  </a:lnTo>
                  <a:lnTo>
                    <a:pt x="533" y="92"/>
                  </a:lnTo>
                  <a:lnTo>
                    <a:pt x="540" y="99"/>
                  </a:lnTo>
                  <a:lnTo>
                    <a:pt x="548" y="115"/>
                  </a:lnTo>
                  <a:lnTo>
                    <a:pt x="556" y="115"/>
                  </a:lnTo>
                  <a:lnTo>
                    <a:pt x="563" y="122"/>
                  </a:lnTo>
                  <a:lnTo>
                    <a:pt x="571" y="122"/>
                  </a:lnTo>
                  <a:lnTo>
                    <a:pt x="578" y="115"/>
                  </a:lnTo>
                  <a:lnTo>
                    <a:pt x="586" y="122"/>
                  </a:lnTo>
                  <a:lnTo>
                    <a:pt x="594" y="137"/>
                  </a:lnTo>
                  <a:lnTo>
                    <a:pt x="601" y="145"/>
                  </a:lnTo>
                  <a:lnTo>
                    <a:pt x="609" y="145"/>
                  </a:lnTo>
                  <a:lnTo>
                    <a:pt x="617" y="107"/>
                  </a:lnTo>
                  <a:lnTo>
                    <a:pt x="617" y="92"/>
                  </a:lnTo>
                  <a:lnTo>
                    <a:pt x="624" y="107"/>
                  </a:lnTo>
                  <a:lnTo>
                    <a:pt x="632" y="115"/>
                  </a:lnTo>
                  <a:lnTo>
                    <a:pt x="639" y="99"/>
                  </a:lnTo>
                  <a:lnTo>
                    <a:pt x="647" y="99"/>
                  </a:lnTo>
                  <a:lnTo>
                    <a:pt x="655" y="99"/>
                  </a:lnTo>
                  <a:lnTo>
                    <a:pt x="655" y="84"/>
                  </a:lnTo>
                  <a:lnTo>
                    <a:pt x="662" y="84"/>
                  </a:lnTo>
                  <a:lnTo>
                    <a:pt x="670" y="84"/>
                  </a:lnTo>
                  <a:lnTo>
                    <a:pt x="677" y="92"/>
                  </a:lnTo>
                  <a:lnTo>
                    <a:pt x="693" y="115"/>
                  </a:lnTo>
                  <a:lnTo>
                    <a:pt x="685" y="115"/>
                  </a:lnTo>
                  <a:lnTo>
                    <a:pt x="693" y="115"/>
                  </a:lnTo>
                  <a:lnTo>
                    <a:pt x="700" y="130"/>
                  </a:lnTo>
                  <a:lnTo>
                    <a:pt x="708" y="130"/>
                  </a:lnTo>
                  <a:lnTo>
                    <a:pt x="723" y="115"/>
                  </a:lnTo>
                  <a:lnTo>
                    <a:pt x="715" y="115"/>
                  </a:lnTo>
                  <a:lnTo>
                    <a:pt x="723" y="115"/>
                  </a:lnTo>
                  <a:lnTo>
                    <a:pt x="731" y="122"/>
                  </a:lnTo>
                  <a:lnTo>
                    <a:pt x="738" y="130"/>
                  </a:lnTo>
                  <a:lnTo>
                    <a:pt x="753" y="145"/>
                  </a:lnTo>
                  <a:lnTo>
                    <a:pt x="746" y="145"/>
                  </a:lnTo>
                  <a:lnTo>
                    <a:pt x="753" y="145"/>
                  </a:lnTo>
                  <a:lnTo>
                    <a:pt x="761" y="137"/>
                  </a:lnTo>
                  <a:lnTo>
                    <a:pt x="769" y="130"/>
                  </a:lnTo>
                  <a:lnTo>
                    <a:pt x="776" y="107"/>
                  </a:lnTo>
                  <a:lnTo>
                    <a:pt x="784" y="107"/>
                  </a:lnTo>
                  <a:lnTo>
                    <a:pt x="784" y="130"/>
                  </a:lnTo>
                  <a:lnTo>
                    <a:pt x="792" y="130"/>
                  </a:lnTo>
                  <a:lnTo>
                    <a:pt x="799" y="122"/>
                  </a:lnTo>
                  <a:lnTo>
                    <a:pt x="807" y="122"/>
                  </a:lnTo>
                  <a:lnTo>
                    <a:pt x="814" y="130"/>
                  </a:lnTo>
                  <a:lnTo>
                    <a:pt x="814" y="122"/>
                  </a:lnTo>
                  <a:lnTo>
                    <a:pt x="822" y="107"/>
                  </a:lnTo>
                  <a:lnTo>
                    <a:pt x="830" y="92"/>
                  </a:lnTo>
                  <a:lnTo>
                    <a:pt x="837" y="107"/>
                  </a:lnTo>
                  <a:lnTo>
                    <a:pt x="845" y="92"/>
                  </a:lnTo>
                  <a:lnTo>
                    <a:pt x="845" y="99"/>
                  </a:lnTo>
                </a:path>
              </a:pathLst>
            </a:custGeom>
            <a:noFill/>
            <a:ln w="28575" cap="flat">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94" name="Freeform 128"/>
            <p:cNvSpPr>
              <a:spLocks/>
            </p:cNvSpPr>
            <p:nvPr/>
          </p:nvSpPr>
          <p:spPr bwMode="auto">
            <a:xfrm>
              <a:off x="1920875" y="2363788"/>
              <a:ext cx="1376363" cy="809625"/>
            </a:xfrm>
            <a:custGeom>
              <a:avLst/>
              <a:gdLst>
                <a:gd name="T0" fmla="*/ 15 w 867"/>
                <a:gd name="T1" fmla="*/ 510 h 510"/>
                <a:gd name="T2" fmla="*/ 38 w 867"/>
                <a:gd name="T3" fmla="*/ 510 h 510"/>
                <a:gd name="T4" fmla="*/ 61 w 867"/>
                <a:gd name="T5" fmla="*/ 510 h 510"/>
                <a:gd name="T6" fmla="*/ 83 w 867"/>
                <a:gd name="T7" fmla="*/ 495 h 510"/>
                <a:gd name="T8" fmla="*/ 106 w 867"/>
                <a:gd name="T9" fmla="*/ 457 h 510"/>
                <a:gd name="T10" fmla="*/ 129 w 867"/>
                <a:gd name="T11" fmla="*/ 411 h 510"/>
                <a:gd name="T12" fmla="*/ 144 w 867"/>
                <a:gd name="T13" fmla="*/ 388 h 510"/>
                <a:gd name="T14" fmla="*/ 167 w 867"/>
                <a:gd name="T15" fmla="*/ 388 h 510"/>
                <a:gd name="T16" fmla="*/ 190 w 867"/>
                <a:gd name="T17" fmla="*/ 388 h 510"/>
                <a:gd name="T18" fmla="*/ 205 w 867"/>
                <a:gd name="T19" fmla="*/ 411 h 510"/>
                <a:gd name="T20" fmla="*/ 228 w 867"/>
                <a:gd name="T21" fmla="*/ 411 h 510"/>
                <a:gd name="T22" fmla="*/ 251 w 867"/>
                <a:gd name="T23" fmla="*/ 403 h 510"/>
                <a:gd name="T24" fmla="*/ 274 w 867"/>
                <a:gd name="T25" fmla="*/ 403 h 510"/>
                <a:gd name="T26" fmla="*/ 297 w 867"/>
                <a:gd name="T27" fmla="*/ 388 h 510"/>
                <a:gd name="T28" fmla="*/ 312 w 867"/>
                <a:gd name="T29" fmla="*/ 365 h 510"/>
                <a:gd name="T30" fmla="*/ 327 w 867"/>
                <a:gd name="T31" fmla="*/ 327 h 510"/>
                <a:gd name="T32" fmla="*/ 350 w 867"/>
                <a:gd name="T33" fmla="*/ 305 h 510"/>
                <a:gd name="T34" fmla="*/ 373 w 867"/>
                <a:gd name="T35" fmla="*/ 320 h 510"/>
                <a:gd name="T36" fmla="*/ 395 w 867"/>
                <a:gd name="T37" fmla="*/ 343 h 510"/>
                <a:gd name="T38" fmla="*/ 411 w 867"/>
                <a:gd name="T39" fmla="*/ 320 h 510"/>
                <a:gd name="T40" fmla="*/ 433 w 867"/>
                <a:gd name="T41" fmla="*/ 350 h 510"/>
                <a:gd name="T42" fmla="*/ 456 w 867"/>
                <a:gd name="T43" fmla="*/ 350 h 510"/>
                <a:gd name="T44" fmla="*/ 479 w 867"/>
                <a:gd name="T45" fmla="*/ 358 h 510"/>
                <a:gd name="T46" fmla="*/ 494 w 867"/>
                <a:gd name="T47" fmla="*/ 320 h 510"/>
                <a:gd name="T48" fmla="*/ 517 w 867"/>
                <a:gd name="T49" fmla="*/ 312 h 510"/>
                <a:gd name="T50" fmla="*/ 532 w 867"/>
                <a:gd name="T51" fmla="*/ 221 h 510"/>
                <a:gd name="T52" fmla="*/ 555 w 867"/>
                <a:gd name="T53" fmla="*/ 228 h 510"/>
                <a:gd name="T54" fmla="*/ 578 w 867"/>
                <a:gd name="T55" fmla="*/ 160 h 510"/>
                <a:gd name="T56" fmla="*/ 601 w 867"/>
                <a:gd name="T57" fmla="*/ 175 h 510"/>
                <a:gd name="T58" fmla="*/ 624 w 867"/>
                <a:gd name="T59" fmla="*/ 183 h 510"/>
                <a:gd name="T60" fmla="*/ 647 w 867"/>
                <a:gd name="T61" fmla="*/ 213 h 510"/>
                <a:gd name="T62" fmla="*/ 662 w 867"/>
                <a:gd name="T63" fmla="*/ 221 h 510"/>
                <a:gd name="T64" fmla="*/ 685 w 867"/>
                <a:gd name="T65" fmla="*/ 259 h 510"/>
                <a:gd name="T66" fmla="*/ 700 w 867"/>
                <a:gd name="T67" fmla="*/ 274 h 510"/>
                <a:gd name="T68" fmla="*/ 723 w 867"/>
                <a:gd name="T69" fmla="*/ 297 h 510"/>
                <a:gd name="T70" fmla="*/ 738 w 867"/>
                <a:gd name="T71" fmla="*/ 259 h 510"/>
                <a:gd name="T72" fmla="*/ 753 w 867"/>
                <a:gd name="T73" fmla="*/ 274 h 510"/>
                <a:gd name="T74" fmla="*/ 776 w 867"/>
                <a:gd name="T75" fmla="*/ 236 h 510"/>
                <a:gd name="T76" fmla="*/ 791 w 867"/>
                <a:gd name="T77" fmla="*/ 228 h 510"/>
                <a:gd name="T78" fmla="*/ 814 w 867"/>
                <a:gd name="T79" fmla="*/ 221 h 510"/>
                <a:gd name="T80" fmla="*/ 837 w 867"/>
                <a:gd name="T81" fmla="*/ 168 h 510"/>
                <a:gd name="T82" fmla="*/ 852 w 867"/>
                <a:gd name="T83" fmla="*/ 91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67" h="510">
                  <a:moveTo>
                    <a:pt x="0" y="502"/>
                  </a:moveTo>
                  <a:lnTo>
                    <a:pt x="7" y="510"/>
                  </a:lnTo>
                  <a:lnTo>
                    <a:pt x="15" y="510"/>
                  </a:lnTo>
                  <a:lnTo>
                    <a:pt x="23" y="510"/>
                  </a:lnTo>
                  <a:lnTo>
                    <a:pt x="30" y="510"/>
                  </a:lnTo>
                  <a:lnTo>
                    <a:pt x="38" y="510"/>
                  </a:lnTo>
                  <a:lnTo>
                    <a:pt x="45" y="510"/>
                  </a:lnTo>
                  <a:lnTo>
                    <a:pt x="53" y="510"/>
                  </a:lnTo>
                  <a:lnTo>
                    <a:pt x="61" y="510"/>
                  </a:lnTo>
                  <a:lnTo>
                    <a:pt x="68" y="502"/>
                  </a:lnTo>
                  <a:lnTo>
                    <a:pt x="76" y="495"/>
                  </a:lnTo>
                  <a:lnTo>
                    <a:pt x="83" y="495"/>
                  </a:lnTo>
                  <a:lnTo>
                    <a:pt x="91" y="480"/>
                  </a:lnTo>
                  <a:lnTo>
                    <a:pt x="99" y="472"/>
                  </a:lnTo>
                  <a:lnTo>
                    <a:pt x="106" y="457"/>
                  </a:lnTo>
                  <a:lnTo>
                    <a:pt x="114" y="442"/>
                  </a:lnTo>
                  <a:lnTo>
                    <a:pt x="122" y="426"/>
                  </a:lnTo>
                  <a:lnTo>
                    <a:pt x="129" y="411"/>
                  </a:lnTo>
                  <a:lnTo>
                    <a:pt x="137" y="411"/>
                  </a:lnTo>
                  <a:lnTo>
                    <a:pt x="137" y="396"/>
                  </a:lnTo>
                  <a:lnTo>
                    <a:pt x="144" y="388"/>
                  </a:lnTo>
                  <a:lnTo>
                    <a:pt x="152" y="388"/>
                  </a:lnTo>
                  <a:lnTo>
                    <a:pt x="160" y="388"/>
                  </a:lnTo>
                  <a:lnTo>
                    <a:pt x="167" y="388"/>
                  </a:lnTo>
                  <a:lnTo>
                    <a:pt x="175" y="388"/>
                  </a:lnTo>
                  <a:lnTo>
                    <a:pt x="182" y="388"/>
                  </a:lnTo>
                  <a:lnTo>
                    <a:pt x="190" y="388"/>
                  </a:lnTo>
                  <a:lnTo>
                    <a:pt x="205" y="411"/>
                  </a:lnTo>
                  <a:lnTo>
                    <a:pt x="198" y="411"/>
                  </a:lnTo>
                  <a:lnTo>
                    <a:pt x="205" y="411"/>
                  </a:lnTo>
                  <a:lnTo>
                    <a:pt x="213" y="411"/>
                  </a:lnTo>
                  <a:lnTo>
                    <a:pt x="220" y="411"/>
                  </a:lnTo>
                  <a:lnTo>
                    <a:pt x="228" y="411"/>
                  </a:lnTo>
                  <a:lnTo>
                    <a:pt x="236" y="403"/>
                  </a:lnTo>
                  <a:lnTo>
                    <a:pt x="243" y="403"/>
                  </a:lnTo>
                  <a:lnTo>
                    <a:pt x="251" y="403"/>
                  </a:lnTo>
                  <a:lnTo>
                    <a:pt x="258" y="403"/>
                  </a:lnTo>
                  <a:lnTo>
                    <a:pt x="266" y="403"/>
                  </a:lnTo>
                  <a:lnTo>
                    <a:pt x="274" y="403"/>
                  </a:lnTo>
                  <a:lnTo>
                    <a:pt x="281" y="396"/>
                  </a:lnTo>
                  <a:lnTo>
                    <a:pt x="289" y="396"/>
                  </a:lnTo>
                  <a:lnTo>
                    <a:pt x="297" y="388"/>
                  </a:lnTo>
                  <a:lnTo>
                    <a:pt x="297" y="373"/>
                  </a:lnTo>
                  <a:lnTo>
                    <a:pt x="304" y="365"/>
                  </a:lnTo>
                  <a:lnTo>
                    <a:pt x="312" y="365"/>
                  </a:lnTo>
                  <a:lnTo>
                    <a:pt x="319" y="350"/>
                  </a:lnTo>
                  <a:lnTo>
                    <a:pt x="327" y="343"/>
                  </a:lnTo>
                  <a:lnTo>
                    <a:pt x="327" y="327"/>
                  </a:lnTo>
                  <a:lnTo>
                    <a:pt x="335" y="305"/>
                  </a:lnTo>
                  <a:lnTo>
                    <a:pt x="342" y="305"/>
                  </a:lnTo>
                  <a:lnTo>
                    <a:pt x="350" y="305"/>
                  </a:lnTo>
                  <a:lnTo>
                    <a:pt x="357" y="312"/>
                  </a:lnTo>
                  <a:lnTo>
                    <a:pt x="365" y="305"/>
                  </a:lnTo>
                  <a:lnTo>
                    <a:pt x="373" y="320"/>
                  </a:lnTo>
                  <a:lnTo>
                    <a:pt x="380" y="335"/>
                  </a:lnTo>
                  <a:lnTo>
                    <a:pt x="388" y="358"/>
                  </a:lnTo>
                  <a:lnTo>
                    <a:pt x="395" y="343"/>
                  </a:lnTo>
                  <a:lnTo>
                    <a:pt x="395" y="327"/>
                  </a:lnTo>
                  <a:lnTo>
                    <a:pt x="403" y="327"/>
                  </a:lnTo>
                  <a:lnTo>
                    <a:pt x="411" y="320"/>
                  </a:lnTo>
                  <a:lnTo>
                    <a:pt x="418" y="350"/>
                  </a:lnTo>
                  <a:lnTo>
                    <a:pt x="426" y="350"/>
                  </a:lnTo>
                  <a:lnTo>
                    <a:pt x="433" y="350"/>
                  </a:lnTo>
                  <a:lnTo>
                    <a:pt x="441" y="350"/>
                  </a:lnTo>
                  <a:lnTo>
                    <a:pt x="449" y="350"/>
                  </a:lnTo>
                  <a:lnTo>
                    <a:pt x="456" y="350"/>
                  </a:lnTo>
                  <a:lnTo>
                    <a:pt x="464" y="350"/>
                  </a:lnTo>
                  <a:lnTo>
                    <a:pt x="472" y="358"/>
                  </a:lnTo>
                  <a:lnTo>
                    <a:pt x="479" y="358"/>
                  </a:lnTo>
                  <a:lnTo>
                    <a:pt x="487" y="350"/>
                  </a:lnTo>
                  <a:lnTo>
                    <a:pt x="494" y="343"/>
                  </a:lnTo>
                  <a:lnTo>
                    <a:pt x="494" y="320"/>
                  </a:lnTo>
                  <a:lnTo>
                    <a:pt x="502" y="312"/>
                  </a:lnTo>
                  <a:lnTo>
                    <a:pt x="510" y="320"/>
                  </a:lnTo>
                  <a:lnTo>
                    <a:pt x="517" y="312"/>
                  </a:lnTo>
                  <a:lnTo>
                    <a:pt x="525" y="266"/>
                  </a:lnTo>
                  <a:lnTo>
                    <a:pt x="525" y="244"/>
                  </a:lnTo>
                  <a:lnTo>
                    <a:pt x="532" y="221"/>
                  </a:lnTo>
                  <a:lnTo>
                    <a:pt x="540" y="236"/>
                  </a:lnTo>
                  <a:lnTo>
                    <a:pt x="548" y="228"/>
                  </a:lnTo>
                  <a:lnTo>
                    <a:pt x="555" y="228"/>
                  </a:lnTo>
                  <a:lnTo>
                    <a:pt x="563" y="198"/>
                  </a:lnTo>
                  <a:lnTo>
                    <a:pt x="570" y="183"/>
                  </a:lnTo>
                  <a:lnTo>
                    <a:pt x="578" y="160"/>
                  </a:lnTo>
                  <a:lnTo>
                    <a:pt x="586" y="160"/>
                  </a:lnTo>
                  <a:lnTo>
                    <a:pt x="593" y="168"/>
                  </a:lnTo>
                  <a:lnTo>
                    <a:pt x="601" y="175"/>
                  </a:lnTo>
                  <a:lnTo>
                    <a:pt x="608" y="175"/>
                  </a:lnTo>
                  <a:lnTo>
                    <a:pt x="616" y="175"/>
                  </a:lnTo>
                  <a:lnTo>
                    <a:pt x="624" y="183"/>
                  </a:lnTo>
                  <a:lnTo>
                    <a:pt x="631" y="198"/>
                  </a:lnTo>
                  <a:lnTo>
                    <a:pt x="639" y="206"/>
                  </a:lnTo>
                  <a:lnTo>
                    <a:pt x="647" y="213"/>
                  </a:lnTo>
                  <a:lnTo>
                    <a:pt x="654" y="236"/>
                  </a:lnTo>
                  <a:lnTo>
                    <a:pt x="654" y="228"/>
                  </a:lnTo>
                  <a:lnTo>
                    <a:pt x="662" y="221"/>
                  </a:lnTo>
                  <a:lnTo>
                    <a:pt x="669" y="213"/>
                  </a:lnTo>
                  <a:lnTo>
                    <a:pt x="677" y="228"/>
                  </a:lnTo>
                  <a:lnTo>
                    <a:pt x="685" y="259"/>
                  </a:lnTo>
                  <a:lnTo>
                    <a:pt x="685" y="274"/>
                  </a:lnTo>
                  <a:lnTo>
                    <a:pt x="692" y="289"/>
                  </a:lnTo>
                  <a:lnTo>
                    <a:pt x="700" y="274"/>
                  </a:lnTo>
                  <a:lnTo>
                    <a:pt x="707" y="297"/>
                  </a:lnTo>
                  <a:lnTo>
                    <a:pt x="715" y="320"/>
                  </a:lnTo>
                  <a:lnTo>
                    <a:pt x="723" y="297"/>
                  </a:lnTo>
                  <a:lnTo>
                    <a:pt x="723" y="274"/>
                  </a:lnTo>
                  <a:lnTo>
                    <a:pt x="730" y="282"/>
                  </a:lnTo>
                  <a:lnTo>
                    <a:pt x="738" y="259"/>
                  </a:lnTo>
                  <a:lnTo>
                    <a:pt x="745" y="274"/>
                  </a:lnTo>
                  <a:lnTo>
                    <a:pt x="753" y="282"/>
                  </a:lnTo>
                  <a:lnTo>
                    <a:pt x="753" y="274"/>
                  </a:lnTo>
                  <a:lnTo>
                    <a:pt x="761" y="259"/>
                  </a:lnTo>
                  <a:lnTo>
                    <a:pt x="768" y="228"/>
                  </a:lnTo>
                  <a:lnTo>
                    <a:pt x="776" y="236"/>
                  </a:lnTo>
                  <a:lnTo>
                    <a:pt x="791" y="228"/>
                  </a:lnTo>
                  <a:lnTo>
                    <a:pt x="783" y="228"/>
                  </a:lnTo>
                  <a:lnTo>
                    <a:pt x="791" y="228"/>
                  </a:lnTo>
                  <a:lnTo>
                    <a:pt x="799" y="213"/>
                  </a:lnTo>
                  <a:lnTo>
                    <a:pt x="806" y="221"/>
                  </a:lnTo>
                  <a:lnTo>
                    <a:pt x="814" y="221"/>
                  </a:lnTo>
                  <a:lnTo>
                    <a:pt x="822" y="183"/>
                  </a:lnTo>
                  <a:lnTo>
                    <a:pt x="829" y="168"/>
                  </a:lnTo>
                  <a:lnTo>
                    <a:pt x="837" y="168"/>
                  </a:lnTo>
                  <a:lnTo>
                    <a:pt x="844" y="122"/>
                  </a:lnTo>
                  <a:lnTo>
                    <a:pt x="852" y="99"/>
                  </a:lnTo>
                  <a:lnTo>
                    <a:pt x="852" y="91"/>
                  </a:lnTo>
                  <a:lnTo>
                    <a:pt x="860" y="69"/>
                  </a:lnTo>
                  <a:lnTo>
                    <a:pt x="867" y="0"/>
                  </a:lnTo>
                </a:path>
              </a:pathLst>
            </a:custGeom>
            <a:noFill/>
            <a:ln w="28575" cap="flat">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95" name="Freeform 129"/>
            <p:cNvSpPr>
              <a:spLocks/>
            </p:cNvSpPr>
            <p:nvPr/>
          </p:nvSpPr>
          <p:spPr bwMode="auto">
            <a:xfrm>
              <a:off x="3297238" y="2303463"/>
              <a:ext cx="1281113" cy="882650"/>
            </a:xfrm>
            <a:custGeom>
              <a:avLst/>
              <a:gdLst>
                <a:gd name="T0" fmla="*/ 15 w 807"/>
                <a:gd name="T1" fmla="*/ 15 h 556"/>
                <a:gd name="T2" fmla="*/ 38 w 807"/>
                <a:gd name="T3" fmla="*/ 0 h 556"/>
                <a:gd name="T4" fmla="*/ 53 w 807"/>
                <a:gd name="T5" fmla="*/ 31 h 556"/>
                <a:gd name="T6" fmla="*/ 76 w 807"/>
                <a:gd name="T7" fmla="*/ 76 h 556"/>
                <a:gd name="T8" fmla="*/ 91 w 807"/>
                <a:gd name="T9" fmla="*/ 114 h 556"/>
                <a:gd name="T10" fmla="*/ 114 w 807"/>
                <a:gd name="T11" fmla="*/ 152 h 556"/>
                <a:gd name="T12" fmla="*/ 130 w 807"/>
                <a:gd name="T13" fmla="*/ 190 h 556"/>
                <a:gd name="T14" fmla="*/ 145 w 807"/>
                <a:gd name="T15" fmla="*/ 289 h 556"/>
                <a:gd name="T16" fmla="*/ 168 w 807"/>
                <a:gd name="T17" fmla="*/ 289 h 556"/>
                <a:gd name="T18" fmla="*/ 183 w 807"/>
                <a:gd name="T19" fmla="*/ 320 h 556"/>
                <a:gd name="T20" fmla="*/ 206 w 807"/>
                <a:gd name="T21" fmla="*/ 373 h 556"/>
                <a:gd name="T22" fmla="*/ 221 w 807"/>
                <a:gd name="T23" fmla="*/ 441 h 556"/>
                <a:gd name="T24" fmla="*/ 244 w 807"/>
                <a:gd name="T25" fmla="*/ 373 h 556"/>
                <a:gd name="T26" fmla="*/ 259 w 807"/>
                <a:gd name="T27" fmla="*/ 441 h 556"/>
                <a:gd name="T28" fmla="*/ 282 w 807"/>
                <a:gd name="T29" fmla="*/ 480 h 556"/>
                <a:gd name="T30" fmla="*/ 305 w 807"/>
                <a:gd name="T31" fmla="*/ 510 h 556"/>
                <a:gd name="T32" fmla="*/ 320 w 807"/>
                <a:gd name="T33" fmla="*/ 518 h 556"/>
                <a:gd name="T34" fmla="*/ 343 w 807"/>
                <a:gd name="T35" fmla="*/ 556 h 556"/>
                <a:gd name="T36" fmla="*/ 365 w 807"/>
                <a:gd name="T37" fmla="*/ 556 h 556"/>
                <a:gd name="T38" fmla="*/ 388 w 807"/>
                <a:gd name="T39" fmla="*/ 502 h 556"/>
                <a:gd name="T40" fmla="*/ 403 w 807"/>
                <a:gd name="T41" fmla="*/ 502 h 556"/>
                <a:gd name="T42" fmla="*/ 426 w 807"/>
                <a:gd name="T43" fmla="*/ 426 h 556"/>
                <a:gd name="T44" fmla="*/ 441 w 807"/>
                <a:gd name="T45" fmla="*/ 297 h 556"/>
                <a:gd name="T46" fmla="*/ 464 w 807"/>
                <a:gd name="T47" fmla="*/ 343 h 556"/>
                <a:gd name="T48" fmla="*/ 480 w 807"/>
                <a:gd name="T49" fmla="*/ 327 h 556"/>
                <a:gd name="T50" fmla="*/ 502 w 807"/>
                <a:gd name="T51" fmla="*/ 343 h 556"/>
                <a:gd name="T52" fmla="*/ 518 w 807"/>
                <a:gd name="T53" fmla="*/ 244 h 556"/>
                <a:gd name="T54" fmla="*/ 540 w 807"/>
                <a:gd name="T55" fmla="*/ 228 h 556"/>
                <a:gd name="T56" fmla="*/ 556 w 807"/>
                <a:gd name="T57" fmla="*/ 160 h 556"/>
                <a:gd name="T58" fmla="*/ 571 w 807"/>
                <a:gd name="T59" fmla="*/ 259 h 556"/>
                <a:gd name="T60" fmla="*/ 594 w 807"/>
                <a:gd name="T61" fmla="*/ 312 h 556"/>
                <a:gd name="T62" fmla="*/ 609 w 807"/>
                <a:gd name="T63" fmla="*/ 297 h 556"/>
                <a:gd name="T64" fmla="*/ 632 w 807"/>
                <a:gd name="T65" fmla="*/ 426 h 556"/>
                <a:gd name="T66" fmla="*/ 647 w 807"/>
                <a:gd name="T67" fmla="*/ 464 h 556"/>
                <a:gd name="T68" fmla="*/ 670 w 807"/>
                <a:gd name="T69" fmla="*/ 419 h 556"/>
                <a:gd name="T70" fmla="*/ 685 w 807"/>
                <a:gd name="T71" fmla="*/ 396 h 556"/>
                <a:gd name="T72" fmla="*/ 700 w 807"/>
                <a:gd name="T73" fmla="*/ 388 h 556"/>
                <a:gd name="T74" fmla="*/ 723 w 807"/>
                <a:gd name="T75" fmla="*/ 411 h 556"/>
                <a:gd name="T76" fmla="*/ 738 w 807"/>
                <a:gd name="T77" fmla="*/ 388 h 556"/>
                <a:gd name="T78" fmla="*/ 761 w 807"/>
                <a:gd name="T79" fmla="*/ 365 h 556"/>
                <a:gd name="T80" fmla="*/ 776 w 807"/>
                <a:gd name="T81" fmla="*/ 350 h 556"/>
                <a:gd name="T82" fmla="*/ 799 w 807"/>
                <a:gd name="T83" fmla="*/ 35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07" h="556">
                  <a:moveTo>
                    <a:pt x="0" y="38"/>
                  </a:moveTo>
                  <a:lnTo>
                    <a:pt x="8" y="23"/>
                  </a:lnTo>
                  <a:lnTo>
                    <a:pt x="15" y="15"/>
                  </a:lnTo>
                  <a:lnTo>
                    <a:pt x="23" y="23"/>
                  </a:lnTo>
                  <a:lnTo>
                    <a:pt x="31" y="8"/>
                  </a:lnTo>
                  <a:lnTo>
                    <a:pt x="38" y="0"/>
                  </a:lnTo>
                  <a:lnTo>
                    <a:pt x="46" y="8"/>
                  </a:lnTo>
                  <a:lnTo>
                    <a:pt x="46" y="23"/>
                  </a:lnTo>
                  <a:lnTo>
                    <a:pt x="53" y="31"/>
                  </a:lnTo>
                  <a:lnTo>
                    <a:pt x="61" y="76"/>
                  </a:lnTo>
                  <a:lnTo>
                    <a:pt x="69" y="91"/>
                  </a:lnTo>
                  <a:lnTo>
                    <a:pt x="76" y="76"/>
                  </a:lnTo>
                  <a:lnTo>
                    <a:pt x="84" y="69"/>
                  </a:lnTo>
                  <a:lnTo>
                    <a:pt x="84" y="84"/>
                  </a:lnTo>
                  <a:lnTo>
                    <a:pt x="91" y="114"/>
                  </a:lnTo>
                  <a:lnTo>
                    <a:pt x="99" y="122"/>
                  </a:lnTo>
                  <a:lnTo>
                    <a:pt x="107" y="152"/>
                  </a:lnTo>
                  <a:lnTo>
                    <a:pt x="114" y="152"/>
                  </a:lnTo>
                  <a:lnTo>
                    <a:pt x="114" y="168"/>
                  </a:lnTo>
                  <a:lnTo>
                    <a:pt x="122" y="183"/>
                  </a:lnTo>
                  <a:lnTo>
                    <a:pt x="130" y="190"/>
                  </a:lnTo>
                  <a:lnTo>
                    <a:pt x="137" y="259"/>
                  </a:lnTo>
                  <a:lnTo>
                    <a:pt x="145" y="266"/>
                  </a:lnTo>
                  <a:lnTo>
                    <a:pt x="145" y="289"/>
                  </a:lnTo>
                  <a:lnTo>
                    <a:pt x="152" y="282"/>
                  </a:lnTo>
                  <a:lnTo>
                    <a:pt x="160" y="282"/>
                  </a:lnTo>
                  <a:lnTo>
                    <a:pt x="168" y="289"/>
                  </a:lnTo>
                  <a:lnTo>
                    <a:pt x="175" y="297"/>
                  </a:lnTo>
                  <a:lnTo>
                    <a:pt x="183" y="312"/>
                  </a:lnTo>
                  <a:lnTo>
                    <a:pt x="183" y="320"/>
                  </a:lnTo>
                  <a:lnTo>
                    <a:pt x="190" y="358"/>
                  </a:lnTo>
                  <a:lnTo>
                    <a:pt x="198" y="381"/>
                  </a:lnTo>
                  <a:lnTo>
                    <a:pt x="206" y="373"/>
                  </a:lnTo>
                  <a:lnTo>
                    <a:pt x="213" y="426"/>
                  </a:lnTo>
                  <a:lnTo>
                    <a:pt x="213" y="441"/>
                  </a:lnTo>
                  <a:lnTo>
                    <a:pt x="221" y="441"/>
                  </a:lnTo>
                  <a:lnTo>
                    <a:pt x="228" y="441"/>
                  </a:lnTo>
                  <a:lnTo>
                    <a:pt x="236" y="381"/>
                  </a:lnTo>
                  <a:lnTo>
                    <a:pt x="244" y="373"/>
                  </a:lnTo>
                  <a:lnTo>
                    <a:pt x="244" y="403"/>
                  </a:lnTo>
                  <a:lnTo>
                    <a:pt x="251" y="426"/>
                  </a:lnTo>
                  <a:lnTo>
                    <a:pt x="259" y="441"/>
                  </a:lnTo>
                  <a:lnTo>
                    <a:pt x="266" y="457"/>
                  </a:lnTo>
                  <a:lnTo>
                    <a:pt x="274" y="464"/>
                  </a:lnTo>
                  <a:lnTo>
                    <a:pt x="282" y="480"/>
                  </a:lnTo>
                  <a:lnTo>
                    <a:pt x="289" y="502"/>
                  </a:lnTo>
                  <a:lnTo>
                    <a:pt x="297" y="502"/>
                  </a:lnTo>
                  <a:lnTo>
                    <a:pt x="305" y="510"/>
                  </a:lnTo>
                  <a:lnTo>
                    <a:pt x="312" y="502"/>
                  </a:lnTo>
                  <a:lnTo>
                    <a:pt x="312" y="510"/>
                  </a:lnTo>
                  <a:lnTo>
                    <a:pt x="320" y="518"/>
                  </a:lnTo>
                  <a:lnTo>
                    <a:pt x="327" y="525"/>
                  </a:lnTo>
                  <a:lnTo>
                    <a:pt x="335" y="533"/>
                  </a:lnTo>
                  <a:lnTo>
                    <a:pt x="343" y="556"/>
                  </a:lnTo>
                  <a:lnTo>
                    <a:pt x="350" y="556"/>
                  </a:lnTo>
                  <a:lnTo>
                    <a:pt x="358" y="548"/>
                  </a:lnTo>
                  <a:lnTo>
                    <a:pt x="365" y="556"/>
                  </a:lnTo>
                  <a:lnTo>
                    <a:pt x="373" y="533"/>
                  </a:lnTo>
                  <a:lnTo>
                    <a:pt x="381" y="540"/>
                  </a:lnTo>
                  <a:lnTo>
                    <a:pt x="388" y="502"/>
                  </a:lnTo>
                  <a:lnTo>
                    <a:pt x="396" y="502"/>
                  </a:lnTo>
                  <a:lnTo>
                    <a:pt x="403" y="495"/>
                  </a:lnTo>
                  <a:lnTo>
                    <a:pt x="403" y="502"/>
                  </a:lnTo>
                  <a:lnTo>
                    <a:pt x="411" y="487"/>
                  </a:lnTo>
                  <a:lnTo>
                    <a:pt x="419" y="426"/>
                  </a:lnTo>
                  <a:lnTo>
                    <a:pt x="426" y="426"/>
                  </a:lnTo>
                  <a:lnTo>
                    <a:pt x="434" y="373"/>
                  </a:lnTo>
                  <a:lnTo>
                    <a:pt x="441" y="343"/>
                  </a:lnTo>
                  <a:lnTo>
                    <a:pt x="441" y="297"/>
                  </a:lnTo>
                  <a:lnTo>
                    <a:pt x="449" y="312"/>
                  </a:lnTo>
                  <a:lnTo>
                    <a:pt x="457" y="327"/>
                  </a:lnTo>
                  <a:lnTo>
                    <a:pt x="464" y="343"/>
                  </a:lnTo>
                  <a:lnTo>
                    <a:pt x="472" y="358"/>
                  </a:lnTo>
                  <a:lnTo>
                    <a:pt x="472" y="327"/>
                  </a:lnTo>
                  <a:lnTo>
                    <a:pt x="480" y="327"/>
                  </a:lnTo>
                  <a:lnTo>
                    <a:pt x="487" y="350"/>
                  </a:lnTo>
                  <a:lnTo>
                    <a:pt x="495" y="350"/>
                  </a:lnTo>
                  <a:lnTo>
                    <a:pt x="502" y="343"/>
                  </a:lnTo>
                  <a:lnTo>
                    <a:pt x="502" y="335"/>
                  </a:lnTo>
                  <a:lnTo>
                    <a:pt x="510" y="282"/>
                  </a:lnTo>
                  <a:lnTo>
                    <a:pt x="518" y="244"/>
                  </a:lnTo>
                  <a:lnTo>
                    <a:pt x="525" y="244"/>
                  </a:lnTo>
                  <a:lnTo>
                    <a:pt x="533" y="198"/>
                  </a:lnTo>
                  <a:lnTo>
                    <a:pt x="540" y="228"/>
                  </a:lnTo>
                  <a:lnTo>
                    <a:pt x="540" y="244"/>
                  </a:lnTo>
                  <a:lnTo>
                    <a:pt x="548" y="198"/>
                  </a:lnTo>
                  <a:lnTo>
                    <a:pt x="556" y="160"/>
                  </a:lnTo>
                  <a:lnTo>
                    <a:pt x="563" y="183"/>
                  </a:lnTo>
                  <a:lnTo>
                    <a:pt x="571" y="236"/>
                  </a:lnTo>
                  <a:lnTo>
                    <a:pt x="571" y="259"/>
                  </a:lnTo>
                  <a:lnTo>
                    <a:pt x="578" y="259"/>
                  </a:lnTo>
                  <a:lnTo>
                    <a:pt x="586" y="244"/>
                  </a:lnTo>
                  <a:lnTo>
                    <a:pt x="594" y="312"/>
                  </a:lnTo>
                  <a:lnTo>
                    <a:pt x="601" y="327"/>
                  </a:lnTo>
                  <a:lnTo>
                    <a:pt x="601" y="335"/>
                  </a:lnTo>
                  <a:lnTo>
                    <a:pt x="609" y="297"/>
                  </a:lnTo>
                  <a:lnTo>
                    <a:pt x="616" y="343"/>
                  </a:lnTo>
                  <a:lnTo>
                    <a:pt x="624" y="388"/>
                  </a:lnTo>
                  <a:lnTo>
                    <a:pt x="632" y="426"/>
                  </a:lnTo>
                  <a:lnTo>
                    <a:pt x="632" y="449"/>
                  </a:lnTo>
                  <a:lnTo>
                    <a:pt x="639" y="449"/>
                  </a:lnTo>
                  <a:lnTo>
                    <a:pt x="647" y="464"/>
                  </a:lnTo>
                  <a:lnTo>
                    <a:pt x="655" y="457"/>
                  </a:lnTo>
                  <a:lnTo>
                    <a:pt x="662" y="457"/>
                  </a:lnTo>
                  <a:lnTo>
                    <a:pt x="670" y="419"/>
                  </a:lnTo>
                  <a:lnTo>
                    <a:pt x="670" y="426"/>
                  </a:lnTo>
                  <a:lnTo>
                    <a:pt x="677" y="411"/>
                  </a:lnTo>
                  <a:lnTo>
                    <a:pt x="685" y="396"/>
                  </a:lnTo>
                  <a:lnTo>
                    <a:pt x="693" y="411"/>
                  </a:lnTo>
                  <a:lnTo>
                    <a:pt x="700" y="381"/>
                  </a:lnTo>
                  <a:lnTo>
                    <a:pt x="700" y="388"/>
                  </a:lnTo>
                  <a:lnTo>
                    <a:pt x="708" y="403"/>
                  </a:lnTo>
                  <a:lnTo>
                    <a:pt x="715" y="403"/>
                  </a:lnTo>
                  <a:lnTo>
                    <a:pt x="723" y="411"/>
                  </a:lnTo>
                  <a:lnTo>
                    <a:pt x="738" y="388"/>
                  </a:lnTo>
                  <a:lnTo>
                    <a:pt x="731" y="388"/>
                  </a:lnTo>
                  <a:lnTo>
                    <a:pt x="738" y="388"/>
                  </a:lnTo>
                  <a:lnTo>
                    <a:pt x="746" y="373"/>
                  </a:lnTo>
                  <a:lnTo>
                    <a:pt x="753" y="358"/>
                  </a:lnTo>
                  <a:lnTo>
                    <a:pt x="761" y="365"/>
                  </a:lnTo>
                  <a:lnTo>
                    <a:pt x="769" y="350"/>
                  </a:lnTo>
                  <a:lnTo>
                    <a:pt x="769" y="358"/>
                  </a:lnTo>
                  <a:lnTo>
                    <a:pt x="776" y="350"/>
                  </a:lnTo>
                  <a:lnTo>
                    <a:pt x="784" y="343"/>
                  </a:lnTo>
                  <a:lnTo>
                    <a:pt x="791" y="358"/>
                  </a:lnTo>
                  <a:lnTo>
                    <a:pt x="799" y="358"/>
                  </a:lnTo>
                  <a:lnTo>
                    <a:pt x="799" y="343"/>
                  </a:lnTo>
                  <a:lnTo>
                    <a:pt x="807" y="320"/>
                  </a:lnTo>
                </a:path>
              </a:pathLst>
            </a:custGeom>
            <a:noFill/>
            <a:ln w="28575" cap="flat">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96" name="Freeform 130"/>
            <p:cNvSpPr>
              <a:spLocks/>
            </p:cNvSpPr>
            <p:nvPr/>
          </p:nvSpPr>
          <p:spPr bwMode="auto">
            <a:xfrm>
              <a:off x="4578350" y="2413000"/>
              <a:ext cx="1279525" cy="615950"/>
            </a:xfrm>
            <a:custGeom>
              <a:avLst/>
              <a:gdLst>
                <a:gd name="T0" fmla="*/ 7 w 806"/>
                <a:gd name="T1" fmla="*/ 258 h 388"/>
                <a:gd name="T2" fmla="*/ 30 w 806"/>
                <a:gd name="T3" fmla="*/ 266 h 388"/>
                <a:gd name="T4" fmla="*/ 45 w 806"/>
                <a:gd name="T5" fmla="*/ 281 h 388"/>
                <a:gd name="T6" fmla="*/ 68 w 806"/>
                <a:gd name="T7" fmla="*/ 312 h 388"/>
                <a:gd name="T8" fmla="*/ 68 w 806"/>
                <a:gd name="T9" fmla="*/ 312 h 388"/>
                <a:gd name="T10" fmla="*/ 83 w 806"/>
                <a:gd name="T11" fmla="*/ 342 h 388"/>
                <a:gd name="T12" fmla="*/ 91 w 806"/>
                <a:gd name="T13" fmla="*/ 312 h 388"/>
                <a:gd name="T14" fmla="*/ 106 w 806"/>
                <a:gd name="T15" fmla="*/ 327 h 388"/>
                <a:gd name="T16" fmla="*/ 121 w 806"/>
                <a:gd name="T17" fmla="*/ 342 h 388"/>
                <a:gd name="T18" fmla="*/ 129 w 806"/>
                <a:gd name="T19" fmla="*/ 357 h 388"/>
                <a:gd name="T20" fmla="*/ 144 w 806"/>
                <a:gd name="T21" fmla="*/ 372 h 388"/>
                <a:gd name="T22" fmla="*/ 152 w 806"/>
                <a:gd name="T23" fmla="*/ 357 h 388"/>
                <a:gd name="T24" fmla="*/ 167 w 806"/>
                <a:gd name="T25" fmla="*/ 357 h 388"/>
                <a:gd name="T26" fmla="*/ 182 w 806"/>
                <a:gd name="T27" fmla="*/ 372 h 388"/>
                <a:gd name="T28" fmla="*/ 190 w 806"/>
                <a:gd name="T29" fmla="*/ 327 h 388"/>
                <a:gd name="T30" fmla="*/ 205 w 806"/>
                <a:gd name="T31" fmla="*/ 388 h 388"/>
                <a:gd name="T32" fmla="*/ 220 w 806"/>
                <a:gd name="T33" fmla="*/ 357 h 388"/>
                <a:gd name="T34" fmla="*/ 228 w 806"/>
                <a:gd name="T35" fmla="*/ 365 h 388"/>
                <a:gd name="T36" fmla="*/ 243 w 806"/>
                <a:gd name="T37" fmla="*/ 350 h 388"/>
                <a:gd name="T38" fmla="*/ 251 w 806"/>
                <a:gd name="T39" fmla="*/ 334 h 388"/>
                <a:gd name="T40" fmla="*/ 266 w 806"/>
                <a:gd name="T41" fmla="*/ 334 h 388"/>
                <a:gd name="T42" fmla="*/ 281 w 806"/>
                <a:gd name="T43" fmla="*/ 357 h 388"/>
                <a:gd name="T44" fmla="*/ 289 w 806"/>
                <a:gd name="T45" fmla="*/ 296 h 388"/>
                <a:gd name="T46" fmla="*/ 304 w 806"/>
                <a:gd name="T47" fmla="*/ 266 h 388"/>
                <a:gd name="T48" fmla="*/ 319 w 806"/>
                <a:gd name="T49" fmla="*/ 205 h 388"/>
                <a:gd name="T50" fmla="*/ 327 w 806"/>
                <a:gd name="T51" fmla="*/ 213 h 388"/>
                <a:gd name="T52" fmla="*/ 342 w 806"/>
                <a:gd name="T53" fmla="*/ 197 h 388"/>
                <a:gd name="T54" fmla="*/ 350 w 806"/>
                <a:gd name="T55" fmla="*/ 182 h 388"/>
                <a:gd name="T56" fmla="*/ 365 w 806"/>
                <a:gd name="T57" fmla="*/ 106 h 388"/>
                <a:gd name="T58" fmla="*/ 380 w 806"/>
                <a:gd name="T59" fmla="*/ 53 h 388"/>
                <a:gd name="T60" fmla="*/ 388 w 806"/>
                <a:gd name="T61" fmla="*/ 68 h 388"/>
                <a:gd name="T62" fmla="*/ 403 w 806"/>
                <a:gd name="T63" fmla="*/ 99 h 388"/>
                <a:gd name="T64" fmla="*/ 418 w 806"/>
                <a:gd name="T65" fmla="*/ 45 h 388"/>
                <a:gd name="T66" fmla="*/ 433 w 806"/>
                <a:gd name="T67" fmla="*/ 30 h 388"/>
                <a:gd name="T68" fmla="*/ 449 w 806"/>
                <a:gd name="T69" fmla="*/ 83 h 388"/>
                <a:gd name="T70" fmla="*/ 456 w 806"/>
                <a:gd name="T71" fmla="*/ 106 h 388"/>
                <a:gd name="T72" fmla="*/ 471 w 806"/>
                <a:gd name="T73" fmla="*/ 114 h 388"/>
                <a:gd name="T74" fmla="*/ 479 w 806"/>
                <a:gd name="T75" fmla="*/ 99 h 388"/>
                <a:gd name="T76" fmla="*/ 494 w 806"/>
                <a:gd name="T77" fmla="*/ 22 h 388"/>
                <a:gd name="T78" fmla="*/ 509 w 806"/>
                <a:gd name="T79" fmla="*/ 60 h 388"/>
                <a:gd name="T80" fmla="*/ 517 w 806"/>
                <a:gd name="T81" fmla="*/ 91 h 388"/>
                <a:gd name="T82" fmla="*/ 532 w 806"/>
                <a:gd name="T83" fmla="*/ 38 h 388"/>
                <a:gd name="T84" fmla="*/ 555 w 806"/>
                <a:gd name="T85" fmla="*/ 0 h 388"/>
                <a:gd name="T86" fmla="*/ 555 w 806"/>
                <a:gd name="T87" fmla="*/ 0 h 388"/>
                <a:gd name="T88" fmla="*/ 570 w 806"/>
                <a:gd name="T89" fmla="*/ 99 h 388"/>
                <a:gd name="T90" fmla="*/ 578 w 806"/>
                <a:gd name="T91" fmla="*/ 152 h 388"/>
                <a:gd name="T92" fmla="*/ 593 w 806"/>
                <a:gd name="T93" fmla="*/ 251 h 388"/>
                <a:gd name="T94" fmla="*/ 608 w 806"/>
                <a:gd name="T95" fmla="*/ 258 h 388"/>
                <a:gd name="T96" fmla="*/ 624 w 806"/>
                <a:gd name="T97" fmla="*/ 296 h 388"/>
                <a:gd name="T98" fmla="*/ 639 w 806"/>
                <a:gd name="T99" fmla="*/ 312 h 388"/>
                <a:gd name="T100" fmla="*/ 646 w 806"/>
                <a:gd name="T101" fmla="*/ 334 h 388"/>
                <a:gd name="T102" fmla="*/ 662 w 806"/>
                <a:gd name="T103" fmla="*/ 342 h 388"/>
                <a:gd name="T104" fmla="*/ 677 w 806"/>
                <a:gd name="T105" fmla="*/ 289 h 388"/>
                <a:gd name="T106" fmla="*/ 684 w 806"/>
                <a:gd name="T107" fmla="*/ 228 h 388"/>
                <a:gd name="T108" fmla="*/ 700 w 806"/>
                <a:gd name="T109" fmla="*/ 205 h 388"/>
                <a:gd name="T110" fmla="*/ 707 w 806"/>
                <a:gd name="T111" fmla="*/ 159 h 388"/>
                <a:gd name="T112" fmla="*/ 723 w 806"/>
                <a:gd name="T113" fmla="*/ 190 h 388"/>
                <a:gd name="T114" fmla="*/ 738 w 806"/>
                <a:gd name="T115" fmla="*/ 197 h 388"/>
                <a:gd name="T116" fmla="*/ 745 w 806"/>
                <a:gd name="T117" fmla="*/ 213 h 388"/>
                <a:gd name="T118" fmla="*/ 761 w 806"/>
                <a:gd name="T119" fmla="*/ 258 h 388"/>
                <a:gd name="T120" fmla="*/ 776 w 806"/>
                <a:gd name="T121" fmla="*/ 258 h 388"/>
                <a:gd name="T122" fmla="*/ 783 w 806"/>
                <a:gd name="T123" fmla="*/ 296 h 388"/>
                <a:gd name="T124" fmla="*/ 799 w 806"/>
                <a:gd name="T125" fmla="*/ 357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06" h="388">
                  <a:moveTo>
                    <a:pt x="0" y="251"/>
                  </a:moveTo>
                  <a:lnTo>
                    <a:pt x="7" y="258"/>
                  </a:lnTo>
                  <a:lnTo>
                    <a:pt x="15" y="266"/>
                  </a:lnTo>
                  <a:lnTo>
                    <a:pt x="30" y="266"/>
                  </a:lnTo>
                  <a:lnTo>
                    <a:pt x="38" y="281"/>
                  </a:lnTo>
                  <a:lnTo>
                    <a:pt x="45" y="281"/>
                  </a:lnTo>
                  <a:lnTo>
                    <a:pt x="53" y="296"/>
                  </a:lnTo>
                  <a:lnTo>
                    <a:pt x="68" y="312"/>
                  </a:lnTo>
                  <a:lnTo>
                    <a:pt x="61" y="312"/>
                  </a:lnTo>
                  <a:lnTo>
                    <a:pt x="68" y="312"/>
                  </a:lnTo>
                  <a:lnTo>
                    <a:pt x="76" y="334"/>
                  </a:lnTo>
                  <a:lnTo>
                    <a:pt x="83" y="342"/>
                  </a:lnTo>
                  <a:lnTo>
                    <a:pt x="91" y="334"/>
                  </a:lnTo>
                  <a:lnTo>
                    <a:pt x="91" y="312"/>
                  </a:lnTo>
                  <a:lnTo>
                    <a:pt x="99" y="312"/>
                  </a:lnTo>
                  <a:lnTo>
                    <a:pt x="106" y="327"/>
                  </a:lnTo>
                  <a:lnTo>
                    <a:pt x="114" y="350"/>
                  </a:lnTo>
                  <a:lnTo>
                    <a:pt x="121" y="342"/>
                  </a:lnTo>
                  <a:lnTo>
                    <a:pt x="121" y="357"/>
                  </a:lnTo>
                  <a:lnTo>
                    <a:pt x="129" y="357"/>
                  </a:lnTo>
                  <a:lnTo>
                    <a:pt x="137" y="357"/>
                  </a:lnTo>
                  <a:lnTo>
                    <a:pt x="144" y="372"/>
                  </a:lnTo>
                  <a:lnTo>
                    <a:pt x="152" y="365"/>
                  </a:lnTo>
                  <a:lnTo>
                    <a:pt x="152" y="357"/>
                  </a:lnTo>
                  <a:lnTo>
                    <a:pt x="159" y="365"/>
                  </a:lnTo>
                  <a:lnTo>
                    <a:pt x="167" y="357"/>
                  </a:lnTo>
                  <a:lnTo>
                    <a:pt x="175" y="365"/>
                  </a:lnTo>
                  <a:lnTo>
                    <a:pt x="182" y="372"/>
                  </a:lnTo>
                  <a:lnTo>
                    <a:pt x="190" y="357"/>
                  </a:lnTo>
                  <a:lnTo>
                    <a:pt x="190" y="327"/>
                  </a:lnTo>
                  <a:lnTo>
                    <a:pt x="198" y="350"/>
                  </a:lnTo>
                  <a:lnTo>
                    <a:pt x="205" y="388"/>
                  </a:lnTo>
                  <a:lnTo>
                    <a:pt x="213" y="372"/>
                  </a:lnTo>
                  <a:lnTo>
                    <a:pt x="220" y="357"/>
                  </a:lnTo>
                  <a:lnTo>
                    <a:pt x="220" y="350"/>
                  </a:lnTo>
                  <a:lnTo>
                    <a:pt x="228" y="365"/>
                  </a:lnTo>
                  <a:lnTo>
                    <a:pt x="236" y="372"/>
                  </a:lnTo>
                  <a:lnTo>
                    <a:pt x="243" y="350"/>
                  </a:lnTo>
                  <a:lnTo>
                    <a:pt x="251" y="350"/>
                  </a:lnTo>
                  <a:lnTo>
                    <a:pt x="251" y="334"/>
                  </a:lnTo>
                  <a:lnTo>
                    <a:pt x="258" y="327"/>
                  </a:lnTo>
                  <a:lnTo>
                    <a:pt x="266" y="334"/>
                  </a:lnTo>
                  <a:lnTo>
                    <a:pt x="274" y="365"/>
                  </a:lnTo>
                  <a:lnTo>
                    <a:pt x="281" y="357"/>
                  </a:lnTo>
                  <a:lnTo>
                    <a:pt x="289" y="350"/>
                  </a:lnTo>
                  <a:lnTo>
                    <a:pt x="289" y="296"/>
                  </a:lnTo>
                  <a:lnTo>
                    <a:pt x="296" y="274"/>
                  </a:lnTo>
                  <a:lnTo>
                    <a:pt x="304" y="266"/>
                  </a:lnTo>
                  <a:lnTo>
                    <a:pt x="312" y="228"/>
                  </a:lnTo>
                  <a:lnTo>
                    <a:pt x="319" y="205"/>
                  </a:lnTo>
                  <a:lnTo>
                    <a:pt x="319" y="228"/>
                  </a:lnTo>
                  <a:lnTo>
                    <a:pt x="327" y="213"/>
                  </a:lnTo>
                  <a:lnTo>
                    <a:pt x="334" y="213"/>
                  </a:lnTo>
                  <a:lnTo>
                    <a:pt x="342" y="197"/>
                  </a:lnTo>
                  <a:lnTo>
                    <a:pt x="350" y="197"/>
                  </a:lnTo>
                  <a:lnTo>
                    <a:pt x="350" y="182"/>
                  </a:lnTo>
                  <a:lnTo>
                    <a:pt x="357" y="159"/>
                  </a:lnTo>
                  <a:lnTo>
                    <a:pt x="365" y="106"/>
                  </a:lnTo>
                  <a:lnTo>
                    <a:pt x="373" y="76"/>
                  </a:lnTo>
                  <a:lnTo>
                    <a:pt x="380" y="53"/>
                  </a:lnTo>
                  <a:lnTo>
                    <a:pt x="380" y="30"/>
                  </a:lnTo>
                  <a:lnTo>
                    <a:pt x="388" y="68"/>
                  </a:lnTo>
                  <a:lnTo>
                    <a:pt x="395" y="91"/>
                  </a:lnTo>
                  <a:lnTo>
                    <a:pt x="403" y="99"/>
                  </a:lnTo>
                  <a:lnTo>
                    <a:pt x="411" y="45"/>
                  </a:lnTo>
                  <a:lnTo>
                    <a:pt x="418" y="45"/>
                  </a:lnTo>
                  <a:lnTo>
                    <a:pt x="426" y="38"/>
                  </a:lnTo>
                  <a:lnTo>
                    <a:pt x="433" y="30"/>
                  </a:lnTo>
                  <a:lnTo>
                    <a:pt x="441" y="60"/>
                  </a:lnTo>
                  <a:lnTo>
                    <a:pt x="449" y="83"/>
                  </a:lnTo>
                  <a:lnTo>
                    <a:pt x="449" y="91"/>
                  </a:lnTo>
                  <a:lnTo>
                    <a:pt x="456" y="106"/>
                  </a:lnTo>
                  <a:lnTo>
                    <a:pt x="464" y="137"/>
                  </a:lnTo>
                  <a:lnTo>
                    <a:pt x="471" y="114"/>
                  </a:lnTo>
                  <a:lnTo>
                    <a:pt x="479" y="114"/>
                  </a:lnTo>
                  <a:lnTo>
                    <a:pt x="479" y="99"/>
                  </a:lnTo>
                  <a:lnTo>
                    <a:pt x="487" y="83"/>
                  </a:lnTo>
                  <a:lnTo>
                    <a:pt x="494" y="22"/>
                  </a:lnTo>
                  <a:lnTo>
                    <a:pt x="502" y="30"/>
                  </a:lnTo>
                  <a:lnTo>
                    <a:pt x="509" y="60"/>
                  </a:lnTo>
                  <a:lnTo>
                    <a:pt x="509" y="91"/>
                  </a:lnTo>
                  <a:lnTo>
                    <a:pt x="517" y="91"/>
                  </a:lnTo>
                  <a:lnTo>
                    <a:pt x="525" y="22"/>
                  </a:lnTo>
                  <a:lnTo>
                    <a:pt x="532" y="38"/>
                  </a:lnTo>
                  <a:lnTo>
                    <a:pt x="540" y="0"/>
                  </a:lnTo>
                  <a:lnTo>
                    <a:pt x="555" y="0"/>
                  </a:lnTo>
                  <a:lnTo>
                    <a:pt x="548" y="0"/>
                  </a:lnTo>
                  <a:lnTo>
                    <a:pt x="555" y="0"/>
                  </a:lnTo>
                  <a:lnTo>
                    <a:pt x="563" y="76"/>
                  </a:lnTo>
                  <a:lnTo>
                    <a:pt x="570" y="99"/>
                  </a:lnTo>
                  <a:lnTo>
                    <a:pt x="578" y="99"/>
                  </a:lnTo>
                  <a:lnTo>
                    <a:pt x="578" y="152"/>
                  </a:lnTo>
                  <a:lnTo>
                    <a:pt x="586" y="167"/>
                  </a:lnTo>
                  <a:lnTo>
                    <a:pt x="593" y="251"/>
                  </a:lnTo>
                  <a:lnTo>
                    <a:pt x="601" y="281"/>
                  </a:lnTo>
                  <a:lnTo>
                    <a:pt x="608" y="258"/>
                  </a:lnTo>
                  <a:lnTo>
                    <a:pt x="616" y="296"/>
                  </a:lnTo>
                  <a:lnTo>
                    <a:pt x="624" y="296"/>
                  </a:lnTo>
                  <a:lnTo>
                    <a:pt x="631" y="304"/>
                  </a:lnTo>
                  <a:lnTo>
                    <a:pt x="639" y="312"/>
                  </a:lnTo>
                  <a:lnTo>
                    <a:pt x="646" y="342"/>
                  </a:lnTo>
                  <a:lnTo>
                    <a:pt x="646" y="334"/>
                  </a:lnTo>
                  <a:lnTo>
                    <a:pt x="654" y="350"/>
                  </a:lnTo>
                  <a:lnTo>
                    <a:pt x="662" y="342"/>
                  </a:lnTo>
                  <a:lnTo>
                    <a:pt x="669" y="304"/>
                  </a:lnTo>
                  <a:lnTo>
                    <a:pt x="677" y="289"/>
                  </a:lnTo>
                  <a:lnTo>
                    <a:pt x="677" y="228"/>
                  </a:lnTo>
                  <a:lnTo>
                    <a:pt x="684" y="228"/>
                  </a:lnTo>
                  <a:lnTo>
                    <a:pt x="692" y="197"/>
                  </a:lnTo>
                  <a:lnTo>
                    <a:pt x="700" y="205"/>
                  </a:lnTo>
                  <a:lnTo>
                    <a:pt x="707" y="175"/>
                  </a:lnTo>
                  <a:lnTo>
                    <a:pt x="707" y="159"/>
                  </a:lnTo>
                  <a:lnTo>
                    <a:pt x="715" y="159"/>
                  </a:lnTo>
                  <a:lnTo>
                    <a:pt x="723" y="190"/>
                  </a:lnTo>
                  <a:lnTo>
                    <a:pt x="730" y="197"/>
                  </a:lnTo>
                  <a:lnTo>
                    <a:pt x="738" y="197"/>
                  </a:lnTo>
                  <a:lnTo>
                    <a:pt x="745" y="197"/>
                  </a:lnTo>
                  <a:lnTo>
                    <a:pt x="745" y="213"/>
                  </a:lnTo>
                  <a:lnTo>
                    <a:pt x="753" y="235"/>
                  </a:lnTo>
                  <a:lnTo>
                    <a:pt x="761" y="258"/>
                  </a:lnTo>
                  <a:lnTo>
                    <a:pt x="768" y="243"/>
                  </a:lnTo>
                  <a:lnTo>
                    <a:pt x="776" y="258"/>
                  </a:lnTo>
                  <a:lnTo>
                    <a:pt x="776" y="274"/>
                  </a:lnTo>
                  <a:lnTo>
                    <a:pt x="783" y="296"/>
                  </a:lnTo>
                  <a:lnTo>
                    <a:pt x="791" y="319"/>
                  </a:lnTo>
                  <a:lnTo>
                    <a:pt x="799" y="357"/>
                  </a:lnTo>
                  <a:lnTo>
                    <a:pt x="806" y="357"/>
                  </a:lnTo>
                </a:path>
              </a:pathLst>
            </a:custGeom>
            <a:noFill/>
            <a:ln w="28575" cap="flat">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97" name="Freeform 131"/>
            <p:cNvSpPr>
              <a:spLocks/>
            </p:cNvSpPr>
            <p:nvPr/>
          </p:nvSpPr>
          <p:spPr bwMode="auto">
            <a:xfrm>
              <a:off x="5857875" y="2859088"/>
              <a:ext cx="1292225" cy="555625"/>
            </a:xfrm>
            <a:custGeom>
              <a:avLst/>
              <a:gdLst>
                <a:gd name="T0" fmla="*/ 8 w 814"/>
                <a:gd name="T1" fmla="*/ 38 h 350"/>
                <a:gd name="T2" fmla="*/ 31 w 814"/>
                <a:gd name="T3" fmla="*/ 0 h 350"/>
                <a:gd name="T4" fmla="*/ 46 w 814"/>
                <a:gd name="T5" fmla="*/ 23 h 350"/>
                <a:gd name="T6" fmla="*/ 69 w 814"/>
                <a:gd name="T7" fmla="*/ 69 h 350"/>
                <a:gd name="T8" fmla="*/ 92 w 814"/>
                <a:gd name="T9" fmla="*/ 107 h 350"/>
                <a:gd name="T10" fmla="*/ 107 w 814"/>
                <a:gd name="T11" fmla="*/ 145 h 350"/>
                <a:gd name="T12" fmla="*/ 130 w 814"/>
                <a:gd name="T13" fmla="*/ 122 h 350"/>
                <a:gd name="T14" fmla="*/ 152 w 814"/>
                <a:gd name="T15" fmla="*/ 206 h 350"/>
                <a:gd name="T16" fmla="*/ 168 w 814"/>
                <a:gd name="T17" fmla="*/ 168 h 350"/>
                <a:gd name="T18" fmla="*/ 190 w 814"/>
                <a:gd name="T19" fmla="*/ 190 h 350"/>
                <a:gd name="T20" fmla="*/ 206 w 814"/>
                <a:gd name="T21" fmla="*/ 228 h 350"/>
                <a:gd name="T22" fmla="*/ 228 w 814"/>
                <a:gd name="T23" fmla="*/ 274 h 350"/>
                <a:gd name="T24" fmla="*/ 251 w 814"/>
                <a:gd name="T25" fmla="*/ 251 h 350"/>
                <a:gd name="T26" fmla="*/ 267 w 814"/>
                <a:gd name="T27" fmla="*/ 190 h 350"/>
                <a:gd name="T28" fmla="*/ 289 w 814"/>
                <a:gd name="T29" fmla="*/ 122 h 350"/>
                <a:gd name="T30" fmla="*/ 305 w 814"/>
                <a:gd name="T31" fmla="*/ 99 h 350"/>
                <a:gd name="T32" fmla="*/ 327 w 814"/>
                <a:gd name="T33" fmla="*/ 61 h 350"/>
                <a:gd name="T34" fmla="*/ 343 w 814"/>
                <a:gd name="T35" fmla="*/ 107 h 350"/>
                <a:gd name="T36" fmla="*/ 358 w 814"/>
                <a:gd name="T37" fmla="*/ 114 h 350"/>
                <a:gd name="T38" fmla="*/ 381 w 814"/>
                <a:gd name="T39" fmla="*/ 152 h 350"/>
                <a:gd name="T40" fmla="*/ 396 w 814"/>
                <a:gd name="T41" fmla="*/ 145 h 350"/>
                <a:gd name="T42" fmla="*/ 419 w 814"/>
                <a:gd name="T43" fmla="*/ 175 h 350"/>
                <a:gd name="T44" fmla="*/ 434 w 814"/>
                <a:gd name="T45" fmla="*/ 183 h 350"/>
                <a:gd name="T46" fmla="*/ 457 w 814"/>
                <a:gd name="T47" fmla="*/ 130 h 350"/>
                <a:gd name="T48" fmla="*/ 480 w 814"/>
                <a:gd name="T49" fmla="*/ 175 h 350"/>
                <a:gd name="T50" fmla="*/ 495 w 814"/>
                <a:gd name="T51" fmla="*/ 244 h 350"/>
                <a:gd name="T52" fmla="*/ 518 w 814"/>
                <a:gd name="T53" fmla="*/ 289 h 350"/>
                <a:gd name="T54" fmla="*/ 540 w 814"/>
                <a:gd name="T55" fmla="*/ 259 h 350"/>
                <a:gd name="T56" fmla="*/ 556 w 814"/>
                <a:gd name="T57" fmla="*/ 259 h 350"/>
                <a:gd name="T58" fmla="*/ 579 w 814"/>
                <a:gd name="T59" fmla="*/ 228 h 350"/>
                <a:gd name="T60" fmla="*/ 594 w 814"/>
                <a:gd name="T61" fmla="*/ 236 h 350"/>
                <a:gd name="T62" fmla="*/ 617 w 814"/>
                <a:gd name="T63" fmla="*/ 236 h 350"/>
                <a:gd name="T64" fmla="*/ 632 w 814"/>
                <a:gd name="T65" fmla="*/ 221 h 350"/>
                <a:gd name="T66" fmla="*/ 655 w 814"/>
                <a:gd name="T67" fmla="*/ 259 h 350"/>
                <a:gd name="T68" fmla="*/ 670 w 814"/>
                <a:gd name="T69" fmla="*/ 312 h 350"/>
                <a:gd name="T70" fmla="*/ 685 w 814"/>
                <a:gd name="T71" fmla="*/ 335 h 350"/>
                <a:gd name="T72" fmla="*/ 708 w 814"/>
                <a:gd name="T73" fmla="*/ 350 h 350"/>
                <a:gd name="T74" fmla="*/ 731 w 814"/>
                <a:gd name="T75" fmla="*/ 320 h 350"/>
                <a:gd name="T76" fmla="*/ 754 w 814"/>
                <a:gd name="T77" fmla="*/ 312 h 350"/>
                <a:gd name="T78" fmla="*/ 769 w 814"/>
                <a:gd name="T79" fmla="*/ 251 h 350"/>
                <a:gd name="T80" fmla="*/ 784 w 814"/>
                <a:gd name="T81" fmla="*/ 274 h 350"/>
                <a:gd name="T82" fmla="*/ 807 w 814"/>
                <a:gd name="T83" fmla="*/ 297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4" h="350">
                  <a:moveTo>
                    <a:pt x="0" y="76"/>
                  </a:moveTo>
                  <a:lnTo>
                    <a:pt x="0" y="31"/>
                  </a:lnTo>
                  <a:lnTo>
                    <a:pt x="8" y="38"/>
                  </a:lnTo>
                  <a:lnTo>
                    <a:pt x="15" y="31"/>
                  </a:lnTo>
                  <a:lnTo>
                    <a:pt x="23" y="46"/>
                  </a:lnTo>
                  <a:lnTo>
                    <a:pt x="31" y="0"/>
                  </a:lnTo>
                  <a:lnTo>
                    <a:pt x="31" y="8"/>
                  </a:lnTo>
                  <a:lnTo>
                    <a:pt x="38" y="15"/>
                  </a:lnTo>
                  <a:lnTo>
                    <a:pt x="46" y="23"/>
                  </a:lnTo>
                  <a:lnTo>
                    <a:pt x="53" y="53"/>
                  </a:lnTo>
                  <a:lnTo>
                    <a:pt x="61" y="61"/>
                  </a:lnTo>
                  <a:lnTo>
                    <a:pt x="69" y="69"/>
                  </a:lnTo>
                  <a:lnTo>
                    <a:pt x="76" y="91"/>
                  </a:lnTo>
                  <a:lnTo>
                    <a:pt x="84" y="145"/>
                  </a:lnTo>
                  <a:lnTo>
                    <a:pt x="92" y="107"/>
                  </a:lnTo>
                  <a:lnTo>
                    <a:pt x="99" y="114"/>
                  </a:lnTo>
                  <a:lnTo>
                    <a:pt x="99" y="137"/>
                  </a:lnTo>
                  <a:lnTo>
                    <a:pt x="107" y="145"/>
                  </a:lnTo>
                  <a:lnTo>
                    <a:pt x="114" y="137"/>
                  </a:lnTo>
                  <a:lnTo>
                    <a:pt x="122" y="122"/>
                  </a:lnTo>
                  <a:lnTo>
                    <a:pt x="130" y="122"/>
                  </a:lnTo>
                  <a:lnTo>
                    <a:pt x="137" y="122"/>
                  </a:lnTo>
                  <a:lnTo>
                    <a:pt x="145" y="160"/>
                  </a:lnTo>
                  <a:lnTo>
                    <a:pt x="152" y="206"/>
                  </a:lnTo>
                  <a:lnTo>
                    <a:pt x="160" y="221"/>
                  </a:lnTo>
                  <a:lnTo>
                    <a:pt x="160" y="198"/>
                  </a:lnTo>
                  <a:lnTo>
                    <a:pt x="168" y="168"/>
                  </a:lnTo>
                  <a:lnTo>
                    <a:pt x="175" y="190"/>
                  </a:lnTo>
                  <a:lnTo>
                    <a:pt x="183" y="175"/>
                  </a:lnTo>
                  <a:lnTo>
                    <a:pt x="190" y="190"/>
                  </a:lnTo>
                  <a:lnTo>
                    <a:pt x="198" y="213"/>
                  </a:lnTo>
                  <a:lnTo>
                    <a:pt x="198" y="198"/>
                  </a:lnTo>
                  <a:lnTo>
                    <a:pt x="206" y="228"/>
                  </a:lnTo>
                  <a:lnTo>
                    <a:pt x="213" y="259"/>
                  </a:lnTo>
                  <a:lnTo>
                    <a:pt x="221" y="251"/>
                  </a:lnTo>
                  <a:lnTo>
                    <a:pt x="228" y="274"/>
                  </a:lnTo>
                  <a:lnTo>
                    <a:pt x="236" y="266"/>
                  </a:lnTo>
                  <a:lnTo>
                    <a:pt x="244" y="274"/>
                  </a:lnTo>
                  <a:lnTo>
                    <a:pt x="251" y="251"/>
                  </a:lnTo>
                  <a:lnTo>
                    <a:pt x="259" y="221"/>
                  </a:lnTo>
                  <a:lnTo>
                    <a:pt x="259" y="206"/>
                  </a:lnTo>
                  <a:lnTo>
                    <a:pt x="267" y="190"/>
                  </a:lnTo>
                  <a:lnTo>
                    <a:pt x="274" y="160"/>
                  </a:lnTo>
                  <a:lnTo>
                    <a:pt x="282" y="130"/>
                  </a:lnTo>
                  <a:lnTo>
                    <a:pt x="289" y="122"/>
                  </a:lnTo>
                  <a:lnTo>
                    <a:pt x="289" y="137"/>
                  </a:lnTo>
                  <a:lnTo>
                    <a:pt x="297" y="114"/>
                  </a:lnTo>
                  <a:lnTo>
                    <a:pt x="305" y="99"/>
                  </a:lnTo>
                  <a:lnTo>
                    <a:pt x="312" y="69"/>
                  </a:lnTo>
                  <a:lnTo>
                    <a:pt x="320" y="76"/>
                  </a:lnTo>
                  <a:lnTo>
                    <a:pt x="327" y="61"/>
                  </a:lnTo>
                  <a:lnTo>
                    <a:pt x="327" y="84"/>
                  </a:lnTo>
                  <a:lnTo>
                    <a:pt x="335" y="91"/>
                  </a:lnTo>
                  <a:lnTo>
                    <a:pt x="343" y="107"/>
                  </a:lnTo>
                  <a:lnTo>
                    <a:pt x="350" y="91"/>
                  </a:lnTo>
                  <a:lnTo>
                    <a:pt x="358" y="91"/>
                  </a:lnTo>
                  <a:lnTo>
                    <a:pt x="358" y="114"/>
                  </a:lnTo>
                  <a:lnTo>
                    <a:pt x="365" y="145"/>
                  </a:lnTo>
                  <a:lnTo>
                    <a:pt x="373" y="152"/>
                  </a:lnTo>
                  <a:lnTo>
                    <a:pt x="381" y="152"/>
                  </a:lnTo>
                  <a:lnTo>
                    <a:pt x="388" y="168"/>
                  </a:lnTo>
                  <a:lnTo>
                    <a:pt x="388" y="145"/>
                  </a:lnTo>
                  <a:lnTo>
                    <a:pt x="396" y="145"/>
                  </a:lnTo>
                  <a:lnTo>
                    <a:pt x="404" y="168"/>
                  </a:lnTo>
                  <a:lnTo>
                    <a:pt x="411" y="168"/>
                  </a:lnTo>
                  <a:lnTo>
                    <a:pt x="419" y="175"/>
                  </a:lnTo>
                  <a:lnTo>
                    <a:pt x="426" y="175"/>
                  </a:lnTo>
                  <a:lnTo>
                    <a:pt x="426" y="213"/>
                  </a:lnTo>
                  <a:lnTo>
                    <a:pt x="434" y="183"/>
                  </a:lnTo>
                  <a:lnTo>
                    <a:pt x="442" y="145"/>
                  </a:lnTo>
                  <a:lnTo>
                    <a:pt x="449" y="137"/>
                  </a:lnTo>
                  <a:lnTo>
                    <a:pt x="457" y="130"/>
                  </a:lnTo>
                  <a:lnTo>
                    <a:pt x="464" y="145"/>
                  </a:lnTo>
                  <a:lnTo>
                    <a:pt x="472" y="152"/>
                  </a:lnTo>
                  <a:lnTo>
                    <a:pt x="480" y="175"/>
                  </a:lnTo>
                  <a:lnTo>
                    <a:pt x="487" y="183"/>
                  </a:lnTo>
                  <a:lnTo>
                    <a:pt x="487" y="190"/>
                  </a:lnTo>
                  <a:lnTo>
                    <a:pt x="495" y="244"/>
                  </a:lnTo>
                  <a:lnTo>
                    <a:pt x="502" y="228"/>
                  </a:lnTo>
                  <a:lnTo>
                    <a:pt x="510" y="236"/>
                  </a:lnTo>
                  <a:lnTo>
                    <a:pt x="518" y="289"/>
                  </a:lnTo>
                  <a:lnTo>
                    <a:pt x="525" y="289"/>
                  </a:lnTo>
                  <a:lnTo>
                    <a:pt x="533" y="274"/>
                  </a:lnTo>
                  <a:lnTo>
                    <a:pt x="540" y="259"/>
                  </a:lnTo>
                  <a:lnTo>
                    <a:pt x="548" y="297"/>
                  </a:lnTo>
                  <a:lnTo>
                    <a:pt x="556" y="266"/>
                  </a:lnTo>
                  <a:lnTo>
                    <a:pt x="556" y="259"/>
                  </a:lnTo>
                  <a:lnTo>
                    <a:pt x="563" y="228"/>
                  </a:lnTo>
                  <a:lnTo>
                    <a:pt x="571" y="244"/>
                  </a:lnTo>
                  <a:lnTo>
                    <a:pt x="579" y="228"/>
                  </a:lnTo>
                  <a:lnTo>
                    <a:pt x="586" y="213"/>
                  </a:lnTo>
                  <a:lnTo>
                    <a:pt x="586" y="244"/>
                  </a:lnTo>
                  <a:lnTo>
                    <a:pt x="594" y="236"/>
                  </a:lnTo>
                  <a:lnTo>
                    <a:pt x="601" y="251"/>
                  </a:lnTo>
                  <a:lnTo>
                    <a:pt x="609" y="259"/>
                  </a:lnTo>
                  <a:lnTo>
                    <a:pt x="617" y="236"/>
                  </a:lnTo>
                  <a:lnTo>
                    <a:pt x="617" y="228"/>
                  </a:lnTo>
                  <a:lnTo>
                    <a:pt x="624" y="206"/>
                  </a:lnTo>
                  <a:lnTo>
                    <a:pt x="632" y="221"/>
                  </a:lnTo>
                  <a:lnTo>
                    <a:pt x="639" y="236"/>
                  </a:lnTo>
                  <a:lnTo>
                    <a:pt x="647" y="244"/>
                  </a:lnTo>
                  <a:lnTo>
                    <a:pt x="655" y="259"/>
                  </a:lnTo>
                  <a:lnTo>
                    <a:pt x="655" y="282"/>
                  </a:lnTo>
                  <a:lnTo>
                    <a:pt x="662" y="289"/>
                  </a:lnTo>
                  <a:lnTo>
                    <a:pt x="670" y="312"/>
                  </a:lnTo>
                  <a:lnTo>
                    <a:pt x="677" y="289"/>
                  </a:lnTo>
                  <a:lnTo>
                    <a:pt x="685" y="297"/>
                  </a:lnTo>
                  <a:lnTo>
                    <a:pt x="685" y="335"/>
                  </a:lnTo>
                  <a:lnTo>
                    <a:pt x="693" y="343"/>
                  </a:lnTo>
                  <a:lnTo>
                    <a:pt x="700" y="343"/>
                  </a:lnTo>
                  <a:lnTo>
                    <a:pt x="708" y="350"/>
                  </a:lnTo>
                  <a:lnTo>
                    <a:pt x="715" y="350"/>
                  </a:lnTo>
                  <a:lnTo>
                    <a:pt x="723" y="327"/>
                  </a:lnTo>
                  <a:lnTo>
                    <a:pt x="731" y="320"/>
                  </a:lnTo>
                  <a:lnTo>
                    <a:pt x="738" y="350"/>
                  </a:lnTo>
                  <a:lnTo>
                    <a:pt x="746" y="320"/>
                  </a:lnTo>
                  <a:lnTo>
                    <a:pt x="754" y="312"/>
                  </a:lnTo>
                  <a:lnTo>
                    <a:pt x="754" y="274"/>
                  </a:lnTo>
                  <a:lnTo>
                    <a:pt x="761" y="244"/>
                  </a:lnTo>
                  <a:lnTo>
                    <a:pt x="769" y="251"/>
                  </a:lnTo>
                  <a:lnTo>
                    <a:pt x="776" y="236"/>
                  </a:lnTo>
                  <a:lnTo>
                    <a:pt x="784" y="244"/>
                  </a:lnTo>
                  <a:lnTo>
                    <a:pt x="784" y="274"/>
                  </a:lnTo>
                  <a:lnTo>
                    <a:pt x="792" y="297"/>
                  </a:lnTo>
                  <a:lnTo>
                    <a:pt x="799" y="282"/>
                  </a:lnTo>
                  <a:lnTo>
                    <a:pt x="807" y="297"/>
                  </a:lnTo>
                  <a:lnTo>
                    <a:pt x="814" y="282"/>
                  </a:lnTo>
                  <a:lnTo>
                    <a:pt x="814" y="259"/>
                  </a:lnTo>
                </a:path>
              </a:pathLst>
            </a:custGeom>
            <a:noFill/>
            <a:ln w="28575" cap="flat">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98" name="Freeform 132"/>
            <p:cNvSpPr>
              <a:spLocks/>
            </p:cNvSpPr>
            <p:nvPr/>
          </p:nvSpPr>
          <p:spPr bwMode="auto">
            <a:xfrm>
              <a:off x="7150100" y="3136900"/>
              <a:ext cx="615950" cy="519113"/>
            </a:xfrm>
            <a:custGeom>
              <a:avLst/>
              <a:gdLst>
                <a:gd name="T0" fmla="*/ 0 w 388"/>
                <a:gd name="T1" fmla="*/ 84 h 327"/>
                <a:gd name="T2" fmla="*/ 8 w 388"/>
                <a:gd name="T3" fmla="*/ 91 h 327"/>
                <a:gd name="T4" fmla="*/ 16 w 388"/>
                <a:gd name="T5" fmla="*/ 76 h 327"/>
                <a:gd name="T6" fmla="*/ 23 w 388"/>
                <a:gd name="T7" fmla="*/ 61 h 327"/>
                <a:gd name="T8" fmla="*/ 31 w 388"/>
                <a:gd name="T9" fmla="*/ 31 h 327"/>
                <a:gd name="T10" fmla="*/ 31 w 388"/>
                <a:gd name="T11" fmla="*/ 15 h 327"/>
                <a:gd name="T12" fmla="*/ 38 w 388"/>
                <a:gd name="T13" fmla="*/ 23 h 327"/>
                <a:gd name="T14" fmla="*/ 46 w 388"/>
                <a:gd name="T15" fmla="*/ 31 h 327"/>
                <a:gd name="T16" fmla="*/ 54 w 388"/>
                <a:gd name="T17" fmla="*/ 31 h 327"/>
                <a:gd name="T18" fmla="*/ 61 w 388"/>
                <a:gd name="T19" fmla="*/ 38 h 327"/>
                <a:gd name="T20" fmla="*/ 69 w 388"/>
                <a:gd name="T21" fmla="*/ 53 h 327"/>
                <a:gd name="T22" fmla="*/ 69 w 388"/>
                <a:gd name="T23" fmla="*/ 23 h 327"/>
                <a:gd name="T24" fmla="*/ 76 w 388"/>
                <a:gd name="T25" fmla="*/ 46 h 327"/>
                <a:gd name="T26" fmla="*/ 84 w 388"/>
                <a:gd name="T27" fmla="*/ 31 h 327"/>
                <a:gd name="T28" fmla="*/ 92 w 388"/>
                <a:gd name="T29" fmla="*/ 31 h 327"/>
                <a:gd name="T30" fmla="*/ 107 w 388"/>
                <a:gd name="T31" fmla="*/ 0 h 327"/>
                <a:gd name="T32" fmla="*/ 99 w 388"/>
                <a:gd name="T33" fmla="*/ 0 h 327"/>
                <a:gd name="T34" fmla="*/ 107 w 388"/>
                <a:gd name="T35" fmla="*/ 0 h 327"/>
                <a:gd name="T36" fmla="*/ 115 w 388"/>
                <a:gd name="T37" fmla="*/ 15 h 327"/>
                <a:gd name="T38" fmla="*/ 122 w 388"/>
                <a:gd name="T39" fmla="*/ 46 h 327"/>
                <a:gd name="T40" fmla="*/ 130 w 388"/>
                <a:gd name="T41" fmla="*/ 84 h 327"/>
                <a:gd name="T42" fmla="*/ 130 w 388"/>
                <a:gd name="T43" fmla="*/ 69 h 327"/>
                <a:gd name="T44" fmla="*/ 137 w 388"/>
                <a:gd name="T45" fmla="*/ 137 h 327"/>
                <a:gd name="T46" fmla="*/ 145 w 388"/>
                <a:gd name="T47" fmla="*/ 145 h 327"/>
                <a:gd name="T48" fmla="*/ 153 w 388"/>
                <a:gd name="T49" fmla="*/ 137 h 327"/>
                <a:gd name="T50" fmla="*/ 160 w 388"/>
                <a:gd name="T51" fmla="*/ 145 h 327"/>
                <a:gd name="T52" fmla="*/ 168 w 388"/>
                <a:gd name="T53" fmla="*/ 137 h 327"/>
                <a:gd name="T54" fmla="*/ 175 w 388"/>
                <a:gd name="T55" fmla="*/ 99 h 327"/>
                <a:gd name="T56" fmla="*/ 183 w 388"/>
                <a:gd name="T57" fmla="*/ 107 h 327"/>
                <a:gd name="T58" fmla="*/ 191 w 388"/>
                <a:gd name="T59" fmla="*/ 145 h 327"/>
                <a:gd name="T60" fmla="*/ 198 w 388"/>
                <a:gd name="T61" fmla="*/ 152 h 327"/>
                <a:gd name="T62" fmla="*/ 198 w 388"/>
                <a:gd name="T63" fmla="*/ 145 h 327"/>
                <a:gd name="T64" fmla="*/ 206 w 388"/>
                <a:gd name="T65" fmla="*/ 137 h 327"/>
                <a:gd name="T66" fmla="*/ 213 w 388"/>
                <a:gd name="T67" fmla="*/ 168 h 327"/>
                <a:gd name="T68" fmla="*/ 221 w 388"/>
                <a:gd name="T69" fmla="*/ 168 h 327"/>
                <a:gd name="T70" fmla="*/ 229 w 388"/>
                <a:gd name="T71" fmla="*/ 175 h 327"/>
                <a:gd name="T72" fmla="*/ 236 w 388"/>
                <a:gd name="T73" fmla="*/ 175 h 327"/>
                <a:gd name="T74" fmla="*/ 244 w 388"/>
                <a:gd name="T75" fmla="*/ 183 h 327"/>
                <a:gd name="T76" fmla="*/ 251 w 388"/>
                <a:gd name="T77" fmla="*/ 221 h 327"/>
                <a:gd name="T78" fmla="*/ 259 w 388"/>
                <a:gd name="T79" fmla="*/ 228 h 327"/>
                <a:gd name="T80" fmla="*/ 267 w 388"/>
                <a:gd name="T81" fmla="*/ 267 h 327"/>
                <a:gd name="T82" fmla="*/ 274 w 388"/>
                <a:gd name="T83" fmla="*/ 244 h 327"/>
                <a:gd name="T84" fmla="*/ 282 w 388"/>
                <a:gd name="T85" fmla="*/ 236 h 327"/>
                <a:gd name="T86" fmla="*/ 290 w 388"/>
                <a:gd name="T87" fmla="*/ 221 h 327"/>
                <a:gd name="T88" fmla="*/ 297 w 388"/>
                <a:gd name="T89" fmla="*/ 206 h 327"/>
                <a:gd name="T90" fmla="*/ 297 w 388"/>
                <a:gd name="T91" fmla="*/ 190 h 327"/>
                <a:gd name="T92" fmla="*/ 305 w 388"/>
                <a:gd name="T93" fmla="*/ 183 h 327"/>
                <a:gd name="T94" fmla="*/ 312 w 388"/>
                <a:gd name="T95" fmla="*/ 175 h 327"/>
                <a:gd name="T96" fmla="*/ 320 w 388"/>
                <a:gd name="T97" fmla="*/ 152 h 327"/>
                <a:gd name="T98" fmla="*/ 328 w 388"/>
                <a:gd name="T99" fmla="*/ 183 h 327"/>
                <a:gd name="T100" fmla="*/ 328 w 388"/>
                <a:gd name="T101" fmla="*/ 198 h 327"/>
                <a:gd name="T102" fmla="*/ 335 w 388"/>
                <a:gd name="T103" fmla="*/ 236 h 327"/>
                <a:gd name="T104" fmla="*/ 343 w 388"/>
                <a:gd name="T105" fmla="*/ 274 h 327"/>
                <a:gd name="T106" fmla="*/ 350 w 388"/>
                <a:gd name="T107" fmla="*/ 297 h 327"/>
                <a:gd name="T108" fmla="*/ 358 w 388"/>
                <a:gd name="T109" fmla="*/ 282 h 327"/>
                <a:gd name="T110" fmla="*/ 358 w 388"/>
                <a:gd name="T111" fmla="*/ 305 h 327"/>
                <a:gd name="T112" fmla="*/ 366 w 388"/>
                <a:gd name="T113" fmla="*/ 327 h 327"/>
                <a:gd name="T114" fmla="*/ 373 w 388"/>
                <a:gd name="T115" fmla="*/ 327 h 327"/>
                <a:gd name="T116" fmla="*/ 381 w 388"/>
                <a:gd name="T117" fmla="*/ 327 h 327"/>
                <a:gd name="T118" fmla="*/ 388 w 388"/>
                <a:gd name="T119" fmla="*/ 312 h 327"/>
                <a:gd name="T120" fmla="*/ 388 w 388"/>
                <a:gd name="T121"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8" h="327">
                  <a:moveTo>
                    <a:pt x="0" y="84"/>
                  </a:moveTo>
                  <a:lnTo>
                    <a:pt x="8" y="91"/>
                  </a:lnTo>
                  <a:lnTo>
                    <a:pt x="16" y="76"/>
                  </a:lnTo>
                  <a:lnTo>
                    <a:pt x="23" y="61"/>
                  </a:lnTo>
                  <a:lnTo>
                    <a:pt x="31" y="31"/>
                  </a:lnTo>
                  <a:lnTo>
                    <a:pt x="31" y="15"/>
                  </a:lnTo>
                  <a:lnTo>
                    <a:pt x="38" y="23"/>
                  </a:lnTo>
                  <a:lnTo>
                    <a:pt x="46" y="31"/>
                  </a:lnTo>
                  <a:lnTo>
                    <a:pt x="54" y="31"/>
                  </a:lnTo>
                  <a:lnTo>
                    <a:pt x="61" y="38"/>
                  </a:lnTo>
                  <a:lnTo>
                    <a:pt x="69" y="53"/>
                  </a:lnTo>
                  <a:lnTo>
                    <a:pt x="69" y="23"/>
                  </a:lnTo>
                  <a:lnTo>
                    <a:pt x="76" y="46"/>
                  </a:lnTo>
                  <a:lnTo>
                    <a:pt x="84" y="31"/>
                  </a:lnTo>
                  <a:lnTo>
                    <a:pt x="92" y="31"/>
                  </a:lnTo>
                  <a:lnTo>
                    <a:pt x="107" y="0"/>
                  </a:lnTo>
                  <a:lnTo>
                    <a:pt x="99" y="0"/>
                  </a:lnTo>
                  <a:lnTo>
                    <a:pt x="107" y="0"/>
                  </a:lnTo>
                  <a:lnTo>
                    <a:pt x="115" y="15"/>
                  </a:lnTo>
                  <a:lnTo>
                    <a:pt x="122" y="46"/>
                  </a:lnTo>
                  <a:lnTo>
                    <a:pt x="130" y="84"/>
                  </a:lnTo>
                  <a:lnTo>
                    <a:pt x="130" y="69"/>
                  </a:lnTo>
                  <a:lnTo>
                    <a:pt x="137" y="137"/>
                  </a:lnTo>
                  <a:lnTo>
                    <a:pt x="145" y="145"/>
                  </a:lnTo>
                  <a:lnTo>
                    <a:pt x="153" y="137"/>
                  </a:lnTo>
                  <a:lnTo>
                    <a:pt x="160" y="145"/>
                  </a:lnTo>
                  <a:lnTo>
                    <a:pt x="168" y="137"/>
                  </a:lnTo>
                  <a:lnTo>
                    <a:pt x="175" y="99"/>
                  </a:lnTo>
                  <a:lnTo>
                    <a:pt x="183" y="107"/>
                  </a:lnTo>
                  <a:lnTo>
                    <a:pt x="191" y="145"/>
                  </a:lnTo>
                  <a:lnTo>
                    <a:pt x="198" y="152"/>
                  </a:lnTo>
                  <a:lnTo>
                    <a:pt x="198" y="145"/>
                  </a:lnTo>
                  <a:lnTo>
                    <a:pt x="206" y="137"/>
                  </a:lnTo>
                  <a:lnTo>
                    <a:pt x="213" y="168"/>
                  </a:lnTo>
                  <a:lnTo>
                    <a:pt x="221" y="168"/>
                  </a:lnTo>
                  <a:lnTo>
                    <a:pt x="229" y="175"/>
                  </a:lnTo>
                  <a:lnTo>
                    <a:pt x="236" y="175"/>
                  </a:lnTo>
                  <a:lnTo>
                    <a:pt x="244" y="183"/>
                  </a:lnTo>
                  <a:lnTo>
                    <a:pt x="251" y="221"/>
                  </a:lnTo>
                  <a:lnTo>
                    <a:pt x="259" y="228"/>
                  </a:lnTo>
                  <a:lnTo>
                    <a:pt x="267" y="267"/>
                  </a:lnTo>
                  <a:lnTo>
                    <a:pt x="274" y="244"/>
                  </a:lnTo>
                  <a:lnTo>
                    <a:pt x="282" y="236"/>
                  </a:lnTo>
                  <a:lnTo>
                    <a:pt x="290" y="221"/>
                  </a:lnTo>
                  <a:lnTo>
                    <a:pt x="297" y="206"/>
                  </a:lnTo>
                  <a:lnTo>
                    <a:pt x="297" y="190"/>
                  </a:lnTo>
                  <a:lnTo>
                    <a:pt x="305" y="183"/>
                  </a:lnTo>
                  <a:lnTo>
                    <a:pt x="312" y="175"/>
                  </a:lnTo>
                  <a:lnTo>
                    <a:pt x="320" y="152"/>
                  </a:lnTo>
                  <a:lnTo>
                    <a:pt x="328" y="183"/>
                  </a:lnTo>
                  <a:lnTo>
                    <a:pt x="328" y="198"/>
                  </a:lnTo>
                  <a:lnTo>
                    <a:pt x="335" y="236"/>
                  </a:lnTo>
                  <a:lnTo>
                    <a:pt x="343" y="274"/>
                  </a:lnTo>
                  <a:lnTo>
                    <a:pt x="350" y="297"/>
                  </a:lnTo>
                  <a:lnTo>
                    <a:pt x="358" y="282"/>
                  </a:lnTo>
                  <a:lnTo>
                    <a:pt x="358" y="305"/>
                  </a:lnTo>
                  <a:lnTo>
                    <a:pt x="366" y="327"/>
                  </a:lnTo>
                  <a:lnTo>
                    <a:pt x="373" y="327"/>
                  </a:lnTo>
                  <a:lnTo>
                    <a:pt x="381" y="327"/>
                  </a:lnTo>
                  <a:lnTo>
                    <a:pt x="388" y="312"/>
                  </a:lnTo>
                  <a:lnTo>
                    <a:pt x="388" y="327"/>
                  </a:lnTo>
                </a:path>
              </a:pathLst>
            </a:custGeom>
            <a:noFill/>
            <a:ln w="28575" cap="flat">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grpSp>
      <p:grpSp>
        <p:nvGrpSpPr>
          <p:cNvPr id="1616074" name="Group 1616073"/>
          <p:cNvGrpSpPr/>
          <p:nvPr/>
        </p:nvGrpSpPr>
        <p:grpSpPr>
          <a:xfrm>
            <a:off x="569913" y="1757363"/>
            <a:ext cx="7186613" cy="2705100"/>
            <a:chOff x="579438" y="1385888"/>
            <a:chExt cx="7186613" cy="2705100"/>
          </a:xfrm>
        </p:grpSpPr>
        <p:sp>
          <p:nvSpPr>
            <p:cNvPr id="1615999" name="Freeform 133"/>
            <p:cNvSpPr>
              <a:spLocks/>
            </p:cNvSpPr>
            <p:nvPr/>
          </p:nvSpPr>
          <p:spPr bwMode="auto">
            <a:xfrm>
              <a:off x="579438" y="2520950"/>
              <a:ext cx="1257300" cy="1570038"/>
            </a:xfrm>
            <a:custGeom>
              <a:avLst/>
              <a:gdLst>
                <a:gd name="T0" fmla="*/ 8 w 792"/>
                <a:gd name="T1" fmla="*/ 426 h 989"/>
                <a:gd name="T2" fmla="*/ 31 w 792"/>
                <a:gd name="T3" fmla="*/ 160 h 989"/>
                <a:gd name="T4" fmla="*/ 46 w 792"/>
                <a:gd name="T5" fmla="*/ 107 h 989"/>
                <a:gd name="T6" fmla="*/ 69 w 792"/>
                <a:gd name="T7" fmla="*/ 0 h 989"/>
                <a:gd name="T8" fmla="*/ 84 w 792"/>
                <a:gd name="T9" fmla="*/ 175 h 989"/>
                <a:gd name="T10" fmla="*/ 99 w 792"/>
                <a:gd name="T11" fmla="*/ 434 h 989"/>
                <a:gd name="T12" fmla="*/ 122 w 792"/>
                <a:gd name="T13" fmla="*/ 601 h 989"/>
                <a:gd name="T14" fmla="*/ 137 w 792"/>
                <a:gd name="T15" fmla="*/ 814 h 989"/>
                <a:gd name="T16" fmla="*/ 160 w 792"/>
                <a:gd name="T17" fmla="*/ 921 h 989"/>
                <a:gd name="T18" fmla="*/ 175 w 792"/>
                <a:gd name="T19" fmla="*/ 928 h 989"/>
                <a:gd name="T20" fmla="*/ 198 w 792"/>
                <a:gd name="T21" fmla="*/ 913 h 989"/>
                <a:gd name="T22" fmla="*/ 213 w 792"/>
                <a:gd name="T23" fmla="*/ 875 h 989"/>
                <a:gd name="T24" fmla="*/ 228 w 792"/>
                <a:gd name="T25" fmla="*/ 799 h 989"/>
                <a:gd name="T26" fmla="*/ 251 w 792"/>
                <a:gd name="T27" fmla="*/ 753 h 989"/>
                <a:gd name="T28" fmla="*/ 267 w 792"/>
                <a:gd name="T29" fmla="*/ 677 h 989"/>
                <a:gd name="T30" fmla="*/ 289 w 792"/>
                <a:gd name="T31" fmla="*/ 601 h 989"/>
                <a:gd name="T32" fmla="*/ 305 w 792"/>
                <a:gd name="T33" fmla="*/ 647 h 989"/>
                <a:gd name="T34" fmla="*/ 327 w 792"/>
                <a:gd name="T35" fmla="*/ 677 h 989"/>
                <a:gd name="T36" fmla="*/ 343 w 792"/>
                <a:gd name="T37" fmla="*/ 731 h 989"/>
                <a:gd name="T38" fmla="*/ 358 w 792"/>
                <a:gd name="T39" fmla="*/ 761 h 989"/>
                <a:gd name="T40" fmla="*/ 381 w 792"/>
                <a:gd name="T41" fmla="*/ 670 h 989"/>
                <a:gd name="T42" fmla="*/ 396 w 792"/>
                <a:gd name="T43" fmla="*/ 578 h 989"/>
                <a:gd name="T44" fmla="*/ 419 w 792"/>
                <a:gd name="T45" fmla="*/ 556 h 989"/>
                <a:gd name="T46" fmla="*/ 434 w 792"/>
                <a:gd name="T47" fmla="*/ 533 h 989"/>
                <a:gd name="T48" fmla="*/ 457 w 792"/>
                <a:gd name="T49" fmla="*/ 601 h 989"/>
                <a:gd name="T50" fmla="*/ 472 w 792"/>
                <a:gd name="T51" fmla="*/ 616 h 989"/>
                <a:gd name="T52" fmla="*/ 487 w 792"/>
                <a:gd name="T53" fmla="*/ 563 h 989"/>
                <a:gd name="T54" fmla="*/ 510 w 792"/>
                <a:gd name="T55" fmla="*/ 548 h 989"/>
                <a:gd name="T56" fmla="*/ 525 w 792"/>
                <a:gd name="T57" fmla="*/ 502 h 989"/>
                <a:gd name="T58" fmla="*/ 548 w 792"/>
                <a:gd name="T59" fmla="*/ 502 h 989"/>
                <a:gd name="T60" fmla="*/ 563 w 792"/>
                <a:gd name="T61" fmla="*/ 594 h 989"/>
                <a:gd name="T62" fmla="*/ 586 w 792"/>
                <a:gd name="T63" fmla="*/ 700 h 989"/>
                <a:gd name="T64" fmla="*/ 601 w 792"/>
                <a:gd name="T65" fmla="*/ 807 h 989"/>
                <a:gd name="T66" fmla="*/ 617 w 792"/>
                <a:gd name="T67" fmla="*/ 989 h 989"/>
                <a:gd name="T68" fmla="*/ 639 w 792"/>
                <a:gd name="T69" fmla="*/ 936 h 989"/>
                <a:gd name="T70" fmla="*/ 655 w 792"/>
                <a:gd name="T71" fmla="*/ 890 h 989"/>
                <a:gd name="T72" fmla="*/ 677 w 792"/>
                <a:gd name="T73" fmla="*/ 715 h 989"/>
                <a:gd name="T74" fmla="*/ 693 w 792"/>
                <a:gd name="T75" fmla="*/ 578 h 989"/>
                <a:gd name="T76" fmla="*/ 715 w 792"/>
                <a:gd name="T77" fmla="*/ 563 h 989"/>
                <a:gd name="T78" fmla="*/ 738 w 792"/>
                <a:gd name="T79" fmla="*/ 586 h 989"/>
                <a:gd name="T80" fmla="*/ 761 w 792"/>
                <a:gd name="T81" fmla="*/ 624 h 989"/>
                <a:gd name="T82" fmla="*/ 784 w 792"/>
                <a:gd name="T83" fmla="*/ 586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92" h="989">
                  <a:moveTo>
                    <a:pt x="0" y="533"/>
                  </a:moveTo>
                  <a:lnTo>
                    <a:pt x="0" y="449"/>
                  </a:lnTo>
                  <a:lnTo>
                    <a:pt x="8" y="426"/>
                  </a:lnTo>
                  <a:lnTo>
                    <a:pt x="15" y="244"/>
                  </a:lnTo>
                  <a:lnTo>
                    <a:pt x="23" y="167"/>
                  </a:lnTo>
                  <a:lnTo>
                    <a:pt x="31" y="160"/>
                  </a:lnTo>
                  <a:lnTo>
                    <a:pt x="31" y="91"/>
                  </a:lnTo>
                  <a:lnTo>
                    <a:pt x="38" y="91"/>
                  </a:lnTo>
                  <a:lnTo>
                    <a:pt x="46" y="107"/>
                  </a:lnTo>
                  <a:lnTo>
                    <a:pt x="53" y="84"/>
                  </a:lnTo>
                  <a:lnTo>
                    <a:pt x="61" y="23"/>
                  </a:lnTo>
                  <a:lnTo>
                    <a:pt x="69" y="0"/>
                  </a:lnTo>
                  <a:lnTo>
                    <a:pt x="69" y="160"/>
                  </a:lnTo>
                  <a:lnTo>
                    <a:pt x="76" y="183"/>
                  </a:lnTo>
                  <a:lnTo>
                    <a:pt x="84" y="175"/>
                  </a:lnTo>
                  <a:lnTo>
                    <a:pt x="92" y="373"/>
                  </a:lnTo>
                  <a:lnTo>
                    <a:pt x="99" y="449"/>
                  </a:lnTo>
                  <a:lnTo>
                    <a:pt x="99" y="434"/>
                  </a:lnTo>
                  <a:lnTo>
                    <a:pt x="107" y="533"/>
                  </a:lnTo>
                  <a:lnTo>
                    <a:pt x="114" y="578"/>
                  </a:lnTo>
                  <a:lnTo>
                    <a:pt x="122" y="601"/>
                  </a:lnTo>
                  <a:lnTo>
                    <a:pt x="130" y="723"/>
                  </a:lnTo>
                  <a:lnTo>
                    <a:pt x="130" y="784"/>
                  </a:lnTo>
                  <a:lnTo>
                    <a:pt x="137" y="814"/>
                  </a:lnTo>
                  <a:lnTo>
                    <a:pt x="145" y="852"/>
                  </a:lnTo>
                  <a:lnTo>
                    <a:pt x="152" y="906"/>
                  </a:lnTo>
                  <a:lnTo>
                    <a:pt x="160" y="921"/>
                  </a:lnTo>
                  <a:lnTo>
                    <a:pt x="160" y="906"/>
                  </a:lnTo>
                  <a:lnTo>
                    <a:pt x="168" y="906"/>
                  </a:lnTo>
                  <a:lnTo>
                    <a:pt x="175" y="928"/>
                  </a:lnTo>
                  <a:lnTo>
                    <a:pt x="183" y="913"/>
                  </a:lnTo>
                  <a:lnTo>
                    <a:pt x="190" y="928"/>
                  </a:lnTo>
                  <a:lnTo>
                    <a:pt x="198" y="913"/>
                  </a:lnTo>
                  <a:lnTo>
                    <a:pt x="198" y="860"/>
                  </a:lnTo>
                  <a:lnTo>
                    <a:pt x="206" y="868"/>
                  </a:lnTo>
                  <a:lnTo>
                    <a:pt x="213" y="875"/>
                  </a:lnTo>
                  <a:lnTo>
                    <a:pt x="221" y="814"/>
                  </a:lnTo>
                  <a:lnTo>
                    <a:pt x="228" y="814"/>
                  </a:lnTo>
                  <a:lnTo>
                    <a:pt x="228" y="799"/>
                  </a:lnTo>
                  <a:lnTo>
                    <a:pt x="236" y="753"/>
                  </a:lnTo>
                  <a:lnTo>
                    <a:pt x="244" y="769"/>
                  </a:lnTo>
                  <a:lnTo>
                    <a:pt x="251" y="753"/>
                  </a:lnTo>
                  <a:lnTo>
                    <a:pt x="259" y="700"/>
                  </a:lnTo>
                  <a:lnTo>
                    <a:pt x="259" y="662"/>
                  </a:lnTo>
                  <a:lnTo>
                    <a:pt x="267" y="677"/>
                  </a:lnTo>
                  <a:lnTo>
                    <a:pt x="274" y="655"/>
                  </a:lnTo>
                  <a:lnTo>
                    <a:pt x="282" y="616"/>
                  </a:lnTo>
                  <a:lnTo>
                    <a:pt x="289" y="601"/>
                  </a:lnTo>
                  <a:lnTo>
                    <a:pt x="297" y="616"/>
                  </a:lnTo>
                  <a:lnTo>
                    <a:pt x="297" y="639"/>
                  </a:lnTo>
                  <a:lnTo>
                    <a:pt x="305" y="647"/>
                  </a:lnTo>
                  <a:lnTo>
                    <a:pt x="312" y="655"/>
                  </a:lnTo>
                  <a:lnTo>
                    <a:pt x="320" y="647"/>
                  </a:lnTo>
                  <a:lnTo>
                    <a:pt x="327" y="677"/>
                  </a:lnTo>
                  <a:lnTo>
                    <a:pt x="327" y="708"/>
                  </a:lnTo>
                  <a:lnTo>
                    <a:pt x="335" y="731"/>
                  </a:lnTo>
                  <a:lnTo>
                    <a:pt x="343" y="731"/>
                  </a:lnTo>
                  <a:lnTo>
                    <a:pt x="350" y="746"/>
                  </a:lnTo>
                  <a:lnTo>
                    <a:pt x="358" y="769"/>
                  </a:lnTo>
                  <a:lnTo>
                    <a:pt x="358" y="761"/>
                  </a:lnTo>
                  <a:lnTo>
                    <a:pt x="365" y="799"/>
                  </a:lnTo>
                  <a:lnTo>
                    <a:pt x="373" y="723"/>
                  </a:lnTo>
                  <a:lnTo>
                    <a:pt x="381" y="670"/>
                  </a:lnTo>
                  <a:lnTo>
                    <a:pt x="388" y="700"/>
                  </a:lnTo>
                  <a:lnTo>
                    <a:pt x="388" y="609"/>
                  </a:lnTo>
                  <a:lnTo>
                    <a:pt x="396" y="578"/>
                  </a:lnTo>
                  <a:lnTo>
                    <a:pt x="403" y="571"/>
                  </a:lnTo>
                  <a:lnTo>
                    <a:pt x="411" y="556"/>
                  </a:lnTo>
                  <a:lnTo>
                    <a:pt x="419" y="556"/>
                  </a:lnTo>
                  <a:lnTo>
                    <a:pt x="426" y="563"/>
                  </a:lnTo>
                  <a:lnTo>
                    <a:pt x="426" y="548"/>
                  </a:lnTo>
                  <a:lnTo>
                    <a:pt x="434" y="533"/>
                  </a:lnTo>
                  <a:lnTo>
                    <a:pt x="442" y="479"/>
                  </a:lnTo>
                  <a:lnTo>
                    <a:pt x="449" y="525"/>
                  </a:lnTo>
                  <a:lnTo>
                    <a:pt x="457" y="601"/>
                  </a:lnTo>
                  <a:lnTo>
                    <a:pt x="457" y="540"/>
                  </a:lnTo>
                  <a:lnTo>
                    <a:pt x="464" y="594"/>
                  </a:lnTo>
                  <a:lnTo>
                    <a:pt x="472" y="616"/>
                  </a:lnTo>
                  <a:lnTo>
                    <a:pt x="480" y="601"/>
                  </a:lnTo>
                  <a:lnTo>
                    <a:pt x="487" y="571"/>
                  </a:lnTo>
                  <a:lnTo>
                    <a:pt x="487" y="563"/>
                  </a:lnTo>
                  <a:lnTo>
                    <a:pt x="495" y="533"/>
                  </a:lnTo>
                  <a:lnTo>
                    <a:pt x="502" y="533"/>
                  </a:lnTo>
                  <a:lnTo>
                    <a:pt x="510" y="548"/>
                  </a:lnTo>
                  <a:lnTo>
                    <a:pt x="518" y="563"/>
                  </a:lnTo>
                  <a:lnTo>
                    <a:pt x="525" y="540"/>
                  </a:lnTo>
                  <a:lnTo>
                    <a:pt x="525" y="502"/>
                  </a:lnTo>
                  <a:lnTo>
                    <a:pt x="533" y="533"/>
                  </a:lnTo>
                  <a:lnTo>
                    <a:pt x="540" y="502"/>
                  </a:lnTo>
                  <a:lnTo>
                    <a:pt x="548" y="502"/>
                  </a:lnTo>
                  <a:lnTo>
                    <a:pt x="556" y="533"/>
                  </a:lnTo>
                  <a:lnTo>
                    <a:pt x="556" y="586"/>
                  </a:lnTo>
                  <a:lnTo>
                    <a:pt x="563" y="594"/>
                  </a:lnTo>
                  <a:lnTo>
                    <a:pt x="571" y="647"/>
                  </a:lnTo>
                  <a:lnTo>
                    <a:pt x="578" y="677"/>
                  </a:lnTo>
                  <a:lnTo>
                    <a:pt x="586" y="700"/>
                  </a:lnTo>
                  <a:lnTo>
                    <a:pt x="586" y="738"/>
                  </a:lnTo>
                  <a:lnTo>
                    <a:pt x="594" y="784"/>
                  </a:lnTo>
                  <a:lnTo>
                    <a:pt x="601" y="807"/>
                  </a:lnTo>
                  <a:lnTo>
                    <a:pt x="609" y="868"/>
                  </a:lnTo>
                  <a:lnTo>
                    <a:pt x="617" y="966"/>
                  </a:lnTo>
                  <a:lnTo>
                    <a:pt x="617" y="989"/>
                  </a:lnTo>
                  <a:lnTo>
                    <a:pt x="624" y="989"/>
                  </a:lnTo>
                  <a:lnTo>
                    <a:pt x="632" y="959"/>
                  </a:lnTo>
                  <a:lnTo>
                    <a:pt x="639" y="936"/>
                  </a:lnTo>
                  <a:lnTo>
                    <a:pt x="647" y="906"/>
                  </a:lnTo>
                  <a:lnTo>
                    <a:pt x="655" y="898"/>
                  </a:lnTo>
                  <a:lnTo>
                    <a:pt x="655" y="890"/>
                  </a:lnTo>
                  <a:lnTo>
                    <a:pt x="662" y="845"/>
                  </a:lnTo>
                  <a:lnTo>
                    <a:pt x="670" y="738"/>
                  </a:lnTo>
                  <a:lnTo>
                    <a:pt x="677" y="715"/>
                  </a:lnTo>
                  <a:lnTo>
                    <a:pt x="685" y="647"/>
                  </a:lnTo>
                  <a:lnTo>
                    <a:pt x="685" y="601"/>
                  </a:lnTo>
                  <a:lnTo>
                    <a:pt x="693" y="578"/>
                  </a:lnTo>
                  <a:lnTo>
                    <a:pt x="700" y="540"/>
                  </a:lnTo>
                  <a:lnTo>
                    <a:pt x="708" y="556"/>
                  </a:lnTo>
                  <a:lnTo>
                    <a:pt x="715" y="563"/>
                  </a:lnTo>
                  <a:lnTo>
                    <a:pt x="723" y="578"/>
                  </a:lnTo>
                  <a:lnTo>
                    <a:pt x="731" y="586"/>
                  </a:lnTo>
                  <a:lnTo>
                    <a:pt x="738" y="586"/>
                  </a:lnTo>
                  <a:lnTo>
                    <a:pt x="746" y="639"/>
                  </a:lnTo>
                  <a:lnTo>
                    <a:pt x="753" y="662"/>
                  </a:lnTo>
                  <a:lnTo>
                    <a:pt x="761" y="624"/>
                  </a:lnTo>
                  <a:lnTo>
                    <a:pt x="769" y="616"/>
                  </a:lnTo>
                  <a:lnTo>
                    <a:pt x="776" y="624"/>
                  </a:lnTo>
                  <a:lnTo>
                    <a:pt x="784" y="586"/>
                  </a:lnTo>
                  <a:lnTo>
                    <a:pt x="784" y="601"/>
                  </a:lnTo>
                  <a:lnTo>
                    <a:pt x="792" y="571"/>
                  </a:lnTo>
                </a:path>
              </a:pathLst>
            </a:custGeom>
            <a:noFill/>
            <a:ln w="28575" cap="flat">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00" name="Freeform 134"/>
            <p:cNvSpPr>
              <a:spLocks/>
            </p:cNvSpPr>
            <p:nvPr/>
          </p:nvSpPr>
          <p:spPr bwMode="auto">
            <a:xfrm>
              <a:off x="1836738" y="2387600"/>
              <a:ext cx="1279525" cy="1173163"/>
            </a:xfrm>
            <a:custGeom>
              <a:avLst/>
              <a:gdLst>
                <a:gd name="T0" fmla="*/ 15 w 806"/>
                <a:gd name="T1" fmla="*/ 442 h 739"/>
                <a:gd name="T2" fmla="*/ 30 w 806"/>
                <a:gd name="T3" fmla="*/ 343 h 739"/>
                <a:gd name="T4" fmla="*/ 53 w 806"/>
                <a:gd name="T5" fmla="*/ 267 h 739"/>
                <a:gd name="T6" fmla="*/ 68 w 806"/>
                <a:gd name="T7" fmla="*/ 297 h 739"/>
                <a:gd name="T8" fmla="*/ 91 w 806"/>
                <a:gd name="T9" fmla="*/ 480 h 739"/>
                <a:gd name="T10" fmla="*/ 106 w 806"/>
                <a:gd name="T11" fmla="*/ 427 h 739"/>
                <a:gd name="T12" fmla="*/ 129 w 806"/>
                <a:gd name="T13" fmla="*/ 510 h 739"/>
                <a:gd name="T14" fmla="*/ 152 w 806"/>
                <a:gd name="T15" fmla="*/ 404 h 739"/>
                <a:gd name="T16" fmla="*/ 167 w 806"/>
                <a:gd name="T17" fmla="*/ 427 h 739"/>
                <a:gd name="T18" fmla="*/ 190 w 806"/>
                <a:gd name="T19" fmla="*/ 419 h 739"/>
                <a:gd name="T20" fmla="*/ 205 w 806"/>
                <a:gd name="T21" fmla="*/ 503 h 739"/>
                <a:gd name="T22" fmla="*/ 220 w 806"/>
                <a:gd name="T23" fmla="*/ 533 h 739"/>
                <a:gd name="T24" fmla="*/ 243 w 806"/>
                <a:gd name="T25" fmla="*/ 594 h 739"/>
                <a:gd name="T26" fmla="*/ 266 w 806"/>
                <a:gd name="T27" fmla="*/ 541 h 739"/>
                <a:gd name="T28" fmla="*/ 281 w 806"/>
                <a:gd name="T29" fmla="*/ 396 h 739"/>
                <a:gd name="T30" fmla="*/ 304 w 806"/>
                <a:gd name="T31" fmla="*/ 274 h 739"/>
                <a:gd name="T32" fmla="*/ 319 w 806"/>
                <a:gd name="T33" fmla="*/ 213 h 739"/>
                <a:gd name="T34" fmla="*/ 342 w 806"/>
                <a:gd name="T35" fmla="*/ 206 h 739"/>
                <a:gd name="T36" fmla="*/ 357 w 806"/>
                <a:gd name="T37" fmla="*/ 343 h 739"/>
                <a:gd name="T38" fmla="*/ 380 w 806"/>
                <a:gd name="T39" fmla="*/ 343 h 739"/>
                <a:gd name="T40" fmla="*/ 395 w 806"/>
                <a:gd name="T41" fmla="*/ 404 h 739"/>
                <a:gd name="T42" fmla="*/ 410 w 806"/>
                <a:gd name="T43" fmla="*/ 449 h 739"/>
                <a:gd name="T44" fmla="*/ 433 w 806"/>
                <a:gd name="T45" fmla="*/ 282 h 739"/>
                <a:gd name="T46" fmla="*/ 448 w 806"/>
                <a:gd name="T47" fmla="*/ 419 h 739"/>
                <a:gd name="T48" fmla="*/ 471 w 806"/>
                <a:gd name="T49" fmla="*/ 411 h 739"/>
                <a:gd name="T50" fmla="*/ 486 w 806"/>
                <a:gd name="T51" fmla="*/ 586 h 739"/>
                <a:gd name="T52" fmla="*/ 509 w 806"/>
                <a:gd name="T53" fmla="*/ 739 h 739"/>
                <a:gd name="T54" fmla="*/ 525 w 806"/>
                <a:gd name="T55" fmla="*/ 617 h 739"/>
                <a:gd name="T56" fmla="*/ 547 w 806"/>
                <a:gd name="T57" fmla="*/ 602 h 739"/>
                <a:gd name="T58" fmla="*/ 563 w 806"/>
                <a:gd name="T59" fmla="*/ 571 h 739"/>
                <a:gd name="T60" fmla="*/ 578 w 806"/>
                <a:gd name="T61" fmla="*/ 571 h 739"/>
                <a:gd name="T62" fmla="*/ 601 w 806"/>
                <a:gd name="T63" fmla="*/ 609 h 739"/>
                <a:gd name="T64" fmla="*/ 616 w 806"/>
                <a:gd name="T65" fmla="*/ 624 h 739"/>
                <a:gd name="T66" fmla="*/ 639 w 806"/>
                <a:gd name="T67" fmla="*/ 495 h 739"/>
                <a:gd name="T68" fmla="*/ 661 w 806"/>
                <a:gd name="T69" fmla="*/ 320 h 739"/>
                <a:gd name="T70" fmla="*/ 677 w 806"/>
                <a:gd name="T71" fmla="*/ 198 h 739"/>
                <a:gd name="T72" fmla="*/ 700 w 806"/>
                <a:gd name="T73" fmla="*/ 38 h 739"/>
                <a:gd name="T74" fmla="*/ 715 w 806"/>
                <a:gd name="T75" fmla="*/ 54 h 739"/>
                <a:gd name="T76" fmla="*/ 738 w 806"/>
                <a:gd name="T77" fmla="*/ 38 h 739"/>
                <a:gd name="T78" fmla="*/ 753 w 806"/>
                <a:gd name="T79" fmla="*/ 46 h 739"/>
                <a:gd name="T80" fmla="*/ 776 w 806"/>
                <a:gd name="T81" fmla="*/ 84 h 739"/>
                <a:gd name="T82" fmla="*/ 798 w 806"/>
                <a:gd name="T83" fmla="*/ 76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06" h="739">
                  <a:moveTo>
                    <a:pt x="0" y="655"/>
                  </a:moveTo>
                  <a:lnTo>
                    <a:pt x="7" y="472"/>
                  </a:lnTo>
                  <a:lnTo>
                    <a:pt x="15" y="442"/>
                  </a:lnTo>
                  <a:lnTo>
                    <a:pt x="22" y="396"/>
                  </a:lnTo>
                  <a:lnTo>
                    <a:pt x="22" y="366"/>
                  </a:lnTo>
                  <a:lnTo>
                    <a:pt x="30" y="343"/>
                  </a:lnTo>
                  <a:lnTo>
                    <a:pt x="38" y="282"/>
                  </a:lnTo>
                  <a:lnTo>
                    <a:pt x="45" y="282"/>
                  </a:lnTo>
                  <a:lnTo>
                    <a:pt x="53" y="267"/>
                  </a:lnTo>
                  <a:lnTo>
                    <a:pt x="53" y="259"/>
                  </a:lnTo>
                  <a:lnTo>
                    <a:pt x="60" y="267"/>
                  </a:lnTo>
                  <a:lnTo>
                    <a:pt x="68" y="297"/>
                  </a:lnTo>
                  <a:lnTo>
                    <a:pt x="76" y="373"/>
                  </a:lnTo>
                  <a:lnTo>
                    <a:pt x="83" y="495"/>
                  </a:lnTo>
                  <a:lnTo>
                    <a:pt x="91" y="480"/>
                  </a:lnTo>
                  <a:lnTo>
                    <a:pt x="91" y="449"/>
                  </a:lnTo>
                  <a:lnTo>
                    <a:pt x="98" y="404"/>
                  </a:lnTo>
                  <a:lnTo>
                    <a:pt x="106" y="427"/>
                  </a:lnTo>
                  <a:lnTo>
                    <a:pt x="114" y="472"/>
                  </a:lnTo>
                  <a:lnTo>
                    <a:pt x="121" y="495"/>
                  </a:lnTo>
                  <a:lnTo>
                    <a:pt x="129" y="510"/>
                  </a:lnTo>
                  <a:lnTo>
                    <a:pt x="136" y="525"/>
                  </a:lnTo>
                  <a:lnTo>
                    <a:pt x="144" y="480"/>
                  </a:lnTo>
                  <a:lnTo>
                    <a:pt x="152" y="404"/>
                  </a:lnTo>
                  <a:lnTo>
                    <a:pt x="152" y="388"/>
                  </a:lnTo>
                  <a:lnTo>
                    <a:pt x="159" y="404"/>
                  </a:lnTo>
                  <a:lnTo>
                    <a:pt x="167" y="427"/>
                  </a:lnTo>
                  <a:lnTo>
                    <a:pt x="175" y="487"/>
                  </a:lnTo>
                  <a:lnTo>
                    <a:pt x="182" y="480"/>
                  </a:lnTo>
                  <a:lnTo>
                    <a:pt x="190" y="419"/>
                  </a:lnTo>
                  <a:lnTo>
                    <a:pt x="190" y="427"/>
                  </a:lnTo>
                  <a:lnTo>
                    <a:pt x="197" y="480"/>
                  </a:lnTo>
                  <a:lnTo>
                    <a:pt x="205" y="503"/>
                  </a:lnTo>
                  <a:lnTo>
                    <a:pt x="213" y="510"/>
                  </a:lnTo>
                  <a:lnTo>
                    <a:pt x="220" y="525"/>
                  </a:lnTo>
                  <a:lnTo>
                    <a:pt x="220" y="533"/>
                  </a:lnTo>
                  <a:lnTo>
                    <a:pt x="228" y="602"/>
                  </a:lnTo>
                  <a:lnTo>
                    <a:pt x="235" y="594"/>
                  </a:lnTo>
                  <a:lnTo>
                    <a:pt x="243" y="594"/>
                  </a:lnTo>
                  <a:lnTo>
                    <a:pt x="251" y="571"/>
                  </a:lnTo>
                  <a:lnTo>
                    <a:pt x="258" y="609"/>
                  </a:lnTo>
                  <a:lnTo>
                    <a:pt x="266" y="541"/>
                  </a:lnTo>
                  <a:lnTo>
                    <a:pt x="273" y="472"/>
                  </a:lnTo>
                  <a:lnTo>
                    <a:pt x="281" y="442"/>
                  </a:lnTo>
                  <a:lnTo>
                    <a:pt x="281" y="396"/>
                  </a:lnTo>
                  <a:lnTo>
                    <a:pt x="289" y="388"/>
                  </a:lnTo>
                  <a:lnTo>
                    <a:pt x="296" y="381"/>
                  </a:lnTo>
                  <a:lnTo>
                    <a:pt x="304" y="274"/>
                  </a:lnTo>
                  <a:lnTo>
                    <a:pt x="311" y="267"/>
                  </a:lnTo>
                  <a:lnTo>
                    <a:pt x="319" y="206"/>
                  </a:lnTo>
                  <a:lnTo>
                    <a:pt x="319" y="213"/>
                  </a:lnTo>
                  <a:lnTo>
                    <a:pt x="327" y="198"/>
                  </a:lnTo>
                  <a:lnTo>
                    <a:pt x="334" y="229"/>
                  </a:lnTo>
                  <a:lnTo>
                    <a:pt x="342" y="206"/>
                  </a:lnTo>
                  <a:lnTo>
                    <a:pt x="350" y="274"/>
                  </a:lnTo>
                  <a:lnTo>
                    <a:pt x="350" y="312"/>
                  </a:lnTo>
                  <a:lnTo>
                    <a:pt x="357" y="343"/>
                  </a:lnTo>
                  <a:lnTo>
                    <a:pt x="365" y="366"/>
                  </a:lnTo>
                  <a:lnTo>
                    <a:pt x="372" y="381"/>
                  </a:lnTo>
                  <a:lnTo>
                    <a:pt x="380" y="343"/>
                  </a:lnTo>
                  <a:lnTo>
                    <a:pt x="380" y="305"/>
                  </a:lnTo>
                  <a:lnTo>
                    <a:pt x="388" y="335"/>
                  </a:lnTo>
                  <a:lnTo>
                    <a:pt x="395" y="404"/>
                  </a:lnTo>
                  <a:lnTo>
                    <a:pt x="403" y="419"/>
                  </a:lnTo>
                  <a:lnTo>
                    <a:pt x="410" y="427"/>
                  </a:lnTo>
                  <a:lnTo>
                    <a:pt x="410" y="449"/>
                  </a:lnTo>
                  <a:lnTo>
                    <a:pt x="418" y="343"/>
                  </a:lnTo>
                  <a:lnTo>
                    <a:pt x="426" y="297"/>
                  </a:lnTo>
                  <a:lnTo>
                    <a:pt x="433" y="282"/>
                  </a:lnTo>
                  <a:lnTo>
                    <a:pt x="441" y="350"/>
                  </a:lnTo>
                  <a:lnTo>
                    <a:pt x="448" y="388"/>
                  </a:lnTo>
                  <a:lnTo>
                    <a:pt x="448" y="419"/>
                  </a:lnTo>
                  <a:lnTo>
                    <a:pt x="456" y="449"/>
                  </a:lnTo>
                  <a:lnTo>
                    <a:pt x="464" y="465"/>
                  </a:lnTo>
                  <a:lnTo>
                    <a:pt x="471" y="411"/>
                  </a:lnTo>
                  <a:lnTo>
                    <a:pt x="479" y="457"/>
                  </a:lnTo>
                  <a:lnTo>
                    <a:pt x="479" y="480"/>
                  </a:lnTo>
                  <a:lnTo>
                    <a:pt x="486" y="586"/>
                  </a:lnTo>
                  <a:lnTo>
                    <a:pt x="494" y="662"/>
                  </a:lnTo>
                  <a:lnTo>
                    <a:pt x="502" y="723"/>
                  </a:lnTo>
                  <a:lnTo>
                    <a:pt x="509" y="739"/>
                  </a:lnTo>
                  <a:lnTo>
                    <a:pt x="517" y="670"/>
                  </a:lnTo>
                  <a:lnTo>
                    <a:pt x="517" y="609"/>
                  </a:lnTo>
                  <a:lnTo>
                    <a:pt x="525" y="617"/>
                  </a:lnTo>
                  <a:lnTo>
                    <a:pt x="532" y="617"/>
                  </a:lnTo>
                  <a:lnTo>
                    <a:pt x="540" y="602"/>
                  </a:lnTo>
                  <a:lnTo>
                    <a:pt x="547" y="602"/>
                  </a:lnTo>
                  <a:lnTo>
                    <a:pt x="547" y="579"/>
                  </a:lnTo>
                  <a:lnTo>
                    <a:pt x="555" y="594"/>
                  </a:lnTo>
                  <a:lnTo>
                    <a:pt x="563" y="571"/>
                  </a:lnTo>
                  <a:lnTo>
                    <a:pt x="570" y="518"/>
                  </a:lnTo>
                  <a:lnTo>
                    <a:pt x="578" y="510"/>
                  </a:lnTo>
                  <a:lnTo>
                    <a:pt x="578" y="571"/>
                  </a:lnTo>
                  <a:lnTo>
                    <a:pt x="585" y="571"/>
                  </a:lnTo>
                  <a:lnTo>
                    <a:pt x="593" y="594"/>
                  </a:lnTo>
                  <a:lnTo>
                    <a:pt x="601" y="609"/>
                  </a:lnTo>
                  <a:lnTo>
                    <a:pt x="608" y="594"/>
                  </a:lnTo>
                  <a:lnTo>
                    <a:pt x="608" y="602"/>
                  </a:lnTo>
                  <a:lnTo>
                    <a:pt x="616" y="624"/>
                  </a:lnTo>
                  <a:lnTo>
                    <a:pt x="623" y="571"/>
                  </a:lnTo>
                  <a:lnTo>
                    <a:pt x="631" y="563"/>
                  </a:lnTo>
                  <a:lnTo>
                    <a:pt x="639" y="495"/>
                  </a:lnTo>
                  <a:lnTo>
                    <a:pt x="646" y="457"/>
                  </a:lnTo>
                  <a:lnTo>
                    <a:pt x="654" y="388"/>
                  </a:lnTo>
                  <a:lnTo>
                    <a:pt x="661" y="320"/>
                  </a:lnTo>
                  <a:lnTo>
                    <a:pt x="669" y="274"/>
                  </a:lnTo>
                  <a:lnTo>
                    <a:pt x="677" y="206"/>
                  </a:lnTo>
                  <a:lnTo>
                    <a:pt x="677" y="198"/>
                  </a:lnTo>
                  <a:lnTo>
                    <a:pt x="684" y="153"/>
                  </a:lnTo>
                  <a:lnTo>
                    <a:pt x="692" y="92"/>
                  </a:lnTo>
                  <a:lnTo>
                    <a:pt x="700" y="38"/>
                  </a:lnTo>
                  <a:lnTo>
                    <a:pt x="707" y="16"/>
                  </a:lnTo>
                  <a:lnTo>
                    <a:pt x="707" y="0"/>
                  </a:lnTo>
                  <a:lnTo>
                    <a:pt x="715" y="54"/>
                  </a:lnTo>
                  <a:lnTo>
                    <a:pt x="722" y="31"/>
                  </a:lnTo>
                  <a:lnTo>
                    <a:pt x="730" y="54"/>
                  </a:lnTo>
                  <a:lnTo>
                    <a:pt x="738" y="38"/>
                  </a:lnTo>
                  <a:lnTo>
                    <a:pt x="738" y="54"/>
                  </a:lnTo>
                  <a:lnTo>
                    <a:pt x="745" y="54"/>
                  </a:lnTo>
                  <a:lnTo>
                    <a:pt x="753" y="46"/>
                  </a:lnTo>
                  <a:lnTo>
                    <a:pt x="760" y="38"/>
                  </a:lnTo>
                  <a:lnTo>
                    <a:pt x="768" y="31"/>
                  </a:lnTo>
                  <a:lnTo>
                    <a:pt x="776" y="84"/>
                  </a:lnTo>
                  <a:lnTo>
                    <a:pt x="783" y="92"/>
                  </a:lnTo>
                  <a:lnTo>
                    <a:pt x="791" y="31"/>
                  </a:lnTo>
                  <a:lnTo>
                    <a:pt x="798" y="76"/>
                  </a:lnTo>
                  <a:lnTo>
                    <a:pt x="806" y="46"/>
                  </a:lnTo>
                  <a:lnTo>
                    <a:pt x="806" y="31"/>
                  </a:lnTo>
                </a:path>
              </a:pathLst>
            </a:custGeom>
            <a:noFill/>
            <a:ln w="28575" cap="flat">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01" name="Freeform 135"/>
            <p:cNvSpPr>
              <a:spLocks/>
            </p:cNvSpPr>
            <p:nvPr/>
          </p:nvSpPr>
          <p:spPr bwMode="auto">
            <a:xfrm>
              <a:off x="3116263" y="1385888"/>
              <a:ext cx="1255713" cy="2343150"/>
            </a:xfrm>
            <a:custGeom>
              <a:avLst/>
              <a:gdLst>
                <a:gd name="T0" fmla="*/ 15 w 791"/>
                <a:gd name="T1" fmla="*/ 654 h 1476"/>
                <a:gd name="T2" fmla="*/ 30 w 791"/>
                <a:gd name="T3" fmla="*/ 555 h 1476"/>
                <a:gd name="T4" fmla="*/ 53 w 791"/>
                <a:gd name="T5" fmla="*/ 494 h 1476"/>
                <a:gd name="T6" fmla="*/ 69 w 791"/>
                <a:gd name="T7" fmla="*/ 472 h 1476"/>
                <a:gd name="T8" fmla="*/ 91 w 791"/>
                <a:gd name="T9" fmla="*/ 137 h 1476"/>
                <a:gd name="T10" fmla="*/ 107 w 791"/>
                <a:gd name="T11" fmla="*/ 243 h 1476"/>
                <a:gd name="T12" fmla="*/ 129 w 791"/>
                <a:gd name="T13" fmla="*/ 266 h 1476"/>
                <a:gd name="T14" fmla="*/ 145 w 791"/>
                <a:gd name="T15" fmla="*/ 182 h 1476"/>
                <a:gd name="T16" fmla="*/ 160 w 791"/>
                <a:gd name="T17" fmla="*/ 365 h 1476"/>
                <a:gd name="T18" fmla="*/ 183 w 791"/>
                <a:gd name="T19" fmla="*/ 449 h 1476"/>
                <a:gd name="T20" fmla="*/ 198 w 791"/>
                <a:gd name="T21" fmla="*/ 479 h 1476"/>
                <a:gd name="T22" fmla="*/ 221 w 791"/>
                <a:gd name="T23" fmla="*/ 669 h 1476"/>
                <a:gd name="T24" fmla="*/ 236 w 791"/>
                <a:gd name="T25" fmla="*/ 1050 h 1476"/>
                <a:gd name="T26" fmla="*/ 259 w 791"/>
                <a:gd name="T27" fmla="*/ 1134 h 1476"/>
                <a:gd name="T28" fmla="*/ 274 w 791"/>
                <a:gd name="T29" fmla="*/ 1362 h 1476"/>
                <a:gd name="T30" fmla="*/ 297 w 791"/>
                <a:gd name="T31" fmla="*/ 1331 h 1476"/>
                <a:gd name="T32" fmla="*/ 312 w 791"/>
                <a:gd name="T33" fmla="*/ 1408 h 1476"/>
                <a:gd name="T34" fmla="*/ 327 w 791"/>
                <a:gd name="T35" fmla="*/ 1392 h 1476"/>
                <a:gd name="T36" fmla="*/ 350 w 791"/>
                <a:gd name="T37" fmla="*/ 1362 h 1476"/>
                <a:gd name="T38" fmla="*/ 365 w 791"/>
                <a:gd name="T39" fmla="*/ 1362 h 1476"/>
                <a:gd name="T40" fmla="*/ 388 w 791"/>
                <a:gd name="T41" fmla="*/ 1370 h 1476"/>
                <a:gd name="T42" fmla="*/ 411 w 791"/>
                <a:gd name="T43" fmla="*/ 1354 h 1476"/>
                <a:gd name="T44" fmla="*/ 426 w 791"/>
                <a:gd name="T45" fmla="*/ 1385 h 1476"/>
                <a:gd name="T46" fmla="*/ 449 w 791"/>
                <a:gd name="T47" fmla="*/ 1423 h 1476"/>
                <a:gd name="T48" fmla="*/ 464 w 791"/>
                <a:gd name="T49" fmla="*/ 1438 h 1476"/>
                <a:gd name="T50" fmla="*/ 487 w 791"/>
                <a:gd name="T51" fmla="*/ 1210 h 1476"/>
                <a:gd name="T52" fmla="*/ 502 w 791"/>
                <a:gd name="T53" fmla="*/ 1004 h 1476"/>
                <a:gd name="T54" fmla="*/ 517 w 791"/>
                <a:gd name="T55" fmla="*/ 905 h 1476"/>
                <a:gd name="T56" fmla="*/ 540 w 791"/>
                <a:gd name="T57" fmla="*/ 867 h 1476"/>
                <a:gd name="T58" fmla="*/ 555 w 791"/>
                <a:gd name="T59" fmla="*/ 1027 h 1476"/>
                <a:gd name="T60" fmla="*/ 578 w 791"/>
                <a:gd name="T61" fmla="*/ 1111 h 1476"/>
                <a:gd name="T62" fmla="*/ 594 w 791"/>
                <a:gd name="T63" fmla="*/ 1042 h 1476"/>
                <a:gd name="T64" fmla="*/ 616 w 791"/>
                <a:gd name="T65" fmla="*/ 959 h 1476"/>
                <a:gd name="T66" fmla="*/ 632 w 791"/>
                <a:gd name="T67" fmla="*/ 715 h 1476"/>
                <a:gd name="T68" fmla="*/ 654 w 791"/>
                <a:gd name="T69" fmla="*/ 707 h 1476"/>
                <a:gd name="T70" fmla="*/ 670 w 791"/>
                <a:gd name="T71" fmla="*/ 570 h 1476"/>
                <a:gd name="T72" fmla="*/ 685 w 791"/>
                <a:gd name="T73" fmla="*/ 685 h 1476"/>
                <a:gd name="T74" fmla="*/ 708 w 791"/>
                <a:gd name="T75" fmla="*/ 921 h 1476"/>
                <a:gd name="T76" fmla="*/ 723 w 791"/>
                <a:gd name="T77" fmla="*/ 738 h 1476"/>
                <a:gd name="T78" fmla="*/ 746 w 791"/>
                <a:gd name="T79" fmla="*/ 822 h 1476"/>
                <a:gd name="T80" fmla="*/ 761 w 791"/>
                <a:gd name="T81" fmla="*/ 822 h 1476"/>
                <a:gd name="T82" fmla="*/ 784 w 791"/>
                <a:gd name="T83" fmla="*/ 913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91" h="1476">
                  <a:moveTo>
                    <a:pt x="0" y="662"/>
                  </a:moveTo>
                  <a:lnTo>
                    <a:pt x="8" y="593"/>
                  </a:lnTo>
                  <a:lnTo>
                    <a:pt x="15" y="654"/>
                  </a:lnTo>
                  <a:lnTo>
                    <a:pt x="23" y="647"/>
                  </a:lnTo>
                  <a:lnTo>
                    <a:pt x="30" y="578"/>
                  </a:lnTo>
                  <a:lnTo>
                    <a:pt x="30" y="555"/>
                  </a:lnTo>
                  <a:lnTo>
                    <a:pt x="38" y="479"/>
                  </a:lnTo>
                  <a:lnTo>
                    <a:pt x="46" y="456"/>
                  </a:lnTo>
                  <a:lnTo>
                    <a:pt x="53" y="494"/>
                  </a:lnTo>
                  <a:lnTo>
                    <a:pt x="61" y="472"/>
                  </a:lnTo>
                  <a:lnTo>
                    <a:pt x="61" y="464"/>
                  </a:lnTo>
                  <a:lnTo>
                    <a:pt x="69" y="472"/>
                  </a:lnTo>
                  <a:lnTo>
                    <a:pt x="76" y="464"/>
                  </a:lnTo>
                  <a:lnTo>
                    <a:pt x="84" y="312"/>
                  </a:lnTo>
                  <a:lnTo>
                    <a:pt x="91" y="137"/>
                  </a:lnTo>
                  <a:lnTo>
                    <a:pt x="99" y="0"/>
                  </a:lnTo>
                  <a:lnTo>
                    <a:pt x="99" y="45"/>
                  </a:lnTo>
                  <a:lnTo>
                    <a:pt x="107" y="243"/>
                  </a:lnTo>
                  <a:lnTo>
                    <a:pt x="114" y="289"/>
                  </a:lnTo>
                  <a:lnTo>
                    <a:pt x="122" y="411"/>
                  </a:lnTo>
                  <a:lnTo>
                    <a:pt x="129" y="266"/>
                  </a:lnTo>
                  <a:lnTo>
                    <a:pt x="129" y="297"/>
                  </a:lnTo>
                  <a:lnTo>
                    <a:pt x="137" y="266"/>
                  </a:lnTo>
                  <a:lnTo>
                    <a:pt x="145" y="182"/>
                  </a:lnTo>
                  <a:lnTo>
                    <a:pt x="152" y="76"/>
                  </a:lnTo>
                  <a:lnTo>
                    <a:pt x="160" y="274"/>
                  </a:lnTo>
                  <a:lnTo>
                    <a:pt x="160" y="365"/>
                  </a:lnTo>
                  <a:lnTo>
                    <a:pt x="167" y="555"/>
                  </a:lnTo>
                  <a:lnTo>
                    <a:pt x="175" y="593"/>
                  </a:lnTo>
                  <a:lnTo>
                    <a:pt x="183" y="449"/>
                  </a:lnTo>
                  <a:lnTo>
                    <a:pt x="190" y="456"/>
                  </a:lnTo>
                  <a:lnTo>
                    <a:pt x="198" y="342"/>
                  </a:lnTo>
                  <a:lnTo>
                    <a:pt x="198" y="479"/>
                  </a:lnTo>
                  <a:lnTo>
                    <a:pt x="205" y="502"/>
                  </a:lnTo>
                  <a:lnTo>
                    <a:pt x="213" y="570"/>
                  </a:lnTo>
                  <a:lnTo>
                    <a:pt x="221" y="669"/>
                  </a:lnTo>
                  <a:lnTo>
                    <a:pt x="228" y="837"/>
                  </a:lnTo>
                  <a:lnTo>
                    <a:pt x="228" y="905"/>
                  </a:lnTo>
                  <a:lnTo>
                    <a:pt x="236" y="1050"/>
                  </a:lnTo>
                  <a:lnTo>
                    <a:pt x="244" y="1080"/>
                  </a:lnTo>
                  <a:lnTo>
                    <a:pt x="251" y="1088"/>
                  </a:lnTo>
                  <a:lnTo>
                    <a:pt x="259" y="1134"/>
                  </a:lnTo>
                  <a:lnTo>
                    <a:pt x="259" y="1210"/>
                  </a:lnTo>
                  <a:lnTo>
                    <a:pt x="266" y="1240"/>
                  </a:lnTo>
                  <a:lnTo>
                    <a:pt x="274" y="1362"/>
                  </a:lnTo>
                  <a:lnTo>
                    <a:pt x="282" y="1385"/>
                  </a:lnTo>
                  <a:lnTo>
                    <a:pt x="289" y="1339"/>
                  </a:lnTo>
                  <a:lnTo>
                    <a:pt x="297" y="1331"/>
                  </a:lnTo>
                  <a:lnTo>
                    <a:pt x="297" y="1408"/>
                  </a:lnTo>
                  <a:lnTo>
                    <a:pt x="304" y="1392"/>
                  </a:lnTo>
                  <a:lnTo>
                    <a:pt x="312" y="1408"/>
                  </a:lnTo>
                  <a:lnTo>
                    <a:pt x="320" y="1362"/>
                  </a:lnTo>
                  <a:lnTo>
                    <a:pt x="327" y="1408"/>
                  </a:lnTo>
                  <a:lnTo>
                    <a:pt x="327" y="1392"/>
                  </a:lnTo>
                  <a:lnTo>
                    <a:pt x="335" y="1392"/>
                  </a:lnTo>
                  <a:lnTo>
                    <a:pt x="342" y="1377"/>
                  </a:lnTo>
                  <a:lnTo>
                    <a:pt x="350" y="1362"/>
                  </a:lnTo>
                  <a:lnTo>
                    <a:pt x="358" y="1301"/>
                  </a:lnTo>
                  <a:lnTo>
                    <a:pt x="358" y="1316"/>
                  </a:lnTo>
                  <a:lnTo>
                    <a:pt x="365" y="1362"/>
                  </a:lnTo>
                  <a:lnTo>
                    <a:pt x="373" y="1324"/>
                  </a:lnTo>
                  <a:lnTo>
                    <a:pt x="380" y="1331"/>
                  </a:lnTo>
                  <a:lnTo>
                    <a:pt x="388" y="1370"/>
                  </a:lnTo>
                  <a:lnTo>
                    <a:pt x="396" y="1392"/>
                  </a:lnTo>
                  <a:lnTo>
                    <a:pt x="403" y="1392"/>
                  </a:lnTo>
                  <a:lnTo>
                    <a:pt x="411" y="1354"/>
                  </a:lnTo>
                  <a:lnTo>
                    <a:pt x="419" y="1347"/>
                  </a:lnTo>
                  <a:lnTo>
                    <a:pt x="426" y="1324"/>
                  </a:lnTo>
                  <a:lnTo>
                    <a:pt x="426" y="1385"/>
                  </a:lnTo>
                  <a:lnTo>
                    <a:pt x="434" y="1392"/>
                  </a:lnTo>
                  <a:lnTo>
                    <a:pt x="441" y="1377"/>
                  </a:lnTo>
                  <a:lnTo>
                    <a:pt x="449" y="1423"/>
                  </a:lnTo>
                  <a:lnTo>
                    <a:pt x="457" y="1476"/>
                  </a:lnTo>
                  <a:lnTo>
                    <a:pt x="457" y="1438"/>
                  </a:lnTo>
                  <a:lnTo>
                    <a:pt x="464" y="1438"/>
                  </a:lnTo>
                  <a:lnTo>
                    <a:pt x="472" y="1385"/>
                  </a:lnTo>
                  <a:lnTo>
                    <a:pt x="479" y="1255"/>
                  </a:lnTo>
                  <a:lnTo>
                    <a:pt x="487" y="1210"/>
                  </a:lnTo>
                  <a:lnTo>
                    <a:pt x="487" y="1194"/>
                  </a:lnTo>
                  <a:lnTo>
                    <a:pt x="495" y="1156"/>
                  </a:lnTo>
                  <a:lnTo>
                    <a:pt x="502" y="1004"/>
                  </a:lnTo>
                  <a:lnTo>
                    <a:pt x="510" y="966"/>
                  </a:lnTo>
                  <a:lnTo>
                    <a:pt x="517" y="1004"/>
                  </a:lnTo>
                  <a:lnTo>
                    <a:pt x="517" y="905"/>
                  </a:lnTo>
                  <a:lnTo>
                    <a:pt x="525" y="890"/>
                  </a:lnTo>
                  <a:lnTo>
                    <a:pt x="533" y="867"/>
                  </a:lnTo>
                  <a:lnTo>
                    <a:pt x="540" y="867"/>
                  </a:lnTo>
                  <a:lnTo>
                    <a:pt x="548" y="882"/>
                  </a:lnTo>
                  <a:lnTo>
                    <a:pt x="555" y="1004"/>
                  </a:lnTo>
                  <a:lnTo>
                    <a:pt x="555" y="1027"/>
                  </a:lnTo>
                  <a:lnTo>
                    <a:pt x="563" y="1004"/>
                  </a:lnTo>
                  <a:lnTo>
                    <a:pt x="571" y="966"/>
                  </a:lnTo>
                  <a:lnTo>
                    <a:pt x="578" y="1111"/>
                  </a:lnTo>
                  <a:lnTo>
                    <a:pt x="586" y="1103"/>
                  </a:lnTo>
                  <a:lnTo>
                    <a:pt x="586" y="989"/>
                  </a:lnTo>
                  <a:lnTo>
                    <a:pt x="594" y="1042"/>
                  </a:lnTo>
                  <a:lnTo>
                    <a:pt x="601" y="1050"/>
                  </a:lnTo>
                  <a:lnTo>
                    <a:pt x="609" y="981"/>
                  </a:lnTo>
                  <a:lnTo>
                    <a:pt x="616" y="959"/>
                  </a:lnTo>
                  <a:lnTo>
                    <a:pt x="616" y="867"/>
                  </a:lnTo>
                  <a:lnTo>
                    <a:pt x="624" y="761"/>
                  </a:lnTo>
                  <a:lnTo>
                    <a:pt x="632" y="715"/>
                  </a:lnTo>
                  <a:lnTo>
                    <a:pt x="639" y="799"/>
                  </a:lnTo>
                  <a:lnTo>
                    <a:pt x="647" y="768"/>
                  </a:lnTo>
                  <a:lnTo>
                    <a:pt x="654" y="707"/>
                  </a:lnTo>
                  <a:lnTo>
                    <a:pt x="654" y="692"/>
                  </a:lnTo>
                  <a:lnTo>
                    <a:pt x="662" y="570"/>
                  </a:lnTo>
                  <a:lnTo>
                    <a:pt x="670" y="570"/>
                  </a:lnTo>
                  <a:lnTo>
                    <a:pt x="677" y="593"/>
                  </a:lnTo>
                  <a:lnTo>
                    <a:pt x="685" y="631"/>
                  </a:lnTo>
                  <a:lnTo>
                    <a:pt x="685" y="685"/>
                  </a:lnTo>
                  <a:lnTo>
                    <a:pt x="692" y="746"/>
                  </a:lnTo>
                  <a:lnTo>
                    <a:pt x="700" y="860"/>
                  </a:lnTo>
                  <a:lnTo>
                    <a:pt x="708" y="921"/>
                  </a:lnTo>
                  <a:lnTo>
                    <a:pt x="715" y="814"/>
                  </a:lnTo>
                  <a:lnTo>
                    <a:pt x="715" y="768"/>
                  </a:lnTo>
                  <a:lnTo>
                    <a:pt x="723" y="738"/>
                  </a:lnTo>
                  <a:lnTo>
                    <a:pt x="730" y="753"/>
                  </a:lnTo>
                  <a:lnTo>
                    <a:pt x="738" y="860"/>
                  </a:lnTo>
                  <a:lnTo>
                    <a:pt x="746" y="822"/>
                  </a:lnTo>
                  <a:lnTo>
                    <a:pt x="746" y="738"/>
                  </a:lnTo>
                  <a:lnTo>
                    <a:pt x="753" y="776"/>
                  </a:lnTo>
                  <a:lnTo>
                    <a:pt x="761" y="822"/>
                  </a:lnTo>
                  <a:lnTo>
                    <a:pt x="769" y="913"/>
                  </a:lnTo>
                  <a:lnTo>
                    <a:pt x="776" y="913"/>
                  </a:lnTo>
                  <a:lnTo>
                    <a:pt x="784" y="913"/>
                  </a:lnTo>
                  <a:lnTo>
                    <a:pt x="784" y="943"/>
                  </a:lnTo>
                  <a:lnTo>
                    <a:pt x="791" y="1103"/>
                  </a:lnTo>
                </a:path>
              </a:pathLst>
            </a:custGeom>
            <a:noFill/>
            <a:ln w="28575" cap="flat">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02" name="Freeform 136"/>
            <p:cNvSpPr>
              <a:spLocks/>
            </p:cNvSpPr>
            <p:nvPr/>
          </p:nvSpPr>
          <p:spPr bwMode="auto">
            <a:xfrm>
              <a:off x="4371975" y="2473325"/>
              <a:ext cx="1257300" cy="1352550"/>
            </a:xfrm>
            <a:custGeom>
              <a:avLst/>
              <a:gdLst>
                <a:gd name="T0" fmla="*/ 16 w 792"/>
                <a:gd name="T1" fmla="*/ 563 h 852"/>
                <a:gd name="T2" fmla="*/ 31 w 792"/>
                <a:gd name="T3" fmla="*/ 654 h 852"/>
                <a:gd name="T4" fmla="*/ 54 w 792"/>
                <a:gd name="T5" fmla="*/ 502 h 852"/>
                <a:gd name="T6" fmla="*/ 69 w 792"/>
                <a:gd name="T7" fmla="*/ 433 h 852"/>
                <a:gd name="T8" fmla="*/ 92 w 792"/>
                <a:gd name="T9" fmla="*/ 479 h 852"/>
                <a:gd name="T10" fmla="*/ 107 w 792"/>
                <a:gd name="T11" fmla="*/ 441 h 852"/>
                <a:gd name="T12" fmla="*/ 122 w 792"/>
                <a:gd name="T13" fmla="*/ 388 h 852"/>
                <a:gd name="T14" fmla="*/ 145 w 792"/>
                <a:gd name="T15" fmla="*/ 373 h 852"/>
                <a:gd name="T16" fmla="*/ 160 w 792"/>
                <a:gd name="T17" fmla="*/ 411 h 852"/>
                <a:gd name="T18" fmla="*/ 183 w 792"/>
                <a:gd name="T19" fmla="*/ 464 h 852"/>
                <a:gd name="T20" fmla="*/ 198 w 792"/>
                <a:gd name="T21" fmla="*/ 563 h 852"/>
                <a:gd name="T22" fmla="*/ 221 w 792"/>
                <a:gd name="T23" fmla="*/ 715 h 852"/>
                <a:gd name="T24" fmla="*/ 236 w 792"/>
                <a:gd name="T25" fmla="*/ 776 h 852"/>
                <a:gd name="T26" fmla="*/ 251 w 792"/>
                <a:gd name="T27" fmla="*/ 791 h 852"/>
                <a:gd name="T28" fmla="*/ 274 w 792"/>
                <a:gd name="T29" fmla="*/ 753 h 852"/>
                <a:gd name="T30" fmla="*/ 297 w 792"/>
                <a:gd name="T31" fmla="*/ 723 h 852"/>
                <a:gd name="T32" fmla="*/ 320 w 792"/>
                <a:gd name="T33" fmla="*/ 586 h 852"/>
                <a:gd name="T34" fmla="*/ 335 w 792"/>
                <a:gd name="T35" fmla="*/ 570 h 852"/>
                <a:gd name="T36" fmla="*/ 350 w 792"/>
                <a:gd name="T37" fmla="*/ 616 h 852"/>
                <a:gd name="T38" fmla="*/ 373 w 792"/>
                <a:gd name="T39" fmla="*/ 555 h 852"/>
                <a:gd name="T40" fmla="*/ 388 w 792"/>
                <a:gd name="T41" fmla="*/ 616 h 852"/>
                <a:gd name="T42" fmla="*/ 411 w 792"/>
                <a:gd name="T43" fmla="*/ 616 h 852"/>
                <a:gd name="T44" fmla="*/ 426 w 792"/>
                <a:gd name="T45" fmla="*/ 548 h 852"/>
                <a:gd name="T46" fmla="*/ 457 w 792"/>
                <a:gd name="T47" fmla="*/ 456 h 852"/>
                <a:gd name="T48" fmla="*/ 464 w 792"/>
                <a:gd name="T49" fmla="*/ 464 h 852"/>
                <a:gd name="T50" fmla="*/ 480 w 792"/>
                <a:gd name="T51" fmla="*/ 274 h 852"/>
                <a:gd name="T52" fmla="*/ 503 w 792"/>
                <a:gd name="T53" fmla="*/ 213 h 852"/>
                <a:gd name="T54" fmla="*/ 518 w 792"/>
                <a:gd name="T55" fmla="*/ 190 h 852"/>
                <a:gd name="T56" fmla="*/ 541 w 792"/>
                <a:gd name="T57" fmla="*/ 61 h 852"/>
                <a:gd name="T58" fmla="*/ 556 w 792"/>
                <a:gd name="T59" fmla="*/ 68 h 852"/>
                <a:gd name="T60" fmla="*/ 579 w 792"/>
                <a:gd name="T61" fmla="*/ 45 h 852"/>
                <a:gd name="T62" fmla="*/ 594 w 792"/>
                <a:gd name="T63" fmla="*/ 38 h 852"/>
                <a:gd name="T64" fmla="*/ 609 w 792"/>
                <a:gd name="T65" fmla="*/ 76 h 852"/>
                <a:gd name="T66" fmla="*/ 632 w 792"/>
                <a:gd name="T67" fmla="*/ 137 h 852"/>
                <a:gd name="T68" fmla="*/ 647 w 792"/>
                <a:gd name="T69" fmla="*/ 251 h 852"/>
                <a:gd name="T70" fmla="*/ 670 w 792"/>
                <a:gd name="T71" fmla="*/ 304 h 852"/>
                <a:gd name="T72" fmla="*/ 685 w 792"/>
                <a:gd name="T73" fmla="*/ 388 h 852"/>
                <a:gd name="T74" fmla="*/ 708 w 792"/>
                <a:gd name="T75" fmla="*/ 418 h 852"/>
                <a:gd name="T76" fmla="*/ 723 w 792"/>
                <a:gd name="T77" fmla="*/ 403 h 852"/>
                <a:gd name="T78" fmla="*/ 738 w 792"/>
                <a:gd name="T79" fmla="*/ 380 h 852"/>
                <a:gd name="T80" fmla="*/ 761 w 792"/>
                <a:gd name="T81" fmla="*/ 373 h 852"/>
                <a:gd name="T82" fmla="*/ 776 w 792"/>
                <a:gd name="T83" fmla="*/ 555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92" h="852">
                  <a:moveTo>
                    <a:pt x="0" y="418"/>
                  </a:moveTo>
                  <a:lnTo>
                    <a:pt x="8" y="479"/>
                  </a:lnTo>
                  <a:lnTo>
                    <a:pt x="16" y="563"/>
                  </a:lnTo>
                  <a:lnTo>
                    <a:pt x="23" y="624"/>
                  </a:lnTo>
                  <a:lnTo>
                    <a:pt x="23" y="654"/>
                  </a:lnTo>
                  <a:lnTo>
                    <a:pt x="31" y="654"/>
                  </a:lnTo>
                  <a:lnTo>
                    <a:pt x="38" y="616"/>
                  </a:lnTo>
                  <a:lnTo>
                    <a:pt x="46" y="570"/>
                  </a:lnTo>
                  <a:lnTo>
                    <a:pt x="54" y="502"/>
                  </a:lnTo>
                  <a:lnTo>
                    <a:pt x="54" y="471"/>
                  </a:lnTo>
                  <a:lnTo>
                    <a:pt x="61" y="411"/>
                  </a:lnTo>
                  <a:lnTo>
                    <a:pt x="69" y="433"/>
                  </a:lnTo>
                  <a:lnTo>
                    <a:pt x="76" y="471"/>
                  </a:lnTo>
                  <a:lnTo>
                    <a:pt x="84" y="487"/>
                  </a:lnTo>
                  <a:lnTo>
                    <a:pt x="92" y="479"/>
                  </a:lnTo>
                  <a:lnTo>
                    <a:pt x="92" y="471"/>
                  </a:lnTo>
                  <a:lnTo>
                    <a:pt x="99" y="494"/>
                  </a:lnTo>
                  <a:lnTo>
                    <a:pt x="107" y="441"/>
                  </a:lnTo>
                  <a:lnTo>
                    <a:pt x="114" y="456"/>
                  </a:lnTo>
                  <a:lnTo>
                    <a:pt x="122" y="471"/>
                  </a:lnTo>
                  <a:lnTo>
                    <a:pt x="122" y="388"/>
                  </a:lnTo>
                  <a:lnTo>
                    <a:pt x="130" y="327"/>
                  </a:lnTo>
                  <a:lnTo>
                    <a:pt x="137" y="342"/>
                  </a:lnTo>
                  <a:lnTo>
                    <a:pt x="145" y="373"/>
                  </a:lnTo>
                  <a:lnTo>
                    <a:pt x="153" y="357"/>
                  </a:lnTo>
                  <a:lnTo>
                    <a:pt x="153" y="403"/>
                  </a:lnTo>
                  <a:lnTo>
                    <a:pt x="160" y="411"/>
                  </a:lnTo>
                  <a:lnTo>
                    <a:pt x="168" y="464"/>
                  </a:lnTo>
                  <a:lnTo>
                    <a:pt x="175" y="411"/>
                  </a:lnTo>
                  <a:lnTo>
                    <a:pt x="183" y="464"/>
                  </a:lnTo>
                  <a:lnTo>
                    <a:pt x="191" y="441"/>
                  </a:lnTo>
                  <a:lnTo>
                    <a:pt x="191" y="426"/>
                  </a:lnTo>
                  <a:lnTo>
                    <a:pt x="198" y="563"/>
                  </a:lnTo>
                  <a:lnTo>
                    <a:pt x="206" y="669"/>
                  </a:lnTo>
                  <a:lnTo>
                    <a:pt x="213" y="723"/>
                  </a:lnTo>
                  <a:lnTo>
                    <a:pt x="221" y="715"/>
                  </a:lnTo>
                  <a:lnTo>
                    <a:pt x="221" y="745"/>
                  </a:lnTo>
                  <a:lnTo>
                    <a:pt x="229" y="745"/>
                  </a:lnTo>
                  <a:lnTo>
                    <a:pt x="236" y="776"/>
                  </a:lnTo>
                  <a:lnTo>
                    <a:pt x="244" y="745"/>
                  </a:lnTo>
                  <a:lnTo>
                    <a:pt x="251" y="768"/>
                  </a:lnTo>
                  <a:lnTo>
                    <a:pt x="251" y="791"/>
                  </a:lnTo>
                  <a:lnTo>
                    <a:pt x="259" y="852"/>
                  </a:lnTo>
                  <a:lnTo>
                    <a:pt x="267" y="837"/>
                  </a:lnTo>
                  <a:lnTo>
                    <a:pt x="274" y="753"/>
                  </a:lnTo>
                  <a:lnTo>
                    <a:pt x="282" y="715"/>
                  </a:lnTo>
                  <a:lnTo>
                    <a:pt x="289" y="692"/>
                  </a:lnTo>
                  <a:lnTo>
                    <a:pt x="297" y="723"/>
                  </a:lnTo>
                  <a:lnTo>
                    <a:pt x="305" y="677"/>
                  </a:lnTo>
                  <a:lnTo>
                    <a:pt x="312" y="616"/>
                  </a:lnTo>
                  <a:lnTo>
                    <a:pt x="320" y="586"/>
                  </a:lnTo>
                  <a:lnTo>
                    <a:pt x="320" y="639"/>
                  </a:lnTo>
                  <a:lnTo>
                    <a:pt x="328" y="586"/>
                  </a:lnTo>
                  <a:lnTo>
                    <a:pt x="335" y="570"/>
                  </a:lnTo>
                  <a:lnTo>
                    <a:pt x="343" y="601"/>
                  </a:lnTo>
                  <a:lnTo>
                    <a:pt x="350" y="639"/>
                  </a:lnTo>
                  <a:lnTo>
                    <a:pt x="350" y="616"/>
                  </a:lnTo>
                  <a:lnTo>
                    <a:pt x="358" y="601"/>
                  </a:lnTo>
                  <a:lnTo>
                    <a:pt x="366" y="593"/>
                  </a:lnTo>
                  <a:lnTo>
                    <a:pt x="373" y="555"/>
                  </a:lnTo>
                  <a:lnTo>
                    <a:pt x="381" y="578"/>
                  </a:lnTo>
                  <a:lnTo>
                    <a:pt x="381" y="608"/>
                  </a:lnTo>
                  <a:lnTo>
                    <a:pt x="388" y="616"/>
                  </a:lnTo>
                  <a:lnTo>
                    <a:pt x="396" y="578"/>
                  </a:lnTo>
                  <a:lnTo>
                    <a:pt x="404" y="616"/>
                  </a:lnTo>
                  <a:lnTo>
                    <a:pt x="411" y="616"/>
                  </a:lnTo>
                  <a:lnTo>
                    <a:pt x="419" y="593"/>
                  </a:lnTo>
                  <a:lnTo>
                    <a:pt x="419" y="555"/>
                  </a:lnTo>
                  <a:lnTo>
                    <a:pt x="426" y="548"/>
                  </a:lnTo>
                  <a:lnTo>
                    <a:pt x="434" y="548"/>
                  </a:lnTo>
                  <a:lnTo>
                    <a:pt x="442" y="502"/>
                  </a:lnTo>
                  <a:lnTo>
                    <a:pt x="457" y="456"/>
                  </a:lnTo>
                  <a:lnTo>
                    <a:pt x="449" y="456"/>
                  </a:lnTo>
                  <a:lnTo>
                    <a:pt x="457" y="456"/>
                  </a:lnTo>
                  <a:lnTo>
                    <a:pt x="464" y="464"/>
                  </a:lnTo>
                  <a:lnTo>
                    <a:pt x="472" y="403"/>
                  </a:lnTo>
                  <a:lnTo>
                    <a:pt x="480" y="373"/>
                  </a:lnTo>
                  <a:lnTo>
                    <a:pt x="480" y="274"/>
                  </a:lnTo>
                  <a:lnTo>
                    <a:pt x="487" y="197"/>
                  </a:lnTo>
                  <a:lnTo>
                    <a:pt x="495" y="190"/>
                  </a:lnTo>
                  <a:lnTo>
                    <a:pt x="503" y="213"/>
                  </a:lnTo>
                  <a:lnTo>
                    <a:pt x="510" y="205"/>
                  </a:lnTo>
                  <a:lnTo>
                    <a:pt x="510" y="251"/>
                  </a:lnTo>
                  <a:lnTo>
                    <a:pt x="518" y="190"/>
                  </a:lnTo>
                  <a:lnTo>
                    <a:pt x="525" y="197"/>
                  </a:lnTo>
                  <a:lnTo>
                    <a:pt x="533" y="159"/>
                  </a:lnTo>
                  <a:lnTo>
                    <a:pt x="541" y="61"/>
                  </a:lnTo>
                  <a:lnTo>
                    <a:pt x="548" y="53"/>
                  </a:lnTo>
                  <a:lnTo>
                    <a:pt x="548" y="30"/>
                  </a:lnTo>
                  <a:lnTo>
                    <a:pt x="556" y="68"/>
                  </a:lnTo>
                  <a:lnTo>
                    <a:pt x="563" y="167"/>
                  </a:lnTo>
                  <a:lnTo>
                    <a:pt x="571" y="137"/>
                  </a:lnTo>
                  <a:lnTo>
                    <a:pt x="579" y="45"/>
                  </a:lnTo>
                  <a:lnTo>
                    <a:pt x="579" y="91"/>
                  </a:lnTo>
                  <a:lnTo>
                    <a:pt x="586" y="83"/>
                  </a:lnTo>
                  <a:lnTo>
                    <a:pt x="594" y="38"/>
                  </a:lnTo>
                  <a:lnTo>
                    <a:pt x="601" y="0"/>
                  </a:lnTo>
                  <a:lnTo>
                    <a:pt x="609" y="0"/>
                  </a:lnTo>
                  <a:lnTo>
                    <a:pt x="609" y="76"/>
                  </a:lnTo>
                  <a:lnTo>
                    <a:pt x="617" y="114"/>
                  </a:lnTo>
                  <a:lnTo>
                    <a:pt x="624" y="182"/>
                  </a:lnTo>
                  <a:lnTo>
                    <a:pt x="632" y="137"/>
                  </a:lnTo>
                  <a:lnTo>
                    <a:pt x="639" y="175"/>
                  </a:lnTo>
                  <a:lnTo>
                    <a:pt x="639" y="220"/>
                  </a:lnTo>
                  <a:lnTo>
                    <a:pt x="647" y="251"/>
                  </a:lnTo>
                  <a:lnTo>
                    <a:pt x="655" y="220"/>
                  </a:lnTo>
                  <a:lnTo>
                    <a:pt x="662" y="228"/>
                  </a:lnTo>
                  <a:lnTo>
                    <a:pt x="670" y="304"/>
                  </a:lnTo>
                  <a:lnTo>
                    <a:pt x="678" y="304"/>
                  </a:lnTo>
                  <a:lnTo>
                    <a:pt x="678" y="350"/>
                  </a:lnTo>
                  <a:lnTo>
                    <a:pt x="685" y="388"/>
                  </a:lnTo>
                  <a:lnTo>
                    <a:pt x="693" y="395"/>
                  </a:lnTo>
                  <a:lnTo>
                    <a:pt x="700" y="388"/>
                  </a:lnTo>
                  <a:lnTo>
                    <a:pt x="708" y="418"/>
                  </a:lnTo>
                  <a:lnTo>
                    <a:pt x="708" y="403"/>
                  </a:lnTo>
                  <a:lnTo>
                    <a:pt x="716" y="395"/>
                  </a:lnTo>
                  <a:lnTo>
                    <a:pt x="723" y="403"/>
                  </a:lnTo>
                  <a:lnTo>
                    <a:pt x="731" y="373"/>
                  </a:lnTo>
                  <a:lnTo>
                    <a:pt x="738" y="357"/>
                  </a:lnTo>
                  <a:lnTo>
                    <a:pt x="738" y="380"/>
                  </a:lnTo>
                  <a:lnTo>
                    <a:pt x="746" y="441"/>
                  </a:lnTo>
                  <a:lnTo>
                    <a:pt x="754" y="403"/>
                  </a:lnTo>
                  <a:lnTo>
                    <a:pt x="761" y="373"/>
                  </a:lnTo>
                  <a:lnTo>
                    <a:pt x="769" y="403"/>
                  </a:lnTo>
                  <a:lnTo>
                    <a:pt x="776" y="411"/>
                  </a:lnTo>
                  <a:lnTo>
                    <a:pt x="776" y="555"/>
                  </a:lnTo>
                  <a:lnTo>
                    <a:pt x="784" y="525"/>
                  </a:lnTo>
                  <a:lnTo>
                    <a:pt x="792" y="578"/>
                  </a:lnTo>
                </a:path>
              </a:pathLst>
            </a:custGeom>
            <a:noFill/>
            <a:ln w="28575" cap="flat">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03" name="Freeform 137"/>
            <p:cNvSpPr>
              <a:spLocks/>
            </p:cNvSpPr>
            <p:nvPr/>
          </p:nvSpPr>
          <p:spPr bwMode="auto">
            <a:xfrm>
              <a:off x="5629275" y="3378200"/>
              <a:ext cx="1268413" cy="460375"/>
            </a:xfrm>
            <a:custGeom>
              <a:avLst/>
              <a:gdLst>
                <a:gd name="T0" fmla="*/ 15 w 799"/>
                <a:gd name="T1" fmla="*/ 107 h 290"/>
                <a:gd name="T2" fmla="*/ 30 w 799"/>
                <a:gd name="T3" fmla="*/ 198 h 290"/>
                <a:gd name="T4" fmla="*/ 45 w 799"/>
                <a:gd name="T5" fmla="*/ 198 h 290"/>
                <a:gd name="T6" fmla="*/ 68 w 799"/>
                <a:gd name="T7" fmla="*/ 213 h 290"/>
                <a:gd name="T8" fmla="*/ 83 w 799"/>
                <a:gd name="T9" fmla="*/ 69 h 290"/>
                <a:gd name="T10" fmla="*/ 106 w 799"/>
                <a:gd name="T11" fmla="*/ 0 h 290"/>
                <a:gd name="T12" fmla="*/ 121 w 799"/>
                <a:gd name="T13" fmla="*/ 16 h 290"/>
                <a:gd name="T14" fmla="*/ 144 w 799"/>
                <a:gd name="T15" fmla="*/ 23 h 290"/>
                <a:gd name="T16" fmla="*/ 159 w 799"/>
                <a:gd name="T17" fmla="*/ 153 h 290"/>
                <a:gd name="T18" fmla="*/ 182 w 799"/>
                <a:gd name="T19" fmla="*/ 183 h 290"/>
                <a:gd name="T20" fmla="*/ 205 w 799"/>
                <a:gd name="T21" fmla="*/ 160 h 290"/>
                <a:gd name="T22" fmla="*/ 220 w 799"/>
                <a:gd name="T23" fmla="*/ 168 h 290"/>
                <a:gd name="T24" fmla="*/ 243 w 799"/>
                <a:gd name="T25" fmla="*/ 198 h 290"/>
                <a:gd name="T26" fmla="*/ 266 w 799"/>
                <a:gd name="T27" fmla="*/ 213 h 290"/>
                <a:gd name="T28" fmla="*/ 281 w 799"/>
                <a:gd name="T29" fmla="*/ 213 h 290"/>
                <a:gd name="T30" fmla="*/ 304 w 799"/>
                <a:gd name="T31" fmla="*/ 274 h 290"/>
                <a:gd name="T32" fmla="*/ 319 w 799"/>
                <a:gd name="T33" fmla="*/ 259 h 290"/>
                <a:gd name="T34" fmla="*/ 342 w 799"/>
                <a:gd name="T35" fmla="*/ 251 h 290"/>
                <a:gd name="T36" fmla="*/ 357 w 799"/>
                <a:gd name="T37" fmla="*/ 282 h 290"/>
                <a:gd name="T38" fmla="*/ 372 w 799"/>
                <a:gd name="T39" fmla="*/ 236 h 290"/>
                <a:gd name="T40" fmla="*/ 395 w 799"/>
                <a:gd name="T41" fmla="*/ 198 h 290"/>
                <a:gd name="T42" fmla="*/ 411 w 799"/>
                <a:gd name="T43" fmla="*/ 153 h 290"/>
                <a:gd name="T44" fmla="*/ 433 w 799"/>
                <a:gd name="T45" fmla="*/ 107 h 290"/>
                <a:gd name="T46" fmla="*/ 449 w 799"/>
                <a:gd name="T47" fmla="*/ 61 h 290"/>
                <a:gd name="T48" fmla="*/ 471 w 799"/>
                <a:gd name="T49" fmla="*/ 69 h 290"/>
                <a:gd name="T50" fmla="*/ 487 w 799"/>
                <a:gd name="T51" fmla="*/ 130 h 290"/>
                <a:gd name="T52" fmla="*/ 502 w 799"/>
                <a:gd name="T53" fmla="*/ 23 h 290"/>
                <a:gd name="T54" fmla="*/ 525 w 799"/>
                <a:gd name="T55" fmla="*/ 168 h 290"/>
                <a:gd name="T56" fmla="*/ 540 w 799"/>
                <a:gd name="T57" fmla="*/ 46 h 290"/>
                <a:gd name="T58" fmla="*/ 563 w 799"/>
                <a:gd name="T59" fmla="*/ 137 h 290"/>
                <a:gd name="T60" fmla="*/ 578 w 799"/>
                <a:gd name="T61" fmla="*/ 236 h 290"/>
                <a:gd name="T62" fmla="*/ 601 w 799"/>
                <a:gd name="T63" fmla="*/ 183 h 290"/>
                <a:gd name="T64" fmla="*/ 616 w 799"/>
                <a:gd name="T65" fmla="*/ 191 h 290"/>
                <a:gd name="T66" fmla="*/ 631 w 799"/>
                <a:gd name="T67" fmla="*/ 213 h 290"/>
                <a:gd name="T68" fmla="*/ 654 w 799"/>
                <a:gd name="T69" fmla="*/ 153 h 290"/>
                <a:gd name="T70" fmla="*/ 677 w 799"/>
                <a:gd name="T71" fmla="*/ 99 h 290"/>
                <a:gd name="T72" fmla="*/ 700 w 799"/>
                <a:gd name="T73" fmla="*/ 198 h 290"/>
                <a:gd name="T74" fmla="*/ 715 w 799"/>
                <a:gd name="T75" fmla="*/ 206 h 290"/>
                <a:gd name="T76" fmla="*/ 730 w 799"/>
                <a:gd name="T77" fmla="*/ 198 h 290"/>
                <a:gd name="T78" fmla="*/ 753 w 799"/>
                <a:gd name="T79" fmla="*/ 282 h 290"/>
                <a:gd name="T80" fmla="*/ 768 w 799"/>
                <a:gd name="T81" fmla="*/ 130 h 290"/>
                <a:gd name="T82" fmla="*/ 791 w 799"/>
                <a:gd name="T83" fmla="*/ 16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99" h="290">
                  <a:moveTo>
                    <a:pt x="0" y="8"/>
                  </a:moveTo>
                  <a:lnTo>
                    <a:pt x="7" y="38"/>
                  </a:lnTo>
                  <a:lnTo>
                    <a:pt x="15" y="107"/>
                  </a:lnTo>
                  <a:lnTo>
                    <a:pt x="15" y="137"/>
                  </a:lnTo>
                  <a:lnTo>
                    <a:pt x="22" y="221"/>
                  </a:lnTo>
                  <a:lnTo>
                    <a:pt x="30" y="198"/>
                  </a:lnTo>
                  <a:lnTo>
                    <a:pt x="38" y="198"/>
                  </a:lnTo>
                  <a:lnTo>
                    <a:pt x="45" y="206"/>
                  </a:lnTo>
                  <a:lnTo>
                    <a:pt x="45" y="198"/>
                  </a:lnTo>
                  <a:lnTo>
                    <a:pt x="53" y="213"/>
                  </a:lnTo>
                  <a:lnTo>
                    <a:pt x="61" y="198"/>
                  </a:lnTo>
                  <a:lnTo>
                    <a:pt x="68" y="213"/>
                  </a:lnTo>
                  <a:lnTo>
                    <a:pt x="76" y="137"/>
                  </a:lnTo>
                  <a:lnTo>
                    <a:pt x="91" y="69"/>
                  </a:lnTo>
                  <a:lnTo>
                    <a:pt x="83" y="69"/>
                  </a:lnTo>
                  <a:lnTo>
                    <a:pt x="91" y="69"/>
                  </a:lnTo>
                  <a:lnTo>
                    <a:pt x="99" y="8"/>
                  </a:lnTo>
                  <a:lnTo>
                    <a:pt x="106" y="0"/>
                  </a:lnTo>
                  <a:lnTo>
                    <a:pt x="114" y="8"/>
                  </a:lnTo>
                  <a:lnTo>
                    <a:pt x="114" y="23"/>
                  </a:lnTo>
                  <a:lnTo>
                    <a:pt x="121" y="16"/>
                  </a:lnTo>
                  <a:lnTo>
                    <a:pt x="129" y="16"/>
                  </a:lnTo>
                  <a:lnTo>
                    <a:pt x="137" y="23"/>
                  </a:lnTo>
                  <a:lnTo>
                    <a:pt x="144" y="23"/>
                  </a:lnTo>
                  <a:lnTo>
                    <a:pt x="144" y="76"/>
                  </a:lnTo>
                  <a:lnTo>
                    <a:pt x="152" y="168"/>
                  </a:lnTo>
                  <a:lnTo>
                    <a:pt x="159" y="153"/>
                  </a:lnTo>
                  <a:lnTo>
                    <a:pt x="167" y="153"/>
                  </a:lnTo>
                  <a:lnTo>
                    <a:pt x="175" y="175"/>
                  </a:lnTo>
                  <a:lnTo>
                    <a:pt x="182" y="183"/>
                  </a:lnTo>
                  <a:lnTo>
                    <a:pt x="190" y="191"/>
                  </a:lnTo>
                  <a:lnTo>
                    <a:pt x="197" y="198"/>
                  </a:lnTo>
                  <a:lnTo>
                    <a:pt x="205" y="160"/>
                  </a:lnTo>
                  <a:lnTo>
                    <a:pt x="220" y="168"/>
                  </a:lnTo>
                  <a:lnTo>
                    <a:pt x="213" y="168"/>
                  </a:lnTo>
                  <a:lnTo>
                    <a:pt x="220" y="168"/>
                  </a:lnTo>
                  <a:lnTo>
                    <a:pt x="228" y="160"/>
                  </a:lnTo>
                  <a:lnTo>
                    <a:pt x="236" y="206"/>
                  </a:lnTo>
                  <a:lnTo>
                    <a:pt x="243" y="198"/>
                  </a:lnTo>
                  <a:lnTo>
                    <a:pt x="251" y="206"/>
                  </a:lnTo>
                  <a:lnTo>
                    <a:pt x="258" y="206"/>
                  </a:lnTo>
                  <a:lnTo>
                    <a:pt x="266" y="213"/>
                  </a:lnTo>
                  <a:lnTo>
                    <a:pt x="274" y="221"/>
                  </a:lnTo>
                  <a:lnTo>
                    <a:pt x="274" y="236"/>
                  </a:lnTo>
                  <a:lnTo>
                    <a:pt x="281" y="213"/>
                  </a:lnTo>
                  <a:lnTo>
                    <a:pt x="289" y="221"/>
                  </a:lnTo>
                  <a:lnTo>
                    <a:pt x="296" y="267"/>
                  </a:lnTo>
                  <a:lnTo>
                    <a:pt x="304" y="274"/>
                  </a:lnTo>
                  <a:lnTo>
                    <a:pt x="304" y="267"/>
                  </a:lnTo>
                  <a:lnTo>
                    <a:pt x="312" y="274"/>
                  </a:lnTo>
                  <a:lnTo>
                    <a:pt x="319" y="259"/>
                  </a:lnTo>
                  <a:lnTo>
                    <a:pt x="327" y="259"/>
                  </a:lnTo>
                  <a:lnTo>
                    <a:pt x="334" y="259"/>
                  </a:lnTo>
                  <a:lnTo>
                    <a:pt x="342" y="251"/>
                  </a:lnTo>
                  <a:lnTo>
                    <a:pt x="342" y="259"/>
                  </a:lnTo>
                  <a:lnTo>
                    <a:pt x="350" y="267"/>
                  </a:lnTo>
                  <a:lnTo>
                    <a:pt x="357" y="282"/>
                  </a:lnTo>
                  <a:lnTo>
                    <a:pt x="365" y="290"/>
                  </a:lnTo>
                  <a:lnTo>
                    <a:pt x="372" y="259"/>
                  </a:lnTo>
                  <a:lnTo>
                    <a:pt x="372" y="236"/>
                  </a:lnTo>
                  <a:lnTo>
                    <a:pt x="380" y="213"/>
                  </a:lnTo>
                  <a:lnTo>
                    <a:pt x="388" y="198"/>
                  </a:lnTo>
                  <a:lnTo>
                    <a:pt x="395" y="198"/>
                  </a:lnTo>
                  <a:lnTo>
                    <a:pt x="403" y="198"/>
                  </a:lnTo>
                  <a:lnTo>
                    <a:pt x="403" y="175"/>
                  </a:lnTo>
                  <a:lnTo>
                    <a:pt x="411" y="153"/>
                  </a:lnTo>
                  <a:lnTo>
                    <a:pt x="418" y="115"/>
                  </a:lnTo>
                  <a:lnTo>
                    <a:pt x="426" y="115"/>
                  </a:lnTo>
                  <a:lnTo>
                    <a:pt x="433" y="107"/>
                  </a:lnTo>
                  <a:lnTo>
                    <a:pt x="433" y="54"/>
                  </a:lnTo>
                  <a:lnTo>
                    <a:pt x="441" y="69"/>
                  </a:lnTo>
                  <a:lnTo>
                    <a:pt x="449" y="61"/>
                  </a:lnTo>
                  <a:lnTo>
                    <a:pt x="456" y="84"/>
                  </a:lnTo>
                  <a:lnTo>
                    <a:pt x="464" y="92"/>
                  </a:lnTo>
                  <a:lnTo>
                    <a:pt x="471" y="69"/>
                  </a:lnTo>
                  <a:lnTo>
                    <a:pt x="471" y="38"/>
                  </a:lnTo>
                  <a:lnTo>
                    <a:pt x="479" y="31"/>
                  </a:lnTo>
                  <a:lnTo>
                    <a:pt x="487" y="130"/>
                  </a:lnTo>
                  <a:lnTo>
                    <a:pt x="494" y="84"/>
                  </a:lnTo>
                  <a:lnTo>
                    <a:pt x="502" y="99"/>
                  </a:lnTo>
                  <a:lnTo>
                    <a:pt x="502" y="23"/>
                  </a:lnTo>
                  <a:lnTo>
                    <a:pt x="509" y="76"/>
                  </a:lnTo>
                  <a:lnTo>
                    <a:pt x="517" y="107"/>
                  </a:lnTo>
                  <a:lnTo>
                    <a:pt x="525" y="168"/>
                  </a:lnTo>
                  <a:lnTo>
                    <a:pt x="532" y="145"/>
                  </a:lnTo>
                  <a:lnTo>
                    <a:pt x="532" y="122"/>
                  </a:lnTo>
                  <a:lnTo>
                    <a:pt x="540" y="46"/>
                  </a:lnTo>
                  <a:lnTo>
                    <a:pt x="548" y="69"/>
                  </a:lnTo>
                  <a:lnTo>
                    <a:pt x="555" y="99"/>
                  </a:lnTo>
                  <a:lnTo>
                    <a:pt x="563" y="137"/>
                  </a:lnTo>
                  <a:lnTo>
                    <a:pt x="570" y="183"/>
                  </a:lnTo>
                  <a:lnTo>
                    <a:pt x="570" y="191"/>
                  </a:lnTo>
                  <a:lnTo>
                    <a:pt x="578" y="236"/>
                  </a:lnTo>
                  <a:lnTo>
                    <a:pt x="586" y="229"/>
                  </a:lnTo>
                  <a:lnTo>
                    <a:pt x="593" y="206"/>
                  </a:lnTo>
                  <a:lnTo>
                    <a:pt x="601" y="183"/>
                  </a:lnTo>
                  <a:lnTo>
                    <a:pt x="601" y="206"/>
                  </a:lnTo>
                  <a:lnTo>
                    <a:pt x="608" y="130"/>
                  </a:lnTo>
                  <a:lnTo>
                    <a:pt x="616" y="191"/>
                  </a:lnTo>
                  <a:lnTo>
                    <a:pt x="624" y="229"/>
                  </a:lnTo>
                  <a:lnTo>
                    <a:pt x="631" y="274"/>
                  </a:lnTo>
                  <a:lnTo>
                    <a:pt x="631" y="213"/>
                  </a:lnTo>
                  <a:lnTo>
                    <a:pt x="639" y="206"/>
                  </a:lnTo>
                  <a:lnTo>
                    <a:pt x="646" y="115"/>
                  </a:lnTo>
                  <a:lnTo>
                    <a:pt x="654" y="153"/>
                  </a:lnTo>
                  <a:lnTo>
                    <a:pt x="662" y="160"/>
                  </a:lnTo>
                  <a:lnTo>
                    <a:pt x="669" y="153"/>
                  </a:lnTo>
                  <a:lnTo>
                    <a:pt x="677" y="99"/>
                  </a:lnTo>
                  <a:lnTo>
                    <a:pt x="684" y="183"/>
                  </a:lnTo>
                  <a:lnTo>
                    <a:pt x="692" y="221"/>
                  </a:lnTo>
                  <a:lnTo>
                    <a:pt x="700" y="198"/>
                  </a:lnTo>
                  <a:lnTo>
                    <a:pt x="700" y="236"/>
                  </a:lnTo>
                  <a:lnTo>
                    <a:pt x="707" y="198"/>
                  </a:lnTo>
                  <a:lnTo>
                    <a:pt x="715" y="206"/>
                  </a:lnTo>
                  <a:lnTo>
                    <a:pt x="723" y="213"/>
                  </a:lnTo>
                  <a:lnTo>
                    <a:pt x="730" y="206"/>
                  </a:lnTo>
                  <a:lnTo>
                    <a:pt x="730" y="198"/>
                  </a:lnTo>
                  <a:lnTo>
                    <a:pt x="738" y="251"/>
                  </a:lnTo>
                  <a:lnTo>
                    <a:pt x="745" y="259"/>
                  </a:lnTo>
                  <a:lnTo>
                    <a:pt x="753" y="282"/>
                  </a:lnTo>
                  <a:lnTo>
                    <a:pt x="761" y="198"/>
                  </a:lnTo>
                  <a:lnTo>
                    <a:pt x="761" y="153"/>
                  </a:lnTo>
                  <a:lnTo>
                    <a:pt x="768" y="130"/>
                  </a:lnTo>
                  <a:lnTo>
                    <a:pt x="776" y="160"/>
                  </a:lnTo>
                  <a:lnTo>
                    <a:pt x="783" y="145"/>
                  </a:lnTo>
                  <a:lnTo>
                    <a:pt x="791" y="160"/>
                  </a:lnTo>
                  <a:lnTo>
                    <a:pt x="799" y="107"/>
                  </a:lnTo>
                  <a:lnTo>
                    <a:pt x="799" y="76"/>
                  </a:lnTo>
                </a:path>
              </a:pathLst>
            </a:custGeom>
            <a:noFill/>
            <a:ln w="28575" cap="flat">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04" name="Freeform 138"/>
            <p:cNvSpPr>
              <a:spLocks/>
            </p:cNvSpPr>
            <p:nvPr/>
          </p:nvSpPr>
          <p:spPr bwMode="auto">
            <a:xfrm>
              <a:off x="6897688" y="3186113"/>
              <a:ext cx="868363" cy="857250"/>
            </a:xfrm>
            <a:custGeom>
              <a:avLst/>
              <a:gdLst>
                <a:gd name="T0" fmla="*/ 7 w 547"/>
                <a:gd name="T1" fmla="*/ 220 h 540"/>
                <a:gd name="T2" fmla="*/ 22 w 547"/>
                <a:gd name="T3" fmla="*/ 213 h 540"/>
                <a:gd name="T4" fmla="*/ 30 w 547"/>
                <a:gd name="T5" fmla="*/ 213 h 540"/>
                <a:gd name="T6" fmla="*/ 45 w 547"/>
                <a:gd name="T7" fmla="*/ 304 h 540"/>
                <a:gd name="T8" fmla="*/ 60 w 547"/>
                <a:gd name="T9" fmla="*/ 266 h 540"/>
                <a:gd name="T10" fmla="*/ 68 w 547"/>
                <a:gd name="T11" fmla="*/ 220 h 540"/>
                <a:gd name="T12" fmla="*/ 83 w 547"/>
                <a:gd name="T13" fmla="*/ 266 h 540"/>
                <a:gd name="T14" fmla="*/ 99 w 547"/>
                <a:gd name="T15" fmla="*/ 213 h 540"/>
                <a:gd name="T16" fmla="*/ 106 w 547"/>
                <a:gd name="T17" fmla="*/ 258 h 540"/>
                <a:gd name="T18" fmla="*/ 121 w 547"/>
                <a:gd name="T19" fmla="*/ 190 h 540"/>
                <a:gd name="T20" fmla="*/ 129 w 547"/>
                <a:gd name="T21" fmla="*/ 205 h 540"/>
                <a:gd name="T22" fmla="*/ 144 w 547"/>
                <a:gd name="T23" fmla="*/ 357 h 540"/>
                <a:gd name="T24" fmla="*/ 159 w 547"/>
                <a:gd name="T25" fmla="*/ 312 h 540"/>
                <a:gd name="T26" fmla="*/ 167 w 547"/>
                <a:gd name="T27" fmla="*/ 395 h 540"/>
                <a:gd name="T28" fmla="*/ 182 w 547"/>
                <a:gd name="T29" fmla="*/ 334 h 540"/>
                <a:gd name="T30" fmla="*/ 190 w 547"/>
                <a:gd name="T31" fmla="*/ 312 h 540"/>
                <a:gd name="T32" fmla="*/ 205 w 547"/>
                <a:gd name="T33" fmla="*/ 334 h 540"/>
                <a:gd name="T34" fmla="*/ 220 w 547"/>
                <a:gd name="T35" fmla="*/ 228 h 540"/>
                <a:gd name="T36" fmla="*/ 228 w 547"/>
                <a:gd name="T37" fmla="*/ 137 h 540"/>
                <a:gd name="T38" fmla="*/ 243 w 547"/>
                <a:gd name="T39" fmla="*/ 91 h 540"/>
                <a:gd name="T40" fmla="*/ 258 w 547"/>
                <a:gd name="T41" fmla="*/ 99 h 540"/>
                <a:gd name="T42" fmla="*/ 266 w 547"/>
                <a:gd name="T43" fmla="*/ 15 h 540"/>
                <a:gd name="T44" fmla="*/ 281 w 547"/>
                <a:gd name="T45" fmla="*/ 15 h 540"/>
                <a:gd name="T46" fmla="*/ 289 w 547"/>
                <a:gd name="T47" fmla="*/ 60 h 540"/>
                <a:gd name="T48" fmla="*/ 304 w 547"/>
                <a:gd name="T49" fmla="*/ 304 h 540"/>
                <a:gd name="T50" fmla="*/ 319 w 547"/>
                <a:gd name="T51" fmla="*/ 365 h 540"/>
                <a:gd name="T52" fmla="*/ 327 w 547"/>
                <a:gd name="T53" fmla="*/ 433 h 540"/>
                <a:gd name="T54" fmla="*/ 342 w 547"/>
                <a:gd name="T55" fmla="*/ 517 h 540"/>
                <a:gd name="T56" fmla="*/ 357 w 547"/>
                <a:gd name="T57" fmla="*/ 494 h 540"/>
                <a:gd name="T58" fmla="*/ 365 w 547"/>
                <a:gd name="T59" fmla="*/ 502 h 540"/>
                <a:gd name="T60" fmla="*/ 380 w 547"/>
                <a:gd name="T61" fmla="*/ 357 h 540"/>
                <a:gd name="T62" fmla="*/ 388 w 547"/>
                <a:gd name="T63" fmla="*/ 274 h 540"/>
                <a:gd name="T64" fmla="*/ 403 w 547"/>
                <a:gd name="T65" fmla="*/ 213 h 540"/>
                <a:gd name="T66" fmla="*/ 418 w 547"/>
                <a:gd name="T67" fmla="*/ 327 h 540"/>
                <a:gd name="T68" fmla="*/ 426 w 547"/>
                <a:gd name="T69" fmla="*/ 357 h 540"/>
                <a:gd name="T70" fmla="*/ 441 w 547"/>
                <a:gd name="T71" fmla="*/ 365 h 540"/>
                <a:gd name="T72" fmla="*/ 456 w 547"/>
                <a:gd name="T73" fmla="*/ 327 h 540"/>
                <a:gd name="T74" fmla="*/ 464 w 547"/>
                <a:gd name="T75" fmla="*/ 327 h 540"/>
                <a:gd name="T76" fmla="*/ 479 w 547"/>
                <a:gd name="T77" fmla="*/ 357 h 540"/>
                <a:gd name="T78" fmla="*/ 487 w 547"/>
                <a:gd name="T79" fmla="*/ 319 h 540"/>
                <a:gd name="T80" fmla="*/ 502 w 547"/>
                <a:gd name="T81" fmla="*/ 365 h 540"/>
                <a:gd name="T82" fmla="*/ 517 w 547"/>
                <a:gd name="T83" fmla="*/ 403 h 540"/>
                <a:gd name="T84" fmla="*/ 525 w 547"/>
                <a:gd name="T85" fmla="*/ 487 h 540"/>
                <a:gd name="T86" fmla="*/ 540 w 547"/>
                <a:gd name="T87" fmla="*/ 502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47" h="540">
                  <a:moveTo>
                    <a:pt x="0" y="197"/>
                  </a:moveTo>
                  <a:lnTo>
                    <a:pt x="7" y="220"/>
                  </a:lnTo>
                  <a:lnTo>
                    <a:pt x="15" y="236"/>
                  </a:lnTo>
                  <a:lnTo>
                    <a:pt x="22" y="213"/>
                  </a:lnTo>
                  <a:lnTo>
                    <a:pt x="30" y="205"/>
                  </a:lnTo>
                  <a:lnTo>
                    <a:pt x="30" y="213"/>
                  </a:lnTo>
                  <a:lnTo>
                    <a:pt x="38" y="251"/>
                  </a:lnTo>
                  <a:lnTo>
                    <a:pt x="45" y="304"/>
                  </a:lnTo>
                  <a:lnTo>
                    <a:pt x="53" y="236"/>
                  </a:lnTo>
                  <a:lnTo>
                    <a:pt x="60" y="266"/>
                  </a:lnTo>
                  <a:lnTo>
                    <a:pt x="60" y="213"/>
                  </a:lnTo>
                  <a:lnTo>
                    <a:pt x="68" y="220"/>
                  </a:lnTo>
                  <a:lnTo>
                    <a:pt x="76" y="266"/>
                  </a:lnTo>
                  <a:lnTo>
                    <a:pt x="83" y="266"/>
                  </a:lnTo>
                  <a:lnTo>
                    <a:pt x="91" y="228"/>
                  </a:lnTo>
                  <a:lnTo>
                    <a:pt x="99" y="213"/>
                  </a:lnTo>
                  <a:lnTo>
                    <a:pt x="99" y="258"/>
                  </a:lnTo>
                  <a:lnTo>
                    <a:pt x="106" y="258"/>
                  </a:lnTo>
                  <a:lnTo>
                    <a:pt x="114" y="220"/>
                  </a:lnTo>
                  <a:lnTo>
                    <a:pt x="121" y="190"/>
                  </a:lnTo>
                  <a:lnTo>
                    <a:pt x="129" y="213"/>
                  </a:lnTo>
                  <a:lnTo>
                    <a:pt x="129" y="205"/>
                  </a:lnTo>
                  <a:lnTo>
                    <a:pt x="137" y="289"/>
                  </a:lnTo>
                  <a:lnTo>
                    <a:pt x="144" y="357"/>
                  </a:lnTo>
                  <a:lnTo>
                    <a:pt x="152" y="327"/>
                  </a:lnTo>
                  <a:lnTo>
                    <a:pt x="159" y="312"/>
                  </a:lnTo>
                  <a:lnTo>
                    <a:pt x="159" y="380"/>
                  </a:lnTo>
                  <a:lnTo>
                    <a:pt x="167" y="395"/>
                  </a:lnTo>
                  <a:lnTo>
                    <a:pt x="175" y="372"/>
                  </a:lnTo>
                  <a:lnTo>
                    <a:pt x="182" y="334"/>
                  </a:lnTo>
                  <a:lnTo>
                    <a:pt x="190" y="327"/>
                  </a:lnTo>
                  <a:lnTo>
                    <a:pt x="190" y="312"/>
                  </a:lnTo>
                  <a:lnTo>
                    <a:pt x="197" y="296"/>
                  </a:lnTo>
                  <a:lnTo>
                    <a:pt x="205" y="334"/>
                  </a:lnTo>
                  <a:lnTo>
                    <a:pt x="213" y="296"/>
                  </a:lnTo>
                  <a:lnTo>
                    <a:pt x="220" y="228"/>
                  </a:lnTo>
                  <a:lnTo>
                    <a:pt x="228" y="167"/>
                  </a:lnTo>
                  <a:lnTo>
                    <a:pt x="228" y="137"/>
                  </a:lnTo>
                  <a:lnTo>
                    <a:pt x="235" y="83"/>
                  </a:lnTo>
                  <a:lnTo>
                    <a:pt x="243" y="91"/>
                  </a:lnTo>
                  <a:lnTo>
                    <a:pt x="251" y="53"/>
                  </a:lnTo>
                  <a:lnTo>
                    <a:pt x="258" y="99"/>
                  </a:lnTo>
                  <a:lnTo>
                    <a:pt x="258" y="22"/>
                  </a:lnTo>
                  <a:lnTo>
                    <a:pt x="266" y="15"/>
                  </a:lnTo>
                  <a:lnTo>
                    <a:pt x="274" y="0"/>
                  </a:lnTo>
                  <a:lnTo>
                    <a:pt x="281" y="15"/>
                  </a:lnTo>
                  <a:lnTo>
                    <a:pt x="289" y="15"/>
                  </a:lnTo>
                  <a:lnTo>
                    <a:pt x="289" y="60"/>
                  </a:lnTo>
                  <a:lnTo>
                    <a:pt x="296" y="205"/>
                  </a:lnTo>
                  <a:lnTo>
                    <a:pt x="304" y="304"/>
                  </a:lnTo>
                  <a:lnTo>
                    <a:pt x="312" y="372"/>
                  </a:lnTo>
                  <a:lnTo>
                    <a:pt x="319" y="365"/>
                  </a:lnTo>
                  <a:lnTo>
                    <a:pt x="319" y="449"/>
                  </a:lnTo>
                  <a:lnTo>
                    <a:pt x="327" y="433"/>
                  </a:lnTo>
                  <a:lnTo>
                    <a:pt x="334" y="517"/>
                  </a:lnTo>
                  <a:lnTo>
                    <a:pt x="342" y="517"/>
                  </a:lnTo>
                  <a:lnTo>
                    <a:pt x="350" y="540"/>
                  </a:lnTo>
                  <a:lnTo>
                    <a:pt x="357" y="494"/>
                  </a:lnTo>
                  <a:lnTo>
                    <a:pt x="357" y="509"/>
                  </a:lnTo>
                  <a:lnTo>
                    <a:pt x="365" y="502"/>
                  </a:lnTo>
                  <a:lnTo>
                    <a:pt x="372" y="388"/>
                  </a:lnTo>
                  <a:lnTo>
                    <a:pt x="380" y="357"/>
                  </a:lnTo>
                  <a:lnTo>
                    <a:pt x="388" y="258"/>
                  </a:lnTo>
                  <a:lnTo>
                    <a:pt x="388" y="274"/>
                  </a:lnTo>
                  <a:lnTo>
                    <a:pt x="395" y="213"/>
                  </a:lnTo>
                  <a:lnTo>
                    <a:pt x="403" y="213"/>
                  </a:lnTo>
                  <a:lnTo>
                    <a:pt x="410" y="251"/>
                  </a:lnTo>
                  <a:lnTo>
                    <a:pt x="418" y="327"/>
                  </a:lnTo>
                  <a:lnTo>
                    <a:pt x="418" y="334"/>
                  </a:lnTo>
                  <a:lnTo>
                    <a:pt x="426" y="357"/>
                  </a:lnTo>
                  <a:lnTo>
                    <a:pt x="433" y="357"/>
                  </a:lnTo>
                  <a:lnTo>
                    <a:pt x="441" y="365"/>
                  </a:lnTo>
                  <a:lnTo>
                    <a:pt x="449" y="357"/>
                  </a:lnTo>
                  <a:lnTo>
                    <a:pt x="456" y="327"/>
                  </a:lnTo>
                  <a:lnTo>
                    <a:pt x="456" y="357"/>
                  </a:lnTo>
                  <a:lnTo>
                    <a:pt x="464" y="327"/>
                  </a:lnTo>
                  <a:lnTo>
                    <a:pt x="471" y="266"/>
                  </a:lnTo>
                  <a:lnTo>
                    <a:pt x="479" y="357"/>
                  </a:lnTo>
                  <a:lnTo>
                    <a:pt x="487" y="342"/>
                  </a:lnTo>
                  <a:lnTo>
                    <a:pt x="487" y="319"/>
                  </a:lnTo>
                  <a:lnTo>
                    <a:pt x="494" y="334"/>
                  </a:lnTo>
                  <a:lnTo>
                    <a:pt x="502" y="365"/>
                  </a:lnTo>
                  <a:lnTo>
                    <a:pt x="509" y="327"/>
                  </a:lnTo>
                  <a:lnTo>
                    <a:pt x="517" y="403"/>
                  </a:lnTo>
                  <a:lnTo>
                    <a:pt x="517" y="456"/>
                  </a:lnTo>
                  <a:lnTo>
                    <a:pt x="525" y="487"/>
                  </a:lnTo>
                  <a:lnTo>
                    <a:pt x="532" y="494"/>
                  </a:lnTo>
                  <a:lnTo>
                    <a:pt x="540" y="502"/>
                  </a:lnTo>
                  <a:lnTo>
                    <a:pt x="547" y="517"/>
                  </a:lnTo>
                </a:path>
              </a:pathLst>
            </a:custGeom>
            <a:noFill/>
            <a:ln w="28575" cap="flat">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grpSp>
      <p:sp>
        <p:nvSpPr>
          <p:cNvPr id="1616005" name="Line 139"/>
          <p:cNvSpPr>
            <a:spLocks noChangeShapeType="1"/>
          </p:cNvSpPr>
          <p:nvPr/>
        </p:nvSpPr>
        <p:spPr bwMode="auto">
          <a:xfrm flipV="1">
            <a:off x="449263"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06" name="Line 140"/>
          <p:cNvSpPr>
            <a:spLocks noChangeShapeType="1"/>
          </p:cNvSpPr>
          <p:nvPr/>
        </p:nvSpPr>
        <p:spPr bwMode="auto">
          <a:xfrm flipV="1">
            <a:off x="558800"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07" name="Line 141"/>
          <p:cNvSpPr>
            <a:spLocks noChangeShapeType="1"/>
          </p:cNvSpPr>
          <p:nvPr/>
        </p:nvSpPr>
        <p:spPr bwMode="auto">
          <a:xfrm flipV="1">
            <a:off x="679450"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08" name="Line 142"/>
          <p:cNvSpPr>
            <a:spLocks noChangeShapeType="1"/>
          </p:cNvSpPr>
          <p:nvPr/>
        </p:nvSpPr>
        <p:spPr bwMode="auto">
          <a:xfrm flipV="1">
            <a:off x="800100"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09" name="Line 143"/>
          <p:cNvSpPr>
            <a:spLocks noChangeShapeType="1"/>
          </p:cNvSpPr>
          <p:nvPr/>
        </p:nvSpPr>
        <p:spPr bwMode="auto">
          <a:xfrm flipV="1">
            <a:off x="908050"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10" name="Line 144"/>
          <p:cNvSpPr>
            <a:spLocks noChangeShapeType="1"/>
          </p:cNvSpPr>
          <p:nvPr/>
        </p:nvSpPr>
        <p:spPr bwMode="auto">
          <a:xfrm flipV="1">
            <a:off x="1028700"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11" name="Line 145"/>
          <p:cNvSpPr>
            <a:spLocks noChangeShapeType="1"/>
          </p:cNvSpPr>
          <p:nvPr/>
        </p:nvSpPr>
        <p:spPr bwMode="auto">
          <a:xfrm flipV="1">
            <a:off x="1149350"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12" name="Line 146"/>
          <p:cNvSpPr>
            <a:spLocks noChangeShapeType="1"/>
          </p:cNvSpPr>
          <p:nvPr/>
        </p:nvSpPr>
        <p:spPr bwMode="auto">
          <a:xfrm flipV="1">
            <a:off x="1271588"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13" name="Line 147"/>
          <p:cNvSpPr>
            <a:spLocks noChangeShapeType="1"/>
          </p:cNvSpPr>
          <p:nvPr/>
        </p:nvSpPr>
        <p:spPr bwMode="auto">
          <a:xfrm flipV="1">
            <a:off x="1379538"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14" name="Line 148"/>
          <p:cNvSpPr>
            <a:spLocks noChangeShapeType="1"/>
          </p:cNvSpPr>
          <p:nvPr/>
        </p:nvSpPr>
        <p:spPr bwMode="auto">
          <a:xfrm flipV="1">
            <a:off x="1500188"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15" name="Line 149"/>
          <p:cNvSpPr>
            <a:spLocks noChangeShapeType="1"/>
          </p:cNvSpPr>
          <p:nvPr/>
        </p:nvSpPr>
        <p:spPr bwMode="auto">
          <a:xfrm flipV="1">
            <a:off x="1620838"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16" name="Line 150"/>
          <p:cNvSpPr>
            <a:spLocks noChangeShapeType="1"/>
          </p:cNvSpPr>
          <p:nvPr/>
        </p:nvSpPr>
        <p:spPr bwMode="auto">
          <a:xfrm flipV="1">
            <a:off x="1741488"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17" name="Line 151"/>
          <p:cNvSpPr>
            <a:spLocks noChangeShapeType="1"/>
          </p:cNvSpPr>
          <p:nvPr/>
        </p:nvSpPr>
        <p:spPr bwMode="auto">
          <a:xfrm flipV="1">
            <a:off x="1851025"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18" name="Line 152"/>
          <p:cNvSpPr>
            <a:spLocks noChangeShapeType="1"/>
          </p:cNvSpPr>
          <p:nvPr/>
        </p:nvSpPr>
        <p:spPr bwMode="auto">
          <a:xfrm flipV="1">
            <a:off x="1971675"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19" name="Line 153"/>
          <p:cNvSpPr>
            <a:spLocks noChangeShapeType="1"/>
          </p:cNvSpPr>
          <p:nvPr/>
        </p:nvSpPr>
        <p:spPr bwMode="auto">
          <a:xfrm flipV="1">
            <a:off x="2092325"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20" name="Line 154"/>
          <p:cNvSpPr>
            <a:spLocks noChangeShapeType="1"/>
          </p:cNvSpPr>
          <p:nvPr/>
        </p:nvSpPr>
        <p:spPr bwMode="auto">
          <a:xfrm flipV="1">
            <a:off x="2200275"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21" name="Line 155"/>
          <p:cNvSpPr>
            <a:spLocks noChangeShapeType="1"/>
          </p:cNvSpPr>
          <p:nvPr/>
        </p:nvSpPr>
        <p:spPr bwMode="auto">
          <a:xfrm flipV="1">
            <a:off x="2320925"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22" name="Line 156"/>
          <p:cNvSpPr>
            <a:spLocks noChangeShapeType="1"/>
          </p:cNvSpPr>
          <p:nvPr/>
        </p:nvSpPr>
        <p:spPr bwMode="auto">
          <a:xfrm flipV="1">
            <a:off x="2443163"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23" name="Line 157"/>
          <p:cNvSpPr>
            <a:spLocks noChangeShapeType="1"/>
          </p:cNvSpPr>
          <p:nvPr/>
        </p:nvSpPr>
        <p:spPr bwMode="auto">
          <a:xfrm flipV="1">
            <a:off x="2563813"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24" name="Line 158"/>
          <p:cNvSpPr>
            <a:spLocks noChangeShapeType="1"/>
          </p:cNvSpPr>
          <p:nvPr/>
        </p:nvSpPr>
        <p:spPr bwMode="auto">
          <a:xfrm flipV="1">
            <a:off x="2671763"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25" name="Line 159"/>
          <p:cNvSpPr>
            <a:spLocks noChangeShapeType="1"/>
          </p:cNvSpPr>
          <p:nvPr/>
        </p:nvSpPr>
        <p:spPr bwMode="auto">
          <a:xfrm flipV="1">
            <a:off x="2792413"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26" name="Line 160"/>
          <p:cNvSpPr>
            <a:spLocks noChangeShapeType="1"/>
          </p:cNvSpPr>
          <p:nvPr/>
        </p:nvSpPr>
        <p:spPr bwMode="auto">
          <a:xfrm flipV="1">
            <a:off x="2913063"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27" name="Line 161"/>
          <p:cNvSpPr>
            <a:spLocks noChangeShapeType="1"/>
          </p:cNvSpPr>
          <p:nvPr/>
        </p:nvSpPr>
        <p:spPr bwMode="auto">
          <a:xfrm flipV="1">
            <a:off x="3033713"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28" name="Line 162"/>
          <p:cNvSpPr>
            <a:spLocks noChangeShapeType="1"/>
          </p:cNvSpPr>
          <p:nvPr/>
        </p:nvSpPr>
        <p:spPr bwMode="auto">
          <a:xfrm flipV="1">
            <a:off x="3143250"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29" name="Line 163"/>
          <p:cNvSpPr>
            <a:spLocks noChangeShapeType="1"/>
          </p:cNvSpPr>
          <p:nvPr/>
        </p:nvSpPr>
        <p:spPr bwMode="auto">
          <a:xfrm flipV="1">
            <a:off x="3263900"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30" name="Line 164"/>
          <p:cNvSpPr>
            <a:spLocks noChangeShapeType="1"/>
          </p:cNvSpPr>
          <p:nvPr/>
        </p:nvSpPr>
        <p:spPr bwMode="auto">
          <a:xfrm flipV="1">
            <a:off x="3384550"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31" name="Line 165"/>
          <p:cNvSpPr>
            <a:spLocks noChangeShapeType="1"/>
          </p:cNvSpPr>
          <p:nvPr/>
        </p:nvSpPr>
        <p:spPr bwMode="auto">
          <a:xfrm flipV="1">
            <a:off x="3494088"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32" name="Line 166"/>
          <p:cNvSpPr>
            <a:spLocks noChangeShapeType="1"/>
          </p:cNvSpPr>
          <p:nvPr/>
        </p:nvSpPr>
        <p:spPr bwMode="auto">
          <a:xfrm flipV="1">
            <a:off x="3614738"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33" name="Line 167"/>
          <p:cNvSpPr>
            <a:spLocks noChangeShapeType="1"/>
          </p:cNvSpPr>
          <p:nvPr/>
        </p:nvSpPr>
        <p:spPr bwMode="auto">
          <a:xfrm flipV="1">
            <a:off x="3735388"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34" name="Line 168"/>
          <p:cNvSpPr>
            <a:spLocks noChangeShapeType="1"/>
          </p:cNvSpPr>
          <p:nvPr/>
        </p:nvSpPr>
        <p:spPr bwMode="auto">
          <a:xfrm flipV="1">
            <a:off x="3856038"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35" name="Line 169"/>
          <p:cNvSpPr>
            <a:spLocks noChangeShapeType="1"/>
          </p:cNvSpPr>
          <p:nvPr/>
        </p:nvSpPr>
        <p:spPr bwMode="auto">
          <a:xfrm flipV="1">
            <a:off x="3963988"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36" name="Line 170"/>
          <p:cNvSpPr>
            <a:spLocks noChangeShapeType="1"/>
          </p:cNvSpPr>
          <p:nvPr/>
        </p:nvSpPr>
        <p:spPr bwMode="auto">
          <a:xfrm flipV="1">
            <a:off x="4084638"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37" name="Line 171"/>
          <p:cNvSpPr>
            <a:spLocks noChangeShapeType="1"/>
          </p:cNvSpPr>
          <p:nvPr/>
        </p:nvSpPr>
        <p:spPr bwMode="auto">
          <a:xfrm flipV="1">
            <a:off x="4205288"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38" name="Line 172"/>
          <p:cNvSpPr>
            <a:spLocks noChangeShapeType="1"/>
          </p:cNvSpPr>
          <p:nvPr/>
        </p:nvSpPr>
        <p:spPr bwMode="auto">
          <a:xfrm flipV="1">
            <a:off x="4327525"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39" name="Line 173"/>
          <p:cNvSpPr>
            <a:spLocks noChangeShapeType="1"/>
          </p:cNvSpPr>
          <p:nvPr/>
        </p:nvSpPr>
        <p:spPr bwMode="auto">
          <a:xfrm flipV="1">
            <a:off x="4435475"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40" name="Line 174"/>
          <p:cNvSpPr>
            <a:spLocks noChangeShapeType="1"/>
          </p:cNvSpPr>
          <p:nvPr/>
        </p:nvSpPr>
        <p:spPr bwMode="auto">
          <a:xfrm flipV="1">
            <a:off x="4556125"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41" name="Line 175"/>
          <p:cNvSpPr>
            <a:spLocks noChangeShapeType="1"/>
          </p:cNvSpPr>
          <p:nvPr/>
        </p:nvSpPr>
        <p:spPr bwMode="auto">
          <a:xfrm flipV="1">
            <a:off x="4676775"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42" name="Line 176"/>
          <p:cNvSpPr>
            <a:spLocks noChangeShapeType="1"/>
          </p:cNvSpPr>
          <p:nvPr/>
        </p:nvSpPr>
        <p:spPr bwMode="auto">
          <a:xfrm flipV="1">
            <a:off x="4786313"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43" name="Line 177"/>
          <p:cNvSpPr>
            <a:spLocks noChangeShapeType="1"/>
          </p:cNvSpPr>
          <p:nvPr/>
        </p:nvSpPr>
        <p:spPr bwMode="auto">
          <a:xfrm flipV="1">
            <a:off x="4906963"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44" name="Line 178"/>
          <p:cNvSpPr>
            <a:spLocks noChangeShapeType="1"/>
          </p:cNvSpPr>
          <p:nvPr/>
        </p:nvSpPr>
        <p:spPr bwMode="auto">
          <a:xfrm flipV="1">
            <a:off x="5027613"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45" name="Line 179"/>
          <p:cNvSpPr>
            <a:spLocks noChangeShapeType="1"/>
          </p:cNvSpPr>
          <p:nvPr/>
        </p:nvSpPr>
        <p:spPr bwMode="auto">
          <a:xfrm flipV="1">
            <a:off x="5148263"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46" name="Line 180"/>
          <p:cNvSpPr>
            <a:spLocks noChangeShapeType="1"/>
          </p:cNvSpPr>
          <p:nvPr/>
        </p:nvSpPr>
        <p:spPr bwMode="auto">
          <a:xfrm flipV="1">
            <a:off x="5256213"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47" name="Line 181"/>
          <p:cNvSpPr>
            <a:spLocks noChangeShapeType="1"/>
          </p:cNvSpPr>
          <p:nvPr/>
        </p:nvSpPr>
        <p:spPr bwMode="auto">
          <a:xfrm flipV="1">
            <a:off x="5376863"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48" name="Line 182"/>
          <p:cNvSpPr>
            <a:spLocks noChangeShapeType="1"/>
          </p:cNvSpPr>
          <p:nvPr/>
        </p:nvSpPr>
        <p:spPr bwMode="auto">
          <a:xfrm flipV="1">
            <a:off x="5499100"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49" name="Line 183"/>
          <p:cNvSpPr>
            <a:spLocks noChangeShapeType="1"/>
          </p:cNvSpPr>
          <p:nvPr/>
        </p:nvSpPr>
        <p:spPr bwMode="auto">
          <a:xfrm flipV="1">
            <a:off x="5619750"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50" name="Line 184"/>
          <p:cNvSpPr>
            <a:spLocks noChangeShapeType="1"/>
          </p:cNvSpPr>
          <p:nvPr/>
        </p:nvSpPr>
        <p:spPr bwMode="auto">
          <a:xfrm flipV="1">
            <a:off x="5727700"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51" name="Line 185"/>
          <p:cNvSpPr>
            <a:spLocks noChangeShapeType="1"/>
          </p:cNvSpPr>
          <p:nvPr/>
        </p:nvSpPr>
        <p:spPr bwMode="auto">
          <a:xfrm flipV="1">
            <a:off x="5848350"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52" name="Line 186"/>
          <p:cNvSpPr>
            <a:spLocks noChangeShapeType="1"/>
          </p:cNvSpPr>
          <p:nvPr/>
        </p:nvSpPr>
        <p:spPr bwMode="auto">
          <a:xfrm flipV="1">
            <a:off x="5969000"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53" name="Line 187"/>
          <p:cNvSpPr>
            <a:spLocks noChangeShapeType="1"/>
          </p:cNvSpPr>
          <p:nvPr/>
        </p:nvSpPr>
        <p:spPr bwMode="auto">
          <a:xfrm flipV="1">
            <a:off x="6078538"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54" name="Line 188"/>
          <p:cNvSpPr>
            <a:spLocks noChangeShapeType="1"/>
          </p:cNvSpPr>
          <p:nvPr/>
        </p:nvSpPr>
        <p:spPr bwMode="auto">
          <a:xfrm flipV="1">
            <a:off x="6199188"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55" name="Line 189"/>
          <p:cNvSpPr>
            <a:spLocks noChangeShapeType="1"/>
          </p:cNvSpPr>
          <p:nvPr/>
        </p:nvSpPr>
        <p:spPr bwMode="auto">
          <a:xfrm flipV="1">
            <a:off x="6319838"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56" name="Line 190"/>
          <p:cNvSpPr>
            <a:spLocks noChangeShapeType="1"/>
          </p:cNvSpPr>
          <p:nvPr/>
        </p:nvSpPr>
        <p:spPr bwMode="auto">
          <a:xfrm flipV="1">
            <a:off x="6440488"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57" name="Line 191"/>
          <p:cNvSpPr>
            <a:spLocks noChangeShapeType="1"/>
          </p:cNvSpPr>
          <p:nvPr/>
        </p:nvSpPr>
        <p:spPr bwMode="auto">
          <a:xfrm flipV="1">
            <a:off x="6550025"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58" name="Line 192"/>
          <p:cNvSpPr>
            <a:spLocks noChangeShapeType="1"/>
          </p:cNvSpPr>
          <p:nvPr/>
        </p:nvSpPr>
        <p:spPr bwMode="auto">
          <a:xfrm flipV="1">
            <a:off x="6670675"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59" name="Line 193"/>
          <p:cNvSpPr>
            <a:spLocks noChangeShapeType="1"/>
          </p:cNvSpPr>
          <p:nvPr/>
        </p:nvSpPr>
        <p:spPr bwMode="auto">
          <a:xfrm flipV="1">
            <a:off x="6791325"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60" name="Line 194"/>
          <p:cNvSpPr>
            <a:spLocks noChangeShapeType="1"/>
          </p:cNvSpPr>
          <p:nvPr/>
        </p:nvSpPr>
        <p:spPr bwMode="auto">
          <a:xfrm flipV="1">
            <a:off x="6911975"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61" name="Line 195"/>
          <p:cNvSpPr>
            <a:spLocks noChangeShapeType="1"/>
          </p:cNvSpPr>
          <p:nvPr/>
        </p:nvSpPr>
        <p:spPr bwMode="auto">
          <a:xfrm flipV="1">
            <a:off x="7019925"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62" name="Line 196"/>
          <p:cNvSpPr>
            <a:spLocks noChangeShapeType="1"/>
          </p:cNvSpPr>
          <p:nvPr/>
        </p:nvSpPr>
        <p:spPr bwMode="auto">
          <a:xfrm flipV="1">
            <a:off x="7140575"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63" name="Line 197"/>
          <p:cNvSpPr>
            <a:spLocks noChangeShapeType="1"/>
          </p:cNvSpPr>
          <p:nvPr/>
        </p:nvSpPr>
        <p:spPr bwMode="auto">
          <a:xfrm flipV="1">
            <a:off x="7261225"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64" name="Line 198"/>
          <p:cNvSpPr>
            <a:spLocks noChangeShapeType="1"/>
          </p:cNvSpPr>
          <p:nvPr/>
        </p:nvSpPr>
        <p:spPr bwMode="auto">
          <a:xfrm flipV="1">
            <a:off x="7383463"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65" name="Line 199"/>
          <p:cNvSpPr>
            <a:spLocks noChangeShapeType="1"/>
          </p:cNvSpPr>
          <p:nvPr/>
        </p:nvSpPr>
        <p:spPr bwMode="auto">
          <a:xfrm flipV="1">
            <a:off x="7491413"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66" name="Line 200"/>
          <p:cNvSpPr>
            <a:spLocks noChangeShapeType="1"/>
          </p:cNvSpPr>
          <p:nvPr/>
        </p:nvSpPr>
        <p:spPr bwMode="auto">
          <a:xfrm flipV="1">
            <a:off x="7612063"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67" name="Line 201"/>
          <p:cNvSpPr>
            <a:spLocks noChangeShapeType="1"/>
          </p:cNvSpPr>
          <p:nvPr/>
        </p:nvSpPr>
        <p:spPr bwMode="auto">
          <a:xfrm flipV="1">
            <a:off x="7732713"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68" name="Line 202"/>
          <p:cNvSpPr>
            <a:spLocks noChangeShapeType="1"/>
          </p:cNvSpPr>
          <p:nvPr/>
        </p:nvSpPr>
        <p:spPr bwMode="auto">
          <a:xfrm flipV="1">
            <a:off x="7842250"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69" name="Line 203"/>
          <p:cNvSpPr>
            <a:spLocks noChangeShapeType="1"/>
          </p:cNvSpPr>
          <p:nvPr/>
        </p:nvSpPr>
        <p:spPr bwMode="auto">
          <a:xfrm flipV="1">
            <a:off x="7962900"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70" name="Line 204"/>
          <p:cNvSpPr>
            <a:spLocks noChangeShapeType="1"/>
          </p:cNvSpPr>
          <p:nvPr/>
        </p:nvSpPr>
        <p:spPr bwMode="auto">
          <a:xfrm flipV="1">
            <a:off x="8083550"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6071" name="Line 205"/>
          <p:cNvSpPr>
            <a:spLocks noChangeShapeType="1"/>
          </p:cNvSpPr>
          <p:nvPr/>
        </p:nvSpPr>
        <p:spPr bwMode="auto">
          <a:xfrm flipV="1">
            <a:off x="8204200"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6" name="Line 207"/>
          <p:cNvSpPr>
            <a:spLocks noChangeShapeType="1"/>
          </p:cNvSpPr>
          <p:nvPr/>
        </p:nvSpPr>
        <p:spPr bwMode="auto">
          <a:xfrm flipV="1">
            <a:off x="8312150"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7" name="Line 208"/>
          <p:cNvSpPr>
            <a:spLocks noChangeShapeType="1"/>
          </p:cNvSpPr>
          <p:nvPr/>
        </p:nvSpPr>
        <p:spPr bwMode="auto">
          <a:xfrm flipV="1">
            <a:off x="8434388"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8" name="Line 209"/>
          <p:cNvSpPr>
            <a:spLocks noChangeShapeType="1"/>
          </p:cNvSpPr>
          <p:nvPr/>
        </p:nvSpPr>
        <p:spPr bwMode="auto">
          <a:xfrm flipV="1">
            <a:off x="8555038"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9" name="Line 210"/>
          <p:cNvSpPr>
            <a:spLocks noChangeShapeType="1"/>
          </p:cNvSpPr>
          <p:nvPr/>
        </p:nvSpPr>
        <p:spPr bwMode="auto">
          <a:xfrm flipV="1">
            <a:off x="8675688" y="5405438"/>
            <a:ext cx="0" cy="1809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0" name="Line 211"/>
          <p:cNvSpPr>
            <a:spLocks noChangeShapeType="1"/>
          </p:cNvSpPr>
          <p:nvPr/>
        </p:nvSpPr>
        <p:spPr bwMode="auto">
          <a:xfrm flipV="1">
            <a:off x="449263" y="5405438"/>
            <a:ext cx="0" cy="4587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1" name="Rectangle 212"/>
          <p:cNvSpPr>
            <a:spLocks noChangeArrowheads="1"/>
          </p:cNvSpPr>
          <p:nvPr/>
        </p:nvSpPr>
        <p:spPr bwMode="auto">
          <a:xfrm>
            <a:off x="811213" y="5646738"/>
            <a:ext cx="5429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a:ln>
                  <a:noFill/>
                </a:ln>
                <a:solidFill>
                  <a:srgbClr val="000000"/>
                </a:solidFill>
                <a:effectLst/>
                <a:latin typeface="Helvetica" charset="0"/>
                <a:cs typeface="Arial" pitchFamily="34" charset="0"/>
              </a:rPr>
              <a:t>1950s</a:t>
            </a:r>
            <a:endParaRPr kumimoji="0" lang="de-DE" sz="1800" b="0" i="0" u="none" strike="noStrike" cap="none" normalizeH="0" baseline="0">
              <a:ln>
                <a:noFill/>
              </a:ln>
              <a:solidFill>
                <a:schemeClr val="tx1"/>
              </a:solidFill>
              <a:effectLst/>
              <a:latin typeface="Arial" pitchFamily="34" charset="0"/>
              <a:cs typeface="Arial" pitchFamily="34" charset="0"/>
            </a:endParaRPr>
          </a:p>
        </p:txBody>
      </p:sp>
      <p:sp>
        <p:nvSpPr>
          <p:cNvPr id="12" name="Line 213"/>
          <p:cNvSpPr>
            <a:spLocks noChangeShapeType="1"/>
          </p:cNvSpPr>
          <p:nvPr/>
        </p:nvSpPr>
        <p:spPr bwMode="auto">
          <a:xfrm flipV="1">
            <a:off x="1620838" y="5405438"/>
            <a:ext cx="0" cy="4587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3" name="Rectangle 214"/>
          <p:cNvSpPr>
            <a:spLocks noChangeArrowheads="1"/>
          </p:cNvSpPr>
          <p:nvPr/>
        </p:nvSpPr>
        <p:spPr bwMode="auto">
          <a:xfrm>
            <a:off x="1982788" y="5646738"/>
            <a:ext cx="5429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a:ln>
                  <a:noFill/>
                </a:ln>
                <a:solidFill>
                  <a:srgbClr val="000000"/>
                </a:solidFill>
                <a:effectLst/>
                <a:latin typeface="Helvetica" charset="0"/>
                <a:cs typeface="Arial" pitchFamily="34" charset="0"/>
              </a:rPr>
              <a:t>1960s</a:t>
            </a:r>
            <a:endParaRPr kumimoji="0" lang="de-DE" sz="1800" b="0" i="0" u="none" strike="noStrike" cap="none" normalizeH="0" baseline="0">
              <a:ln>
                <a:noFill/>
              </a:ln>
              <a:solidFill>
                <a:schemeClr val="tx1"/>
              </a:solidFill>
              <a:effectLst/>
              <a:latin typeface="Arial" pitchFamily="34" charset="0"/>
              <a:cs typeface="Arial" pitchFamily="34" charset="0"/>
            </a:endParaRPr>
          </a:p>
        </p:txBody>
      </p:sp>
      <p:sp>
        <p:nvSpPr>
          <p:cNvPr id="14" name="Line 215"/>
          <p:cNvSpPr>
            <a:spLocks noChangeShapeType="1"/>
          </p:cNvSpPr>
          <p:nvPr/>
        </p:nvSpPr>
        <p:spPr bwMode="auto">
          <a:xfrm flipV="1">
            <a:off x="2792413" y="5405438"/>
            <a:ext cx="0" cy="4587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5" name="Rectangle 216"/>
          <p:cNvSpPr>
            <a:spLocks noChangeArrowheads="1"/>
          </p:cNvSpPr>
          <p:nvPr/>
        </p:nvSpPr>
        <p:spPr bwMode="auto">
          <a:xfrm>
            <a:off x="3167063" y="5646738"/>
            <a:ext cx="5429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a:ln>
                  <a:noFill/>
                </a:ln>
                <a:solidFill>
                  <a:srgbClr val="000000"/>
                </a:solidFill>
                <a:effectLst/>
                <a:latin typeface="Helvetica" charset="0"/>
                <a:cs typeface="Arial" pitchFamily="34" charset="0"/>
              </a:rPr>
              <a:t>1970s</a:t>
            </a:r>
            <a:endParaRPr kumimoji="0" lang="de-DE" sz="1800" b="0" i="0" u="none" strike="noStrike" cap="none" normalizeH="0" baseline="0">
              <a:ln>
                <a:noFill/>
              </a:ln>
              <a:solidFill>
                <a:schemeClr val="tx1"/>
              </a:solidFill>
              <a:effectLst/>
              <a:latin typeface="Arial" pitchFamily="34" charset="0"/>
              <a:cs typeface="Arial" pitchFamily="34" charset="0"/>
            </a:endParaRPr>
          </a:p>
        </p:txBody>
      </p:sp>
      <p:sp>
        <p:nvSpPr>
          <p:cNvPr id="16" name="Line 217"/>
          <p:cNvSpPr>
            <a:spLocks noChangeShapeType="1"/>
          </p:cNvSpPr>
          <p:nvPr/>
        </p:nvSpPr>
        <p:spPr bwMode="auto">
          <a:xfrm flipV="1">
            <a:off x="3963988" y="5405438"/>
            <a:ext cx="0" cy="4587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7" name="Rectangle 218"/>
          <p:cNvSpPr>
            <a:spLocks noChangeArrowheads="1"/>
          </p:cNvSpPr>
          <p:nvPr/>
        </p:nvSpPr>
        <p:spPr bwMode="auto">
          <a:xfrm>
            <a:off x="4338638" y="5646738"/>
            <a:ext cx="5429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a:ln>
                  <a:noFill/>
                </a:ln>
                <a:solidFill>
                  <a:srgbClr val="000000"/>
                </a:solidFill>
                <a:effectLst/>
                <a:latin typeface="Helvetica" charset="0"/>
                <a:cs typeface="Arial" pitchFamily="34" charset="0"/>
              </a:rPr>
              <a:t>1980s</a:t>
            </a:r>
            <a:endParaRPr kumimoji="0" lang="de-DE" sz="1800" b="0" i="0" u="none" strike="noStrike" cap="none" normalizeH="0" baseline="0">
              <a:ln>
                <a:noFill/>
              </a:ln>
              <a:solidFill>
                <a:schemeClr val="tx1"/>
              </a:solidFill>
              <a:effectLst/>
              <a:latin typeface="Arial" pitchFamily="34" charset="0"/>
              <a:cs typeface="Arial" pitchFamily="34" charset="0"/>
            </a:endParaRPr>
          </a:p>
        </p:txBody>
      </p:sp>
      <p:sp>
        <p:nvSpPr>
          <p:cNvPr id="18" name="Line 219"/>
          <p:cNvSpPr>
            <a:spLocks noChangeShapeType="1"/>
          </p:cNvSpPr>
          <p:nvPr/>
        </p:nvSpPr>
        <p:spPr bwMode="auto">
          <a:xfrm flipV="1">
            <a:off x="5148263" y="5405438"/>
            <a:ext cx="0" cy="4587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9" name="Rectangle 220"/>
          <p:cNvSpPr>
            <a:spLocks noChangeArrowheads="1"/>
          </p:cNvSpPr>
          <p:nvPr/>
        </p:nvSpPr>
        <p:spPr bwMode="auto">
          <a:xfrm>
            <a:off x="5510213" y="5646738"/>
            <a:ext cx="5429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a:ln>
                  <a:noFill/>
                </a:ln>
                <a:solidFill>
                  <a:srgbClr val="000000"/>
                </a:solidFill>
                <a:effectLst/>
                <a:latin typeface="Helvetica" charset="0"/>
                <a:cs typeface="Arial" pitchFamily="34" charset="0"/>
              </a:rPr>
              <a:t>1990s</a:t>
            </a:r>
            <a:endParaRPr kumimoji="0" lang="de-DE" sz="1800" b="0" i="0" u="none" strike="noStrike" cap="none" normalizeH="0" baseline="0">
              <a:ln>
                <a:noFill/>
              </a:ln>
              <a:solidFill>
                <a:schemeClr val="tx1"/>
              </a:solidFill>
              <a:effectLst/>
              <a:latin typeface="Arial" pitchFamily="34" charset="0"/>
              <a:cs typeface="Arial" pitchFamily="34" charset="0"/>
            </a:endParaRPr>
          </a:p>
        </p:txBody>
      </p:sp>
      <p:sp>
        <p:nvSpPr>
          <p:cNvPr id="20" name="Line 221"/>
          <p:cNvSpPr>
            <a:spLocks noChangeShapeType="1"/>
          </p:cNvSpPr>
          <p:nvPr/>
        </p:nvSpPr>
        <p:spPr bwMode="auto">
          <a:xfrm flipV="1">
            <a:off x="6319838" y="5405438"/>
            <a:ext cx="0" cy="4587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1" name="Rectangle 222"/>
          <p:cNvSpPr>
            <a:spLocks noChangeArrowheads="1"/>
          </p:cNvSpPr>
          <p:nvPr/>
        </p:nvSpPr>
        <p:spPr bwMode="auto">
          <a:xfrm>
            <a:off x="6694488" y="5646738"/>
            <a:ext cx="5429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a:ln>
                  <a:noFill/>
                </a:ln>
                <a:solidFill>
                  <a:srgbClr val="000000"/>
                </a:solidFill>
                <a:effectLst/>
                <a:latin typeface="Helvetica" charset="0"/>
                <a:cs typeface="Arial" pitchFamily="34" charset="0"/>
              </a:rPr>
              <a:t>2000s</a:t>
            </a:r>
            <a:endParaRPr kumimoji="0" lang="de-DE" sz="1800" b="0" i="0" u="none" strike="noStrike" cap="none" normalizeH="0" baseline="0">
              <a:ln>
                <a:noFill/>
              </a:ln>
              <a:solidFill>
                <a:schemeClr val="tx1"/>
              </a:solidFill>
              <a:effectLst/>
              <a:latin typeface="Arial" pitchFamily="34" charset="0"/>
              <a:cs typeface="Arial" pitchFamily="34" charset="0"/>
            </a:endParaRPr>
          </a:p>
        </p:txBody>
      </p:sp>
      <p:sp>
        <p:nvSpPr>
          <p:cNvPr id="22" name="Line 223"/>
          <p:cNvSpPr>
            <a:spLocks noChangeShapeType="1"/>
          </p:cNvSpPr>
          <p:nvPr/>
        </p:nvSpPr>
        <p:spPr bwMode="auto">
          <a:xfrm flipV="1">
            <a:off x="7491413" y="5405438"/>
            <a:ext cx="0" cy="4587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3" name="Rectangle 224"/>
          <p:cNvSpPr>
            <a:spLocks noChangeArrowheads="1"/>
          </p:cNvSpPr>
          <p:nvPr/>
        </p:nvSpPr>
        <p:spPr bwMode="auto">
          <a:xfrm>
            <a:off x="7866063" y="5646738"/>
            <a:ext cx="5429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a:ln>
                  <a:noFill/>
                </a:ln>
                <a:solidFill>
                  <a:srgbClr val="000000"/>
                </a:solidFill>
                <a:effectLst/>
                <a:latin typeface="Helvetica" charset="0"/>
                <a:cs typeface="Arial" pitchFamily="34" charset="0"/>
              </a:rPr>
              <a:t>2010s</a:t>
            </a:r>
            <a:endParaRPr kumimoji="0" lang="de-DE" sz="1800" b="0" i="0" u="none" strike="noStrike" cap="none" normalizeH="0" baseline="0">
              <a:ln>
                <a:noFill/>
              </a:ln>
              <a:solidFill>
                <a:schemeClr val="tx1"/>
              </a:solidFill>
              <a:effectLst/>
              <a:latin typeface="Arial" pitchFamily="34" charset="0"/>
              <a:cs typeface="Arial" pitchFamily="34" charset="0"/>
            </a:endParaRPr>
          </a:p>
        </p:txBody>
      </p:sp>
      <p:sp>
        <p:nvSpPr>
          <p:cNvPr id="24" name="Line 225"/>
          <p:cNvSpPr>
            <a:spLocks noChangeShapeType="1"/>
          </p:cNvSpPr>
          <p:nvPr/>
        </p:nvSpPr>
        <p:spPr bwMode="auto">
          <a:xfrm flipV="1">
            <a:off x="8675688" y="5405438"/>
            <a:ext cx="0" cy="4587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grpSp>
        <p:nvGrpSpPr>
          <p:cNvPr id="1616073" name="Group 1616072"/>
          <p:cNvGrpSpPr/>
          <p:nvPr/>
        </p:nvGrpSpPr>
        <p:grpSpPr>
          <a:xfrm>
            <a:off x="569913" y="3133725"/>
            <a:ext cx="7186612" cy="2187576"/>
            <a:chOff x="579438" y="2762250"/>
            <a:chExt cx="7186612" cy="2187576"/>
          </a:xfrm>
        </p:grpSpPr>
        <p:sp>
          <p:nvSpPr>
            <p:cNvPr id="1615987" name="Freeform 121"/>
            <p:cNvSpPr>
              <a:spLocks/>
            </p:cNvSpPr>
            <p:nvPr/>
          </p:nvSpPr>
          <p:spPr bwMode="auto">
            <a:xfrm>
              <a:off x="579438" y="2871788"/>
              <a:ext cx="1292225" cy="1617663"/>
            </a:xfrm>
            <a:custGeom>
              <a:avLst/>
              <a:gdLst>
                <a:gd name="T0" fmla="*/ 8 w 814"/>
                <a:gd name="T1" fmla="*/ 593 h 1019"/>
                <a:gd name="T2" fmla="*/ 31 w 814"/>
                <a:gd name="T3" fmla="*/ 852 h 1019"/>
                <a:gd name="T4" fmla="*/ 46 w 814"/>
                <a:gd name="T5" fmla="*/ 913 h 1019"/>
                <a:gd name="T6" fmla="*/ 69 w 814"/>
                <a:gd name="T7" fmla="*/ 1019 h 1019"/>
                <a:gd name="T8" fmla="*/ 84 w 814"/>
                <a:gd name="T9" fmla="*/ 867 h 1019"/>
                <a:gd name="T10" fmla="*/ 99 w 814"/>
                <a:gd name="T11" fmla="*/ 593 h 1019"/>
                <a:gd name="T12" fmla="*/ 122 w 814"/>
                <a:gd name="T13" fmla="*/ 441 h 1019"/>
                <a:gd name="T14" fmla="*/ 137 w 814"/>
                <a:gd name="T15" fmla="*/ 236 h 1019"/>
                <a:gd name="T16" fmla="*/ 160 w 814"/>
                <a:gd name="T17" fmla="*/ 144 h 1019"/>
                <a:gd name="T18" fmla="*/ 175 w 814"/>
                <a:gd name="T19" fmla="*/ 144 h 1019"/>
                <a:gd name="T20" fmla="*/ 198 w 814"/>
                <a:gd name="T21" fmla="*/ 167 h 1019"/>
                <a:gd name="T22" fmla="*/ 213 w 814"/>
                <a:gd name="T23" fmla="*/ 198 h 1019"/>
                <a:gd name="T24" fmla="*/ 228 w 814"/>
                <a:gd name="T25" fmla="*/ 281 h 1019"/>
                <a:gd name="T26" fmla="*/ 251 w 814"/>
                <a:gd name="T27" fmla="*/ 304 h 1019"/>
                <a:gd name="T28" fmla="*/ 267 w 814"/>
                <a:gd name="T29" fmla="*/ 380 h 1019"/>
                <a:gd name="T30" fmla="*/ 289 w 814"/>
                <a:gd name="T31" fmla="*/ 449 h 1019"/>
                <a:gd name="T32" fmla="*/ 305 w 814"/>
                <a:gd name="T33" fmla="*/ 388 h 1019"/>
                <a:gd name="T34" fmla="*/ 327 w 814"/>
                <a:gd name="T35" fmla="*/ 335 h 1019"/>
                <a:gd name="T36" fmla="*/ 343 w 814"/>
                <a:gd name="T37" fmla="*/ 258 h 1019"/>
                <a:gd name="T38" fmla="*/ 358 w 814"/>
                <a:gd name="T39" fmla="*/ 251 h 1019"/>
                <a:gd name="T40" fmla="*/ 381 w 814"/>
                <a:gd name="T41" fmla="*/ 350 h 1019"/>
                <a:gd name="T42" fmla="*/ 396 w 814"/>
                <a:gd name="T43" fmla="*/ 411 h 1019"/>
                <a:gd name="T44" fmla="*/ 419 w 814"/>
                <a:gd name="T45" fmla="*/ 434 h 1019"/>
                <a:gd name="T46" fmla="*/ 434 w 814"/>
                <a:gd name="T47" fmla="*/ 456 h 1019"/>
                <a:gd name="T48" fmla="*/ 457 w 814"/>
                <a:gd name="T49" fmla="*/ 335 h 1019"/>
                <a:gd name="T50" fmla="*/ 472 w 814"/>
                <a:gd name="T51" fmla="*/ 304 h 1019"/>
                <a:gd name="T52" fmla="*/ 495 w 814"/>
                <a:gd name="T53" fmla="*/ 365 h 1019"/>
                <a:gd name="T54" fmla="*/ 518 w 814"/>
                <a:gd name="T55" fmla="*/ 388 h 1019"/>
                <a:gd name="T56" fmla="*/ 533 w 814"/>
                <a:gd name="T57" fmla="*/ 449 h 1019"/>
                <a:gd name="T58" fmla="*/ 556 w 814"/>
                <a:gd name="T59" fmla="*/ 479 h 1019"/>
                <a:gd name="T60" fmla="*/ 571 w 814"/>
                <a:gd name="T61" fmla="*/ 365 h 1019"/>
                <a:gd name="T62" fmla="*/ 586 w 814"/>
                <a:gd name="T63" fmla="*/ 281 h 1019"/>
                <a:gd name="T64" fmla="*/ 609 w 814"/>
                <a:gd name="T65" fmla="*/ 167 h 1019"/>
                <a:gd name="T66" fmla="*/ 624 w 814"/>
                <a:gd name="T67" fmla="*/ 15 h 1019"/>
                <a:gd name="T68" fmla="*/ 647 w 814"/>
                <a:gd name="T69" fmla="*/ 83 h 1019"/>
                <a:gd name="T70" fmla="*/ 670 w 814"/>
                <a:gd name="T71" fmla="*/ 236 h 1019"/>
                <a:gd name="T72" fmla="*/ 685 w 814"/>
                <a:gd name="T73" fmla="*/ 403 h 1019"/>
                <a:gd name="T74" fmla="*/ 708 w 814"/>
                <a:gd name="T75" fmla="*/ 472 h 1019"/>
                <a:gd name="T76" fmla="*/ 731 w 814"/>
                <a:gd name="T77" fmla="*/ 426 h 1019"/>
                <a:gd name="T78" fmla="*/ 753 w 814"/>
                <a:gd name="T79" fmla="*/ 373 h 1019"/>
                <a:gd name="T80" fmla="*/ 776 w 814"/>
                <a:gd name="T81" fmla="*/ 380 h 1019"/>
                <a:gd name="T82" fmla="*/ 799 w 814"/>
                <a:gd name="T83" fmla="*/ 624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4" h="1019">
                  <a:moveTo>
                    <a:pt x="0" y="502"/>
                  </a:moveTo>
                  <a:lnTo>
                    <a:pt x="0" y="593"/>
                  </a:lnTo>
                  <a:lnTo>
                    <a:pt x="8" y="593"/>
                  </a:lnTo>
                  <a:lnTo>
                    <a:pt x="15" y="776"/>
                  </a:lnTo>
                  <a:lnTo>
                    <a:pt x="23" y="844"/>
                  </a:lnTo>
                  <a:lnTo>
                    <a:pt x="31" y="852"/>
                  </a:lnTo>
                  <a:lnTo>
                    <a:pt x="31" y="928"/>
                  </a:lnTo>
                  <a:lnTo>
                    <a:pt x="38" y="928"/>
                  </a:lnTo>
                  <a:lnTo>
                    <a:pt x="46" y="913"/>
                  </a:lnTo>
                  <a:lnTo>
                    <a:pt x="53" y="928"/>
                  </a:lnTo>
                  <a:lnTo>
                    <a:pt x="61" y="997"/>
                  </a:lnTo>
                  <a:lnTo>
                    <a:pt x="69" y="1019"/>
                  </a:lnTo>
                  <a:lnTo>
                    <a:pt x="69" y="867"/>
                  </a:lnTo>
                  <a:lnTo>
                    <a:pt x="76" y="860"/>
                  </a:lnTo>
                  <a:lnTo>
                    <a:pt x="84" y="867"/>
                  </a:lnTo>
                  <a:lnTo>
                    <a:pt x="92" y="662"/>
                  </a:lnTo>
                  <a:lnTo>
                    <a:pt x="99" y="578"/>
                  </a:lnTo>
                  <a:lnTo>
                    <a:pt x="99" y="593"/>
                  </a:lnTo>
                  <a:lnTo>
                    <a:pt x="107" y="502"/>
                  </a:lnTo>
                  <a:lnTo>
                    <a:pt x="114" y="456"/>
                  </a:lnTo>
                  <a:lnTo>
                    <a:pt x="122" y="441"/>
                  </a:lnTo>
                  <a:lnTo>
                    <a:pt x="130" y="319"/>
                  </a:lnTo>
                  <a:lnTo>
                    <a:pt x="130" y="258"/>
                  </a:lnTo>
                  <a:lnTo>
                    <a:pt x="137" y="236"/>
                  </a:lnTo>
                  <a:lnTo>
                    <a:pt x="145" y="205"/>
                  </a:lnTo>
                  <a:lnTo>
                    <a:pt x="152" y="160"/>
                  </a:lnTo>
                  <a:lnTo>
                    <a:pt x="160" y="144"/>
                  </a:lnTo>
                  <a:lnTo>
                    <a:pt x="160" y="160"/>
                  </a:lnTo>
                  <a:lnTo>
                    <a:pt x="168" y="175"/>
                  </a:lnTo>
                  <a:lnTo>
                    <a:pt x="175" y="144"/>
                  </a:lnTo>
                  <a:lnTo>
                    <a:pt x="183" y="160"/>
                  </a:lnTo>
                  <a:lnTo>
                    <a:pt x="190" y="152"/>
                  </a:lnTo>
                  <a:lnTo>
                    <a:pt x="198" y="167"/>
                  </a:lnTo>
                  <a:lnTo>
                    <a:pt x="198" y="220"/>
                  </a:lnTo>
                  <a:lnTo>
                    <a:pt x="206" y="205"/>
                  </a:lnTo>
                  <a:lnTo>
                    <a:pt x="213" y="198"/>
                  </a:lnTo>
                  <a:lnTo>
                    <a:pt x="221" y="258"/>
                  </a:lnTo>
                  <a:lnTo>
                    <a:pt x="228" y="274"/>
                  </a:lnTo>
                  <a:lnTo>
                    <a:pt x="228" y="281"/>
                  </a:lnTo>
                  <a:lnTo>
                    <a:pt x="236" y="312"/>
                  </a:lnTo>
                  <a:lnTo>
                    <a:pt x="244" y="297"/>
                  </a:lnTo>
                  <a:lnTo>
                    <a:pt x="251" y="304"/>
                  </a:lnTo>
                  <a:lnTo>
                    <a:pt x="259" y="365"/>
                  </a:lnTo>
                  <a:lnTo>
                    <a:pt x="259" y="403"/>
                  </a:lnTo>
                  <a:lnTo>
                    <a:pt x="267" y="380"/>
                  </a:lnTo>
                  <a:lnTo>
                    <a:pt x="274" y="403"/>
                  </a:lnTo>
                  <a:lnTo>
                    <a:pt x="282" y="434"/>
                  </a:lnTo>
                  <a:lnTo>
                    <a:pt x="289" y="449"/>
                  </a:lnTo>
                  <a:lnTo>
                    <a:pt x="297" y="441"/>
                  </a:lnTo>
                  <a:lnTo>
                    <a:pt x="297" y="411"/>
                  </a:lnTo>
                  <a:lnTo>
                    <a:pt x="305" y="388"/>
                  </a:lnTo>
                  <a:lnTo>
                    <a:pt x="312" y="380"/>
                  </a:lnTo>
                  <a:lnTo>
                    <a:pt x="320" y="373"/>
                  </a:lnTo>
                  <a:lnTo>
                    <a:pt x="327" y="335"/>
                  </a:lnTo>
                  <a:lnTo>
                    <a:pt x="327" y="304"/>
                  </a:lnTo>
                  <a:lnTo>
                    <a:pt x="335" y="274"/>
                  </a:lnTo>
                  <a:lnTo>
                    <a:pt x="343" y="258"/>
                  </a:lnTo>
                  <a:lnTo>
                    <a:pt x="350" y="251"/>
                  </a:lnTo>
                  <a:lnTo>
                    <a:pt x="358" y="243"/>
                  </a:lnTo>
                  <a:lnTo>
                    <a:pt x="358" y="251"/>
                  </a:lnTo>
                  <a:lnTo>
                    <a:pt x="365" y="228"/>
                  </a:lnTo>
                  <a:lnTo>
                    <a:pt x="373" y="304"/>
                  </a:lnTo>
                  <a:lnTo>
                    <a:pt x="381" y="350"/>
                  </a:lnTo>
                  <a:lnTo>
                    <a:pt x="388" y="312"/>
                  </a:lnTo>
                  <a:lnTo>
                    <a:pt x="388" y="388"/>
                  </a:lnTo>
                  <a:lnTo>
                    <a:pt x="396" y="411"/>
                  </a:lnTo>
                  <a:lnTo>
                    <a:pt x="403" y="418"/>
                  </a:lnTo>
                  <a:lnTo>
                    <a:pt x="411" y="426"/>
                  </a:lnTo>
                  <a:lnTo>
                    <a:pt x="419" y="434"/>
                  </a:lnTo>
                  <a:lnTo>
                    <a:pt x="426" y="418"/>
                  </a:lnTo>
                  <a:lnTo>
                    <a:pt x="426" y="441"/>
                  </a:lnTo>
                  <a:lnTo>
                    <a:pt x="434" y="456"/>
                  </a:lnTo>
                  <a:lnTo>
                    <a:pt x="442" y="510"/>
                  </a:lnTo>
                  <a:lnTo>
                    <a:pt x="449" y="464"/>
                  </a:lnTo>
                  <a:lnTo>
                    <a:pt x="457" y="335"/>
                  </a:lnTo>
                  <a:lnTo>
                    <a:pt x="457" y="411"/>
                  </a:lnTo>
                  <a:lnTo>
                    <a:pt x="464" y="319"/>
                  </a:lnTo>
                  <a:lnTo>
                    <a:pt x="472" y="304"/>
                  </a:lnTo>
                  <a:lnTo>
                    <a:pt x="480" y="319"/>
                  </a:lnTo>
                  <a:lnTo>
                    <a:pt x="487" y="335"/>
                  </a:lnTo>
                  <a:lnTo>
                    <a:pt x="495" y="365"/>
                  </a:lnTo>
                  <a:lnTo>
                    <a:pt x="502" y="380"/>
                  </a:lnTo>
                  <a:lnTo>
                    <a:pt x="510" y="388"/>
                  </a:lnTo>
                  <a:lnTo>
                    <a:pt x="518" y="388"/>
                  </a:lnTo>
                  <a:lnTo>
                    <a:pt x="525" y="418"/>
                  </a:lnTo>
                  <a:lnTo>
                    <a:pt x="525" y="464"/>
                  </a:lnTo>
                  <a:lnTo>
                    <a:pt x="533" y="449"/>
                  </a:lnTo>
                  <a:lnTo>
                    <a:pt x="540" y="487"/>
                  </a:lnTo>
                  <a:lnTo>
                    <a:pt x="548" y="510"/>
                  </a:lnTo>
                  <a:lnTo>
                    <a:pt x="556" y="479"/>
                  </a:lnTo>
                  <a:lnTo>
                    <a:pt x="556" y="418"/>
                  </a:lnTo>
                  <a:lnTo>
                    <a:pt x="563" y="418"/>
                  </a:lnTo>
                  <a:lnTo>
                    <a:pt x="571" y="365"/>
                  </a:lnTo>
                  <a:lnTo>
                    <a:pt x="578" y="335"/>
                  </a:lnTo>
                  <a:lnTo>
                    <a:pt x="586" y="319"/>
                  </a:lnTo>
                  <a:lnTo>
                    <a:pt x="586" y="281"/>
                  </a:lnTo>
                  <a:lnTo>
                    <a:pt x="594" y="243"/>
                  </a:lnTo>
                  <a:lnTo>
                    <a:pt x="601" y="228"/>
                  </a:lnTo>
                  <a:lnTo>
                    <a:pt x="609" y="167"/>
                  </a:lnTo>
                  <a:lnTo>
                    <a:pt x="617" y="38"/>
                  </a:lnTo>
                  <a:lnTo>
                    <a:pt x="617" y="0"/>
                  </a:lnTo>
                  <a:lnTo>
                    <a:pt x="624" y="15"/>
                  </a:lnTo>
                  <a:lnTo>
                    <a:pt x="632" y="53"/>
                  </a:lnTo>
                  <a:lnTo>
                    <a:pt x="639" y="61"/>
                  </a:lnTo>
                  <a:lnTo>
                    <a:pt x="647" y="83"/>
                  </a:lnTo>
                  <a:lnTo>
                    <a:pt x="655" y="91"/>
                  </a:lnTo>
                  <a:lnTo>
                    <a:pt x="662" y="129"/>
                  </a:lnTo>
                  <a:lnTo>
                    <a:pt x="670" y="236"/>
                  </a:lnTo>
                  <a:lnTo>
                    <a:pt x="677" y="266"/>
                  </a:lnTo>
                  <a:lnTo>
                    <a:pt x="685" y="350"/>
                  </a:lnTo>
                  <a:lnTo>
                    <a:pt x="685" y="403"/>
                  </a:lnTo>
                  <a:lnTo>
                    <a:pt x="693" y="434"/>
                  </a:lnTo>
                  <a:lnTo>
                    <a:pt x="700" y="479"/>
                  </a:lnTo>
                  <a:lnTo>
                    <a:pt x="708" y="472"/>
                  </a:lnTo>
                  <a:lnTo>
                    <a:pt x="715" y="449"/>
                  </a:lnTo>
                  <a:lnTo>
                    <a:pt x="723" y="434"/>
                  </a:lnTo>
                  <a:lnTo>
                    <a:pt x="731" y="426"/>
                  </a:lnTo>
                  <a:lnTo>
                    <a:pt x="738" y="434"/>
                  </a:lnTo>
                  <a:lnTo>
                    <a:pt x="746" y="395"/>
                  </a:lnTo>
                  <a:lnTo>
                    <a:pt x="753" y="373"/>
                  </a:lnTo>
                  <a:lnTo>
                    <a:pt x="761" y="411"/>
                  </a:lnTo>
                  <a:lnTo>
                    <a:pt x="769" y="403"/>
                  </a:lnTo>
                  <a:lnTo>
                    <a:pt x="776" y="380"/>
                  </a:lnTo>
                  <a:lnTo>
                    <a:pt x="784" y="418"/>
                  </a:lnTo>
                  <a:lnTo>
                    <a:pt x="792" y="449"/>
                  </a:lnTo>
                  <a:lnTo>
                    <a:pt x="799" y="624"/>
                  </a:lnTo>
                  <a:lnTo>
                    <a:pt x="807" y="662"/>
                  </a:lnTo>
                  <a:lnTo>
                    <a:pt x="814" y="707"/>
                  </a:lnTo>
                </a:path>
              </a:pathLst>
            </a:custGeom>
            <a:noFill/>
            <a:ln w="38100" cap="flat">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88" name="Freeform 122"/>
            <p:cNvSpPr>
              <a:spLocks/>
            </p:cNvSpPr>
            <p:nvPr/>
          </p:nvSpPr>
          <p:spPr bwMode="auto">
            <a:xfrm>
              <a:off x="1871663" y="3113088"/>
              <a:ext cx="1292225" cy="1147763"/>
            </a:xfrm>
            <a:custGeom>
              <a:avLst/>
              <a:gdLst>
                <a:gd name="T0" fmla="*/ 8 w 814"/>
                <a:gd name="T1" fmla="*/ 586 h 723"/>
                <a:gd name="T2" fmla="*/ 31 w 814"/>
                <a:gd name="T3" fmla="*/ 647 h 723"/>
                <a:gd name="T4" fmla="*/ 46 w 814"/>
                <a:gd name="T5" fmla="*/ 639 h 723"/>
                <a:gd name="T6" fmla="*/ 69 w 814"/>
                <a:gd name="T7" fmla="*/ 457 h 723"/>
                <a:gd name="T8" fmla="*/ 84 w 814"/>
                <a:gd name="T9" fmla="*/ 510 h 723"/>
                <a:gd name="T10" fmla="*/ 107 w 814"/>
                <a:gd name="T11" fmla="*/ 411 h 723"/>
                <a:gd name="T12" fmla="*/ 130 w 814"/>
                <a:gd name="T13" fmla="*/ 487 h 723"/>
                <a:gd name="T14" fmla="*/ 145 w 814"/>
                <a:gd name="T15" fmla="*/ 434 h 723"/>
                <a:gd name="T16" fmla="*/ 168 w 814"/>
                <a:gd name="T17" fmla="*/ 418 h 723"/>
                <a:gd name="T18" fmla="*/ 183 w 814"/>
                <a:gd name="T19" fmla="*/ 312 h 723"/>
                <a:gd name="T20" fmla="*/ 198 w 814"/>
                <a:gd name="T21" fmla="*/ 274 h 723"/>
                <a:gd name="T22" fmla="*/ 221 w 814"/>
                <a:gd name="T23" fmla="*/ 221 h 723"/>
                <a:gd name="T24" fmla="*/ 244 w 814"/>
                <a:gd name="T25" fmla="*/ 289 h 723"/>
                <a:gd name="T26" fmla="*/ 259 w 814"/>
                <a:gd name="T27" fmla="*/ 434 h 723"/>
                <a:gd name="T28" fmla="*/ 282 w 814"/>
                <a:gd name="T29" fmla="*/ 548 h 723"/>
                <a:gd name="T30" fmla="*/ 297 w 814"/>
                <a:gd name="T31" fmla="*/ 609 h 723"/>
                <a:gd name="T32" fmla="*/ 320 w 814"/>
                <a:gd name="T33" fmla="*/ 609 h 723"/>
                <a:gd name="T34" fmla="*/ 335 w 814"/>
                <a:gd name="T35" fmla="*/ 441 h 723"/>
                <a:gd name="T36" fmla="*/ 358 w 814"/>
                <a:gd name="T37" fmla="*/ 426 h 723"/>
                <a:gd name="T38" fmla="*/ 373 w 814"/>
                <a:gd name="T39" fmla="*/ 320 h 723"/>
                <a:gd name="T40" fmla="*/ 388 w 814"/>
                <a:gd name="T41" fmla="*/ 282 h 723"/>
                <a:gd name="T42" fmla="*/ 411 w 814"/>
                <a:gd name="T43" fmla="*/ 472 h 723"/>
                <a:gd name="T44" fmla="*/ 426 w 814"/>
                <a:gd name="T45" fmla="*/ 335 h 723"/>
                <a:gd name="T46" fmla="*/ 449 w 814"/>
                <a:gd name="T47" fmla="*/ 358 h 723"/>
                <a:gd name="T48" fmla="*/ 464 w 814"/>
                <a:gd name="T49" fmla="*/ 190 h 723"/>
                <a:gd name="T50" fmla="*/ 487 w 814"/>
                <a:gd name="T51" fmla="*/ 38 h 723"/>
                <a:gd name="T52" fmla="*/ 503 w 814"/>
                <a:gd name="T53" fmla="*/ 160 h 723"/>
                <a:gd name="T54" fmla="*/ 525 w 814"/>
                <a:gd name="T55" fmla="*/ 167 h 723"/>
                <a:gd name="T56" fmla="*/ 548 w 814"/>
                <a:gd name="T57" fmla="*/ 213 h 723"/>
                <a:gd name="T58" fmla="*/ 563 w 814"/>
                <a:gd name="T59" fmla="*/ 76 h 723"/>
                <a:gd name="T60" fmla="*/ 586 w 814"/>
                <a:gd name="T61" fmla="*/ 53 h 723"/>
                <a:gd name="T62" fmla="*/ 609 w 814"/>
                <a:gd name="T63" fmla="*/ 15 h 723"/>
                <a:gd name="T64" fmla="*/ 624 w 814"/>
                <a:gd name="T65" fmla="*/ 129 h 723"/>
                <a:gd name="T66" fmla="*/ 647 w 814"/>
                <a:gd name="T67" fmla="*/ 327 h 723"/>
                <a:gd name="T68" fmla="*/ 662 w 814"/>
                <a:gd name="T69" fmla="*/ 464 h 723"/>
                <a:gd name="T70" fmla="*/ 685 w 814"/>
                <a:gd name="T71" fmla="*/ 639 h 723"/>
                <a:gd name="T72" fmla="*/ 700 w 814"/>
                <a:gd name="T73" fmla="*/ 601 h 723"/>
                <a:gd name="T74" fmla="*/ 723 w 814"/>
                <a:gd name="T75" fmla="*/ 654 h 723"/>
                <a:gd name="T76" fmla="*/ 746 w 814"/>
                <a:gd name="T77" fmla="*/ 708 h 723"/>
                <a:gd name="T78" fmla="*/ 761 w 814"/>
                <a:gd name="T79" fmla="*/ 609 h 723"/>
                <a:gd name="T80" fmla="*/ 784 w 814"/>
                <a:gd name="T81" fmla="*/ 654 h 723"/>
                <a:gd name="T82" fmla="*/ 799 w 814"/>
                <a:gd name="T83" fmla="*/ 632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4" h="723">
                  <a:moveTo>
                    <a:pt x="0" y="555"/>
                  </a:moveTo>
                  <a:lnTo>
                    <a:pt x="0" y="586"/>
                  </a:lnTo>
                  <a:lnTo>
                    <a:pt x="8" y="586"/>
                  </a:lnTo>
                  <a:lnTo>
                    <a:pt x="16" y="632"/>
                  </a:lnTo>
                  <a:lnTo>
                    <a:pt x="23" y="647"/>
                  </a:lnTo>
                  <a:lnTo>
                    <a:pt x="31" y="647"/>
                  </a:lnTo>
                  <a:lnTo>
                    <a:pt x="31" y="670"/>
                  </a:lnTo>
                  <a:lnTo>
                    <a:pt x="38" y="662"/>
                  </a:lnTo>
                  <a:lnTo>
                    <a:pt x="46" y="639"/>
                  </a:lnTo>
                  <a:lnTo>
                    <a:pt x="54" y="563"/>
                  </a:lnTo>
                  <a:lnTo>
                    <a:pt x="61" y="441"/>
                  </a:lnTo>
                  <a:lnTo>
                    <a:pt x="69" y="457"/>
                  </a:lnTo>
                  <a:lnTo>
                    <a:pt x="69" y="479"/>
                  </a:lnTo>
                  <a:lnTo>
                    <a:pt x="76" y="525"/>
                  </a:lnTo>
                  <a:lnTo>
                    <a:pt x="84" y="510"/>
                  </a:lnTo>
                  <a:lnTo>
                    <a:pt x="92" y="464"/>
                  </a:lnTo>
                  <a:lnTo>
                    <a:pt x="99" y="434"/>
                  </a:lnTo>
                  <a:lnTo>
                    <a:pt x="107" y="411"/>
                  </a:lnTo>
                  <a:lnTo>
                    <a:pt x="114" y="396"/>
                  </a:lnTo>
                  <a:lnTo>
                    <a:pt x="122" y="426"/>
                  </a:lnTo>
                  <a:lnTo>
                    <a:pt x="130" y="487"/>
                  </a:lnTo>
                  <a:lnTo>
                    <a:pt x="130" y="510"/>
                  </a:lnTo>
                  <a:lnTo>
                    <a:pt x="137" y="479"/>
                  </a:lnTo>
                  <a:lnTo>
                    <a:pt x="145" y="434"/>
                  </a:lnTo>
                  <a:lnTo>
                    <a:pt x="153" y="358"/>
                  </a:lnTo>
                  <a:lnTo>
                    <a:pt x="160" y="350"/>
                  </a:lnTo>
                  <a:lnTo>
                    <a:pt x="168" y="418"/>
                  </a:lnTo>
                  <a:lnTo>
                    <a:pt x="168" y="388"/>
                  </a:lnTo>
                  <a:lnTo>
                    <a:pt x="175" y="335"/>
                  </a:lnTo>
                  <a:lnTo>
                    <a:pt x="183" y="312"/>
                  </a:lnTo>
                  <a:lnTo>
                    <a:pt x="191" y="304"/>
                  </a:lnTo>
                  <a:lnTo>
                    <a:pt x="198" y="289"/>
                  </a:lnTo>
                  <a:lnTo>
                    <a:pt x="198" y="274"/>
                  </a:lnTo>
                  <a:lnTo>
                    <a:pt x="206" y="205"/>
                  </a:lnTo>
                  <a:lnTo>
                    <a:pt x="213" y="213"/>
                  </a:lnTo>
                  <a:lnTo>
                    <a:pt x="221" y="221"/>
                  </a:lnTo>
                  <a:lnTo>
                    <a:pt x="229" y="259"/>
                  </a:lnTo>
                  <a:lnTo>
                    <a:pt x="236" y="221"/>
                  </a:lnTo>
                  <a:lnTo>
                    <a:pt x="244" y="289"/>
                  </a:lnTo>
                  <a:lnTo>
                    <a:pt x="251" y="358"/>
                  </a:lnTo>
                  <a:lnTo>
                    <a:pt x="259" y="388"/>
                  </a:lnTo>
                  <a:lnTo>
                    <a:pt x="259" y="434"/>
                  </a:lnTo>
                  <a:lnTo>
                    <a:pt x="267" y="441"/>
                  </a:lnTo>
                  <a:lnTo>
                    <a:pt x="274" y="441"/>
                  </a:lnTo>
                  <a:lnTo>
                    <a:pt x="282" y="548"/>
                  </a:lnTo>
                  <a:lnTo>
                    <a:pt x="289" y="555"/>
                  </a:lnTo>
                  <a:lnTo>
                    <a:pt x="297" y="616"/>
                  </a:lnTo>
                  <a:lnTo>
                    <a:pt x="297" y="609"/>
                  </a:lnTo>
                  <a:lnTo>
                    <a:pt x="305" y="624"/>
                  </a:lnTo>
                  <a:lnTo>
                    <a:pt x="312" y="593"/>
                  </a:lnTo>
                  <a:lnTo>
                    <a:pt x="320" y="609"/>
                  </a:lnTo>
                  <a:lnTo>
                    <a:pt x="328" y="540"/>
                  </a:lnTo>
                  <a:lnTo>
                    <a:pt x="328" y="487"/>
                  </a:lnTo>
                  <a:lnTo>
                    <a:pt x="335" y="441"/>
                  </a:lnTo>
                  <a:lnTo>
                    <a:pt x="343" y="418"/>
                  </a:lnTo>
                  <a:lnTo>
                    <a:pt x="350" y="388"/>
                  </a:lnTo>
                  <a:lnTo>
                    <a:pt x="358" y="426"/>
                  </a:lnTo>
                  <a:lnTo>
                    <a:pt x="358" y="441"/>
                  </a:lnTo>
                  <a:lnTo>
                    <a:pt x="366" y="388"/>
                  </a:lnTo>
                  <a:lnTo>
                    <a:pt x="373" y="320"/>
                  </a:lnTo>
                  <a:lnTo>
                    <a:pt x="381" y="304"/>
                  </a:lnTo>
                  <a:lnTo>
                    <a:pt x="388" y="304"/>
                  </a:lnTo>
                  <a:lnTo>
                    <a:pt x="388" y="282"/>
                  </a:lnTo>
                  <a:lnTo>
                    <a:pt x="396" y="380"/>
                  </a:lnTo>
                  <a:lnTo>
                    <a:pt x="404" y="449"/>
                  </a:lnTo>
                  <a:lnTo>
                    <a:pt x="411" y="472"/>
                  </a:lnTo>
                  <a:lnTo>
                    <a:pt x="419" y="426"/>
                  </a:lnTo>
                  <a:lnTo>
                    <a:pt x="426" y="373"/>
                  </a:lnTo>
                  <a:lnTo>
                    <a:pt x="426" y="335"/>
                  </a:lnTo>
                  <a:lnTo>
                    <a:pt x="434" y="304"/>
                  </a:lnTo>
                  <a:lnTo>
                    <a:pt x="442" y="282"/>
                  </a:lnTo>
                  <a:lnTo>
                    <a:pt x="449" y="358"/>
                  </a:lnTo>
                  <a:lnTo>
                    <a:pt x="457" y="320"/>
                  </a:lnTo>
                  <a:lnTo>
                    <a:pt x="457" y="289"/>
                  </a:lnTo>
                  <a:lnTo>
                    <a:pt x="464" y="190"/>
                  </a:lnTo>
                  <a:lnTo>
                    <a:pt x="472" y="114"/>
                  </a:lnTo>
                  <a:lnTo>
                    <a:pt x="480" y="53"/>
                  </a:lnTo>
                  <a:lnTo>
                    <a:pt x="487" y="38"/>
                  </a:lnTo>
                  <a:lnTo>
                    <a:pt x="495" y="99"/>
                  </a:lnTo>
                  <a:lnTo>
                    <a:pt x="495" y="160"/>
                  </a:lnTo>
                  <a:lnTo>
                    <a:pt x="503" y="160"/>
                  </a:lnTo>
                  <a:lnTo>
                    <a:pt x="510" y="160"/>
                  </a:lnTo>
                  <a:lnTo>
                    <a:pt x="518" y="167"/>
                  </a:lnTo>
                  <a:lnTo>
                    <a:pt x="525" y="167"/>
                  </a:lnTo>
                  <a:lnTo>
                    <a:pt x="533" y="145"/>
                  </a:lnTo>
                  <a:lnTo>
                    <a:pt x="541" y="175"/>
                  </a:lnTo>
                  <a:lnTo>
                    <a:pt x="548" y="213"/>
                  </a:lnTo>
                  <a:lnTo>
                    <a:pt x="556" y="183"/>
                  </a:lnTo>
                  <a:lnTo>
                    <a:pt x="556" y="99"/>
                  </a:lnTo>
                  <a:lnTo>
                    <a:pt x="563" y="76"/>
                  </a:lnTo>
                  <a:lnTo>
                    <a:pt x="571" y="68"/>
                  </a:lnTo>
                  <a:lnTo>
                    <a:pt x="579" y="38"/>
                  </a:lnTo>
                  <a:lnTo>
                    <a:pt x="586" y="53"/>
                  </a:lnTo>
                  <a:lnTo>
                    <a:pt x="594" y="0"/>
                  </a:lnTo>
                  <a:lnTo>
                    <a:pt x="601" y="30"/>
                  </a:lnTo>
                  <a:lnTo>
                    <a:pt x="609" y="15"/>
                  </a:lnTo>
                  <a:lnTo>
                    <a:pt x="617" y="91"/>
                  </a:lnTo>
                  <a:lnTo>
                    <a:pt x="617" y="84"/>
                  </a:lnTo>
                  <a:lnTo>
                    <a:pt x="624" y="129"/>
                  </a:lnTo>
                  <a:lnTo>
                    <a:pt x="632" y="205"/>
                  </a:lnTo>
                  <a:lnTo>
                    <a:pt x="639" y="282"/>
                  </a:lnTo>
                  <a:lnTo>
                    <a:pt x="647" y="327"/>
                  </a:lnTo>
                  <a:lnTo>
                    <a:pt x="655" y="396"/>
                  </a:lnTo>
                  <a:lnTo>
                    <a:pt x="655" y="403"/>
                  </a:lnTo>
                  <a:lnTo>
                    <a:pt x="662" y="464"/>
                  </a:lnTo>
                  <a:lnTo>
                    <a:pt x="670" y="533"/>
                  </a:lnTo>
                  <a:lnTo>
                    <a:pt x="678" y="593"/>
                  </a:lnTo>
                  <a:lnTo>
                    <a:pt x="685" y="639"/>
                  </a:lnTo>
                  <a:lnTo>
                    <a:pt x="685" y="647"/>
                  </a:lnTo>
                  <a:lnTo>
                    <a:pt x="693" y="593"/>
                  </a:lnTo>
                  <a:lnTo>
                    <a:pt x="700" y="601"/>
                  </a:lnTo>
                  <a:lnTo>
                    <a:pt x="708" y="593"/>
                  </a:lnTo>
                  <a:lnTo>
                    <a:pt x="716" y="639"/>
                  </a:lnTo>
                  <a:lnTo>
                    <a:pt x="723" y="654"/>
                  </a:lnTo>
                  <a:lnTo>
                    <a:pt x="731" y="647"/>
                  </a:lnTo>
                  <a:lnTo>
                    <a:pt x="738" y="685"/>
                  </a:lnTo>
                  <a:lnTo>
                    <a:pt x="746" y="708"/>
                  </a:lnTo>
                  <a:lnTo>
                    <a:pt x="754" y="639"/>
                  </a:lnTo>
                  <a:lnTo>
                    <a:pt x="754" y="616"/>
                  </a:lnTo>
                  <a:lnTo>
                    <a:pt x="761" y="609"/>
                  </a:lnTo>
                  <a:lnTo>
                    <a:pt x="769" y="654"/>
                  </a:lnTo>
                  <a:lnTo>
                    <a:pt x="776" y="624"/>
                  </a:lnTo>
                  <a:lnTo>
                    <a:pt x="784" y="654"/>
                  </a:lnTo>
                  <a:lnTo>
                    <a:pt x="784" y="662"/>
                  </a:lnTo>
                  <a:lnTo>
                    <a:pt x="792" y="723"/>
                  </a:lnTo>
                  <a:lnTo>
                    <a:pt x="799" y="632"/>
                  </a:lnTo>
                  <a:lnTo>
                    <a:pt x="807" y="639"/>
                  </a:lnTo>
                  <a:lnTo>
                    <a:pt x="814" y="692"/>
                  </a:lnTo>
                </a:path>
              </a:pathLst>
            </a:custGeom>
            <a:noFill/>
            <a:ln w="38100" cap="flat">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89" name="Freeform 123"/>
            <p:cNvSpPr>
              <a:spLocks/>
            </p:cNvSpPr>
            <p:nvPr/>
          </p:nvSpPr>
          <p:spPr bwMode="auto">
            <a:xfrm>
              <a:off x="3163888" y="2992438"/>
              <a:ext cx="1244600" cy="1957388"/>
            </a:xfrm>
            <a:custGeom>
              <a:avLst/>
              <a:gdLst>
                <a:gd name="T0" fmla="*/ 8 w 784"/>
                <a:gd name="T1" fmla="*/ 883 h 1233"/>
                <a:gd name="T2" fmla="*/ 31 w 784"/>
                <a:gd name="T3" fmla="*/ 883 h 1233"/>
                <a:gd name="T4" fmla="*/ 46 w 784"/>
                <a:gd name="T5" fmla="*/ 829 h 1233"/>
                <a:gd name="T6" fmla="*/ 69 w 784"/>
                <a:gd name="T7" fmla="*/ 1233 h 1233"/>
                <a:gd name="T8" fmla="*/ 84 w 784"/>
                <a:gd name="T9" fmla="*/ 837 h 1233"/>
                <a:gd name="T10" fmla="*/ 99 w 784"/>
                <a:gd name="T11" fmla="*/ 814 h 1233"/>
                <a:gd name="T12" fmla="*/ 122 w 784"/>
                <a:gd name="T13" fmla="*/ 1020 h 1233"/>
                <a:gd name="T14" fmla="*/ 137 w 784"/>
                <a:gd name="T15" fmla="*/ 563 h 1233"/>
                <a:gd name="T16" fmla="*/ 160 w 784"/>
                <a:gd name="T17" fmla="*/ 708 h 1233"/>
                <a:gd name="T18" fmla="*/ 175 w 784"/>
                <a:gd name="T19" fmla="*/ 700 h 1233"/>
                <a:gd name="T20" fmla="*/ 198 w 784"/>
                <a:gd name="T21" fmla="*/ 411 h 1233"/>
                <a:gd name="T22" fmla="*/ 214 w 784"/>
                <a:gd name="T23" fmla="*/ 198 h 1233"/>
                <a:gd name="T24" fmla="*/ 229 w 784"/>
                <a:gd name="T25" fmla="*/ 175 h 1233"/>
                <a:gd name="T26" fmla="*/ 252 w 784"/>
                <a:gd name="T27" fmla="*/ 0 h 1233"/>
                <a:gd name="T28" fmla="*/ 267 w 784"/>
                <a:gd name="T29" fmla="*/ 7 h 1233"/>
                <a:gd name="T30" fmla="*/ 290 w 784"/>
                <a:gd name="T31" fmla="*/ 106 h 1233"/>
                <a:gd name="T32" fmla="*/ 305 w 784"/>
                <a:gd name="T33" fmla="*/ 137 h 1233"/>
                <a:gd name="T34" fmla="*/ 328 w 784"/>
                <a:gd name="T35" fmla="*/ 160 h 1233"/>
                <a:gd name="T36" fmla="*/ 343 w 784"/>
                <a:gd name="T37" fmla="*/ 213 h 1233"/>
                <a:gd name="T38" fmla="*/ 366 w 784"/>
                <a:gd name="T39" fmla="*/ 175 h 1233"/>
                <a:gd name="T40" fmla="*/ 389 w 784"/>
                <a:gd name="T41" fmla="*/ 259 h 1233"/>
                <a:gd name="T42" fmla="*/ 404 w 784"/>
                <a:gd name="T43" fmla="*/ 221 h 1233"/>
                <a:gd name="T44" fmla="*/ 427 w 784"/>
                <a:gd name="T45" fmla="*/ 175 h 1233"/>
                <a:gd name="T46" fmla="*/ 442 w 784"/>
                <a:gd name="T47" fmla="*/ 259 h 1233"/>
                <a:gd name="T48" fmla="*/ 457 w 784"/>
                <a:gd name="T49" fmla="*/ 434 h 1233"/>
                <a:gd name="T50" fmla="*/ 480 w 784"/>
                <a:gd name="T51" fmla="*/ 624 h 1233"/>
                <a:gd name="T52" fmla="*/ 495 w 784"/>
                <a:gd name="T53" fmla="*/ 692 h 1233"/>
                <a:gd name="T54" fmla="*/ 518 w 784"/>
                <a:gd name="T55" fmla="*/ 586 h 1233"/>
                <a:gd name="T56" fmla="*/ 533 w 784"/>
                <a:gd name="T57" fmla="*/ 396 h 1233"/>
                <a:gd name="T58" fmla="*/ 556 w 784"/>
                <a:gd name="T59" fmla="*/ 350 h 1233"/>
                <a:gd name="T60" fmla="*/ 571 w 784"/>
                <a:gd name="T61" fmla="*/ 388 h 1233"/>
                <a:gd name="T62" fmla="*/ 586 w 784"/>
                <a:gd name="T63" fmla="*/ 563 h 1233"/>
                <a:gd name="T64" fmla="*/ 609 w 784"/>
                <a:gd name="T65" fmla="*/ 540 h 1233"/>
                <a:gd name="T66" fmla="*/ 624 w 784"/>
                <a:gd name="T67" fmla="*/ 639 h 1233"/>
                <a:gd name="T68" fmla="*/ 647 w 784"/>
                <a:gd name="T69" fmla="*/ 685 h 1233"/>
                <a:gd name="T70" fmla="*/ 662 w 784"/>
                <a:gd name="T71" fmla="*/ 609 h 1233"/>
                <a:gd name="T72" fmla="*/ 685 w 784"/>
                <a:gd name="T73" fmla="*/ 601 h 1233"/>
                <a:gd name="T74" fmla="*/ 700 w 784"/>
                <a:gd name="T75" fmla="*/ 677 h 1233"/>
                <a:gd name="T76" fmla="*/ 716 w 784"/>
                <a:gd name="T77" fmla="*/ 799 h 1233"/>
                <a:gd name="T78" fmla="*/ 739 w 784"/>
                <a:gd name="T79" fmla="*/ 631 h 1233"/>
                <a:gd name="T80" fmla="*/ 754 w 784"/>
                <a:gd name="T81" fmla="*/ 571 h 1233"/>
                <a:gd name="T82" fmla="*/ 777 w 784"/>
                <a:gd name="T83" fmla="*/ 259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84" h="1233">
                  <a:moveTo>
                    <a:pt x="0" y="768"/>
                  </a:moveTo>
                  <a:lnTo>
                    <a:pt x="0" y="799"/>
                  </a:lnTo>
                  <a:lnTo>
                    <a:pt x="8" y="883"/>
                  </a:lnTo>
                  <a:lnTo>
                    <a:pt x="16" y="890"/>
                  </a:lnTo>
                  <a:lnTo>
                    <a:pt x="23" y="852"/>
                  </a:lnTo>
                  <a:lnTo>
                    <a:pt x="31" y="883"/>
                  </a:lnTo>
                  <a:lnTo>
                    <a:pt x="31" y="890"/>
                  </a:lnTo>
                  <a:lnTo>
                    <a:pt x="39" y="845"/>
                  </a:lnTo>
                  <a:lnTo>
                    <a:pt x="46" y="829"/>
                  </a:lnTo>
                  <a:lnTo>
                    <a:pt x="54" y="989"/>
                  </a:lnTo>
                  <a:lnTo>
                    <a:pt x="61" y="1118"/>
                  </a:lnTo>
                  <a:lnTo>
                    <a:pt x="69" y="1233"/>
                  </a:lnTo>
                  <a:lnTo>
                    <a:pt x="69" y="1179"/>
                  </a:lnTo>
                  <a:lnTo>
                    <a:pt x="77" y="951"/>
                  </a:lnTo>
                  <a:lnTo>
                    <a:pt x="84" y="837"/>
                  </a:lnTo>
                  <a:lnTo>
                    <a:pt x="92" y="708"/>
                  </a:lnTo>
                  <a:lnTo>
                    <a:pt x="99" y="837"/>
                  </a:lnTo>
                  <a:lnTo>
                    <a:pt x="99" y="814"/>
                  </a:lnTo>
                  <a:lnTo>
                    <a:pt x="107" y="845"/>
                  </a:lnTo>
                  <a:lnTo>
                    <a:pt x="115" y="913"/>
                  </a:lnTo>
                  <a:lnTo>
                    <a:pt x="122" y="1020"/>
                  </a:lnTo>
                  <a:lnTo>
                    <a:pt x="130" y="829"/>
                  </a:lnTo>
                  <a:lnTo>
                    <a:pt x="130" y="753"/>
                  </a:lnTo>
                  <a:lnTo>
                    <a:pt x="137" y="563"/>
                  </a:lnTo>
                  <a:lnTo>
                    <a:pt x="145" y="571"/>
                  </a:lnTo>
                  <a:lnTo>
                    <a:pt x="153" y="738"/>
                  </a:lnTo>
                  <a:lnTo>
                    <a:pt x="160" y="708"/>
                  </a:lnTo>
                  <a:lnTo>
                    <a:pt x="168" y="814"/>
                  </a:lnTo>
                  <a:lnTo>
                    <a:pt x="168" y="692"/>
                  </a:lnTo>
                  <a:lnTo>
                    <a:pt x="175" y="700"/>
                  </a:lnTo>
                  <a:lnTo>
                    <a:pt x="183" y="639"/>
                  </a:lnTo>
                  <a:lnTo>
                    <a:pt x="191" y="578"/>
                  </a:lnTo>
                  <a:lnTo>
                    <a:pt x="198" y="411"/>
                  </a:lnTo>
                  <a:lnTo>
                    <a:pt x="198" y="358"/>
                  </a:lnTo>
                  <a:lnTo>
                    <a:pt x="206" y="228"/>
                  </a:lnTo>
                  <a:lnTo>
                    <a:pt x="214" y="198"/>
                  </a:lnTo>
                  <a:lnTo>
                    <a:pt x="221" y="259"/>
                  </a:lnTo>
                  <a:lnTo>
                    <a:pt x="229" y="228"/>
                  </a:lnTo>
                  <a:lnTo>
                    <a:pt x="229" y="175"/>
                  </a:lnTo>
                  <a:lnTo>
                    <a:pt x="236" y="137"/>
                  </a:lnTo>
                  <a:lnTo>
                    <a:pt x="244" y="7"/>
                  </a:lnTo>
                  <a:lnTo>
                    <a:pt x="252" y="0"/>
                  </a:lnTo>
                  <a:lnTo>
                    <a:pt x="259" y="53"/>
                  </a:lnTo>
                  <a:lnTo>
                    <a:pt x="267" y="68"/>
                  </a:lnTo>
                  <a:lnTo>
                    <a:pt x="267" y="7"/>
                  </a:lnTo>
                  <a:lnTo>
                    <a:pt x="274" y="53"/>
                  </a:lnTo>
                  <a:lnTo>
                    <a:pt x="282" y="68"/>
                  </a:lnTo>
                  <a:lnTo>
                    <a:pt x="290" y="106"/>
                  </a:lnTo>
                  <a:lnTo>
                    <a:pt x="297" y="114"/>
                  </a:lnTo>
                  <a:lnTo>
                    <a:pt x="297" y="137"/>
                  </a:lnTo>
                  <a:lnTo>
                    <a:pt x="305" y="137"/>
                  </a:lnTo>
                  <a:lnTo>
                    <a:pt x="312" y="160"/>
                  </a:lnTo>
                  <a:lnTo>
                    <a:pt x="320" y="106"/>
                  </a:lnTo>
                  <a:lnTo>
                    <a:pt x="328" y="160"/>
                  </a:lnTo>
                  <a:lnTo>
                    <a:pt x="328" y="182"/>
                  </a:lnTo>
                  <a:lnTo>
                    <a:pt x="335" y="152"/>
                  </a:lnTo>
                  <a:lnTo>
                    <a:pt x="343" y="213"/>
                  </a:lnTo>
                  <a:lnTo>
                    <a:pt x="350" y="213"/>
                  </a:lnTo>
                  <a:lnTo>
                    <a:pt x="358" y="182"/>
                  </a:lnTo>
                  <a:lnTo>
                    <a:pt x="366" y="175"/>
                  </a:lnTo>
                  <a:lnTo>
                    <a:pt x="373" y="205"/>
                  </a:lnTo>
                  <a:lnTo>
                    <a:pt x="381" y="236"/>
                  </a:lnTo>
                  <a:lnTo>
                    <a:pt x="389" y="259"/>
                  </a:lnTo>
                  <a:lnTo>
                    <a:pt x="396" y="274"/>
                  </a:lnTo>
                  <a:lnTo>
                    <a:pt x="396" y="221"/>
                  </a:lnTo>
                  <a:lnTo>
                    <a:pt x="404" y="221"/>
                  </a:lnTo>
                  <a:lnTo>
                    <a:pt x="411" y="236"/>
                  </a:lnTo>
                  <a:lnTo>
                    <a:pt x="419" y="198"/>
                  </a:lnTo>
                  <a:lnTo>
                    <a:pt x="427" y="175"/>
                  </a:lnTo>
                  <a:lnTo>
                    <a:pt x="427" y="213"/>
                  </a:lnTo>
                  <a:lnTo>
                    <a:pt x="434" y="213"/>
                  </a:lnTo>
                  <a:lnTo>
                    <a:pt x="442" y="259"/>
                  </a:lnTo>
                  <a:lnTo>
                    <a:pt x="449" y="388"/>
                  </a:lnTo>
                  <a:lnTo>
                    <a:pt x="457" y="418"/>
                  </a:lnTo>
                  <a:lnTo>
                    <a:pt x="457" y="434"/>
                  </a:lnTo>
                  <a:lnTo>
                    <a:pt x="465" y="472"/>
                  </a:lnTo>
                  <a:lnTo>
                    <a:pt x="472" y="593"/>
                  </a:lnTo>
                  <a:lnTo>
                    <a:pt x="480" y="624"/>
                  </a:lnTo>
                  <a:lnTo>
                    <a:pt x="487" y="586"/>
                  </a:lnTo>
                  <a:lnTo>
                    <a:pt x="487" y="685"/>
                  </a:lnTo>
                  <a:lnTo>
                    <a:pt x="495" y="692"/>
                  </a:lnTo>
                  <a:lnTo>
                    <a:pt x="503" y="654"/>
                  </a:lnTo>
                  <a:lnTo>
                    <a:pt x="510" y="654"/>
                  </a:lnTo>
                  <a:lnTo>
                    <a:pt x="518" y="586"/>
                  </a:lnTo>
                  <a:lnTo>
                    <a:pt x="525" y="434"/>
                  </a:lnTo>
                  <a:lnTo>
                    <a:pt x="525" y="358"/>
                  </a:lnTo>
                  <a:lnTo>
                    <a:pt x="533" y="396"/>
                  </a:lnTo>
                  <a:lnTo>
                    <a:pt x="541" y="449"/>
                  </a:lnTo>
                  <a:lnTo>
                    <a:pt x="548" y="327"/>
                  </a:lnTo>
                  <a:lnTo>
                    <a:pt x="556" y="350"/>
                  </a:lnTo>
                  <a:lnTo>
                    <a:pt x="556" y="426"/>
                  </a:lnTo>
                  <a:lnTo>
                    <a:pt x="564" y="373"/>
                  </a:lnTo>
                  <a:lnTo>
                    <a:pt x="571" y="388"/>
                  </a:lnTo>
                  <a:lnTo>
                    <a:pt x="579" y="456"/>
                  </a:lnTo>
                  <a:lnTo>
                    <a:pt x="586" y="472"/>
                  </a:lnTo>
                  <a:lnTo>
                    <a:pt x="586" y="563"/>
                  </a:lnTo>
                  <a:lnTo>
                    <a:pt x="594" y="616"/>
                  </a:lnTo>
                  <a:lnTo>
                    <a:pt x="602" y="624"/>
                  </a:lnTo>
                  <a:lnTo>
                    <a:pt x="609" y="540"/>
                  </a:lnTo>
                  <a:lnTo>
                    <a:pt x="617" y="525"/>
                  </a:lnTo>
                  <a:lnTo>
                    <a:pt x="624" y="609"/>
                  </a:lnTo>
                  <a:lnTo>
                    <a:pt x="624" y="639"/>
                  </a:lnTo>
                  <a:lnTo>
                    <a:pt x="632" y="723"/>
                  </a:lnTo>
                  <a:lnTo>
                    <a:pt x="640" y="685"/>
                  </a:lnTo>
                  <a:lnTo>
                    <a:pt x="647" y="685"/>
                  </a:lnTo>
                  <a:lnTo>
                    <a:pt x="655" y="692"/>
                  </a:lnTo>
                  <a:lnTo>
                    <a:pt x="655" y="662"/>
                  </a:lnTo>
                  <a:lnTo>
                    <a:pt x="662" y="609"/>
                  </a:lnTo>
                  <a:lnTo>
                    <a:pt x="670" y="479"/>
                  </a:lnTo>
                  <a:lnTo>
                    <a:pt x="678" y="487"/>
                  </a:lnTo>
                  <a:lnTo>
                    <a:pt x="685" y="601"/>
                  </a:lnTo>
                  <a:lnTo>
                    <a:pt x="685" y="662"/>
                  </a:lnTo>
                  <a:lnTo>
                    <a:pt x="693" y="654"/>
                  </a:lnTo>
                  <a:lnTo>
                    <a:pt x="700" y="677"/>
                  </a:lnTo>
                  <a:lnTo>
                    <a:pt x="708" y="616"/>
                  </a:lnTo>
                  <a:lnTo>
                    <a:pt x="716" y="700"/>
                  </a:lnTo>
                  <a:lnTo>
                    <a:pt x="716" y="799"/>
                  </a:lnTo>
                  <a:lnTo>
                    <a:pt x="723" y="768"/>
                  </a:lnTo>
                  <a:lnTo>
                    <a:pt x="731" y="730"/>
                  </a:lnTo>
                  <a:lnTo>
                    <a:pt x="739" y="631"/>
                  </a:lnTo>
                  <a:lnTo>
                    <a:pt x="746" y="631"/>
                  </a:lnTo>
                  <a:lnTo>
                    <a:pt x="754" y="601"/>
                  </a:lnTo>
                  <a:lnTo>
                    <a:pt x="754" y="571"/>
                  </a:lnTo>
                  <a:lnTo>
                    <a:pt x="761" y="403"/>
                  </a:lnTo>
                  <a:lnTo>
                    <a:pt x="769" y="327"/>
                  </a:lnTo>
                  <a:lnTo>
                    <a:pt x="777" y="259"/>
                  </a:lnTo>
                  <a:lnTo>
                    <a:pt x="784" y="167"/>
                  </a:lnTo>
                  <a:lnTo>
                    <a:pt x="784" y="137"/>
                  </a:lnTo>
                </a:path>
              </a:pathLst>
            </a:custGeom>
            <a:noFill/>
            <a:ln w="38100" cap="flat">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90" name="Freeform 124"/>
            <p:cNvSpPr>
              <a:spLocks/>
            </p:cNvSpPr>
            <p:nvPr/>
          </p:nvSpPr>
          <p:spPr bwMode="auto">
            <a:xfrm>
              <a:off x="4408488" y="2955925"/>
              <a:ext cx="1244600" cy="977900"/>
            </a:xfrm>
            <a:custGeom>
              <a:avLst/>
              <a:gdLst>
                <a:gd name="T0" fmla="*/ 15 w 784"/>
                <a:gd name="T1" fmla="*/ 213 h 616"/>
                <a:gd name="T2" fmla="*/ 31 w 784"/>
                <a:gd name="T3" fmla="*/ 342 h 616"/>
                <a:gd name="T4" fmla="*/ 53 w 784"/>
                <a:gd name="T5" fmla="*/ 312 h 616"/>
                <a:gd name="T6" fmla="*/ 69 w 784"/>
                <a:gd name="T7" fmla="*/ 312 h 616"/>
                <a:gd name="T8" fmla="*/ 91 w 784"/>
                <a:gd name="T9" fmla="*/ 327 h 616"/>
                <a:gd name="T10" fmla="*/ 107 w 784"/>
                <a:gd name="T11" fmla="*/ 419 h 616"/>
                <a:gd name="T12" fmla="*/ 130 w 784"/>
                <a:gd name="T13" fmla="*/ 411 h 616"/>
                <a:gd name="T14" fmla="*/ 145 w 784"/>
                <a:gd name="T15" fmla="*/ 312 h 616"/>
                <a:gd name="T16" fmla="*/ 168 w 784"/>
                <a:gd name="T17" fmla="*/ 358 h 616"/>
                <a:gd name="T18" fmla="*/ 183 w 784"/>
                <a:gd name="T19" fmla="*/ 160 h 616"/>
                <a:gd name="T20" fmla="*/ 198 w 784"/>
                <a:gd name="T21" fmla="*/ 69 h 616"/>
                <a:gd name="T22" fmla="*/ 221 w 784"/>
                <a:gd name="T23" fmla="*/ 99 h 616"/>
                <a:gd name="T24" fmla="*/ 236 w 784"/>
                <a:gd name="T25" fmla="*/ 0 h 616"/>
                <a:gd name="T26" fmla="*/ 259 w 784"/>
                <a:gd name="T27" fmla="*/ 152 h 616"/>
                <a:gd name="T28" fmla="*/ 274 w 784"/>
                <a:gd name="T29" fmla="*/ 137 h 616"/>
                <a:gd name="T30" fmla="*/ 297 w 784"/>
                <a:gd name="T31" fmla="*/ 266 h 616"/>
                <a:gd name="T32" fmla="*/ 312 w 784"/>
                <a:gd name="T33" fmla="*/ 312 h 616"/>
                <a:gd name="T34" fmla="*/ 327 w 784"/>
                <a:gd name="T35" fmla="*/ 236 h 616"/>
                <a:gd name="T36" fmla="*/ 350 w 784"/>
                <a:gd name="T37" fmla="*/ 297 h 616"/>
                <a:gd name="T38" fmla="*/ 365 w 784"/>
                <a:gd name="T39" fmla="*/ 213 h 616"/>
                <a:gd name="T40" fmla="*/ 388 w 784"/>
                <a:gd name="T41" fmla="*/ 244 h 616"/>
                <a:gd name="T42" fmla="*/ 403 w 784"/>
                <a:gd name="T43" fmla="*/ 221 h 616"/>
                <a:gd name="T44" fmla="*/ 426 w 784"/>
                <a:gd name="T45" fmla="*/ 244 h 616"/>
                <a:gd name="T46" fmla="*/ 441 w 784"/>
                <a:gd name="T47" fmla="*/ 251 h 616"/>
                <a:gd name="T48" fmla="*/ 457 w 784"/>
                <a:gd name="T49" fmla="*/ 411 h 616"/>
                <a:gd name="T50" fmla="*/ 480 w 784"/>
                <a:gd name="T51" fmla="*/ 358 h 616"/>
                <a:gd name="T52" fmla="*/ 495 w 784"/>
                <a:gd name="T53" fmla="*/ 381 h 616"/>
                <a:gd name="T54" fmla="*/ 518 w 784"/>
                <a:gd name="T55" fmla="*/ 487 h 616"/>
                <a:gd name="T56" fmla="*/ 533 w 784"/>
                <a:gd name="T57" fmla="*/ 472 h 616"/>
                <a:gd name="T58" fmla="*/ 556 w 784"/>
                <a:gd name="T59" fmla="*/ 533 h 616"/>
                <a:gd name="T60" fmla="*/ 571 w 784"/>
                <a:gd name="T61" fmla="*/ 594 h 616"/>
                <a:gd name="T62" fmla="*/ 586 w 784"/>
                <a:gd name="T63" fmla="*/ 517 h 616"/>
                <a:gd name="T64" fmla="*/ 609 w 784"/>
                <a:gd name="T65" fmla="*/ 388 h 616"/>
                <a:gd name="T66" fmla="*/ 624 w 784"/>
                <a:gd name="T67" fmla="*/ 335 h 616"/>
                <a:gd name="T68" fmla="*/ 647 w 784"/>
                <a:gd name="T69" fmla="*/ 190 h 616"/>
                <a:gd name="T70" fmla="*/ 662 w 784"/>
                <a:gd name="T71" fmla="*/ 114 h 616"/>
                <a:gd name="T72" fmla="*/ 685 w 784"/>
                <a:gd name="T73" fmla="*/ 183 h 616"/>
                <a:gd name="T74" fmla="*/ 700 w 784"/>
                <a:gd name="T75" fmla="*/ 342 h 616"/>
                <a:gd name="T76" fmla="*/ 715 w 784"/>
                <a:gd name="T77" fmla="*/ 373 h 616"/>
                <a:gd name="T78" fmla="*/ 738 w 784"/>
                <a:gd name="T79" fmla="*/ 426 h 616"/>
                <a:gd name="T80" fmla="*/ 753 w 784"/>
                <a:gd name="T81" fmla="*/ 282 h 616"/>
                <a:gd name="T82" fmla="*/ 776 w 784"/>
                <a:gd name="T83" fmla="*/ 198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84" h="616">
                  <a:moveTo>
                    <a:pt x="0" y="160"/>
                  </a:moveTo>
                  <a:lnTo>
                    <a:pt x="8" y="175"/>
                  </a:lnTo>
                  <a:lnTo>
                    <a:pt x="15" y="213"/>
                  </a:lnTo>
                  <a:lnTo>
                    <a:pt x="23" y="274"/>
                  </a:lnTo>
                  <a:lnTo>
                    <a:pt x="31" y="327"/>
                  </a:lnTo>
                  <a:lnTo>
                    <a:pt x="31" y="342"/>
                  </a:lnTo>
                  <a:lnTo>
                    <a:pt x="38" y="403"/>
                  </a:lnTo>
                  <a:lnTo>
                    <a:pt x="46" y="373"/>
                  </a:lnTo>
                  <a:lnTo>
                    <a:pt x="53" y="312"/>
                  </a:lnTo>
                  <a:lnTo>
                    <a:pt x="61" y="312"/>
                  </a:lnTo>
                  <a:lnTo>
                    <a:pt x="69" y="297"/>
                  </a:lnTo>
                  <a:lnTo>
                    <a:pt x="69" y="312"/>
                  </a:lnTo>
                  <a:lnTo>
                    <a:pt x="76" y="282"/>
                  </a:lnTo>
                  <a:lnTo>
                    <a:pt x="84" y="327"/>
                  </a:lnTo>
                  <a:lnTo>
                    <a:pt x="91" y="327"/>
                  </a:lnTo>
                  <a:lnTo>
                    <a:pt x="99" y="320"/>
                  </a:lnTo>
                  <a:lnTo>
                    <a:pt x="99" y="388"/>
                  </a:lnTo>
                  <a:lnTo>
                    <a:pt x="107" y="419"/>
                  </a:lnTo>
                  <a:lnTo>
                    <a:pt x="114" y="411"/>
                  </a:lnTo>
                  <a:lnTo>
                    <a:pt x="122" y="388"/>
                  </a:lnTo>
                  <a:lnTo>
                    <a:pt x="130" y="411"/>
                  </a:lnTo>
                  <a:lnTo>
                    <a:pt x="130" y="358"/>
                  </a:lnTo>
                  <a:lnTo>
                    <a:pt x="137" y="350"/>
                  </a:lnTo>
                  <a:lnTo>
                    <a:pt x="145" y="312"/>
                  </a:lnTo>
                  <a:lnTo>
                    <a:pt x="152" y="373"/>
                  </a:lnTo>
                  <a:lnTo>
                    <a:pt x="160" y="327"/>
                  </a:lnTo>
                  <a:lnTo>
                    <a:pt x="168" y="358"/>
                  </a:lnTo>
                  <a:lnTo>
                    <a:pt x="168" y="388"/>
                  </a:lnTo>
                  <a:lnTo>
                    <a:pt x="175" y="251"/>
                  </a:lnTo>
                  <a:lnTo>
                    <a:pt x="183" y="160"/>
                  </a:lnTo>
                  <a:lnTo>
                    <a:pt x="190" y="122"/>
                  </a:lnTo>
                  <a:lnTo>
                    <a:pt x="198" y="114"/>
                  </a:lnTo>
                  <a:lnTo>
                    <a:pt x="198" y="69"/>
                  </a:lnTo>
                  <a:lnTo>
                    <a:pt x="206" y="69"/>
                  </a:lnTo>
                  <a:lnTo>
                    <a:pt x="213" y="46"/>
                  </a:lnTo>
                  <a:lnTo>
                    <a:pt x="221" y="99"/>
                  </a:lnTo>
                  <a:lnTo>
                    <a:pt x="228" y="76"/>
                  </a:lnTo>
                  <a:lnTo>
                    <a:pt x="228" y="61"/>
                  </a:lnTo>
                  <a:lnTo>
                    <a:pt x="236" y="0"/>
                  </a:lnTo>
                  <a:lnTo>
                    <a:pt x="244" y="23"/>
                  </a:lnTo>
                  <a:lnTo>
                    <a:pt x="251" y="114"/>
                  </a:lnTo>
                  <a:lnTo>
                    <a:pt x="259" y="152"/>
                  </a:lnTo>
                  <a:lnTo>
                    <a:pt x="259" y="145"/>
                  </a:lnTo>
                  <a:lnTo>
                    <a:pt x="266" y="175"/>
                  </a:lnTo>
                  <a:lnTo>
                    <a:pt x="274" y="137"/>
                  </a:lnTo>
                  <a:lnTo>
                    <a:pt x="282" y="183"/>
                  </a:lnTo>
                  <a:lnTo>
                    <a:pt x="289" y="251"/>
                  </a:lnTo>
                  <a:lnTo>
                    <a:pt x="297" y="266"/>
                  </a:lnTo>
                  <a:lnTo>
                    <a:pt x="297" y="183"/>
                  </a:lnTo>
                  <a:lnTo>
                    <a:pt x="305" y="259"/>
                  </a:lnTo>
                  <a:lnTo>
                    <a:pt x="312" y="312"/>
                  </a:lnTo>
                  <a:lnTo>
                    <a:pt x="320" y="274"/>
                  </a:lnTo>
                  <a:lnTo>
                    <a:pt x="327" y="213"/>
                  </a:lnTo>
                  <a:lnTo>
                    <a:pt x="327" y="236"/>
                  </a:lnTo>
                  <a:lnTo>
                    <a:pt x="335" y="259"/>
                  </a:lnTo>
                  <a:lnTo>
                    <a:pt x="343" y="274"/>
                  </a:lnTo>
                  <a:lnTo>
                    <a:pt x="350" y="297"/>
                  </a:lnTo>
                  <a:lnTo>
                    <a:pt x="358" y="266"/>
                  </a:lnTo>
                  <a:lnTo>
                    <a:pt x="358" y="228"/>
                  </a:lnTo>
                  <a:lnTo>
                    <a:pt x="365" y="213"/>
                  </a:lnTo>
                  <a:lnTo>
                    <a:pt x="373" y="251"/>
                  </a:lnTo>
                  <a:lnTo>
                    <a:pt x="381" y="251"/>
                  </a:lnTo>
                  <a:lnTo>
                    <a:pt x="388" y="244"/>
                  </a:lnTo>
                  <a:lnTo>
                    <a:pt x="396" y="259"/>
                  </a:lnTo>
                  <a:lnTo>
                    <a:pt x="396" y="244"/>
                  </a:lnTo>
                  <a:lnTo>
                    <a:pt x="403" y="221"/>
                  </a:lnTo>
                  <a:lnTo>
                    <a:pt x="411" y="213"/>
                  </a:lnTo>
                  <a:lnTo>
                    <a:pt x="419" y="228"/>
                  </a:lnTo>
                  <a:lnTo>
                    <a:pt x="426" y="244"/>
                  </a:lnTo>
                  <a:lnTo>
                    <a:pt x="426" y="266"/>
                  </a:lnTo>
                  <a:lnTo>
                    <a:pt x="434" y="259"/>
                  </a:lnTo>
                  <a:lnTo>
                    <a:pt x="441" y="251"/>
                  </a:lnTo>
                  <a:lnTo>
                    <a:pt x="449" y="289"/>
                  </a:lnTo>
                  <a:lnTo>
                    <a:pt x="457" y="320"/>
                  </a:lnTo>
                  <a:lnTo>
                    <a:pt x="457" y="411"/>
                  </a:lnTo>
                  <a:lnTo>
                    <a:pt x="464" y="457"/>
                  </a:lnTo>
                  <a:lnTo>
                    <a:pt x="472" y="411"/>
                  </a:lnTo>
                  <a:lnTo>
                    <a:pt x="480" y="358"/>
                  </a:lnTo>
                  <a:lnTo>
                    <a:pt x="487" y="342"/>
                  </a:lnTo>
                  <a:lnTo>
                    <a:pt x="487" y="282"/>
                  </a:lnTo>
                  <a:lnTo>
                    <a:pt x="495" y="381"/>
                  </a:lnTo>
                  <a:lnTo>
                    <a:pt x="502" y="396"/>
                  </a:lnTo>
                  <a:lnTo>
                    <a:pt x="510" y="441"/>
                  </a:lnTo>
                  <a:lnTo>
                    <a:pt x="518" y="487"/>
                  </a:lnTo>
                  <a:lnTo>
                    <a:pt x="525" y="487"/>
                  </a:lnTo>
                  <a:lnTo>
                    <a:pt x="525" y="517"/>
                  </a:lnTo>
                  <a:lnTo>
                    <a:pt x="533" y="472"/>
                  </a:lnTo>
                  <a:lnTo>
                    <a:pt x="540" y="365"/>
                  </a:lnTo>
                  <a:lnTo>
                    <a:pt x="548" y="419"/>
                  </a:lnTo>
                  <a:lnTo>
                    <a:pt x="556" y="533"/>
                  </a:lnTo>
                  <a:lnTo>
                    <a:pt x="556" y="502"/>
                  </a:lnTo>
                  <a:lnTo>
                    <a:pt x="563" y="525"/>
                  </a:lnTo>
                  <a:lnTo>
                    <a:pt x="571" y="594"/>
                  </a:lnTo>
                  <a:lnTo>
                    <a:pt x="578" y="616"/>
                  </a:lnTo>
                  <a:lnTo>
                    <a:pt x="586" y="609"/>
                  </a:lnTo>
                  <a:lnTo>
                    <a:pt x="586" y="517"/>
                  </a:lnTo>
                  <a:lnTo>
                    <a:pt x="594" y="472"/>
                  </a:lnTo>
                  <a:lnTo>
                    <a:pt x="601" y="335"/>
                  </a:lnTo>
                  <a:lnTo>
                    <a:pt x="609" y="388"/>
                  </a:lnTo>
                  <a:lnTo>
                    <a:pt x="616" y="388"/>
                  </a:lnTo>
                  <a:lnTo>
                    <a:pt x="616" y="373"/>
                  </a:lnTo>
                  <a:lnTo>
                    <a:pt x="624" y="335"/>
                  </a:lnTo>
                  <a:lnTo>
                    <a:pt x="632" y="304"/>
                  </a:lnTo>
                  <a:lnTo>
                    <a:pt x="639" y="312"/>
                  </a:lnTo>
                  <a:lnTo>
                    <a:pt x="647" y="190"/>
                  </a:lnTo>
                  <a:lnTo>
                    <a:pt x="655" y="183"/>
                  </a:lnTo>
                  <a:lnTo>
                    <a:pt x="655" y="145"/>
                  </a:lnTo>
                  <a:lnTo>
                    <a:pt x="662" y="114"/>
                  </a:lnTo>
                  <a:lnTo>
                    <a:pt x="670" y="175"/>
                  </a:lnTo>
                  <a:lnTo>
                    <a:pt x="677" y="205"/>
                  </a:lnTo>
                  <a:lnTo>
                    <a:pt x="685" y="183"/>
                  </a:lnTo>
                  <a:lnTo>
                    <a:pt x="685" y="244"/>
                  </a:lnTo>
                  <a:lnTo>
                    <a:pt x="693" y="274"/>
                  </a:lnTo>
                  <a:lnTo>
                    <a:pt x="700" y="342"/>
                  </a:lnTo>
                  <a:lnTo>
                    <a:pt x="708" y="403"/>
                  </a:lnTo>
                  <a:lnTo>
                    <a:pt x="715" y="403"/>
                  </a:lnTo>
                  <a:lnTo>
                    <a:pt x="715" y="373"/>
                  </a:lnTo>
                  <a:lnTo>
                    <a:pt x="723" y="350"/>
                  </a:lnTo>
                  <a:lnTo>
                    <a:pt x="731" y="388"/>
                  </a:lnTo>
                  <a:lnTo>
                    <a:pt x="738" y="426"/>
                  </a:lnTo>
                  <a:lnTo>
                    <a:pt x="746" y="411"/>
                  </a:lnTo>
                  <a:lnTo>
                    <a:pt x="753" y="426"/>
                  </a:lnTo>
                  <a:lnTo>
                    <a:pt x="753" y="282"/>
                  </a:lnTo>
                  <a:lnTo>
                    <a:pt x="761" y="327"/>
                  </a:lnTo>
                  <a:lnTo>
                    <a:pt x="769" y="266"/>
                  </a:lnTo>
                  <a:lnTo>
                    <a:pt x="776" y="198"/>
                  </a:lnTo>
                  <a:lnTo>
                    <a:pt x="784" y="107"/>
                  </a:lnTo>
                  <a:lnTo>
                    <a:pt x="784" y="23"/>
                  </a:lnTo>
                </a:path>
              </a:pathLst>
            </a:custGeom>
            <a:noFill/>
            <a:ln w="38100" cap="flat">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91" name="Freeform 125"/>
            <p:cNvSpPr>
              <a:spLocks/>
            </p:cNvSpPr>
            <p:nvPr/>
          </p:nvSpPr>
          <p:spPr bwMode="auto">
            <a:xfrm>
              <a:off x="5653088" y="2762250"/>
              <a:ext cx="1268413" cy="858838"/>
            </a:xfrm>
            <a:custGeom>
              <a:avLst/>
              <a:gdLst>
                <a:gd name="T0" fmla="*/ 15 w 799"/>
                <a:gd name="T1" fmla="*/ 46 h 541"/>
                <a:gd name="T2" fmla="*/ 38 w 799"/>
                <a:gd name="T3" fmla="*/ 0 h 541"/>
                <a:gd name="T4" fmla="*/ 61 w 799"/>
                <a:gd name="T5" fmla="*/ 107 h 541"/>
                <a:gd name="T6" fmla="*/ 76 w 799"/>
                <a:gd name="T7" fmla="*/ 221 h 541"/>
                <a:gd name="T8" fmla="*/ 99 w 799"/>
                <a:gd name="T9" fmla="*/ 297 h 541"/>
                <a:gd name="T10" fmla="*/ 114 w 799"/>
                <a:gd name="T11" fmla="*/ 350 h 541"/>
                <a:gd name="T12" fmla="*/ 129 w 799"/>
                <a:gd name="T13" fmla="*/ 282 h 541"/>
                <a:gd name="T14" fmla="*/ 152 w 799"/>
                <a:gd name="T15" fmla="*/ 221 h 541"/>
                <a:gd name="T16" fmla="*/ 167 w 799"/>
                <a:gd name="T17" fmla="*/ 160 h 541"/>
                <a:gd name="T18" fmla="*/ 190 w 799"/>
                <a:gd name="T19" fmla="*/ 229 h 541"/>
                <a:gd name="T20" fmla="*/ 205 w 799"/>
                <a:gd name="T21" fmla="*/ 259 h 541"/>
                <a:gd name="T22" fmla="*/ 228 w 799"/>
                <a:gd name="T23" fmla="*/ 244 h 541"/>
                <a:gd name="T24" fmla="*/ 243 w 799"/>
                <a:gd name="T25" fmla="*/ 267 h 541"/>
                <a:gd name="T26" fmla="*/ 259 w 799"/>
                <a:gd name="T27" fmla="*/ 213 h 541"/>
                <a:gd name="T28" fmla="*/ 281 w 799"/>
                <a:gd name="T29" fmla="*/ 267 h 541"/>
                <a:gd name="T30" fmla="*/ 297 w 799"/>
                <a:gd name="T31" fmla="*/ 229 h 541"/>
                <a:gd name="T32" fmla="*/ 319 w 799"/>
                <a:gd name="T33" fmla="*/ 259 h 541"/>
                <a:gd name="T34" fmla="*/ 335 w 799"/>
                <a:gd name="T35" fmla="*/ 289 h 541"/>
                <a:gd name="T36" fmla="*/ 357 w 799"/>
                <a:gd name="T37" fmla="*/ 343 h 541"/>
                <a:gd name="T38" fmla="*/ 373 w 799"/>
                <a:gd name="T39" fmla="*/ 411 h 541"/>
                <a:gd name="T40" fmla="*/ 388 w 799"/>
                <a:gd name="T41" fmla="*/ 366 h 541"/>
                <a:gd name="T42" fmla="*/ 411 w 799"/>
                <a:gd name="T43" fmla="*/ 350 h 541"/>
                <a:gd name="T44" fmla="*/ 426 w 799"/>
                <a:gd name="T45" fmla="*/ 381 h 541"/>
                <a:gd name="T46" fmla="*/ 449 w 799"/>
                <a:gd name="T47" fmla="*/ 312 h 541"/>
                <a:gd name="T48" fmla="*/ 464 w 799"/>
                <a:gd name="T49" fmla="*/ 388 h 541"/>
                <a:gd name="T50" fmla="*/ 487 w 799"/>
                <a:gd name="T51" fmla="*/ 327 h 541"/>
                <a:gd name="T52" fmla="*/ 502 w 799"/>
                <a:gd name="T53" fmla="*/ 373 h 541"/>
                <a:gd name="T54" fmla="*/ 525 w 799"/>
                <a:gd name="T55" fmla="*/ 426 h 541"/>
                <a:gd name="T56" fmla="*/ 548 w 799"/>
                <a:gd name="T57" fmla="*/ 366 h 541"/>
                <a:gd name="T58" fmla="*/ 563 w 799"/>
                <a:gd name="T59" fmla="*/ 274 h 541"/>
                <a:gd name="T60" fmla="*/ 586 w 799"/>
                <a:gd name="T61" fmla="*/ 282 h 541"/>
                <a:gd name="T62" fmla="*/ 601 w 799"/>
                <a:gd name="T63" fmla="*/ 297 h 541"/>
                <a:gd name="T64" fmla="*/ 616 w 799"/>
                <a:gd name="T65" fmla="*/ 312 h 541"/>
                <a:gd name="T66" fmla="*/ 639 w 799"/>
                <a:gd name="T67" fmla="*/ 419 h 541"/>
                <a:gd name="T68" fmla="*/ 654 w 799"/>
                <a:gd name="T69" fmla="*/ 472 h 541"/>
                <a:gd name="T70" fmla="*/ 677 w 799"/>
                <a:gd name="T71" fmla="*/ 411 h 541"/>
                <a:gd name="T72" fmla="*/ 692 w 799"/>
                <a:gd name="T73" fmla="*/ 358 h 541"/>
                <a:gd name="T74" fmla="*/ 715 w 799"/>
                <a:gd name="T75" fmla="*/ 343 h 541"/>
                <a:gd name="T76" fmla="*/ 730 w 799"/>
                <a:gd name="T77" fmla="*/ 327 h 541"/>
                <a:gd name="T78" fmla="*/ 746 w 799"/>
                <a:gd name="T79" fmla="*/ 411 h 541"/>
                <a:gd name="T80" fmla="*/ 768 w 799"/>
                <a:gd name="T81" fmla="*/ 426 h 541"/>
                <a:gd name="T82" fmla="*/ 784 w 799"/>
                <a:gd name="T83" fmla="*/ 541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99" h="541">
                  <a:moveTo>
                    <a:pt x="0" y="145"/>
                  </a:moveTo>
                  <a:lnTo>
                    <a:pt x="7" y="61"/>
                  </a:lnTo>
                  <a:lnTo>
                    <a:pt x="15" y="46"/>
                  </a:lnTo>
                  <a:lnTo>
                    <a:pt x="23" y="61"/>
                  </a:lnTo>
                  <a:lnTo>
                    <a:pt x="30" y="15"/>
                  </a:lnTo>
                  <a:lnTo>
                    <a:pt x="38" y="0"/>
                  </a:lnTo>
                  <a:lnTo>
                    <a:pt x="46" y="46"/>
                  </a:lnTo>
                  <a:lnTo>
                    <a:pt x="53" y="31"/>
                  </a:lnTo>
                  <a:lnTo>
                    <a:pt x="61" y="107"/>
                  </a:lnTo>
                  <a:lnTo>
                    <a:pt x="68" y="168"/>
                  </a:lnTo>
                  <a:lnTo>
                    <a:pt x="68" y="198"/>
                  </a:lnTo>
                  <a:lnTo>
                    <a:pt x="76" y="221"/>
                  </a:lnTo>
                  <a:lnTo>
                    <a:pt x="84" y="297"/>
                  </a:lnTo>
                  <a:lnTo>
                    <a:pt x="91" y="289"/>
                  </a:lnTo>
                  <a:lnTo>
                    <a:pt x="99" y="297"/>
                  </a:lnTo>
                  <a:lnTo>
                    <a:pt x="99" y="305"/>
                  </a:lnTo>
                  <a:lnTo>
                    <a:pt x="106" y="335"/>
                  </a:lnTo>
                  <a:lnTo>
                    <a:pt x="114" y="350"/>
                  </a:lnTo>
                  <a:lnTo>
                    <a:pt x="122" y="381"/>
                  </a:lnTo>
                  <a:lnTo>
                    <a:pt x="129" y="381"/>
                  </a:lnTo>
                  <a:lnTo>
                    <a:pt x="129" y="282"/>
                  </a:lnTo>
                  <a:lnTo>
                    <a:pt x="137" y="198"/>
                  </a:lnTo>
                  <a:lnTo>
                    <a:pt x="144" y="206"/>
                  </a:lnTo>
                  <a:lnTo>
                    <a:pt x="152" y="221"/>
                  </a:lnTo>
                  <a:lnTo>
                    <a:pt x="167" y="160"/>
                  </a:lnTo>
                  <a:lnTo>
                    <a:pt x="160" y="160"/>
                  </a:lnTo>
                  <a:lnTo>
                    <a:pt x="167" y="160"/>
                  </a:lnTo>
                  <a:lnTo>
                    <a:pt x="175" y="160"/>
                  </a:lnTo>
                  <a:lnTo>
                    <a:pt x="182" y="183"/>
                  </a:lnTo>
                  <a:lnTo>
                    <a:pt x="190" y="229"/>
                  </a:lnTo>
                  <a:lnTo>
                    <a:pt x="198" y="213"/>
                  </a:lnTo>
                  <a:lnTo>
                    <a:pt x="198" y="229"/>
                  </a:lnTo>
                  <a:lnTo>
                    <a:pt x="205" y="259"/>
                  </a:lnTo>
                  <a:lnTo>
                    <a:pt x="213" y="312"/>
                  </a:lnTo>
                  <a:lnTo>
                    <a:pt x="221" y="229"/>
                  </a:lnTo>
                  <a:lnTo>
                    <a:pt x="228" y="244"/>
                  </a:lnTo>
                  <a:lnTo>
                    <a:pt x="228" y="274"/>
                  </a:lnTo>
                  <a:lnTo>
                    <a:pt x="236" y="267"/>
                  </a:lnTo>
                  <a:lnTo>
                    <a:pt x="243" y="267"/>
                  </a:lnTo>
                  <a:lnTo>
                    <a:pt x="251" y="244"/>
                  </a:lnTo>
                  <a:lnTo>
                    <a:pt x="259" y="236"/>
                  </a:lnTo>
                  <a:lnTo>
                    <a:pt x="259" y="213"/>
                  </a:lnTo>
                  <a:lnTo>
                    <a:pt x="266" y="236"/>
                  </a:lnTo>
                  <a:lnTo>
                    <a:pt x="274" y="267"/>
                  </a:lnTo>
                  <a:lnTo>
                    <a:pt x="281" y="267"/>
                  </a:lnTo>
                  <a:lnTo>
                    <a:pt x="289" y="274"/>
                  </a:lnTo>
                  <a:lnTo>
                    <a:pt x="289" y="267"/>
                  </a:lnTo>
                  <a:lnTo>
                    <a:pt x="297" y="229"/>
                  </a:lnTo>
                  <a:lnTo>
                    <a:pt x="304" y="259"/>
                  </a:lnTo>
                  <a:lnTo>
                    <a:pt x="312" y="244"/>
                  </a:lnTo>
                  <a:lnTo>
                    <a:pt x="319" y="259"/>
                  </a:lnTo>
                  <a:lnTo>
                    <a:pt x="327" y="297"/>
                  </a:lnTo>
                  <a:lnTo>
                    <a:pt x="327" y="274"/>
                  </a:lnTo>
                  <a:lnTo>
                    <a:pt x="335" y="289"/>
                  </a:lnTo>
                  <a:lnTo>
                    <a:pt x="342" y="305"/>
                  </a:lnTo>
                  <a:lnTo>
                    <a:pt x="350" y="289"/>
                  </a:lnTo>
                  <a:lnTo>
                    <a:pt x="357" y="343"/>
                  </a:lnTo>
                  <a:lnTo>
                    <a:pt x="357" y="366"/>
                  </a:lnTo>
                  <a:lnTo>
                    <a:pt x="365" y="388"/>
                  </a:lnTo>
                  <a:lnTo>
                    <a:pt x="373" y="411"/>
                  </a:lnTo>
                  <a:lnTo>
                    <a:pt x="380" y="381"/>
                  </a:lnTo>
                  <a:lnTo>
                    <a:pt x="388" y="358"/>
                  </a:lnTo>
                  <a:lnTo>
                    <a:pt x="388" y="366"/>
                  </a:lnTo>
                  <a:lnTo>
                    <a:pt x="396" y="373"/>
                  </a:lnTo>
                  <a:lnTo>
                    <a:pt x="403" y="373"/>
                  </a:lnTo>
                  <a:lnTo>
                    <a:pt x="411" y="350"/>
                  </a:lnTo>
                  <a:lnTo>
                    <a:pt x="418" y="350"/>
                  </a:lnTo>
                  <a:lnTo>
                    <a:pt x="418" y="411"/>
                  </a:lnTo>
                  <a:lnTo>
                    <a:pt x="426" y="381"/>
                  </a:lnTo>
                  <a:lnTo>
                    <a:pt x="434" y="373"/>
                  </a:lnTo>
                  <a:lnTo>
                    <a:pt x="441" y="320"/>
                  </a:lnTo>
                  <a:lnTo>
                    <a:pt x="449" y="312"/>
                  </a:lnTo>
                  <a:lnTo>
                    <a:pt x="456" y="327"/>
                  </a:lnTo>
                  <a:lnTo>
                    <a:pt x="456" y="381"/>
                  </a:lnTo>
                  <a:lnTo>
                    <a:pt x="464" y="388"/>
                  </a:lnTo>
                  <a:lnTo>
                    <a:pt x="472" y="312"/>
                  </a:lnTo>
                  <a:lnTo>
                    <a:pt x="479" y="335"/>
                  </a:lnTo>
                  <a:lnTo>
                    <a:pt x="487" y="327"/>
                  </a:lnTo>
                  <a:lnTo>
                    <a:pt x="487" y="419"/>
                  </a:lnTo>
                  <a:lnTo>
                    <a:pt x="494" y="396"/>
                  </a:lnTo>
                  <a:lnTo>
                    <a:pt x="502" y="373"/>
                  </a:lnTo>
                  <a:lnTo>
                    <a:pt x="510" y="312"/>
                  </a:lnTo>
                  <a:lnTo>
                    <a:pt x="517" y="358"/>
                  </a:lnTo>
                  <a:lnTo>
                    <a:pt x="525" y="426"/>
                  </a:lnTo>
                  <a:lnTo>
                    <a:pt x="533" y="426"/>
                  </a:lnTo>
                  <a:lnTo>
                    <a:pt x="540" y="404"/>
                  </a:lnTo>
                  <a:lnTo>
                    <a:pt x="548" y="366"/>
                  </a:lnTo>
                  <a:lnTo>
                    <a:pt x="555" y="320"/>
                  </a:lnTo>
                  <a:lnTo>
                    <a:pt x="555" y="358"/>
                  </a:lnTo>
                  <a:lnTo>
                    <a:pt x="563" y="274"/>
                  </a:lnTo>
                  <a:lnTo>
                    <a:pt x="571" y="244"/>
                  </a:lnTo>
                  <a:lnTo>
                    <a:pt x="578" y="267"/>
                  </a:lnTo>
                  <a:lnTo>
                    <a:pt x="586" y="282"/>
                  </a:lnTo>
                  <a:lnTo>
                    <a:pt x="586" y="259"/>
                  </a:lnTo>
                  <a:lnTo>
                    <a:pt x="593" y="350"/>
                  </a:lnTo>
                  <a:lnTo>
                    <a:pt x="601" y="297"/>
                  </a:lnTo>
                  <a:lnTo>
                    <a:pt x="609" y="274"/>
                  </a:lnTo>
                  <a:lnTo>
                    <a:pt x="616" y="236"/>
                  </a:lnTo>
                  <a:lnTo>
                    <a:pt x="616" y="312"/>
                  </a:lnTo>
                  <a:lnTo>
                    <a:pt x="624" y="366"/>
                  </a:lnTo>
                  <a:lnTo>
                    <a:pt x="631" y="449"/>
                  </a:lnTo>
                  <a:lnTo>
                    <a:pt x="639" y="419"/>
                  </a:lnTo>
                  <a:lnTo>
                    <a:pt x="647" y="464"/>
                  </a:lnTo>
                  <a:lnTo>
                    <a:pt x="654" y="457"/>
                  </a:lnTo>
                  <a:lnTo>
                    <a:pt x="654" y="472"/>
                  </a:lnTo>
                  <a:lnTo>
                    <a:pt x="662" y="503"/>
                  </a:lnTo>
                  <a:lnTo>
                    <a:pt x="669" y="404"/>
                  </a:lnTo>
                  <a:lnTo>
                    <a:pt x="677" y="411"/>
                  </a:lnTo>
                  <a:lnTo>
                    <a:pt x="685" y="396"/>
                  </a:lnTo>
                  <a:lnTo>
                    <a:pt x="685" y="350"/>
                  </a:lnTo>
                  <a:lnTo>
                    <a:pt x="692" y="358"/>
                  </a:lnTo>
                  <a:lnTo>
                    <a:pt x="700" y="373"/>
                  </a:lnTo>
                  <a:lnTo>
                    <a:pt x="708" y="350"/>
                  </a:lnTo>
                  <a:lnTo>
                    <a:pt x="715" y="343"/>
                  </a:lnTo>
                  <a:lnTo>
                    <a:pt x="715" y="381"/>
                  </a:lnTo>
                  <a:lnTo>
                    <a:pt x="723" y="312"/>
                  </a:lnTo>
                  <a:lnTo>
                    <a:pt x="730" y="327"/>
                  </a:lnTo>
                  <a:lnTo>
                    <a:pt x="738" y="312"/>
                  </a:lnTo>
                  <a:lnTo>
                    <a:pt x="746" y="366"/>
                  </a:lnTo>
                  <a:lnTo>
                    <a:pt x="746" y="411"/>
                  </a:lnTo>
                  <a:lnTo>
                    <a:pt x="753" y="411"/>
                  </a:lnTo>
                  <a:lnTo>
                    <a:pt x="761" y="388"/>
                  </a:lnTo>
                  <a:lnTo>
                    <a:pt x="768" y="426"/>
                  </a:lnTo>
                  <a:lnTo>
                    <a:pt x="776" y="419"/>
                  </a:lnTo>
                  <a:lnTo>
                    <a:pt x="784" y="487"/>
                  </a:lnTo>
                  <a:lnTo>
                    <a:pt x="784" y="541"/>
                  </a:lnTo>
                  <a:lnTo>
                    <a:pt x="791" y="525"/>
                  </a:lnTo>
                  <a:lnTo>
                    <a:pt x="799" y="525"/>
                  </a:lnTo>
                </a:path>
              </a:pathLst>
            </a:custGeom>
            <a:noFill/>
            <a:ln w="38100" cap="flat">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15992" name="Freeform 126"/>
            <p:cNvSpPr>
              <a:spLocks/>
            </p:cNvSpPr>
            <p:nvPr/>
          </p:nvSpPr>
          <p:spPr bwMode="auto">
            <a:xfrm>
              <a:off x="6921500" y="3100388"/>
              <a:ext cx="844550" cy="762000"/>
            </a:xfrm>
            <a:custGeom>
              <a:avLst/>
              <a:gdLst>
                <a:gd name="T0" fmla="*/ 7 w 532"/>
                <a:gd name="T1" fmla="*/ 320 h 480"/>
                <a:gd name="T2" fmla="*/ 15 w 532"/>
                <a:gd name="T3" fmla="*/ 358 h 480"/>
                <a:gd name="T4" fmla="*/ 30 w 532"/>
                <a:gd name="T5" fmla="*/ 274 h 480"/>
                <a:gd name="T6" fmla="*/ 45 w 532"/>
                <a:gd name="T7" fmla="*/ 320 h 480"/>
                <a:gd name="T8" fmla="*/ 53 w 532"/>
                <a:gd name="T9" fmla="*/ 350 h 480"/>
                <a:gd name="T10" fmla="*/ 68 w 532"/>
                <a:gd name="T11" fmla="*/ 320 h 480"/>
                <a:gd name="T12" fmla="*/ 84 w 532"/>
                <a:gd name="T13" fmla="*/ 335 h 480"/>
                <a:gd name="T14" fmla="*/ 91 w 532"/>
                <a:gd name="T15" fmla="*/ 229 h 480"/>
                <a:gd name="T16" fmla="*/ 106 w 532"/>
                <a:gd name="T17" fmla="*/ 282 h 480"/>
                <a:gd name="T18" fmla="*/ 114 w 532"/>
                <a:gd name="T19" fmla="*/ 305 h 480"/>
                <a:gd name="T20" fmla="*/ 129 w 532"/>
                <a:gd name="T21" fmla="*/ 160 h 480"/>
                <a:gd name="T22" fmla="*/ 144 w 532"/>
                <a:gd name="T23" fmla="*/ 206 h 480"/>
                <a:gd name="T24" fmla="*/ 152 w 532"/>
                <a:gd name="T25" fmla="*/ 114 h 480"/>
                <a:gd name="T26" fmla="*/ 167 w 532"/>
                <a:gd name="T27" fmla="*/ 145 h 480"/>
                <a:gd name="T28" fmla="*/ 175 w 532"/>
                <a:gd name="T29" fmla="*/ 114 h 480"/>
                <a:gd name="T30" fmla="*/ 190 w 532"/>
                <a:gd name="T31" fmla="*/ 107 h 480"/>
                <a:gd name="T32" fmla="*/ 205 w 532"/>
                <a:gd name="T33" fmla="*/ 221 h 480"/>
                <a:gd name="T34" fmla="*/ 213 w 532"/>
                <a:gd name="T35" fmla="*/ 305 h 480"/>
                <a:gd name="T36" fmla="*/ 228 w 532"/>
                <a:gd name="T37" fmla="*/ 358 h 480"/>
                <a:gd name="T38" fmla="*/ 243 w 532"/>
                <a:gd name="T39" fmla="*/ 320 h 480"/>
                <a:gd name="T40" fmla="*/ 251 w 532"/>
                <a:gd name="T41" fmla="*/ 396 h 480"/>
                <a:gd name="T42" fmla="*/ 266 w 532"/>
                <a:gd name="T43" fmla="*/ 442 h 480"/>
                <a:gd name="T44" fmla="*/ 274 w 532"/>
                <a:gd name="T45" fmla="*/ 426 h 480"/>
                <a:gd name="T46" fmla="*/ 289 w 532"/>
                <a:gd name="T47" fmla="*/ 259 h 480"/>
                <a:gd name="T48" fmla="*/ 304 w 532"/>
                <a:gd name="T49" fmla="*/ 198 h 480"/>
                <a:gd name="T50" fmla="*/ 312 w 532"/>
                <a:gd name="T51" fmla="*/ 122 h 480"/>
                <a:gd name="T52" fmla="*/ 327 w 532"/>
                <a:gd name="T53" fmla="*/ 8 h 480"/>
                <a:gd name="T54" fmla="*/ 342 w 532"/>
                <a:gd name="T55" fmla="*/ 69 h 480"/>
                <a:gd name="T56" fmla="*/ 350 w 532"/>
                <a:gd name="T57" fmla="*/ 54 h 480"/>
                <a:gd name="T58" fmla="*/ 365 w 532"/>
                <a:gd name="T59" fmla="*/ 229 h 480"/>
                <a:gd name="T60" fmla="*/ 380 w 532"/>
                <a:gd name="T61" fmla="*/ 373 h 480"/>
                <a:gd name="T62" fmla="*/ 395 w 532"/>
                <a:gd name="T63" fmla="*/ 388 h 480"/>
                <a:gd name="T64" fmla="*/ 403 w 532"/>
                <a:gd name="T65" fmla="*/ 305 h 480"/>
                <a:gd name="T66" fmla="*/ 418 w 532"/>
                <a:gd name="T67" fmla="*/ 305 h 480"/>
                <a:gd name="T68" fmla="*/ 434 w 532"/>
                <a:gd name="T69" fmla="*/ 274 h 480"/>
                <a:gd name="T70" fmla="*/ 441 w 532"/>
                <a:gd name="T71" fmla="*/ 251 h 480"/>
                <a:gd name="T72" fmla="*/ 456 w 532"/>
                <a:gd name="T73" fmla="*/ 328 h 480"/>
                <a:gd name="T74" fmla="*/ 472 w 532"/>
                <a:gd name="T75" fmla="*/ 259 h 480"/>
                <a:gd name="T76" fmla="*/ 479 w 532"/>
                <a:gd name="T77" fmla="*/ 320 h 480"/>
                <a:gd name="T78" fmla="*/ 494 w 532"/>
                <a:gd name="T79" fmla="*/ 381 h 480"/>
                <a:gd name="T80" fmla="*/ 502 w 532"/>
                <a:gd name="T81" fmla="*/ 259 h 480"/>
                <a:gd name="T82" fmla="*/ 517 w 532"/>
                <a:gd name="T83" fmla="*/ 251 h 480"/>
                <a:gd name="T84" fmla="*/ 532 w 532"/>
                <a:gd name="T85" fmla="*/ 213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2" h="480">
                  <a:moveTo>
                    <a:pt x="0" y="312"/>
                  </a:moveTo>
                  <a:lnTo>
                    <a:pt x="7" y="320"/>
                  </a:lnTo>
                  <a:lnTo>
                    <a:pt x="15" y="328"/>
                  </a:lnTo>
                  <a:lnTo>
                    <a:pt x="15" y="358"/>
                  </a:lnTo>
                  <a:lnTo>
                    <a:pt x="23" y="328"/>
                  </a:lnTo>
                  <a:lnTo>
                    <a:pt x="30" y="274"/>
                  </a:lnTo>
                  <a:lnTo>
                    <a:pt x="38" y="350"/>
                  </a:lnTo>
                  <a:lnTo>
                    <a:pt x="45" y="320"/>
                  </a:lnTo>
                  <a:lnTo>
                    <a:pt x="45" y="373"/>
                  </a:lnTo>
                  <a:lnTo>
                    <a:pt x="53" y="350"/>
                  </a:lnTo>
                  <a:lnTo>
                    <a:pt x="61" y="290"/>
                  </a:lnTo>
                  <a:lnTo>
                    <a:pt x="68" y="320"/>
                  </a:lnTo>
                  <a:lnTo>
                    <a:pt x="76" y="335"/>
                  </a:lnTo>
                  <a:lnTo>
                    <a:pt x="84" y="335"/>
                  </a:lnTo>
                  <a:lnTo>
                    <a:pt x="84" y="251"/>
                  </a:lnTo>
                  <a:lnTo>
                    <a:pt x="91" y="229"/>
                  </a:lnTo>
                  <a:lnTo>
                    <a:pt x="99" y="274"/>
                  </a:lnTo>
                  <a:lnTo>
                    <a:pt x="106" y="282"/>
                  </a:lnTo>
                  <a:lnTo>
                    <a:pt x="114" y="274"/>
                  </a:lnTo>
                  <a:lnTo>
                    <a:pt x="114" y="305"/>
                  </a:lnTo>
                  <a:lnTo>
                    <a:pt x="122" y="244"/>
                  </a:lnTo>
                  <a:lnTo>
                    <a:pt x="129" y="160"/>
                  </a:lnTo>
                  <a:lnTo>
                    <a:pt x="137" y="206"/>
                  </a:lnTo>
                  <a:lnTo>
                    <a:pt x="144" y="206"/>
                  </a:lnTo>
                  <a:lnTo>
                    <a:pt x="144" y="122"/>
                  </a:lnTo>
                  <a:lnTo>
                    <a:pt x="152" y="114"/>
                  </a:lnTo>
                  <a:lnTo>
                    <a:pt x="160" y="122"/>
                  </a:lnTo>
                  <a:lnTo>
                    <a:pt x="167" y="145"/>
                  </a:lnTo>
                  <a:lnTo>
                    <a:pt x="175" y="122"/>
                  </a:lnTo>
                  <a:lnTo>
                    <a:pt x="175" y="114"/>
                  </a:lnTo>
                  <a:lnTo>
                    <a:pt x="182" y="137"/>
                  </a:lnTo>
                  <a:lnTo>
                    <a:pt x="190" y="107"/>
                  </a:lnTo>
                  <a:lnTo>
                    <a:pt x="198" y="153"/>
                  </a:lnTo>
                  <a:lnTo>
                    <a:pt x="205" y="221"/>
                  </a:lnTo>
                  <a:lnTo>
                    <a:pt x="213" y="297"/>
                  </a:lnTo>
                  <a:lnTo>
                    <a:pt x="213" y="305"/>
                  </a:lnTo>
                  <a:lnTo>
                    <a:pt x="220" y="381"/>
                  </a:lnTo>
                  <a:lnTo>
                    <a:pt x="228" y="358"/>
                  </a:lnTo>
                  <a:lnTo>
                    <a:pt x="236" y="396"/>
                  </a:lnTo>
                  <a:lnTo>
                    <a:pt x="243" y="320"/>
                  </a:lnTo>
                  <a:lnTo>
                    <a:pt x="243" y="388"/>
                  </a:lnTo>
                  <a:lnTo>
                    <a:pt x="251" y="396"/>
                  </a:lnTo>
                  <a:lnTo>
                    <a:pt x="259" y="434"/>
                  </a:lnTo>
                  <a:lnTo>
                    <a:pt x="266" y="442"/>
                  </a:lnTo>
                  <a:lnTo>
                    <a:pt x="274" y="480"/>
                  </a:lnTo>
                  <a:lnTo>
                    <a:pt x="274" y="426"/>
                  </a:lnTo>
                  <a:lnTo>
                    <a:pt x="281" y="343"/>
                  </a:lnTo>
                  <a:lnTo>
                    <a:pt x="289" y="259"/>
                  </a:lnTo>
                  <a:lnTo>
                    <a:pt x="297" y="175"/>
                  </a:lnTo>
                  <a:lnTo>
                    <a:pt x="304" y="198"/>
                  </a:lnTo>
                  <a:lnTo>
                    <a:pt x="304" y="114"/>
                  </a:lnTo>
                  <a:lnTo>
                    <a:pt x="312" y="122"/>
                  </a:lnTo>
                  <a:lnTo>
                    <a:pt x="319" y="0"/>
                  </a:lnTo>
                  <a:lnTo>
                    <a:pt x="327" y="8"/>
                  </a:lnTo>
                  <a:lnTo>
                    <a:pt x="335" y="16"/>
                  </a:lnTo>
                  <a:lnTo>
                    <a:pt x="342" y="69"/>
                  </a:lnTo>
                  <a:lnTo>
                    <a:pt x="342" y="54"/>
                  </a:lnTo>
                  <a:lnTo>
                    <a:pt x="350" y="54"/>
                  </a:lnTo>
                  <a:lnTo>
                    <a:pt x="357" y="191"/>
                  </a:lnTo>
                  <a:lnTo>
                    <a:pt x="365" y="229"/>
                  </a:lnTo>
                  <a:lnTo>
                    <a:pt x="373" y="320"/>
                  </a:lnTo>
                  <a:lnTo>
                    <a:pt x="380" y="373"/>
                  </a:lnTo>
                  <a:lnTo>
                    <a:pt x="388" y="381"/>
                  </a:lnTo>
                  <a:lnTo>
                    <a:pt x="395" y="388"/>
                  </a:lnTo>
                  <a:lnTo>
                    <a:pt x="403" y="312"/>
                  </a:lnTo>
                  <a:lnTo>
                    <a:pt x="403" y="305"/>
                  </a:lnTo>
                  <a:lnTo>
                    <a:pt x="411" y="328"/>
                  </a:lnTo>
                  <a:lnTo>
                    <a:pt x="418" y="305"/>
                  </a:lnTo>
                  <a:lnTo>
                    <a:pt x="426" y="282"/>
                  </a:lnTo>
                  <a:lnTo>
                    <a:pt x="434" y="274"/>
                  </a:lnTo>
                  <a:lnTo>
                    <a:pt x="441" y="297"/>
                  </a:lnTo>
                  <a:lnTo>
                    <a:pt x="441" y="251"/>
                  </a:lnTo>
                  <a:lnTo>
                    <a:pt x="449" y="267"/>
                  </a:lnTo>
                  <a:lnTo>
                    <a:pt x="456" y="328"/>
                  </a:lnTo>
                  <a:lnTo>
                    <a:pt x="464" y="213"/>
                  </a:lnTo>
                  <a:lnTo>
                    <a:pt x="472" y="259"/>
                  </a:lnTo>
                  <a:lnTo>
                    <a:pt x="472" y="297"/>
                  </a:lnTo>
                  <a:lnTo>
                    <a:pt x="479" y="320"/>
                  </a:lnTo>
                  <a:lnTo>
                    <a:pt x="487" y="328"/>
                  </a:lnTo>
                  <a:lnTo>
                    <a:pt x="494" y="381"/>
                  </a:lnTo>
                  <a:lnTo>
                    <a:pt x="502" y="290"/>
                  </a:lnTo>
                  <a:lnTo>
                    <a:pt x="502" y="259"/>
                  </a:lnTo>
                  <a:lnTo>
                    <a:pt x="510" y="259"/>
                  </a:lnTo>
                  <a:lnTo>
                    <a:pt x="517" y="251"/>
                  </a:lnTo>
                  <a:lnTo>
                    <a:pt x="525" y="244"/>
                  </a:lnTo>
                  <a:lnTo>
                    <a:pt x="532" y="213"/>
                  </a:lnTo>
                  <a:lnTo>
                    <a:pt x="532" y="229"/>
                  </a:lnTo>
                </a:path>
              </a:pathLst>
            </a:custGeom>
            <a:noFill/>
            <a:ln w="38100" cap="flat">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grpSp>
      <p:sp>
        <p:nvSpPr>
          <p:cNvPr id="236" name="Text Box 176"/>
          <p:cNvSpPr txBox="1">
            <a:spLocks noChangeArrowheads="1"/>
          </p:cNvSpPr>
          <p:nvPr/>
        </p:nvSpPr>
        <p:spPr bwMode="auto">
          <a:xfrm>
            <a:off x="6028291" y="2929524"/>
            <a:ext cx="2809874" cy="338554"/>
          </a:xfrm>
          <a:prstGeom prst="rect">
            <a:avLst/>
          </a:prstGeom>
          <a:noFill/>
          <a:ln w="9525">
            <a:noFill/>
            <a:miter lim="800000"/>
            <a:headEnd/>
            <a:tailEnd/>
          </a:ln>
        </p:spPr>
        <p:txBody>
          <a:bodyPr wrap="square">
            <a:spAutoFit/>
          </a:bodyPr>
          <a:lstStyle/>
          <a:p>
            <a:pPr>
              <a:spcBef>
                <a:spcPct val="50000"/>
              </a:spcBef>
            </a:pPr>
            <a:r>
              <a:rPr lang="de-CH" sz="1600" b="1" dirty="0" err="1">
                <a:solidFill>
                  <a:schemeClr val="accent4"/>
                </a:solidFill>
                <a:latin typeface="Verdana" pitchFamily="34" charset="0"/>
              </a:rPr>
              <a:t>Yield</a:t>
            </a:r>
            <a:r>
              <a:rPr lang="de-CH" sz="1600" b="1" dirty="0">
                <a:solidFill>
                  <a:schemeClr val="accent4"/>
                </a:solidFill>
                <a:latin typeface="Verdana" pitchFamily="34" charset="0"/>
              </a:rPr>
              <a:t> Swiss </a:t>
            </a:r>
            <a:r>
              <a:rPr lang="de-CH" sz="1600" b="1" dirty="0" err="1">
                <a:solidFill>
                  <a:schemeClr val="accent4"/>
                </a:solidFill>
                <a:latin typeface="Verdana" pitchFamily="34" charset="0"/>
              </a:rPr>
              <a:t>Govies</a:t>
            </a:r>
            <a:endParaRPr lang="de-CH" sz="1600" b="1" dirty="0">
              <a:solidFill>
                <a:schemeClr val="accent4"/>
              </a:solidFill>
              <a:latin typeface="Verdana" pitchFamily="34" charset="0"/>
            </a:endParaRPr>
          </a:p>
        </p:txBody>
      </p:sp>
      <p:sp>
        <p:nvSpPr>
          <p:cNvPr id="237" name="Text Box 178"/>
          <p:cNvSpPr txBox="1">
            <a:spLocks noChangeArrowheads="1"/>
          </p:cNvSpPr>
          <p:nvPr/>
        </p:nvSpPr>
        <p:spPr bwMode="auto">
          <a:xfrm>
            <a:off x="4714081" y="4287838"/>
            <a:ext cx="2077243" cy="338554"/>
          </a:xfrm>
          <a:prstGeom prst="rect">
            <a:avLst/>
          </a:prstGeom>
          <a:noFill/>
          <a:ln w="9525">
            <a:noFill/>
            <a:miter lim="800000"/>
            <a:headEnd/>
            <a:tailEnd/>
          </a:ln>
        </p:spPr>
        <p:txBody>
          <a:bodyPr wrap="square">
            <a:spAutoFit/>
          </a:bodyPr>
          <a:lstStyle/>
          <a:p>
            <a:pPr>
              <a:spcBef>
                <a:spcPct val="50000"/>
              </a:spcBef>
            </a:pPr>
            <a:r>
              <a:rPr lang="de-CH" sz="1600" b="1" dirty="0">
                <a:solidFill>
                  <a:schemeClr val="accent1"/>
                </a:solidFill>
                <a:latin typeface="Verdana" pitchFamily="34" charset="0"/>
              </a:rPr>
              <a:t>«real </a:t>
            </a:r>
            <a:r>
              <a:rPr lang="de-CH" sz="1600" b="1" dirty="0" err="1">
                <a:solidFill>
                  <a:schemeClr val="accent1"/>
                </a:solidFill>
                <a:latin typeface="Verdana" pitchFamily="34" charset="0"/>
              </a:rPr>
              <a:t>yield</a:t>
            </a:r>
            <a:r>
              <a:rPr lang="de-CH" sz="1600" b="1" dirty="0">
                <a:solidFill>
                  <a:schemeClr val="accent1"/>
                </a:solidFill>
                <a:latin typeface="Verdana" pitchFamily="34" charset="0"/>
              </a:rPr>
              <a:t>»</a:t>
            </a:r>
          </a:p>
        </p:txBody>
      </p:sp>
      <p:sp>
        <p:nvSpPr>
          <p:cNvPr id="238" name="Text Box 181"/>
          <p:cNvSpPr txBox="1">
            <a:spLocks noChangeArrowheads="1"/>
          </p:cNvSpPr>
          <p:nvPr/>
        </p:nvSpPr>
        <p:spPr bwMode="auto">
          <a:xfrm>
            <a:off x="3529806" y="2211388"/>
            <a:ext cx="1461293" cy="338554"/>
          </a:xfrm>
          <a:prstGeom prst="rect">
            <a:avLst/>
          </a:prstGeom>
          <a:noFill/>
          <a:ln w="9525">
            <a:noFill/>
            <a:miter lim="800000"/>
            <a:headEnd/>
            <a:tailEnd/>
          </a:ln>
        </p:spPr>
        <p:txBody>
          <a:bodyPr wrap="square">
            <a:spAutoFit/>
          </a:bodyPr>
          <a:lstStyle/>
          <a:p>
            <a:pPr>
              <a:spcBef>
                <a:spcPct val="50000"/>
              </a:spcBef>
            </a:pPr>
            <a:r>
              <a:rPr lang="de-CH" sz="1600" b="1" dirty="0">
                <a:solidFill>
                  <a:schemeClr val="accent2"/>
                </a:solidFill>
                <a:latin typeface="Verdana" pitchFamily="34" charset="0"/>
              </a:rPr>
              <a:t>Inflation</a:t>
            </a:r>
          </a:p>
        </p:txBody>
      </p:sp>
      <p:sp>
        <p:nvSpPr>
          <p:cNvPr id="228" name="Text Box 4"/>
          <p:cNvSpPr txBox="1">
            <a:spLocks noChangeArrowheads="1"/>
          </p:cNvSpPr>
          <p:nvPr/>
        </p:nvSpPr>
        <p:spPr bwMode="auto">
          <a:xfrm>
            <a:off x="6316664" y="5912564"/>
            <a:ext cx="2446504" cy="246221"/>
          </a:xfrm>
          <a:prstGeom prst="rect">
            <a:avLst/>
          </a:prstGeom>
          <a:noFill/>
          <a:ln w="9525">
            <a:noFill/>
            <a:miter lim="800000"/>
            <a:headEnd/>
            <a:tailEnd/>
          </a:ln>
        </p:spPr>
        <p:txBody>
          <a:bodyPr wrap="none">
            <a:spAutoFit/>
          </a:bodyPr>
          <a:lstStyle/>
          <a:p>
            <a:r>
              <a:rPr lang="de-CH" sz="1000" dirty="0">
                <a:latin typeface="Verdana" pitchFamily="34" charset="0"/>
              </a:rPr>
              <a:t>Source: Bloomberg / Benno Weber</a:t>
            </a:r>
          </a:p>
        </p:txBody>
      </p:sp>
      <p:sp>
        <p:nvSpPr>
          <p:cNvPr id="3" name="Titel 2"/>
          <p:cNvSpPr>
            <a:spLocks noGrp="1"/>
          </p:cNvSpPr>
          <p:nvPr>
            <p:ph type="title"/>
          </p:nvPr>
        </p:nvSpPr>
        <p:spPr/>
        <p:txBody>
          <a:bodyPr/>
          <a:lstStyle/>
          <a:p>
            <a:r>
              <a:rPr lang="de-CH" dirty="0"/>
              <a:t>Real </a:t>
            </a:r>
            <a:r>
              <a:rPr lang="de-CH" dirty="0" err="1"/>
              <a:t>yields</a:t>
            </a:r>
            <a:r>
              <a:rPr lang="de-CH" dirty="0"/>
              <a:t> </a:t>
            </a:r>
            <a:r>
              <a:rPr lang="de-CH" dirty="0" err="1"/>
              <a:t>fluctuate</a:t>
            </a:r>
            <a:r>
              <a:rPr lang="de-CH" dirty="0"/>
              <a:t> </a:t>
            </a:r>
            <a:r>
              <a:rPr lang="de-CH" dirty="0" err="1"/>
              <a:t>around</a:t>
            </a:r>
            <a:r>
              <a:rPr lang="de-CH" dirty="0"/>
              <a:t> </a:t>
            </a:r>
            <a:r>
              <a:rPr lang="de-CH" dirty="0" err="1"/>
              <a:t>the</a:t>
            </a:r>
            <a:r>
              <a:rPr lang="de-CH" dirty="0"/>
              <a:t> real rate </a:t>
            </a:r>
            <a:r>
              <a:rPr lang="de-CH" dirty="0" err="1"/>
              <a:t>of</a:t>
            </a:r>
            <a:r>
              <a:rPr lang="de-CH" dirty="0"/>
              <a:t> </a:t>
            </a:r>
            <a:r>
              <a:rPr lang="de-CH" dirty="0" err="1"/>
              <a:t>growth</a:t>
            </a:r>
            <a:endParaRPr lang="de-CH" dirty="0"/>
          </a:p>
        </p:txBody>
      </p:sp>
    </p:spTree>
    <p:extLst>
      <p:ext uri="{BB962C8B-B14F-4D97-AF65-F5344CB8AC3E}">
        <p14:creationId xmlns:p14="http://schemas.microsoft.com/office/powerpoint/2010/main" val="8137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16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160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p:bldP spid="23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45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152" y="946298"/>
            <a:ext cx="8189998" cy="5342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el 2"/>
          <p:cNvSpPr txBox="1">
            <a:spLocks/>
          </p:cNvSpPr>
          <p:nvPr/>
        </p:nvSpPr>
        <p:spPr>
          <a:xfrm>
            <a:off x="638175" y="282575"/>
            <a:ext cx="8169275" cy="422275"/>
          </a:xfrm>
          <a:prstGeom prst="rect">
            <a:avLst/>
          </a:prstGeom>
        </p:spPr>
        <p:txBody>
          <a:bodyPr/>
          <a:lstStyle>
            <a:lvl1pPr algn="l" rtl="0" eaLnBrk="0" fontAlgn="base" hangingPunct="0">
              <a:spcBef>
                <a:spcPct val="0"/>
              </a:spcBef>
              <a:spcAft>
                <a:spcPct val="0"/>
              </a:spcAft>
              <a:defRPr sz="1600" b="1">
                <a:solidFill>
                  <a:schemeClr val="tx2"/>
                </a:solidFill>
                <a:latin typeface="+mj-lt"/>
                <a:ea typeface="+mj-ea"/>
                <a:cs typeface="+mj-cs"/>
              </a:defRPr>
            </a:lvl1pPr>
            <a:lvl2pPr algn="l" rtl="0" eaLnBrk="0" fontAlgn="base" hangingPunct="0">
              <a:spcBef>
                <a:spcPct val="0"/>
              </a:spcBef>
              <a:spcAft>
                <a:spcPct val="0"/>
              </a:spcAft>
              <a:defRPr sz="1600" b="1">
                <a:solidFill>
                  <a:schemeClr val="tx2"/>
                </a:solidFill>
                <a:latin typeface="Verdana" pitchFamily="34" charset="0"/>
              </a:defRPr>
            </a:lvl2pPr>
            <a:lvl3pPr algn="l" rtl="0" eaLnBrk="0" fontAlgn="base" hangingPunct="0">
              <a:spcBef>
                <a:spcPct val="0"/>
              </a:spcBef>
              <a:spcAft>
                <a:spcPct val="0"/>
              </a:spcAft>
              <a:defRPr sz="1600" b="1">
                <a:solidFill>
                  <a:schemeClr val="tx2"/>
                </a:solidFill>
                <a:latin typeface="Verdana" pitchFamily="34" charset="0"/>
              </a:defRPr>
            </a:lvl3pPr>
            <a:lvl4pPr algn="l" rtl="0" eaLnBrk="0" fontAlgn="base" hangingPunct="0">
              <a:spcBef>
                <a:spcPct val="0"/>
              </a:spcBef>
              <a:spcAft>
                <a:spcPct val="0"/>
              </a:spcAft>
              <a:defRPr sz="1600" b="1">
                <a:solidFill>
                  <a:schemeClr val="tx2"/>
                </a:solidFill>
                <a:latin typeface="Verdana" pitchFamily="34" charset="0"/>
              </a:defRPr>
            </a:lvl4pPr>
            <a:lvl5pPr algn="l" rtl="0" eaLnBrk="0" fontAlgn="base" hangingPunct="0">
              <a:spcBef>
                <a:spcPct val="0"/>
              </a:spcBef>
              <a:spcAft>
                <a:spcPct val="0"/>
              </a:spcAft>
              <a:defRPr sz="1600" b="1">
                <a:solidFill>
                  <a:schemeClr val="tx2"/>
                </a:solidFill>
                <a:latin typeface="Verdana" pitchFamily="34" charset="0"/>
              </a:defRPr>
            </a:lvl5pPr>
            <a:lvl6pPr marL="457200" algn="l" rtl="0" fontAlgn="base">
              <a:spcBef>
                <a:spcPct val="0"/>
              </a:spcBef>
              <a:spcAft>
                <a:spcPct val="0"/>
              </a:spcAft>
              <a:defRPr sz="1600" b="1">
                <a:solidFill>
                  <a:schemeClr val="tx2"/>
                </a:solidFill>
                <a:latin typeface="Verdana" pitchFamily="34" charset="0"/>
              </a:defRPr>
            </a:lvl6pPr>
            <a:lvl7pPr marL="914400" algn="l" rtl="0" fontAlgn="base">
              <a:spcBef>
                <a:spcPct val="0"/>
              </a:spcBef>
              <a:spcAft>
                <a:spcPct val="0"/>
              </a:spcAft>
              <a:defRPr sz="1600" b="1">
                <a:solidFill>
                  <a:schemeClr val="tx2"/>
                </a:solidFill>
                <a:latin typeface="Verdana" pitchFamily="34" charset="0"/>
              </a:defRPr>
            </a:lvl7pPr>
            <a:lvl8pPr marL="1371600" algn="l" rtl="0" fontAlgn="base">
              <a:spcBef>
                <a:spcPct val="0"/>
              </a:spcBef>
              <a:spcAft>
                <a:spcPct val="0"/>
              </a:spcAft>
              <a:defRPr sz="1600" b="1">
                <a:solidFill>
                  <a:schemeClr val="tx2"/>
                </a:solidFill>
                <a:latin typeface="Verdana" pitchFamily="34" charset="0"/>
              </a:defRPr>
            </a:lvl8pPr>
            <a:lvl9pPr marL="1828800" algn="l" rtl="0" fontAlgn="base">
              <a:spcBef>
                <a:spcPct val="0"/>
              </a:spcBef>
              <a:spcAft>
                <a:spcPct val="0"/>
              </a:spcAft>
              <a:defRPr sz="1600" b="1">
                <a:solidFill>
                  <a:schemeClr val="tx2"/>
                </a:solidFill>
                <a:latin typeface="Verdana" pitchFamily="34" charset="0"/>
              </a:defRPr>
            </a:lvl9pPr>
          </a:lstStyle>
          <a:p>
            <a:r>
              <a:rPr lang="de-CH" kern="0" dirty="0"/>
              <a:t>20th </a:t>
            </a:r>
            <a:r>
              <a:rPr lang="de-CH" kern="0" dirty="0" err="1"/>
              <a:t>century</a:t>
            </a:r>
            <a:r>
              <a:rPr lang="de-CH" kern="0" dirty="0"/>
              <a:t> </a:t>
            </a:r>
            <a:r>
              <a:rPr lang="de-CH" kern="0" dirty="0" err="1"/>
              <a:t>is</a:t>
            </a:r>
            <a:r>
              <a:rPr lang="de-CH" kern="0" dirty="0"/>
              <a:t> an </a:t>
            </a:r>
            <a:r>
              <a:rPr lang="de-CH" kern="0" dirty="0" err="1"/>
              <a:t>outlier</a:t>
            </a:r>
            <a:endParaRPr lang="de-CH" kern="0" dirty="0"/>
          </a:p>
        </p:txBody>
      </p:sp>
    </p:spTree>
    <p:extLst>
      <p:ext uri="{BB962C8B-B14F-4D97-AF65-F5344CB8AC3E}">
        <p14:creationId xmlns:p14="http://schemas.microsoft.com/office/powerpoint/2010/main" val="24873980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0879BCD-FDD7-45F3-933D-3E0001522528}"/>
              </a:ext>
            </a:extLst>
          </p:cNvPr>
          <p:cNvPicPr>
            <a:picLocks noChangeAspect="1"/>
          </p:cNvPicPr>
          <p:nvPr/>
        </p:nvPicPr>
        <p:blipFill>
          <a:blip r:embed="rId2"/>
          <a:stretch>
            <a:fillRect/>
          </a:stretch>
        </p:blipFill>
        <p:spPr>
          <a:xfrm>
            <a:off x="705698" y="1543665"/>
            <a:ext cx="8085456" cy="4463845"/>
          </a:xfrm>
          <a:prstGeom prst="rect">
            <a:avLst/>
          </a:prstGeom>
        </p:spPr>
      </p:pic>
      <p:sp>
        <p:nvSpPr>
          <p:cNvPr id="4" name="Text Box 4">
            <a:extLst>
              <a:ext uri="{FF2B5EF4-FFF2-40B4-BE49-F238E27FC236}">
                <a16:creationId xmlns:a16="http://schemas.microsoft.com/office/drawing/2014/main" id="{666D3767-39FD-4453-AB92-85CC9C0B3481}"/>
              </a:ext>
            </a:extLst>
          </p:cNvPr>
          <p:cNvSpPr txBox="1">
            <a:spLocks noChangeArrowheads="1"/>
          </p:cNvSpPr>
          <p:nvPr/>
        </p:nvSpPr>
        <p:spPr bwMode="auto">
          <a:xfrm>
            <a:off x="7409044" y="5525730"/>
            <a:ext cx="1382110" cy="246221"/>
          </a:xfrm>
          <a:prstGeom prst="rect">
            <a:avLst/>
          </a:prstGeom>
          <a:noFill/>
          <a:ln w="9525">
            <a:noFill/>
            <a:miter lim="800000"/>
            <a:headEnd/>
            <a:tailEnd/>
          </a:ln>
        </p:spPr>
        <p:txBody>
          <a:bodyPr wrap="none">
            <a:spAutoFit/>
          </a:bodyPr>
          <a:lstStyle/>
          <a:p>
            <a:r>
              <a:rPr lang="de-CH" sz="1000" dirty="0">
                <a:latin typeface="Verdana" pitchFamily="34" charset="0"/>
              </a:rPr>
              <a:t>Source: voxeu.org</a:t>
            </a:r>
          </a:p>
        </p:txBody>
      </p:sp>
      <p:sp>
        <p:nvSpPr>
          <p:cNvPr id="5" name="Titel 4">
            <a:extLst>
              <a:ext uri="{FF2B5EF4-FFF2-40B4-BE49-F238E27FC236}">
                <a16:creationId xmlns:a16="http://schemas.microsoft.com/office/drawing/2014/main" id="{D69AD1BD-72EA-4333-8D63-B82C6CDDAFC4}"/>
              </a:ext>
            </a:extLst>
          </p:cNvPr>
          <p:cNvSpPr>
            <a:spLocks noGrp="1"/>
          </p:cNvSpPr>
          <p:nvPr>
            <p:ph type="title"/>
          </p:nvPr>
        </p:nvSpPr>
        <p:spPr/>
        <p:txBody>
          <a:bodyPr/>
          <a:lstStyle/>
          <a:p>
            <a:r>
              <a:rPr lang="de-CH" dirty="0"/>
              <a:t>Still, </a:t>
            </a:r>
            <a:r>
              <a:rPr lang="de-CH" dirty="0" err="1"/>
              <a:t>evidence</a:t>
            </a:r>
            <a:r>
              <a:rPr lang="de-CH" dirty="0"/>
              <a:t> </a:t>
            </a:r>
            <a:r>
              <a:rPr lang="de-CH" dirty="0" err="1"/>
              <a:t>of</a:t>
            </a:r>
            <a:r>
              <a:rPr lang="de-CH" dirty="0"/>
              <a:t> </a:t>
            </a:r>
            <a:r>
              <a:rPr lang="de-CH" dirty="0" err="1"/>
              <a:t>falling</a:t>
            </a:r>
            <a:r>
              <a:rPr lang="de-CH" dirty="0"/>
              <a:t> real </a:t>
            </a:r>
            <a:r>
              <a:rPr lang="de-CH" dirty="0" err="1"/>
              <a:t>yields</a:t>
            </a:r>
            <a:endParaRPr lang="de-CH" dirty="0"/>
          </a:p>
        </p:txBody>
      </p:sp>
    </p:spTree>
    <p:extLst>
      <p:ext uri="{BB962C8B-B14F-4D97-AF65-F5344CB8AC3E}">
        <p14:creationId xmlns:p14="http://schemas.microsoft.com/office/powerpoint/2010/main" val="27726604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7522" name="Slide Number Placeholder 3"/>
          <p:cNvSpPr txBox="1">
            <a:spLocks noGrp="1"/>
          </p:cNvSpPr>
          <p:nvPr/>
        </p:nvSpPr>
        <p:spPr bwMode="auto">
          <a:xfrm>
            <a:off x="1089025" y="6453188"/>
            <a:ext cx="7918450" cy="404812"/>
          </a:xfrm>
          <a:prstGeom prst="rect">
            <a:avLst/>
          </a:prstGeom>
          <a:noFill/>
          <a:ln w="9525">
            <a:noFill/>
            <a:miter lim="800000"/>
            <a:headEnd/>
            <a:tailEnd/>
          </a:ln>
        </p:spPr>
        <p:txBody>
          <a:bodyPr lIns="72000" tIns="72000" rIns="72000" bIns="72000"/>
          <a:lstStyle/>
          <a:p>
            <a:fld id="{A16CFBA9-3031-46D3-87ED-89D186E6A675}" type="slidenum">
              <a:rPr lang="de-CH" sz="700">
                <a:latin typeface="Verdana" pitchFamily="34" charset="0"/>
              </a:rPr>
              <a:pPr/>
              <a:t>66</a:t>
            </a:fld>
            <a:r>
              <a:rPr lang="de-CH" sz="700">
                <a:latin typeface="Verdana" pitchFamily="34" charset="0"/>
              </a:rPr>
              <a:t>, </a:t>
            </a:r>
            <a:fld id="{2FF07832-F443-4345-B651-1542465BCA34}" type="datetime4">
              <a:rPr lang="de-CH" sz="700">
                <a:latin typeface="Verdana" pitchFamily="34" charset="0"/>
              </a:rPr>
              <a:pPr/>
              <a:t>3. November 2018</a:t>
            </a:fld>
            <a:endParaRPr lang="de-CH" sz="700">
              <a:latin typeface="Verdana" pitchFamily="34" charset="0"/>
            </a:endParaRPr>
          </a:p>
        </p:txBody>
      </p:sp>
      <p:sp>
        <p:nvSpPr>
          <p:cNvPr id="1557523" name="Rectangle 2"/>
          <p:cNvSpPr>
            <a:spLocks noChangeArrowheads="1"/>
          </p:cNvSpPr>
          <p:nvPr/>
        </p:nvSpPr>
        <p:spPr bwMode="auto">
          <a:xfrm>
            <a:off x="6299200" y="2752725"/>
            <a:ext cx="606425" cy="769938"/>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1557524" name="Rectangle 3"/>
          <p:cNvSpPr>
            <a:spLocks noGrp="1" noChangeArrowheads="1"/>
          </p:cNvSpPr>
          <p:nvPr>
            <p:ph type="title" idx="4294967295"/>
          </p:nvPr>
        </p:nvSpPr>
        <p:spPr/>
        <p:txBody>
          <a:bodyPr/>
          <a:lstStyle/>
          <a:p>
            <a:pPr defTabSz="957263" eaLnBrk="1" hangingPunct="1"/>
            <a:r>
              <a:rPr lang="de-CH" dirty="0"/>
              <a:t>Inflation-</a:t>
            </a:r>
            <a:r>
              <a:rPr lang="de-CH" dirty="0" err="1"/>
              <a:t>linked</a:t>
            </a:r>
            <a:r>
              <a:rPr lang="de-CH" dirty="0"/>
              <a:t> </a:t>
            </a:r>
            <a:r>
              <a:rPr lang="de-CH" dirty="0" err="1"/>
              <a:t>bonds</a:t>
            </a:r>
            <a:r>
              <a:rPr lang="de-CH" dirty="0"/>
              <a:t> </a:t>
            </a:r>
            <a:r>
              <a:rPr lang="de-CH" dirty="0" err="1"/>
              <a:t>are</a:t>
            </a:r>
            <a:r>
              <a:rPr lang="de-CH" dirty="0"/>
              <a:t> </a:t>
            </a:r>
            <a:r>
              <a:rPr lang="de-CH" dirty="0" err="1"/>
              <a:t>the</a:t>
            </a:r>
            <a:r>
              <a:rPr lang="de-CH" dirty="0"/>
              <a:t> real </a:t>
            </a:r>
            <a:r>
              <a:rPr lang="de-CH" dirty="0" err="1"/>
              <a:t>risk-free</a:t>
            </a:r>
            <a:r>
              <a:rPr lang="de-CH" dirty="0"/>
              <a:t> </a:t>
            </a:r>
            <a:r>
              <a:rPr lang="de-CH" dirty="0" err="1"/>
              <a:t>asset</a:t>
            </a:r>
            <a:endParaRPr lang="de-CH" dirty="0">
              <a:solidFill>
                <a:schemeClr val="tx1"/>
              </a:solidFill>
            </a:endParaRPr>
          </a:p>
        </p:txBody>
      </p:sp>
      <p:graphicFrame>
        <p:nvGraphicFramePr>
          <p:cNvPr id="1557509" name="Object 4"/>
          <p:cNvGraphicFramePr>
            <a:graphicFrameLocks noChangeAspect="1"/>
          </p:cNvGraphicFramePr>
          <p:nvPr>
            <p:extLst>
              <p:ext uri="{D42A27DB-BD31-4B8C-83A1-F6EECF244321}">
                <p14:modId xmlns:p14="http://schemas.microsoft.com/office/powerpoint/2010/main" val="3657667862"/>
              </p:ext>
            </p:extLst>
          </p:nvPr>
        </p:nvGraphicFramePr>
        <p:xfrm>
          <a:off x="5836630" y="3600323"/>
          <a:ext cx="279400" cy="455612"/>
        </p:xfrm>
        <a:graphic>
          <a:graphicData uri="http://schemas.openxmlformats.org/presentationml/2006/ole">
            <mc:AlternateContent xmlns:mc="http://schemas.openxmlformats.org/markup-compatibility/2006">
              <mc:Choice xmlns:v="urn:schemas-microsoft-com:vml" Requires="v">
                <p:oleObj spid="_x0000_s1686166" name="Equation" r:id="rId4" imgW="139680" imgH="228600" progId="Equation.3">
                  <p:embed/>
                </p:oleObj>
              </mc:Choice>
              <mc:Fallback>
                <p:oleObj name="Equation" r:id="rId4" imgW="13968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6630" y="3600323"/>
                        <a:ext cx="279400" cy="455612"/>
                      </a:xfrm>
                      <a:prstGeom prst="rect">
                        <a:avLst/>
                      </a:prstGeom>
                      <a:solidFill>
                        <a:schemeClr val="bg1"/>
                      </a:solidFill>
                      <a:ln>
                        <a:noFill/>
                      </a:ln>
                      <a:extLst>
                        <a:ext uri="{91240B29-F687-4F45-9708-019B960494DF}">
                          <a14:hiddenLine xmlns:a14="http://schemas.microsoft.com/office/drawing/2010/main" w="9525">
                            <a:solidFill>
                              <a:srgbClr val="DF103F"/>
                            </a:solidFill>
                            <a:miter lim="800000"/>
                            <a:headEnd/>
                            <a:tailEnd/>
                          </a14:hiddenLine>
                        </a:ext>
                      </a:extLst>
                    </p:spPr>
                  </p:pic>
                </p:oleObj>
              </mc:Fallback>
            </mc:AlternateContent>
          </a:graphicData>
        </a:graphic>
      </p:graphicFrame>
      <p:sp>
        <p:nvSpPr>
          <p:cNvPr id="1557525" name="Rectangle 5"/>
          <p:cNvSpPr>
            <a:spLocks noChangeArrowheads="1"/>
          </p:cNvSpPr>
          <p:nvPr/>
        </p:nvSpPr>
        <p:spPr bwMode="auto">
          <a:xfrm>
            <a:off x="6299200" y="3516313"/>
            <a:ext cx="606425" cy="769937"/>
          </a:xfrm>
          <a:prstGeom prst="rect">
            <a:avLst/>
          </a:prstGeom>
          <a:solidFill>
            <a:schemeClr val="accent4"/>
          </a:solidFill>
          <a:ln w="9525">
            <a:noFill/>
            <a:miter lim="800000"/>
            <a:headEnd/>
            <a:tailEnd/>
          </a:ln>
        </p:spPr>
        <p:txBody>
          <a:bodyPr wrap="none" anchor="ctr"/>
          <a:lstStyle/>
          <a:p>
            <a:pPr algn="ctr"/>
            <a:endParaRPr lang="de-CH" sz="1800">
              <a:solidFill>
                <a:srgbClr val="CCFFCC"/>
              </a:solidFill>
              <a:latin typeface="Arial" charset="0"/>
            </a:endParaRPr>
          </a:p>
        </p:txBody>
      </p:sp>
      <p:sp>
        <p:nvSpPr>
          <p:cNvPr id="1557526" name="Line 7"/>
          <p:cNvSpPr>
            <a:spLocks noChangeShapeType="1"/>
          </p:cNvSpPr>
          <p:nvPr/>
        </p:nvSpPr>
        <p:spPr bwMode="auto">
          <a:xfrm>
            <a:off x="1095375" y="5468938"/>
            <a:ext cx="7113588" cy="1587"/>
          </a:xfrm>
          <a:prstGeom prst="line">
            <a:avLst/>
          </a:prstGeom>
          <a:noFill/>
          <a:ln w="9525">
            <a:solidFill>
              <a:schemeClr val="tx1"/>
            </a:solidFill>
            <a:round/>
            <a:headEnd/>
            <a:tailEnd type="triangle" w="med" len="med"/>
          </a:ln>
        </p:spPr>
        <p:txBody>
          <a:bodyPr/>
          <a:lstStyle/>
          <a:p>
            <a:endParaRPr lang="de-DE"/>
          </a:p>
        </p:txBody>
      </p:sp>
      <p:sp>
        <p:nvSpPr>
          <p:cNvPr id="1557527" name="Line 8"/>
          <p:cNvSpPr>
            <a:spLocks noChangeShapeType="1"/>
          </p:cNvSpPr>
          <p:nvPr/>
        </p:nvSpPr>
        <p:spPr bwMode="auto">
          <a:xfrm>
            <a:off x="2090738" y="2471738"/>
            <a:ext cx="1587" cy="2997200"/>
          </a:xfrm>
          <a:prstGeom prst="line">
            <a:avLst/>
          </a:prstGeom>
          <a:noFill/>
          <a:ln w="9525">
            <a:solidFill>
              <a:schemeClr val="tx1"/>
            </a:solidFill>
            <a:round/>
            <a:headEnd type="triangle" w="med" len="med"/>
            <a:tailEnd/>
          </a:ln>
        </p:spPr>
        <p:txBody>
          <a:bodyPr/>
          <a:lstStyle/>
          <a:p>
            <a:endParaRPr lang="de-DE"/>
          </a:p>
        </p:txBody>
      </p:sp>
      <p:sp>
        <p:nvSpPr>
          <p:cNvPr id="1557528" name="Text Box 9"/>
          <p:cNvSpPr txBox="1">
            <a:spLocks noChangeArrowheads="1"/>
          </p:cNvSpPr>
          <p:nvPr/>
        </p:nvSpPr>
        <p:spPr bwMode="auto">
          <a:xfrm>
            <a:off x="8208963" y="5227638"/>
            <a:ext cx="350837" cy="457200"/>
          </a:xfrm>
          <a:prstGeom prst="rect">
            <a:avLst/>
          </a:prstGeom>
          <a:noFill/>
          <a:ln w="9525">
            <a:noFill/>
            <a:miter lim="800000"/>
            <a:headEnd/>
            <a:tailEnd/>
          </a:ln>
        </p:spPr>
        <p:txBody>
          <a:bodyPr>
            <a:spAutoFit/>
          </a:bodyPr>
          <a:lstStyle/>
          <a:p>
            <a:r>
              <a:rPr lang="de-CH" sz="2400">
                <a:sym typeface="Symbol" pitchFamily="18" charset="2"/>
              </a:rPr>
              <a:t>t</a:t>
            </a:r>
            <a:endParaRPr lang="de-DE" sz="2400">
              <a:sym typeface="Symbol" pitchFamily="18" charset="2"/>
            </a:endParaRPr>
          </a:p>
        </p:txBody>
      </p:sp>
      <p:sp>
        <p:nvSpPr>
          <p:cNvPr id="1557529" name="Rectangle 10"/>
          <p:cNvSpPr>
            <a:spLocks noChangeArrowheads="1"/>
          </p:cNvSpPr>
          <p:nvPr/>
        </p:nvSpPr>
        <p:spPr bwMode="auto">
          <a:xfrm>
            <a:off x="1297781" y="4287043"/>
            <a:ext cx="611188" cy="1182688"/>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1557530" name="Rectangle 12"/>
          <p:cNvSpPr>
            <a:spLocks noChangeArrowheads="1"/>
          </p:cNvSpPr>
          <p:nvPr/>
        </p:nvSpPr>
        <p:spPr bwMode="auto">
          <a:xfrm>
            <a:off x="6299200" y="4286250"/>
            <a:ext cx="606425" cy="1182688"/>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1557531" name="Line 13"/>
          <p:cNvSpPr>
            <a:spLocks noChangeShapeType="1"/>
          </p:cNvSpPr>
          <p:nvPr/>
        </p:nvSpPr>
        <p:spPr bwMode="auto">
          <a:xfrm flipH="1">
            <a:off x="1603375" y="3516313"/>
            <a:ext cx="4997450" cy="769937"/>
          </a:xfrm>
          <a:prstGeom prst="line">
            <a:avLst/>
          </a:prstGeom>
          <a:noFill/>
          <a:ln w="38100">
            <a:solidFill>
              <a:schemeClr val="accent4">
                <a:lumMod val="75000"/>
              </a:schemeClr>
            </a:solidFill>
            <a:round/>
            <a:headEnd type="oval" w="med" len="med"/>
            <a:tailEnd type="oval" w="med" len="med"/>
          </a:ln>
        </p:spPr>
        <p:txBody>
          <a:bodyPr/>
          <a:lstStyle/>
          <a:p>
            <a:endParaRPr lang="de-DE"/>
          </a:p>
        </p:txBody>
      </p:sp>
      <p:sp>
        <p:nvSpPr>
          <p:cNvPr id="1557532" name="Line 14"/>
          <p:cNvSpPr>
            <a:spLocks noChangeShapeType="1"/>
          </p:cNvSpPr>
          <p:nvPr/>
        </p:nvSpPr>
        <p:spPr bwMode="auto">
          <a:xfrm flipV="1">
            <a:off x="1524000" y="4287838"/>
            <a:ext cx="5048250" cy="12700"/>
          </a:xfrm>
          <a:prstGeom prst="line">
            <a:avLst/>
          </a:prstGeom>
          <a:noFill/>
          <a:ln w="9525">
            <a:solidFill>
              <a:schemeClr val="tx1"/>
            </a:solidFill>
            <a:round/>
            <a:headEnd/>
            <a:tailEnd/>
          </a:ln>
        </p:spPr>
        <p:txBody>
          <a:bodyPr/>
          <a:lstStyle/>
          <a:p>
            <a:endParaRPr lang="de-DE"/>
          </a:p>
        </p:txBody>
      </p:sp>
      <p:sp>
        <p:nvSpPr>
          <p:cNvPr id="1557533" name="Line 15"/>
          <p:cNvSpPr>
            <a:spLocks noChangeShapeType="1"/>
          </p:cNvSpPr>
          <p:nvPr/>
        </p:nvSpPr>
        <p:spPr bwMode="auto">
          <a:xfrm flipH="1">
            <a:off x="1603375" y="2752725"/>
            <a:ext cx="4997450" cy="1533525"/>
          </a:xfrm>
          <a:prstGeom prst="line">
            <a:avLst/>
          </a:prstGeom>
          <a:noFill/>
          <a:ln w="38100">
            <a:solidFill>
              <a:schemeClr val="accent1">
                <a:lumMod val="75000"/>
              </a:schemeClr>
            </a:solidFill>
            <a:round/>
            <a:headEnd type="oval" w="med" len="med"/>
            <a:tailEnd type="oval" w="med" len="med"/>
          </a:ln>
        </p:spPr>
        <p:txBody>
          <a:bodyPr/>
          <a:lstStyle/>
          <a:p>
            <a:endParaRPr lang="de-DE"/>
          </a:p>
        </p:txBody>
      </p:sp>
      <p:graphicFrame>
        <p:nvGraphicFramePr>
          <p:cNvPr id="1557521" name="Object 18"/>
          <p:cNvGraphicFramePr>
            <a:graphicFrameLocks noChangeAspect="1"/>
          </p:cNvGraphicFramePr>
          <p:nvPr>
            <p:extLst>
              <p:ext uri="{D42A27DB-BD31-4B8C-83A1-F6EECF244321}">
                <p14:modId xmlns:p14="http://schemas.microsoft.com/office/powerpoint/2010/main" val="3690566696"/>
              </p:ext>
            </p:extLst>
          </p:nvPr>
        </p:nvGraphicFramePr>
        <p:xfrm>
          <a:off x="5549431" y="3158320"/>
          <a:ext cx="661987" cy="381000"/>
        </p:xfrm>
        <a:graphic>
          <a:graphicData uri="http://schemas.openxmlformats.org/presentationml/2006/ole">
            <mc:AlternateContent xmlns:mc="http://schemas.openxmlformats.org/markup-compatibility/2006">
              <mc:Choice xmlns:v="urn:schemas-microsoft-com:vml" Requires="v">
                <p:oleObj spid="_x0000_s1686167" name="Equation" r:id="rId6" imgW="393480" imgH="228600" progId="Equation.3">
                  <p:embed/>
                </p:oleObj>
              </mc:Choice>
              <mc:Fallback>
                <p:oleObj name="Equation" r:id="rId6" imgW="39348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9431" y="3158320"/>
                        <a:ext cx="661987" cy="381000"/>
                      </a:xfrm>
                      <a:prstGeom prst="rect">
                        <a:avLst/>
                      </a:prstGeom>
                      <a:noFill/>
                      <a:ln>
                        <a:noFill/>
                      </a:ln>
                      <a:extLst/>
                    </p:spPr>
                  </p:pic>
                </p:oleObj>
              </mc:Fallback>
            </mc:AlternateContent>
          </a:graphicData>
        </a:graphic>
      </p:graphicFrame>
      <p:sp>
        <p:nvSpPr>
          <p:cNvPr id="3" name="Bogen 2"/>
          <p:cNvSpPr/>
          <p:nvPr/>
        </p:nvSpPr>
        <p:spPr>
          <a:xfrm>
            <a:off x="-890431" y="1766250"/>
            <a:ext cx="5040000" cy="5040000"/>
          </a:xfrm>
          <a:prstGeom prst="arc">
            <a:avLst>
              <a:gd name="adj1" fmla="val 21079813"/>
              <a:gd name="adj2" fmla="val 20041"/>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21" name="Bogen 20"/>
          <p:cNvSpPr/>
          <p:nvPr/>
        </p:nvSpPr>
        <p:spPr>
          <a:xfrm>
            <a:off x="-897526" y="1737889"/>
            <a:ext cx="5040000" cy="5040000"/>
          </a:xfrm>
          <a:prstGeom prst="arc">
            <a:avLst>
              <a:gd name="adj1" fmla="val 20586399"/>
              <a:gd name="adj2" fmla="val 21095085"/>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22" name="Rectangle 2"/>
          <p:cNvSpPr>
            <a:spLocks noChangeArrowheads="1"/>
          </p:cNvSpPr>
          <p:nvPr/>
        </p:nvSpPr>
        <p:spPr bwMode="auto">
          <a:xfrm>
            <a:off x="6299200" y="1982787"/>
            <a:ext cx="606425" cy="769938"/>
          </a:xfrm>
          <a:prstGeom prst="rect">
            <a:avLst/>
          </a:prstGeom>
          <a:noFill/>
          <a:ln w="12700">
            <a:solidFill>
              <a:schemeClr val="accent1"/>
            </a:solidFill>
            <a:prstDash val="dash"/>
            <a:miter lim="800000"/>
            <a:headEnd/>
            <a:tailEnd/>
          </a:ln>
        </p:spPr>
        <p:txBody>
          <a:bodyPr wrap="none" anchor="ctr"/>
          <a:lstStyle/>
          <a:p>
            <a:endParaRPr lang="fr-FR">
              <a:latin typeface="Verdana" pitchFamily="34" charset="0"/>
            </a:endParaRPr>
          </a:p>
        </p:txBody>
      </p:sp>
      <p:sp>
        <p:nvSpPr>
          <p:cNvPr id="23" name="Bogen 22"/>
          <p:cNvSpPr/>
          <p:nvPr/>
        </p:nvSpPr>
        <p:spPr>
          <a:xfrm>
            <a:off x="-897526" y="1752922"/>
            <a:ext cx="5040000" cy="5040000"/>
          </a:xfrm>
          <a:prstGeom prst="arc">
            <a:avLst>
              <a:gd name="adj1" fmla="val 20098433"/>
              <a:gd name="adj2" fmla="val 20589249"/>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25" name="Rectangle 2"/>
          <p:cNvSpPr>
            <a:spLocks noChangeArrowheads="1"/>
          </p:cNvSpPr>
          <p:nvPr/>
        </p:nvSpPr>
        <p:spPr bwMode="auto">
          <a:xfrm>
            <a:off x="1295229" y="4283555"/>
            <a:ext cx="606425" cy="769938"/>
          </a:xfrm>
          <a:prstGeom prst="rect">
            <a:avLst/>
          </a:prstGeom>
          <a:solidFill>
            <a:schemeClr val="bg1"/>
          </a:solidFill>
          <a:ln w="12700">
            <a:solidFill>
              <a:schemeClr val="accent1"/>
            </a:solidFill>
            <a:prstDash val="dash"/>
            <a:miter lim="800000"/>
            <a:headEnd/>
            <a:tailEnd/>
          </a:ln>
        </p:spPr>
        <p:txBody>
          <a:bodyPr wrap="none" anchor="ctr"/>
          <a:lstStyle/>
          <a:p>
            <a:endParaRPr lang="fr-FR">
              <a:latin typeface="Verdana" pitchFamily="34" charset="0"/>
            </a:endParaRPr>
          </a:p>
        </p:txBody>
      </p:sp>
      <p:sp>
        <p:nvSpPr>
          <p:cNvPr id="26" name="Line 15"/>
          <p:cNvSpPr>
            <a:spLocks noChangeShapeType="1"/>
          </p:cNvSpPr>
          <p:nvPr/>
        </p:nvSpPr>
        <p:spPr bwMode="auto">
          <a:xfrm flipH="1">
            <a:off x="1603375" y="1986755"/>
            <a:ext cx="4999037" cy="2300288"/>
          </a:xfrm>
          <a:prstGeom prst="line">
            <a:avLst/>
          </a:prstGeom>
          <a:noFill/>
          <a:ln w="38100">
            <a:solidFill>
              <a:schemeClr val="accent1">
                <a:lumMod val="75000"/>
              </a:schemeClr>
            </a:solidFill>
            <a:prstDash val="dash"/>
            <a:round/>
            <a:headEnd type="oval" w="med" len="med"/>
            <a:tailEnd type="oval" w="med" len="med"/>
          </a:ln>
        </p:spPr>
        <p:txBody>
          <a:bodyPr/>
          <a:lstStyle/>
          <a:p>
            <a:endParaRPr lang="de-DE"/>
          </a:p>
        </p:txBody>
      </p:sp>
      <p:sp>
        <p:nvSpPr>
          <p:cNvPr id="24" name="Line 15"/>
          <p:cNvSpPr>
            <a:spLocks noChangeShapeType="1"/>
          </p:cNvSpPr>
          <p:nvPr/>
        </p:nvSpPr>
        <p:spPr bwMode="auto">
          <a:xfrm flipH="1">
            <a:off x="1603374" y="1982788"/>
            <a:ext cx="4999037" cy="2300288"/>
          </a:xfrm>
          <a:prstGeom prst="line">
            <a:avLst/>
          </a:prstGeom>
          <a:noFill/>
          <a:ln w="38100">
            <a:solidFill>
              <a:schemeClr val="accent1">
                <a:lumMod val="75000"/>
              </a:schemeClr>
            </a:solidFill>
            <a:round/>
            <a:headEnd type="oval" w="med" len="med"/>
            <a:tailEnd type="oval" w="med" len="med"/>
          </a:ln>
        </p:spPr>
        <p:txBody>
          <a:bodyPr/>
          <a:lstStyle/>
          <a:p>
            <a:endParaRPr lang="de-DE"/>
          </a:p>
        </p:txBody>
      </p:sp>
    </p:spTree>
    <p:extLst>
      <p:ext uri="{BB962C8B-B14F-4D97-AF65-F5344CB8AC3E}">
        <p14:creationId xmlns:p14="http://schemas.microsoft.com/office/powerpoint/2010/main" val="5782711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500"/>
                                        <p:tgtEl>
                                          <p:spTgt spid="22"/>
                                        </p:tgtEl>
                                      </p:cBhvr>
                                    </p:animEffect>
                                    <p:anim calcmode="lin" valueType="num">
                                      <p:cBhvr>
                                        <p:cTn id="8" dur="1500" fill="hold"/>
                                        <p:tgtEl>
                                          <p:spTgt spid="22"/>
                                        </p:tgtEl>
                                        <p:attrNameLst>
                                          <p:attrName>ppt_x</p:attrName>
                                        </p:attrNameLst>
                                      </p:cBhvr>
                                      <p:tavLst>
                                        <p:tav tm="0">
                                          <p:val>
                                            <p:strVal val="#ppt_x"/>
                                          </p:val>
                                        </p:tav>
                                        <p:tav tm="100000">
                                          <p:val>
                                            <p:strVal val="#ppt_x"/>
                                          </p:val>
                                        </p:tav>
                                      </p:tavLst>
                                    </p:anim>
                                    <p:anim calcmode="lin" valueType="num">
                                      <p:cBhvr>
                                        <p:cTn id="9" dur="1500" fill="hold"/>
                                        <p:tgtEl>
                                          <p:spTgt spid="22"/>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1500"/>
                                        <p:tgtEl>
                                          <p:spTgt spid="23"/>
                                        </p:tgtEl>
                                      </p:cBhvr>
                                    </p:animEffect>
                                  </p:childTnLst>
                                </p:cTn>
                              </p:par>
                              <p:par>
                                <p:cTn id="13" presetID="10" presetClass="exit" presetSubtype="0" fill="hold" grpId="0" nodeType="withEffect">
                                  <p:stCondLst>
                                    <p:cond delay="0"/>
                                  </p:stCondLst>
                                  <p:childTnLst>
                                    <p:animEffect transition="out" filter="fade">
                                      <p:cBhvr>
                                        <p:cTn id="14" dur="500"/>
                                        <p:tgtEl>
                                          <p:spTgt spid="1557533"/>
                                        </p:tgtEl>
                                      </p:cBhvr>
                                    </p:animEffect>
                                    <p:set>
                                      <p:cBhvr>
                                        <p:cTn id="15" dur="1" fill="hold">
                                          <p:stCondLst>
                                            <p:cond delay="499"/>
                                          </p:stCondLst>
                                        </p:cTn>
                                        <p:tgtEl>
                                          <p:spTgt spid="1557533"/>
                                        </p:tgtEl>
                                        <p:attrNameLst>
                                          <p:attrName>style.visibility</p:attrName>
                                        </p:attrNameLst>
                                      </p:cBhvr>
                                      <p:to>
                                        <p:strVal val="hidden"/>
                                      </p:to>
                                    </p:set>
                                  </p:childTnLst>
                                </p:cTn>
                              </p:par>
                              <p:par>
                                <p:cTn id="16" presetID="10" presetClass="entr" presetSubtype="0" fill="hold" grpId="0" nodeType="withEffect">
                                  <p:stCondLst>
                                    <p:cond delay="140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1" fill="hold" grpId="1" nodeType="clickEffect">
                                  <p:stCondLst>
                                    <p:cond delay="0"/>
                                  </p:stCondLst>
                                  <p:childTnLst>
                                    <p:animEffect transition="out" filter="wipe(up)">
                                      <p:cBhvr>
                                        <p:cTn id="22" dur="700"/>
                                        <p:tgtEl>
                                          <p:spTgt spid="23"/>
                                        </p:tgtEl>
                                      </p:cBhvr>
                                    </p:animEffect>
                                    <p:set>
                                      <p:cBhvr>
                                        <p:cTn id="23" dur="1" fill="hold">
                                          <p:stCondLst>
                                            <p:cond delay="699"/>
                                          </p:stCondLst>
                                        </p:cTn>
                                        <p:tgtEl>
                                          <p:spTgt spid="23"/>
                                        </p:tgtEl>
                                        <p:attrNameLst>
                                          <p:attrName>style.visibility</p:attrName>
                                        </p:attrNameLst>
                                      </p:cBhvr>
                                      <p:to>
                                        <p:strVal val="hidden"/>
                                      </p:to>
                                    </p:set>
                                  </p:childTnLst>
                                </p:cTn>
                              </p:par>
                              <p:par>
                                <p:cTn id="24" presetID="22" presetClass="exit" presetSubtype="1" fill="hold" grpId="0" nodeType="withEffect">
                                  <p:stCondLst>
                                    <p:cond delay="700"/>
                                  </p:stCondLst>
                                  <p:childTnLst>
                                    <p:animEffect transition="out" filter="wipe(up)">
                                      <p:cBhvr>
                                        <p:cTn id="25" dur="700"/>
                                        <p:tgtEl>
                                          <p:spTgt spid="21"/>
                                        </p:tgtEl>
                                      </p:cBhvr>
                                    </p:animEffect>
                                    <p:set>
                                      <p:cBhvr>
                                        <p:cTn id="26" dur="1" fill="hold">
                                          <p:stCondLst>
                                            <p:cond delay="699"/>
                                          </p:stCondLst>
                                        </p:cTn>
                                        <p:tgtEl>
                                          <p:spTgt spid="21"/>
                                        </p:tgtEl>
                                        <p:attrNameLst>
                                          <p:attrName>style.visibility</p:attrName>
                                        </p:attrNameLst>
                                      </p:cBhvr>
                                      <p:to>
                                        <p:strVal val="hidden"/>
                                      </p:to>
                                    </p:set>
                                  </p:childTnLst>
                                </p:cTn>
                              </p:par>
                              <p:par>
                                <p:cTn id="27" presetID="10" presetClass="entr" presetSubtype="0" fill="hold" grpId="0" nodeType="withEffect">
                                  <p:stCondLst>
                                    <p:cond delay="30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
                                        <p:tgtEl>
                                          <p:spTgt spid="26"/>
                                        </p:tgtEl>
                                      </p:cBhvr>
                                    </p:animEffect>
                                  </p:childTnLst>
                                </p:cTn>
                              </p:par>
                              <p:par>
                                <p:cTn id="30" presetID="42" presetClass="path" presetSubtype="0" accel="50000" decel="50000" fill="hold" grpId="1" nodeType="withEffect">
                                  <p:stCondLst>
                                    <p:cond delay="300"/>
                                  </p:stCondLst>
                                  <p:childTnLst>
                                    <p:animMotion origin="layout" path="M -1.11111E-6 -1.61962E-6 L -0.00173 0.11384 " pathEditMode="relative" rAng="0" ptsTypes="AA">
                                      <p:cBhvr>
                                        <p:cTn id="31" dur="2000" fill="hold"/>
                                        <p:tgtEl>
                                          <p:spTgt spid="24"/>
                                        </p:tgtEl>
                                        <p:attrNameLst>
                                          <p:attrName>ppt_x</p:attrName>
                                          <p:attrName>ppt_y</p:attrName>
                                        </p:attrNameLst>
                                      </p:cBhvr>
                                      <p:rCtr x="-87" y="5692"/>
                                    </p:animMotion>
                                  </p:childTnLst>
                                </p:cTn>
                              </p:par>
                              <p:par>
                                <p:cTn id="32" presetID="22" presetClass="entr" presetSubtype="1" fill="hold" grpId="0" nodeType="withEffect">
                                  <p:stCondLst>
                                    <p:cond delay="30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7533" grpId="0" animBg="1"/>
      <p:bldP spid="21" grpId="0" animBg="1"/>
      <p:bldP spid="22" grpId="0" animBg="1"/>
      <p:bldP spid="23" grpId="0" animBg="1"/>
      <p:bldP spid="23" grpId="1" animBg="1"/>
      <p:bldP spid="25" grpId="0" animBg="1"/>
      <p:bldP spid="26" grpId="0" animBg="1"/>
      <p:bldP spid="24" grpId="0" animBg="1"/>
      <p:bldP spid="24"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7523" name="Rectangle 2"/>
          <p:cNvSpPr>
            <a:spLocks noChangeArrowheads="1"/>
          </p:cNvSpPr>
          <p:nvPr/>
        </p:nvSpPr>
        <p:spPr bwMode="auto">
          <a:xfrm>
            <a:off x="6299200" y="2752725"/>
            <a:ext cx="606425" cy="769938"/>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1557524" name="Rectangle 3"/>
          <p:cNvSpPr>
            <a:spLocks noGrp="1" noChangeArrowheads="1"/>
          </p:cNvSpPr>
          <p:nvPr>
            <p:ph type="title" idx="4294967295"/>
          </p:nvPr>
        </p:nvSpPr>
        <p:spPr/>
        <p:txBody>
          <a:bodyPr/>
          <a:lstStyle/>
          <a:p>
            <a:pPr defTabSz="957263" eaLnBrk="1" hangingPunct="1"/>
            <a:r>
              <a:rPr lang="de-CH" dirty="0"/>
              <a:t>Inflation-</a:t>
            </a:r>
            <a:r>
              <a:rPr lang="de-CH" dirty="0" err="1"/>
              <a:t>linked</a:t>
            </a:r>
            <a:r>
              <a:rPr lang="de-CH" dirty="0"/>
              <a:t> </a:t>
            </a:r>
            <a:r>
              <a:rPr lang="de-CH" dirty="0" err="1"/>
              <a:t>bonds</a:t>
            </a:r>
            <a:r>
              <a:rPr lang="de-CH" dirty="0"/>
              <a:t> </a:t>
            </a:r>
            <a:r>
              <a:rPr lang="de-CH" dirty="0" err="1"/>
              <a:t>are</a:t>
            </a:r>
            <a:r>
              <a:rPr lang="de-CH" dirty="0"/>
              <a:t> </a:t>
            </a:r>
            <a:r>
              <a:rPr lang="de-CH" dirty="0" err="1"/>
              <a:t>the</a:t>
            </a:r>
            <a:r>
              <a:rPr lang="de-CH" dirty="0"/>
              <a:t> real </a:t>
            </a:r>
            <a:r>
              <a:rPr lang="de-CH" dirty="0" err="1"/>
              <a:t>risk-free</a:t>
            </a:r>
            <a:r>
              <a:rPr lang="de-CH" dirty="0"/>
              <a:t> </a:t>
            </a:r>
            <a:r>
              <a:rPr lang="de-CH" dirty="0" err="1"/>
              <a:t>asset</a:t>
            </a:r>
            <a:endParaRPr lang="de-CH" dirty="0">
              <a:solidFill>
                <a:schemeClr val="tx1"/>
              </a:solidFill>
            </a:endParaRPr>
          </a:p>
        </p:txBody>
      </p:sp>
      <p:graphicFrame>
        <p:nvGraphicFramePr>
          <p:cNvPr id="1557509" name="Object 4"/>
          <p:cNvGraphicFramePr>
            <a:graphicFrameLocks noChangeAspect="1"/>
          </p:cNvGraphicFramePr>
          <p:nvPr>
            <p:extLst>
              <p:ext uri="{D42A27DB-BD31-4B8C-83A1-F6EECF244321}">
                <p14:modId xmlns:p14="http://schemas.microsoft.com/office/powerpoint/2010/main" val="912897237"/>
              </p:ext>
            </p:extLst>
          </p:nvPr>
        </p:nvGraphicFramePr>
        <p:xfrm>
          <a:off x="4285807" y="3844926"/>
          <a:ext cx="279400" cy="455612"/>
        </p:xfrm>
        <a:graphic>
          <a:graphicData uri="http://schemas.openxmlformats.org/presentationml/2006/ole">
            <mc:AlternateContent xmlns:mc="http://schemas.openxmlformats.org/markup-compatibility/2006">
              <mc:Choice xmlns:v="urn:schemas-microsoft-com:vml" Requires="v">
                <p:oleObj spid="_x0000_s1683102" name="Equation" r:id="rId4" imgW="139680" imgH="228600" progId="Equation.3">
                  <p:embed/>
                </p:oleObj>
              </mc:Choice>
              <mc:Fallback>
                <p:oleObj name="Equation" r:id="rId4" imgW="13968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5807" y="3844926"/>
                        <a:ext cx="279400" cy="455612"/>
                      </a:xfrm>
                      <a:prstGeom prst="rect">
                        <a:avLst/>
                      </a:prstGeom>
                      <a:solidFill>
                        <a:schemeClr val="bg1"/>
                      </a:solidFill>
                      <a:ln>
                        <a:noFill/>
                      </a:ln>
                      <a:extLst>
                        <a:ext uri="{91240B29-F687-4F45-9708-019B960494DF}">
                          <a14:hiddenLine xmlns:a14="http://schemas.microsoft.com/office/drawing/2010/main" w="9525">
                            <a:solidFill>
                              <a:srgbClr val="DF103F"/>
                            </a:solidFill>
                            <a:miter lim="800000"/>
                            <a:headEnd/>
                            <a:tailEnd/>
                          </a14:hiddenLine>
                        </a:ext>
                      </a:extLst>
                    </p:spPr>
                  </p:pic>
                </p:oleObj>
              </mc:Fallback>
            </mc:AlternateContent>
          </a:graphicData>
        </a:graphic>
      </p:graphicFrame>
      <p:sp>
        <p:nvSpPr>
          <p:cNvPr id="1557525" name="Rectangle 5"/>
          <p:cNvSpPr>
            <a:spLocks noChangeArrowheads="1"/>
          </p:cNvSpPr>
          <p:nvPr/>
        </p:nvSpPr>
        <p:spPr bwMode="auto">
          <a:xfrm>
            <a:off x="6299200" y="3516313"/>
            <a:ext cx="606425" cy="769937"/>
          </a:xfrm>
          <a:prstGeom prst="rect">
            <a:avLst/>
          </a:prstGeom>
          <a:solidFill>
            <a:schemeClr val="accent4"/>
          </a:solidFill>
          <a:ln w="9525">
            <a:noFill/>
            <a:miter lim="800000"/>
            <a:headEnd/>
            <a:tailEnd/>
          </a:ln>
        </p:spPr>
        <p:txBody>
          <a:bodyPr wrap="none" anchor="ctr"/>
          <a:lstStyle/>
          <a:p>
            <a:pPr algn="ctr"/>
            <a:endParaRPr lang="de-CH" sz="1800">
              <a:solidFill>
                <a:srgbClr val="CCFFCC"/>
              </a:solidFill>
              <a:latin typeface="Arial" charset="0"/>
            </a:endParaRPr>
          </a:p>
        </p:txBody>
      </p:sp>
      <p:sp>
        <p:nvSpPr>
          <p:cNvPr id="1557526" name="Line 7"/>
          <p:cNvSpPr>
            <a:spLocks noChangeShapeType="1"/>
          </p:cNvSpPr>
          <p:nvPr/>
        </p:nvSpPr>
        <p:spPr bwMode="auto">
          <a:xfrm>
            <a:off x="1095375" y="5468938"/>
            <a:ext cx="7113588" cy="1587"/>
          </a:xfrm>
          <a:prstGeom prst="line">
            <a:avLst/>
          </a:prstGeom>
          <a:noFill/>
          <a:ln w="9525">
            <a:solidFill>
              <a:schemeClr val="tx1"/>
            </a:solidFill>
            <a:round/>
            <a:headEnd/>
            <a:tailEnd type="triangle" w="med" len="med"/>
          </a:ln>
        </p:spPr>
        <p:txBody>
          <a:bodyPr/>
          <a:lstStyle/>
          <a:p>
            <a:endParaRPr lang="de-DE"/>
          </a:p>
        </p:txBody>
      </p:sp>
      <p:sp>
        <p:nvSpPr>
          <p:cNvPr id="1557527" name="Line 8"/>
          <p:cNvSpPr>
            <a:spLocks noChangeShapeType="1"/>
          </p:cNvSpPr>
          <p:nvPr/>
        </p:nvSpPr>
        <p:spPr bwMode="auto">
          <a:xfrm>
            <a:off x="2090738" y="2471738"/>
            <a:ext cx="1587" cy="2997200"/>
          </a:xfrm>
          <a:prstGeom prst="line">
            <a:avLst/>
          </a:prstGeom>
          <a:noFill/>
          <a:ln w="9525">
            <a:solidFill>
              <a:schemeClr val="tx1"/>
            </a:solidFill>
            <a:round/>
            <a:headEnd type="triangle" w="med" len="med"/>
            <a:tailEnd/>
          </a:ln>
        </p:spPr>
        <p:txBody>
          <a:bodyPr/>
          <a:lstStyle/>
          <a:p>
            <a:endParaRPr lang="de-DE"/>
          </a:p>
        </p:txBody>
      </p:sp>
      <p:sp>
        <p:nvSpPr>
          <p:cNvPr id="1557528" name="Text Box 9"/>
          <p:cNvSpPr txBox="1">
            <a:spLocks noChangeArrowheads="1"/>
          </p:cNvSpPr>
          <p:nvPr/>
        </p:nvSpPr>
        <p:spPr bwMode="auto">
          <a:xfrm>
            <a:off x="8208963" y="5227638"/>
            <a:ext cx="350837" cy="457200"/>
          </a:xfrm>
          <a:prstGeom prst="rect">
            <a:avLst/>
          </a:prstGeom>
          <a:noFill/>
          <a:ln w="9525">
            <a:noFill/>
            <a:miter lim="800000"/>
            <a:headEnd/>
            <a:tailEnd/>
          </a:ln>
        </p:spPr>
        <p:txBody>
          <a:bodyPr>
            <a:spAutoFit/>
          </a:bodyPr>
          <a:lstStyle/>
          <a:p>
            <a:r>
              <a:rPr lang="de-CH" sz="2400">
                <a:sym typeface="Symbol" pitchFamily="18" charset="2"/>
              </a:rPr>
              <a:t>t</a:t>
            </a:r>
            <a:endParaRPr lang="de-DE" sz="2400">
              <a:sym typeface="Symbol" pitchFamily="18" charset="2"/>
            </a:endParaRPr>
          </a:p>
        </p:txBody>
      </p:sp>
      <p:sp>
        <p:nvSpPr>
          <p:cNvPr id="1557529" name="Rectangle 10"/>
          <p:cNvSpPr>
            <a:spLocks noChangeArrowheads="1"/>
          </p:cNvSpPr>
          <p:nvPr/>
        </p:nvSpPr>
        <p:spPr bwMode="auto">
          <a:xfrm>
            <a:off x="1323975" y="4286250"/>
            <a:ext cx="611188" cy="1182688"/>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1557530" name="Rectangle 12"/>
          <p:cNvSpPr>
            <a:spLocks noChangeArrowheads="1"/>
          </p:cNvSpPr>
          <p:nvPr/>
        </p:nvSpPr>
        <p:spPr bwMode="auto">
          <a:xfrm>
            <a:off x="6299200" y="4286250"/>
            <a:ext cx="606425" cy="1182688"/>
          </a:xfrm>
          <a:prstGeom prst="rect">
            <a:avLst/>
          </a:prstGeom>
          <a:solidFill>
            <a:schemeClr val="accent2"/>
          </a:solidFill>
          <a:ln w="9525">
            <a:noFill/>
            <a:miter lim="800000"/>
            <a:headEnd/>
            <a:tailEnd/>
          </a:ln>
        </p:spPr>
        <p:txBody>
          <a:bodyPr wrap="none" anchor="ctr"/>
          <a:lstStyle/>
          <a:p>
            <a:endParaRPr lang="fr-FR">
              <a:latin typeface="Verdana" pitchFamily="34" charset="0"/>
            </a:endParaRPr>
          </a:p>
        </p:txBody>
      </p:sp>
      <p:sp>
        <p:nvSpPr>
          <p:cNvPr id="1557531" name="Line 13"/>
          <p:cNvSpPr>
            <a:spLocks noChangeShapeType="1"/>
          </p:cNvSpPr>
          <p:nvPr/>
        </p:nvSpPr>
        <p:spPr bwMode="auto">
          <a:xfrm flipH="1">
            <a:off x="1603375" y="3516313"/>
            <a:ext cx="4997450" cy="769937"/>
          </a:xfrm>
          <a:prstGeom prst="line">
            <a:avLst/>
          </a:prstGeom>
          <a:noFill/>
          <a:ln w="38100">
            <a:solidFill>
              <a:schemeClr val="accent4"/>
            </a:solidFill>
            <a:round/>
            <a:headEnd type="oval" w="med" len="med"/>
            <a:tailEnd type="oval" w="med" len="med"/>
          </a:ln>
        </p:spPr>
        <p:txBody>
          <a:bodyPr/>
          <a:lstStyle/>
          <a:p>
            <a:endParaRPr lang="de-DE"/>
          </a:p>
        </p:txBody>
      </p:sp>
      <p:sp>
        <p:nvSpPr>
          <p:cNvPr id="1557532" name="Line 14"/>
          <p:cNvSpPr>
            <a:spLocks noChangeShapeType="1"/>
          </p:cNvSpPr>
          <p:nvPr/>
        </p:nvSpPr>
        <p:spPr bwMode="auto">
          <a:xfrm flipV="1">
            <a:off x="1524000" y="4287838"/>
            <a:ext cx="5048250" cy="12700"/>
          </a:xfrm>
          <a:prstGeom prst="line">
            <a:avLst/>
          </a:prstGeom>
          <a:noFill/>
          <a:ln w="9525">
            <a:solidFill>
              <a:schemeClr val="tx1"/>
            </a:solidFill>
            <a:round/>
            <a:headEnd/>
            <a:tailEnd/>
          </a:ln>
        </p:spPr>
        <p:txBody>
          <a:bodyPr/>
          <a:lstStyle/>
          <a:p>
            <a:endParaRPr lang="de-DE"/>
          </a:p>
        </p:txBody>
      </p:sp>
      <p:sp>
        <p:nvSpPr>
          <p:cNvPr id="1557533" name="Line 15"/>
          <p:cNvSpPr>
            <a:spLocks noChangeShapeType="1"/>
          </p:cNvSpPr>
          <p:nvPr/>
        </p:nvSpPr>
        <p:spPr bwMode="auto">
          <a:xfrm flipH="1">
            <a:off x="1603375" y="2752725"/>
            <a:ext cx="4997450" cy="1533525"/>
          </a:xfrm>
          <a:prstGeom prst="line">
            <a:avLst/>
          </a:prstGeom>
          <a:noFill/>
          <a:ln w="38100">
            <a:solidFill>
              <a:schemeClr val="accent1">
                <a:lumMod val="75000"/>
              </a:schemeClr>
            </a:solidFill>
            <a:round/>
            <a:headEnd type="oval" w="med" len="med"/>
            <a:tailEnd type="oval" w="med" len="med"/>
          </a:ln>
        </p:spPr>
        <p:txBody>
          <a:bodyPr/>
          <a:lstStyle/>
          <a:p>
            <a:endParaRPr lang="de-DE"/>
          </a:p>
        </p:txBody>
      </p:sp>
      <p:graphicFrame>
        <p:nvGraphicFramePr>
          <p:cNvPr id="1557521" name="Object 18"/>
          <p:cNvGraphicFramePr>
            <a:graphicFrameLocks noChangeAspect="1"/>
          </p:cNvGraphicFramePr>
          <p:nvPr>
            <p:extLst>
              <p:ext uri="{D42A27DB-BD31-4B8C-83A1-F6EECF244321}">
                <p14:modId xmlns:p14="http://schemas.microsoft.com/office/powerpoint/2010/main" val="1142877579"/>
              </p:ext>
            </p:extLst>
          </p:nvPr>
        </p:nvGraphicFramePr>
        <p:xfrm>
          <a:off x="4246744" y="3438493"/>
          <a:ext cx="661987" cy="381000"/>
        </p:xfrm>
        <a:graphic>
          <a:graphicData uri="http://schemas.openxmlformats.org/presentationml/2006/ole">
            <mc:AlternateContent xmlns:mc="http://schemas.openxmlformats.org/markup-compatibility/2006">
              <mc:Choice xmlns:v="urn:schemas-microsoft-com:vml" Requires="v">
                <p:oleObj spid="_x0000_s1683103" name="Equation" r:id="rId6" imgW="393480" imgH="228600" progId="Equation.3">
                  <p:embed/>
                </p:oleObj>
              </mc:Choice>
              <mc:Fallback>
                <p:oleObj name="Equation" r:id="rId6" imgW="39348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6744" y="3438493"/>
                        <a:ext cx="661987" cy="381000"/>
                      </a:xfrm>
                      <a:prstGeom prst="rect">
                        <a:avLst/>
                      </a:prstGeom>
                      <a:noFill/>
                      <a:ln>
                        <a:noFill/>
                      </a:ln>
                      <a:extLst/>
                    </p:spPr>
                  </p:pic>
                </p:oleObj>
              </mc:Fallback>
            </mc:AlternateContent>
          </a:graphicData>
        </a:graphic>
      </p:graphicFrame>
      <p:sp>
        <p:nvSpPr>
          <p:cNvPr id="3" name="Bogen 2"/>
          <p:cNvSpPr/>
          <p:nvPr/>
        </p:nvSpPr>
        <p:spPr>
          <a:xfrm>
            <a:off x="-890431" y="1766250"/>
            <a:ext cx="5040000" cy="5040000"/>
          </a:xfrm>
          <a:prstGeom prst="arc">
            <a:avLst>
              <a:gd name="adj1" fmla="val 21079813"/>
              <a:gd name="adj2" fmla="val 20041"/>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21" name="Bogen 20"/>
          <p:cNvSpPr/>
          <p:nvPr/>
        </p:nvSpPr>
        <p:spPr>
          <a:xfrm>
            <a:off x="-897526" y="1737889"/>
            <a:ext cx="5040000" cy="5040000"/>
          </a:xfrm>
          <a:prstGeom prst="arc">
            <a:avLst>
              <a:gd name="adj1" fmla="val 20586399"/>
              <a:gd name="adj2" fmla="val 21095085"/>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22" name="Rectangle 2"/>
          <p:cNvSpPr>
            <a:spLocks noChangeArrowheads="1"/>
          </p:cNvSpPr>
          <p:nvPr/>
        </p:nvSpPr>
        <p:spPr bwMode="auto">
          <a:xfrm>
            <a:off x="6299200" y="1982787"/>
            <a:ext cx="606425" cy="769938"/>
          </a:xfrm>
          <a:prstGeom prst="rect">
            <a:avLst/>
          </a:prstGeom>
          <a:solidFill>
            <a:schemeClr val="accent1"/>
          </a:solidFill>
          <a:ln w="9525">
            <a:noFill/>
            <a:miter lim="800000"/>
            <a:headEnd/>
            <a:tailEnd/>
          </a:ln>
        </p:spPr>
        <p:txBody>
          <a:bodyPr wrap="none" anchor="ctr"/>
          <a:lstStyle/>
          <a:p>
            <a:endParaRPr lang="fr-FR">
              <a:latin typeface="Verdana" pitchFamily="34" charset="0"/>
            </a:endParaRPr>
          </a:p>
        </p:txBody>
      </p:sp>
      <p:sp>
        <p:nvSpPr>
          <p:cNvPr id="23" name="Bogen 22"/>
          <p:cNvSpPr/>
          <p:nvPr/>
        </p:nvSpPr>
        <p:spPr>
          <a:xfrm>
            <a:off x="-897526" y="1752922"/>
            <a:ext cx="5040000" cy="5040000"/>
          </a:xfrm>
          <a:prstGeom prst="arc">
            <a:avLst>
              <a:gd name="adj1" fmla="val 20098433"/>
              <a:gd name="adj2" fmla="val 20589249"/>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24" name="Line 15"/>
          <p:cNvSpPr>
            <a:spLocks noChangeShapeType="1"/>
          </p:cNvSpPr>
          <p:nvPr/>
        </p:nvSpPr>
        <p:spPr bwMode="auto">
          <a:xfrm flipH="1">
            <a:off x="1603374" y="1982788"/>
            <a:ext cx="4999037" cy="2300288"/>
          </a:xfrm>
          <a:prstGeom prst="line">
            <a:avLst/>
          </a:prstGeom>
          <a:noFill/>
          <a:ln w="38100">
            <a:solidFill>
              <a:schemeClr val="accent1">
                <a:lumMod val="75000"/>
              </a:schemeClr>
            </a:solidFill>
            <a:round/>
            <a:headEnd type="oval" w="med" len="med"/>
            <a:tailEnd type="oval" w="med" len="med"/>
          </a:ln>
        </p:spPr>
        <p:txBody>
          <a:bodyPr/>
          <a:lstStyle/>
          <a:p>
            <a:endParaRPr lang="de-DE"/>
          </a:p>
        </p:txBody>
      </p:sp>
      <p:sp>
        <p:nvSpPr>
          <p:cNvPr id="4" name="Pfeil nach oben 3"/>
          <p:cNvSpPr/>
          <p:nvPr/>
        </p:nvSpPr>
        <p:spPr>
          <a:xfrm>
            <a:off x="6495164" y="2025170"/>
            <a:ext cx="211322" cy="690009"/>
          </a:xfrm>
          <a:prstGeom prst="up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384977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500"/>
                                        <p:tgtEl>
                                          <p:spTgt spid="22"/>
                                        </p:tgtEl>
                                      </p:cBhvr>
                                    </p:animEffect>
                                    <p:anim calcmode="lin" valueType="num">
                                      <p:cBhvr>
                                        <p:cTn id="8" dur="1500" fill="hold"/>
                                        <p:tgtEl>
                                          <p:spTgt spid="22"/>
                                        </p:tgtEl>
                                        <p:attrNameLst>
                                          <p:attrName>ppt_x</p:attrName>
                                        </p:attrNameLst>
                                      </p:cBhvr>
                                      <p:tavLst>
                                        <p:tav tm="0">
                                          <p:val>
                                            <p:strVal val="#ppt_x"/>
                                          </p:val>
                                        </p:tav>
                                        <p:tav tm="100000">
                                          <p:val>
                                            <p:strVal val="#ppt_x"/>
                                          </p:val>
                                        </p:tav>
                                      </p:tavLst>
                                    </p:anim>
                                    <p:anim calcmode="lin" valueType="num">
                                      <p:cBhvr>
                                        <p:cTn id="9" dur="1500" fill="hold"/>
                                        <p:tgtEl>
                                          <p:spTgt spid="22"/>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1500"/>
                                        <p:tgtEl>
                                          <p:spTgt spid="23"/>
                                        </p:tgtEl>
                                      </p:cBhvr>
                                    </p:animEffect>
                                  </p:childTnLst>
                                </p:cTn>
                              </p:par>
                              <p:par>
                                <p:cTn id="13" presetID="10" presetClass="exit" presetSubtype="0" fill="hold" grpId="0" nodeType="withEffect">
                                  <p:stCondLst>
                                    <p:cond delay="0"/>
                                  </p:stCondLst>
                                  <p:childTnLst>
                                    <p:animEffect transition="out" filter="fade">
                                      <p:cBhvr>
                                        <p:cTn id="14" dur="500"/>
                                        <p:tgtEl>
                                          <p:spTgt spid="1557533"/>
                                        </p:tgtEl>
                                      </p:cBhvr>
                                    </p:animEffect>
                                    <p:set>
                                      <p:cBhvr>
                                        <p:cTn id="15" dur="1" fill="hold">
                                          <p:stCondLst>
                                            <p:cond delay="499"/>
                                          </p:stCondLst>
                                        </p:cTn>
                                        <p:tgtEl>
                                          <p:spTgt spid="1557533"/>
                                        </p:tgtEl>
                                        <p:attrNameLst>
                                          <p:attrName>style.visibility</p:attrName>
                                        </p:attrNameLst>
                                      </p:cBhvr>
                                      <p:to>
                                        <p:strVal val="hidden"/>
                                      </p:to>
                                    </p:set>
                                  </p:childTnLst>
                                </p:cTn>
                              </p:par>
                              <p:par>
                                <p:cTn id="16" presetID="10" presetClass="entr" presetSubtype="0" fill="hold" grpId="0" nodeType="withEffect">
                                  <p:stCondLst>
                                    <p:cond delay="140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1600"/>
                                        <p:tgtEl>
                                          <p:spTgt spid="4"/>
                                        </p:tgtEl>
                                      </p:cBhvr>
                                    </p:animEffect>
                                  </p:childTnLst>
                                </p:cTn>
                              </p:par>
                              <p:par>
                                <p:cTn id="22" presetID="42" presetClass="path" presetSubtype="0" accel="50000" decel="50000" fill="hold" nodeType="withEffect">
                                  <p:stCondLst>
                                    <p:cond delay="0"/>
                                  </p:stCondLst>
                                  <p:childTnLst>
                                    <p:animMotion origin="layout" path="M 1.11111E-6 3.08653E-6 L -0.01354 -0.03263 " pathEditMode="relative" rAng="0" ptsTypes="AA">
                                      <p:cBhvr>
                                        <p:cTn id="23" dur="2000" fill="hold"/>
                                        <p:tgtEl>
                                          <p:spTgt spid="1557521"/>
                                        </p:tgtEl>
                                        <p:attrNameLst>
                                          <p:attrName>ppt_x</p:attrName>
                                          <p:attrName>ppt_y</p:attrName>
                                        </p:attrNameLst>
                                      </p:cBhvr>
                                      <p:rCtr x="-677" y="-16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7533" grpId="0" animBg="1"/>
      <p:bldP spid="22" grpId="0" animBg="1"/>
      <p:bldP spid="23" grpId="0" animBg="1"/>
      <p:bldP spid="24" grpId="0" animBg="1"/>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3650" name="Rectangle 2"/>
          <p:cNvSpPr>
            <a:spLocks noGrp="1" noChangeArrowheads="1"/>
          </p:cNvSpPr>
          <p:nvPr>
            <p:ph type="title" idx="4294967295"/>
          </p:nvPr>
        </p:nvSpPr>
        <p:spPr/>
        <p:txBody>
          <a:bodyPr/>
          <a:lstStyle/>
          <a:p>
            <a:pPr defTabSz="957263" eaLnBrk="1" hangingPunct="1"/>
            <a:r>
              <a:rPr lang="en-US" dirty="0"/>
              <a:t>Coupons and/or capital grows with inflation</a:t>
            </a:r>
            <a:endParaRPr lang="en-US" dirty="0">
              <a:solidFill>
                <a:schemeClr val="tx1"/>
              </a:solidFill>
            </a:endParaRPr>
          </a:p>
        </p:txBody>
      </p:sp>
      <p:sp>
        <p:nvSpPr>
          <p:cNvPr id="1563655" name="Text Box 8"/>
          <p:cNvSpPr txBox="1">
            <a:spLocks noChangeArrowheads="1"/>
          </p:cNvSpPr>
          <p:nvPr/>
        </p:nvSpPr>
        <p:spPr bwMode="auto">
          <a:xfrm>
            <a:off x="5315698" y="1712448"/>
            <a:ext cx="1658609" cy="338554"/>
          </a:xfrm>
          <a:prstGeom prst="rect">
            <a:avLst/>
          </a:prstGeom>
          <a:noFill/>
          <a:ln w="9525">
            <a:noFill/>
            <a:miter lim="800000"/>
            <a:headEnd/>
            <a:tailEnd/>
          </a:ln>
        </p:spPr>
        <p:txBody>
          <a:bodyPr wrap="square">
            <a:spAutoFit/>
          </a:bodyPr>
          <a:lstStyle/>
          <a:p>
            <a:pPr>
              <a:spcBef>
                <a:spcPct val="50000"/>
              </a:spcBef>
            </a:pPr>
            <a:r>
              <a:rPr lang="de-CH" sz="1600" dirty="0" err="1">
                <a:latin typeface="Arial" charset="0"/>
              </a:rPr>
              <a:t>Accreting</a:t>
            </a:r>
            <a:endParaRPr lang="de-CH" sz="1600" dirty="0">
              <a:latin typeface="Arial" charset="0"/>
            </a:endParaRPr>
          </a:p>
        </p:txBody>
      </p:sp>
      <p:sp>
        <p:nvSpPr>
          <p:cNvPr id="1563651" name="Rectangle 4"/>
          <p:cNvSpPr>
            <a:spLocks noChangeArrowheads="1"/>
          </p:cNvSpPr>
          <p:nvPr/>
        </p:nvSpPr>
        <p:spPr bwMode="auto">
          <a:xfrm>
            <a:off x="1115118" y="4951777"/>
            <a:ext cx="542455" cy="2972"/>
          </a:xfrm>
          <a:prstGeom prst="rect">
            <a:avLst/>
          </a:prstGeom>
          <a:solidFill>
            <a:srgbClr val="99FFFF"/>
          </a:solidFill>
          <a:ln w="9525">
            <a:noFill/>
            <a:miter lim="800000"/>
            <a:headEnd/>
            <a:tailEnd/>
          </a:ln>
        </p:spPr>
        <p:txBody>
          <a:bodyPr/>
          <a:lstStyle/>
          <a:p>
            <a:endParaRPr lang="fr-FR" sz="1400">
              <a:latin typeface="Verdana" pitchFamily="34" charset="0"/>
            </a:endParaRPr>
          </a:p>
        </p:txBody>
      </p:sp>
      <p:sp>
        <p:nvSpPr>
          <p:cNvPr id="1563652" name="Rectangle 5"/>
          <p:cNvSpPr>
            <a:spLocks noChangeArrowheads="1"/>
          </p:cNvSpPr>
          <p:nvPr/>
        </p:nvSpPr>
        <p:spPr bwMode="auto">
          <a:xfrm>
            <a:off x="1115118" y="4951777"/>
            <a:ext cx="542455" cy="2972"/>
          </a:xfrm>
          <a:prstGeom prst="rect">
            <a:avLst/>
          </a:prstGeom>
          <a:solidFill>
            <a:srgbClr val="FFFF99"/>
          </a:solidFill>
          <a:ln w="9525">
            <a:noFill/>
            <a:miter lim="800000"/>
            <a:headEnd/>
            <a:tailEnd/>
          </a:ln>
        </p:spPr>
        <p:txBody>
          <a:bodyPr/>
          <a:lstStyle/>
          <a:p>
            <a:endParaRPr lang="fr-FR" sz="1400">
              <a:latin typeface="Verdana" pitchFamily="34" charset="0"/>
            </a:endParaRPr>
          </a:p>
        </p:txBody>
      </p:sp>
      <p:sp>
        <p:nvSpPr>
          <p:cNvPr id="1563657" name="Rectangle 13"/>
          <p:cNvSpPr>
            <a:spLocks noChangeArrowheads="1"/>
          </p:cNvSpPr>
          <p:nvPr/>
        </p:nvSpPr>
        <p:spPr bwMode="auto">
          <a:xfrm>
            <a:off x="1050587" y="1700614"/>
            <a:ext cx="3123655" cy="3465134"/>
          </a:xfrm>
          <a:prstGeom prst="rect">
            <a:avLst/>
          </a:prstGeom>
          <a:solidFill>
            <a:srgbClr val="FFFFFF"/>
          </a:solidFill>
          <a:ln w="9525">
            <a:noFill/>
            <a:miter lim="800000"/>
            <a:headEnd/>
            <a:tailEnd/>
          </a:ln>
        </p:spPr>
        <p:txBody>
          <a:bodyPr/>
          <a:lstStyle/>
          <a:p>
            <a:endParaRPr lang="de-DE" sz="1400"/>
          </a:p>
        </p:txBody>
      </p:sp>
      <p:sp>
        <p:nvSpPr>
          <p:cNvPr id="1563658" name="Line 14"/>
          <p:cNvSpPr>
            <a:spLocks noChangeShapeType="1"/>
          </p:cNvSpPr>
          <p:nvPr/>
        </p:nvSpPr>
        <p:spPr bwMode="auto">
          <a:xfrm>
            <a:off x="1050587" y="4669457"/>
            <a:ext cx="3123655" cy="0"/>
          </a:xfrm>
          <a:prstGeom prst="line">
            <a:avLst/>
          </a:prstGeom>
          <a:noFill/>
          <a:ln w="0">
            <a:solidFill>
              <a:srgbClr val="000000"/>
            </a:solidFill>
            <a:round/>
            <a:headEnd/>
            <a:tailEnd/>
          </a:ln>
        </p:spPr>
        <p:txBody>
          <a:bodyPr/>
          <a:lstStyle/>
          <a:p>
            <a:endParaRPr lang="de-DE" sz="1400"/>
          </a:p>
        </p:txBody>
      </p:sp>
      <p:sp>
        <p:nvSpPr>
          <p:cNvPr id="1563659" name="Line 15"/>
          <p:cNvSpPr>
            <a:spLocks noChangeShapeType="1"/>
          </p:cNvSpPr>
          <p:nvPr/>
        </p:nvSpPr>
        <p:spPr bwMode="auto">
          <a:xfrm>
            <a:off x="1050587" y="4173163"/>
            <a:ext cx="3123655" cy="0"/>
          </a:xfrm>
          <a:prstGeom prst="line">
            <a:avLst/>
          </a:prstGeom>
          <a:noFill/>
          <a:ln w="0">
            <a:solidFill>
              <a:srgbClr val="000000"/>
            </a:solidFill>
            <a:round/>
            <a:headEnd/>
            <a:tailEnd/>
          </a:ln>
        </p:spPr>
        <p:txBody>
          <a:bodyPr/>
          <a:lstStyle/>
          <a:p>
            <a:endParaRPr lang="de-DE" sz="1400"/>
          </a:p>
        </p:txBody>
      </p:sp>
      <p:sp>
        <p:nvSpPr>
          <p:cNvPr id="1563660" name="Line 16"/>
          <p:cNvSpPr>
            <a:spLocks noChangeShapeType="1"/>
          </p:cNvSpPr>
          <p:nvPr/>
        </p:nvSpPr>
        <p:spPr bwMode="auto">
          <a:xfrm>
            <a:off x="1050587" y="3676870"/>
            <a:ext cx="3123655" cy="0"/>
          </a:xfrm>
          <a:prstGeom prst="line">
            <a:avLst/>
          </a:prstGeom>
          <a:noFill/>
          <a:ln w="0">
            <a:solidFill>
              <a:srgbClr val="000000"/>
            </a:solidFill>
            <a:round/>
            <a:headEnd/>
            <a:tailEnd/>
          </a:ln>
        </p:spPr>
        <p:txBody>
          <a:bodyPr/>
          <a:lstStyle/>
          <a:p>
            <a:endParaRPr lang="de-DE" sz="1400"/>
          </a:p>
        </p:txBody>
      </p:sp>
      <p:sp>
        <p:nvSpPr>
          <p:cNvPr id="1563661" name="Line 17"/>
          <p:cNvSpPr>
            <a:spLocks noChangeShapeType="1"/>
          </p:cNvSpPr>
          <p:nvPr/>
        </p:nvSpPr>
        <p:spPr bwMode="auto">
          <a:xfrm>
            <a:off x="1050587" y="3192464"/>
            <a:ext cx="3123655" cy="0"/>
          </a:xfrm>
          <a:prstGeom prst="line">
            <a:avLst/>
          </a:prstGeom>
          <a:noFill/>
          <a:ln w="0">
            <a:solidFill>
              <a:srgbClr val="000000"/>
            </a:solidFill>
            <a:round/>
            <a:headEnd/>
            <a:tailEnd/>
          </a:ln>
        </p:spPr>
        <p:txBody>
          <a:bodyPr/>
          <a:lstStyle/>
          <a:p>
            <a:endParaRPr lang="de-DE" sz="1400"/>
          </a:p>
        </p:txBody>
      </p:sp>
      <p:sp>
        <p:nvSpPr>
          <p:cNvPr id="1563662" name="Line 18"/>
          <p:cNvSpPr>
            <a:spLocks noChangeShapeType="1"/>
          </p:cNvSpPr>
          <p:nvPr/>
        </p:nvSpPr>
        <p:spPr bwMode="auto">
          <a:xfrm>
            <a:off x="1050587" y="2696173"/>
            <a:ext cx="3123655" cy="0"/>
          </a:xfrm>
          <a:prstGeom prst="line">
            <a:avLst/>
          </a:prstGeom>
          <a:noFill/>
          <a:ln w="0">
            <a:solidFill>
              <a:srgbClr val="000000"/>
            </a:solidFill>
            <a:round/>
            <a:headEnd/>
            <a:tailEnd/>
          </a:ln>
        </p:spPr>
        <p:txBody>
          <a:bodyPr/>
          <a:lstStyle/>
          <a:p>
            <a:endParaRPr lang="de-DE" sz="1400"/>
          </a:p>
        </p:txBody>
      </p:sp>
      <p:sp>
        <p:nvSpPr>
          <p:cNvPr id="1563663" name="Line 19"/>
          <p:cNvSpPr>
            <a:spLocks noChangeShapeType="1"/>
          </p:cNvSpPr>
          <p:nvPr/>
        </p:nvSpPr>
        <p:spPr bwMode="auto">
          <a:xfrm>
            <a:off x="1050587" y="2196908"/>
            <a:ext cx="3123655" cy="0"/>
          </a:xfrm>
          <a:prstGeom prst="line">
            <a:avLst/>
          </a:prstGeom>
          <a:noFill/>
          <a:ln w="0">
            <a:solidFill>
              <a:srgbClr val="000000"/>
            </a:solidFill>
            <a:round/>
            <a:headEnd/>
            <a:tailEnd/>
          </a:ln>
        </p:spPr>
        <p:txBody>
          <a:bodyPr/>
          <a:lstStyle/>
          <a:p>
            <a:endParaRPr lang="de-DE" sz="1400"/>
          </a:p>
        </p:txBody>
      </p:sp>
      <p:sp>
        <p:nvSpPr>
          <p:cNvPr id="1563664" name="Line 20"/>
          <p:cNvSpPr>
            <a:spLocks noChangeShapeType="1"/>
          </p:cNvSpPr>
          <p:nvPr/>
        </p:nvSpPr>
        <p:spPr bwMode="auto">
          <a:xfrm>
            <a:off x="1050587" y="1700614"/>
            <a:ext cx="3123655" cy="0"/>
          </a:xfrm>
          <a:prstGeom prst="line">
            <a:avLst/>
          </a:prstGeom>
          <a:noFill/>
          <a:ln w="0">
            <a:solidFill>
              <a:srgbClr val="000000"/>
            </a:solidFill>
            <a:round/>
            <a:headEnd/>
            <a:tailEnd/>
          </a:ln>
        </p:spPr>
        <p:txBody>
          <a:bodyPr/>
          <a:lstStyle/>
          <a:p>
            <a:endParaRPr lang="de-DE" sz="1400"/>
          </a:p>
        </p:txBody>
      </p:sp>
      <p:sp>
        <p:nvSpPr>
          <p:cNvPr id="1563665" name="Rectangle 21"/>
          <p:cNvSpPr>
            <a:spLocks noChangeArrowheads="1"/>
          </p:cNvSpPr>
          <p:nvPr/>
        </p:nvSpPr>
        <p:spPr bwMode="auto">
          <a:xfrm>
            <a:off x="1050587" y="1700614"/>
            <a:ext cx="3123655" cy="3465134"/>
          </a:xfrm>
          <a:prstGeom prst="rect">
            <a:avLst/>
          </a:prstGeom>
          <a:noFill/>
          <a:ln w="6350">
            <a:solidFill>
              <a:srgbClr val="FFFFFF"/>
            </a:solidFill>
            <a:miter lim="800000"/>
            <a:headEnd/>
            <a:tailEnd/>
          </a:ln>
        </p:spPr>
        <p:txBody>
          <a:bodyPr/>
          <a:lstStyle/>
          <a:p>
            <a:endParaRPr lang="de-DE" sz="1400"/>
          </a:p>
        </p:txBody>
      </p:sp>
      <p:sp>
        <p:nvSpPr>
          <p:cNvPr id="1563666" name="Rectangle 22"/>
          <p:cNvSpPr>
            <a:spLocks noChangeArrowheads="1"/>
          </p:cNvSpPr>
          <p:nvPr/>
        </p:nvSpPr>
        <p:spPr bwMode="auto">
          <a:xfrm>
            <a:off x="1092935" y="2696173"/>
            <a:ext cx="221822" cy="2469575"/>
          </a:xfrm>
          <a:prstGeom prst="rect">
            <a:avLst/>
          </a:prstGeom>
          <a:solidFill>
            <a:schemeClr val="accent2"/>
          </a:solidFill>
          <a:ln w="6350">
            <a:noFill/>
            <a:miter lim="800000"/>
            <a:headEnd/>
            <a:tailEnd/>
          </a:ln>
        </p:spPr>
        <p:txBody>
          <a:bodyPr/>
          <a:lstStyle/>
          <a:p>
            <a:endParaRPr lang="de-DE" sz="1400"/>
          </a:p>
        </p:txBody>
      </p:sp>
      <p:sp>
        <p:nvSpPr>
          <p:cNvPr id="1563667" name="Rectangle 23"/>
          <p:cNvSpPr>
            <a:spLocks noChangeArrowheads="1"/>
          </p:cNvSpPr>
          <p:nvPr/>
        </p:nvSpPr>
        <p:spPr bwMode="auto">
          <a:xfrm>
            <a:off x="1405503" y="2696173"/>
            <a:ext cx="221822" cy="2469575"/>
          </a:xfrm>
          <a:prstGeom prst="rect">
            <a:avLst/>
          </a:prstGeom>
          <a:solidFill>
            <a:schemeClr val="accent2"/>
          </a:solidFill>
          <a:ln w="6350">
            <a:noFill/>
            <a:miter lim="800000"/>
            <a:headEnd/>
            <a:tailEnd/>
          </a:ln>
        </p:spPr>
        <p:txBody>
          <a:bodyPr/>
          <a:lstStyle/>
          <a:p>
            <a:endParaRPr lang="de-DE" sz="1400"/>
          </a:p>
        </p:txBody>
      </p:sp>
      <p:sp>
        <p:nvSpPr>
          <p:cNvPr id="1563668" name="Rectangle 24"/>
          <p:cNvSpPr>
            <a:spLocks noChangeArrowheads="1"/>
          </p:cNvSpPr>
          <p:nvPr/>
        </p:nvSpPr>
        <p:spPr bwMode="auto">
          <a:xfrm>
            <a:off x="1716054" y="2696173"/>
            <a:ext cx="221822" cy="2469575"/>
          </a:xfrm>
          <a:prstGeom prst="rect">
            <a:avLst/>
          </a:prstGeom>
          <a:solidFill>
            <a:schemeClr val="accent2"/>
          </a:solidFill>
          <a:ln w="6350">
            <a:noFill/>
            <a:miter lim="800000"/>
            <a:headEnd/>
            <a:tailEnd/>
          </a:ln>
        </p:spPr>
        <p:txBody>
          <a:bodyPr/>
          <a:lstStyle/>
          <a:p>
            <a:endParaRPr lang="de-DE" sz="1400"/>
          </a:p>
        </p:txBody>
      </p:sp>
      <p:sp>
        <p:nvSpPr>
          <p:cNvPr id="1563669" name="Rectangle 25"/>
          <p:cNvSpPr>
            <a:spLocks noChangeArrowheads="1"/>
          </p:cNvSpPr>
          <p:nvPr/>
        </p:nvSpPr>
        <p:spPr bwMode="auto">
          <a:xfrm>
            <a:off x="2028620" y="2696173"/>
            <a:ext cx="221822" cy="2469575"/>
          </a:xfrm>
          <a:prstGeom prst="rect">
            <a:avLst/>
          </a:prstGeom>
          <a:solidFill>
            <a:schemeClr val="accent2"/>
          </a:solidFill>
          <a:ln w="6350">
            <a:noFill/>
            <a:miter lim="800000"/>
            <a:headEnd/>
            <a:tailEnd/>
          </a:ln>
        </p:spPr>
        <p:txBody>
          <a:bodyPr/>
          <a:lstStyle/>
          <a:p>
            <a:endParaRPr lang="de-DE" sz="1400"/>
          </a:p>
        </p:txBody>
      </p:sp>
      <p:sp>
        <p:nvSpPr>
          <p:cNvPr id="1563670" name="Rectangle 26"/>
          <p:cNvSpPr>
            <a:spLocks noChangeArrowheads="1"/>
          </p:cNvSpPr>
          <p:nvPr/>
        </p:nvSpPr>
        <p:spPr bwMode="auto">
          <a:xfrm>
            <a:off x="2341188" y="2696173"/>
            <a:ext cx="221822" cy="2469575"/>
          </a:xfrm>
          <a:prstGeom prst="rect">
            <a:avLst/>
          </a:prstGeom>
          <a:solidFill>
            <a:schemeClr val="accent2"/>
          </a:solidFill>
          <a:ln w="6350">
            <a:noFill/>
            <a:miter lim="800000"/>
            <a:headEnd/>
            <a:tailEnd/>
          </a:ln>
        </p:spPr>
        <p:txBody>
          <a:bodyPr/>
          <a:lstStyle/>
          <a:p>
            <a:endParaRPr lang="de-DE" sz="1400"/>
          </a:p>
        </p:txBody>
      </p:sp>
      <p:sp>
        <p:nvSpPr>
          <p:cNvPr id="1563671" name="Rectangle 27"/>
          <p:cNvSpPr>
            <a:spLocks noChangeArrowheads="1"/>
          </p:cNvSpPr>
          <p:nvPr/>
        </p:nvSpPr>
        <p:spPr bwMode="auto">
          <a:xfrm>
            <a:off x="2653755" y="2696173"/>
            <a:ext cx="221822" cy="2469575"/>
          </a:xfrm>
          <a:prstGeom prst="rect">
            <a:avLst/>
          </a:prstGeom>
          <a:solidFill>
            <a:schemeClr val="accent2"/>
          </a:solidFill>
          <a:ln w="6350">
            <a:noFill/>
            <a:miter lim="800000"/>
            <a:headEnd/>
            <a:tailEnd/>
          </a:ln>
        </p:spPr>
        <p:txBody>
          <a:bodyPr/>
          <a:lstStyle/>
          <a:p>
            <a:endParaRPr lang="de-DE" sz="1400"/>
          </a:p>
        </p:txBody>
      </p:sp>
      <p:sp>
        <p:nvSpPr>
          <p:cNvPr id="1563672" name="Rectangle 28"/>
          <p:cNvSpPr>
            <a:spLocks noChangeArrowheads="1"/>
          </p:cNvSpPr>
          <p:nvPr/>
        </p:nvSpPr>
        <p:spPr bwMode="auto">
          <a:xfrm>
            <a:off x="2966323" y="2696173"/>
            <a:ext cx="221822" cy="2469575"/>
          </a:xfrm>
          <a:prstGeom prst="rect">
            <a:avLst/>
          </a:prstGeom>
          <a:solidFill>
            <a:schemeClr val="accent2"/>
          </a:solidFill>
          <a:ln w="6350">
            <a:noFill/>
            <a:miter lim="800000"/>
            <a:headEnd/>
            <a:tailEnd/>
          </a:ln>
        </p:spPr>
        <p:txBody>
          <a:bodyPr/>
          <a:lstStyle/>
          <a:p>
            <a:endParaRPr lang="de-DE" sz="1400"/>
          </a:p>
        </p:txBody>
      </p:sp>
      <p:sp>
        <p:nvSpPr>
          <p:cNvPr id="1563673" name="Rectangle 29"/>
          <p:cNvSpPr>
            <a:spLocks noChangeArrowheads="1"/>
          </p:cNvSpPr>
          <p:nvPr/>
        </p:nvSpPr>
        <p:spPr bwMode="auto">
          <a:xfrm>
            <a:off x="3278889" y="2696173"/>
            <a:ext cx="221822" cy="2469575"/>
          </a:xfrm>
          <a:prstGeom prst="rect">
            <a:avLst/>
          </a:prstGeom>
          <a:solidFill>
            <a:schemeClr val="accent2"/>
          </a:solidFill>
          <a:ln w="6350">
            <a:noFill/>
            <a:miter lim="800000"/>
            <a:headEnd/>
            <a:tailEnd/>
          </a:ln>
        </p:spPr>
        <p:txBody>
          <a:bodyPr/>
          <a:lstStyle/>
          <a:p>
            <a:endParaRPr lang="de-DE" sz="1400"/>
          </a:p>
        </p:txBody>
      </p:sp>
      <p:sp>
        <p:nvSpPr>
          <p:cNvPr id="1563674" name="Rectangle 30"/>
          <p:cNvSpPr>
            <a:spLocks noChangeArrowheads="1"/>
          </p:cNvSpPr>
          <p:nvPr/>
        </p:nvSpPr>
        <p:spPr bwMode="auto">
          <a:xfrm>
            <a:off x="3591457" y="2696173"/>
            <a:ext cx="221822" cy="2469575"/>
          </a:xfrm>
          <a:prstGeom prst="rect">
            <a:avLst/>
          </a:prstGeom>
          <a:solidFill>
            <a:schemeClr val="accent2"/>
          </a:solidFill>
          <a:ln w="6350">
            <a:noFill/>
            <a:miter lim="800000"/>
            <a:headEnd/>
            <a:tailEnd/>
          </a:ln>
        </p:spPr>
        <p:txBody>
          <a:bodyPr/>
          <a:lstStyle/>
          <a:p>
            <a:endParaRPr lang="de-DE" sz="1400"/>
          </a:p>
        </p:txBody>
      </p:sp>
      <p:sp>
        <p:nvSpPr>
          <p:cNvPr id="1563675" name="Rectangle 31"/>
          <p:cNvSpPr>
            <a:spLocks noChangeArrowheads="1"/>
          </p:cNvSpPr>
          <p:nvPr/>
        </p:nvSpPr>
        <p:spPr bwMode="auto">
          <a:xfrm>
            <a:off x="3902008" y="2696173"/>
            <a:ext cx="223838" cy="2469575"/>
          </a:xfrm>
          <a:prstGeom prst="rect">
            <a:avLst/>
          </a:prstGeom>
          <a:solidFill>
            <a:schemeClr val="accent2"/>
          </a:solidFill>
          <a:ln w="6350">
            <a:noFill/>
            <a:miter lim="800000"/>
            <a:headEnd/>
            <a:tailEnd/>
          </a:ln>
        </p:spPr>
        <p:txBody>
          <a:bodyPr/>
          <a:lstStyle/>
          <a:p>
            <a:endParaRPr lang="de-DE" sz="1400"/>
          </a:p>
        </p:txBody>
      </p:sp>
      <p:sp>
        <p:nvSpPr>
          <p:cNvPr id="1563686" name="Line 42"/>
          <p:cNvSpPr>
            <a:spLocks noChangeShapeType="1"/>
          </p:cNvSpPr>
          <p:nvPr/>
        </p:nvSpPr>
        <p:spPr bwMode="auto">
          <a:xfrm>
            <a:off x="1050587" y="1700614"/>
            <a:ext cx="0" cy="3465134"/>
          </a:xfrm>
          <a:prstGeom prst="line">
            <a:avLst/>
          </a:prstGeom>
          <a:noFill/>
          <a:ln w="0">
            <a:solidFill>
              <a:srgbClr val="000000"/>
            </a:solidFill>
            <a:round/>
            <a:headEnd/>
            <a:tailEnd/>
          </a:ln>
        </p:spPr>
        <p:txBody>
          <a:bodyPr/>
          <a:lstStyle/>
          <a:p>
            <a:endParaRPr lang="de-DE" sz="1400"/>
          </a:p>
        </p:txBody>
      </p:sp>
      <p:sp>
        <p:nvSpPr>
          <p:cNvPr id="1563687" name="Line 43"/>
          <p:cNvSpPr>
            <a:spLocks noChangeShapeType="1"/>
          </p:cNvSpPr>
          <p:nvPr/>
        </p:nvSpPr>
        <p:spPr bwMode="auto">
          <a:xfrm>
            <a:off x="1026389" y="5165748"/>
            <a:ext cx="24199" cy="0"/>
          </a:xfrm>
          <a:prstGeom prst="line">
            <a:avLst/>
          </a:prstGeom>
          <a:noFill/>
          <a:ln w="0">
            <a:solidFill>
              <a:srgbClr val="000000"/>
            </a:solidFill>
            <a:round/>
            <a:headEnd/>
            <a:tailEnd/>
          </a:ln>
        </p:spPr>
        <p:txBody>
          <a:bodyPr/>
          <a:lstStyle/>
          <a:p>
            <a:endParaRPr lang="de-DE" sz="1400"/>
          </a:p>
        </p:txBody>
      </p:sp>
      <p:sp>
        <p:nvSpPr>
          <p:cNvPr id="1563688" name="Line 44"/>
          <p:cNvSpPr>
            <a:spLocks noChangeShapeType="1"/>
          </p:cNvSpPr>
          <p:nvPr/>
        </p:nvSpPr>
        <p:spPr bwMode="auto">
          <a:xfrm>
            <a:off x="1026389" y="4669457"/>
            <a:ext cx="24199" cy="0"/>
          </a:xfrm>
          <a:prstGeom prst="line">
            <a:avLst/>
          </a:prstGeom>
          <a:noFill/>
          <a:ln w="0">
            <a:solidFill>
              <a:srgbClr val="000000"/>
            </a:solidFill>
            <a:round/>
            <a:headEnd/>
            <a:tailEnd/>
          </a:ln>
        </p:spPr>
        <p:txBody>
          <a:bodyPr/>
          <a:lstStyle/>
          <a:p>
            <a:endParaRPr lang="de-DE" sz="1400"/>
          </a:p>
        </p:txBody>
      </p:sp>
      <p:sp>
        <p:nvSpPr>
          <p:cNvPr id="1563689" name="Line 45"/>
          <p:cNvSpPr>
            <a:spLocks noChangeShapeType="1"/>
          </p:cNvSpPr>
          <p:nvPr/>
        </p:nvSpPr>
        <p:spPr bwMode="auto">
          <a:xfrm>
            <a:off x="1026389" y="4173163"/>
            <a:ext cx="24199" cy="0"/>
          </a:xfrm>
          <a:prstGeom prst="line">
            <a:avLst/>
          </a:prstGeom>
          <a:noFill/>
          <a:ln w="0">
            <a:solidFill>
              <a:srgbClr val="000000"/>
            </a:solidFill>
            <a:round/>
            <a:headEnd/>
            <a:tailEnd/>
          </a:ln>
        </p:spPr>
        <p:txBody>
          <a:bodyPr/>
          <a:lstStyle/>
          <a:p>
            <a:endParaRPr lang="de-DE" sz="1400"/>
          </a:p>
        </p:txBody>
      </p:sp>
      <p:sp>
        <p:nvSpPr>
          <p:cNvPr id="1563690" name="Line 46"/>
          <p:cNvSpPr>
            <a:spLocks noChangeShapeType="1"/>
          </p:cNvSpPr>
          <p:nvPr/>
        </p:nvSpPr>
        <p:spPr bwMode="auto">
          <a:xfrm>
            <a:off x="1026389" y="3676870"/>
            <a:ext cx="24199" cy="0"/>
          </a:xfrm>
          <a:prstGeom prst="line">
            <a:avLst/>
          </a:prstGeom>
          <a:noFill/>
          <a:ln w="0">
            <a:solidFill>
              <a:srgbClr val="000000"/>
            </a:solidFill>
            <a:round/>
            <a:headEnd/>
            <a:tailEnd/>
          </a:ln>
        </p:spPr>
        <p:txBody>
          <a:bodyPr/>
          <a:lstStyle/>
          <a:p>
            <a:endParaRPr lang="de-DE" sz="1400"/>
          </a:p>
        </p:txBody>
      </p:sp>
      <p:sp>
        <p:nvSpPr>
          <p:cNvPr id="1563691" name="Line 47"/>
          <p:cNvSpPr>
            <a:spLocks noChangeShapeType="1"/>
          </p:cNvSpPr>
          <p:nvPr/>
        </p:nvSpPr>
        <p:spPr bwMode="auto">
          <a:xfrm>
            <a:off x="1026389" y="3192464"/>
            <a:ext cx="24199" cy="0"/>
          </a:xfrm>
          <a:prstGeom prst="line">
            <a:avLst/>
          </a:prstGeom>
          <a:noFill/>
          <a:ln w="0">
            <a:solidFill>
              <a:srgbClr val="000000"/>
            </a:solidFill>
            <a:round/>
            <a:headEnd/>
            <a:tailEnd/>
          </a:ln>
        </p:spPr>
        <p:txBody>
          <a:bodyPr/>
          <a:lstStyle/>
          <a:p>
            <a:endParaRPr lang="de-DE" sz="1400"/>
          </a:p>
        </p:txBody>
      </p:sp>
      <p:sp>
        <p:nvSpPr>
          <p:cNvPr id="1563692" name="Line 48"/>
          <p:cNvSpPr>
            <a:spLocks noChangeShapeType="1"/>
          </p:cNvSpPr>
          <p:nvPr/>
        </p:nvSpPr>
        <p:spPr bwMode="auto">
          <a:xfrm>
            <a:off x="1026389" y="2696173"/>
            <a:ext cx="24199" cy="0"/>
          </a:xfrm>
          <a:prstGeom prst="line">
            <a:avLst/>
          </a:prstGeom>
          <a:noFill/>
          <a:ln w="0">
            <a:solidFill>
              <a:srgbClr val="000000"/>
            </a:solidFill>
            <a:round/>
            <a:headEnd/>
            <a:tailEnd/>
          </a:ln>
        </p:spPr>
        <p:txBody>
          <a:bodyPr/>
          <a:lstStyle/>
          <a:p>
            <a:endParaRPr lang="de-DE" sz="1400"/>
          </a:p>
        </p:txBody>
      </p:sp>
      <p:sp>
        <p:nvSpPr>
          <p:cNvPr id="1563693" name="Line 49"/>
          <p:cNvSpPr>
            <a:spLocks noChangeShapeType="1"/>
          </p:cNvSpPr>
          <p:nvPr/>
        </p:nvSpPr>
        <p:spPr bwMode="auto">
          <a:xfrm>
            <a:off x="1026389" y="2196908"/>
            <a:ext cx="24199" cy="0"/>
          </a:xfrm>
          <a:prstGeom prst="line">
            <a:avLst/>
          </a:prstGeom>
          <a:noFill/>
          <a:ln w="0">
            <a:solidFill>
              <a:srgbClr val="000000"/>
            </a:solidFill>
            <a:round/>
            <a:headEnd/>
            <a:tailEnd/>
          </a:ln>
        </p:spPr>
        <p:txBody>
          <a:bodyPr/>
          <a:lstStyle/>
          <a:p>
            <a:endParaRPr lang="de-DE" sz="1400"/>
          </a:p>
        </p:txBody>
      </p:sp>
      <p:sp>
        <p:nvSpPr>
          <p:cNvPr id="1563694" name="Line 50"/>
          <p:cNvSpPr>
            <a:spLocks noChangeShapeType="1"/>
          </p:cNvSpPr>
          <p:nvPr/>
        </p:nvSpPr>
        <p:spPr bwMode="auto">
          <a:xfrm>
            <a:off x="1026389" y="1700614"/>
            <a:ext cx="24199" cy="0"/>
          </a:xfrm>
          <a:prstGeom prst="line">
            <a:avLst/>
          </a:prstGeom>
          <a:noFill/>
          <a:ln w="0">
            <a:solidFill>
              <a:srgbClr val="000000"/>
            </a:solidFill>
            <a:round/>
            <a:headEnd/>
            <a:tailEnd/>
          </a:ln>
        </p:spPr>
        <p:txBody>
          <a:bodyPr/>
          <a:lstStyle/>
          <a:p>
            <a:endParaRPr lang="de-DE" sz="1400"/>
          </a:p>
        </p:txBody>
      </p:sp>
      <p:sp>
        <p:nvSpPr>
          <p:cNvPr id="1563695" name="Line 51"/>
          <p:cNvSpPr>
            <a:spLocks noChangeShapeType="1"/>
          </p:cNvSpPr>
          <p:nvPr/>
        </p:nvSpPr>
        <p:spPr bwMode="auto">
          <a:xfrm>
            <a:off x="1050587" y="5165748"/>
            <a:ext cx="3123655" cy="0"/>
          </a:xfrm>
          <a:prstGeom prst="line">
            <a:avLst/>
          </a:prstGeom>
          <a:noFill/>
          <a:ln w="0">
            <a:solidFill>
              <a:srgbClr val="000000"/>
            </a:solidFill>
            <a:round/>
            <a:headEnd/>
            <a:tailEnd/>
          </a:ln>
        </p:spPr>
        <p:txBody>
          <a:bodyPr/>
          <a:lstStyle/>
          <a:p>
            <a:endParaRPr lang="de-DE" sz="1400"/>
          </a:p>
        </p:txBody>
      </p:sp>
      <p:sp>
        <p:nvSpPr>
          <p:cNvPr id="1563696" name="Line 52"/>
          <p:cNvSpPr>
            <a:spLocks noChangeShapeType="1"/>
          </p:cNvSpPr>
          <p:nvPr/>
        </p:nvSpPr>
        <p:spPr bwMode="auto">
          <a:xfrm flipV="1">
            <a:off x="1050587" y="5165748"/>
            <a:ext cx="0" cy="38635"/>
          </a:xfrm>
          <a:prstGeom prst="line">
            <a:avLst/>
          </a:prstGeom>
          <a:noFill/>
          <a:ln w="0">
            <a:solidFill>
              <a:srgbClr val="000000"/>
            </a:solidFill>
            <a:round/>
            <a:headEnd/>
            <a:tailEnd/>
          </a:ln>
        </p:spPr>
        <p:txBody>
          <a:bodyPr/>
          <a:lstStyle/>
          <a:p>
            <a:endParaRPr lang="de-DE" sz="1400"/>
          </a:p>
        </p:txBody>
      </p:sp>
      <p:sp>
        <p:nvSpPr>
          <p:cNvPr id="1563697" name="Line 53"/>
          <p:cNvSpPr>
            <a:spLocks noChangeShapeType="1"/>
          </p:cNvSpPr>
          <p:nvPr/>
        </p:nvSpPr>
        <p:spPr bwMode="auto">
          <a:xfrm flipV="1">
            <a:off x="1363155" y="5165748"/>
            <a:ext cx="0" cy="38635"/>
          </a:xfrm>
          <a:prstGeom prst="line">
            <a:avLst/>
          </a:prstGeom>
          <a:noFill/>
          <a:ln w="0">
            <a:solidFill>
              <a:srgbClr val="000000"/>
            </a:solidFill>
            <a:round/>
            <a:headEnd/>
            <a:tailEnd/>
          </a:ln>
        </p:spPr>
        <p:txBody>
          <a:bodyPr/>
          <a:lstStyle/>
          <a:p>
            <a:endParaRPr lang="de-DE" sz="1400"/>
          </a:p>
        </p:txBody>
      </p:sp>
      <p:sp>
        <p:nvSpPr>
          <p:cNvPr id="1563698" name="Line 54"/>
          <p:cNvSpPr>
            <a:spLocks noChangeShapeType="1"/>
          </p:cNvSpPr>
          <p:nvPr/>
        </p:nvSpPr>
        <p:spPr bwMode="auto">
          <a:xfrm flipV="1">
            <a:off x="1675723" y="5165748"/>
            <a:ext cx="0" cy="38635"/>
          </a:xfrm>
          <a:prstGeom prst="line">
            <a:avLst/>
          </a:prstGeom>
          <a:noFill/>
          <a:ln w="0">
            <a:solidFill>
              <a:srgbClr val="000000"/>
            </a:solidFill>
            <a:round/>
            <a:headEnd/>
            <a:tailEnd/>
          </a:ln>
        </p:spPr>
        <p:txBody>
          <a:bodyPr/>
          <a:lstStyle/>
          <a:p>
            <a:endParaRPr lang="de-DE" sz="1400"/>
          </a:p>
        </p:txBody>
      </p:sp>
      <p:sp>
        <p:nvSpPr>
          <p:cNvPr id="1563699" name="Line 55"/>
          <p:cNvSpPr>
            <a:spLocks noChangeShapeType="1"/>
          </p:cNvSpPr>
          <p:nvPr/>
        </p:nvSpPr>
        <p:spPr bwMode="auto">
          <a:xfrm flipV="1">
            <a:off x="1988289" y="5165748"/>
            <a:ext cx="0" cy="38635"/>
          </a:xfrm>
          <a:prstGeom prst="line">
            <a:avLst/>
          </a:prstGeom>
          <a:noFill/>
          <a:ln w="0">
            <a:solidFill>
              <a:srgbClr val="000000"/>
            </a:solidFill>
            <a:round/>
            <a:headEnd/>
            <a:tailEnd/>
          </a:ln>
        </p:spPr>
        <p:txBody>
          <a:bodyPr/>
          <a:lstStyle/>
          <a:p>
            <a:endParaRPr lang="de-DE" sz="1400"/>
          </a:p>
        </p:txBody>
      </p:sp>
      <p:sp>
        <p:nvSpPr>
          <p:cNvPr id="1563700" name="Line 56"/>
          <p:cNvSpPr>
            <a:spLocks noChangeShapeType="1"/>
          </p:cNvSpPr>
          <p:nvPr/>
        </p:nvSpPr>
        <p:spPr bwMode="auto">
          <a:xfrm flipV="1">
            <a:off x="2300858" y="5165748"/>
            <a:ext cx="0" cy="38635"/>
          </a:xfrm>
          <a:prstGeom prst="line">
            <a:avLst/>
          </a:prstGeom>
          <a:noFill/>
          <a:ln w="0">
            <a:solidFill>
              <a:srgbClr val="000000"/>
            </a:solidFill>
            <a:round/>
            <a:headEnd/>
            <a:tailEnd/>
          </a:ln>
        </p:spPr>
        <p:txBody>
          <a:bodyPr/>
          <a:lstStyle/>
          <a:p>
            <a:endParaRPr lang="de-DE" sz="1400"/>
          </a:p>
        </p:txBody>
      </p:sp>
      <p:sp>
        <p:nvSpPr>
          <p:cNvPr id="1563701" name="Line 57"/>
          <p:cNvSpPr>
            <a:spLocks noChangeShapeType="1"/>
          </p:cNvSpPr>
          <p:nvPr/>
        </p:nvSpPr>
        <p:spPr bwMode="auto">
          <a:xfrm flipV="1">
            <a:off x="2613424" y="5165748"/>
            <a:ext cx="0" cy="38635"/>
          </a:xfrm>
          <a:prstGeom prst="line">
            <a:avLst/>
          </a:prstGeom>
          <a:noFill/>
          <a:ln w="0">
            <a:solidFill>
              <a:srgbClr val="000000"/>
            </a:solidFill>
            <a:round/>
            <a:headEnd/>
            <a:tailEnd/>
          </a:ln>
        </p:spPr>
        <p:txBody>
          <a:bodyPr/>
          <a:lstStyle/>
          <a:p>
            <a:endParaRPr lang="de-DE" sz="1400"/>
          </a:p>
        </p:txBody>
      </p:sp>
      <p:sp>
        <p:nvSpPr>
          <p:cNvPr id="1563702" name="Line 58"/>
          <p:cNvSpPr>
            <a:spLocks noChangeShapeType="1"/>
          </p:cNvSpPr>
          <p:nvPr/>
        </p:nvSpPr>
        <p:spPr bwMode="auto">
          <a:xfrm flipV="1">
            <a:off x="2923975" y="5165748"/>
            <a:ext cx="0" cy="38635"/>
          </a:xfrm>
          <a:prstGeom prst="line">
            <a:avLst/>
          </a:prstGeom>
          <a:noFill/>
          <a:ln w="0">
            <a:solidFill>
              <a:srgbClr val="000000"/>
            </a:solidFill>
            <a:round/>
            <a:headEnd/>
            <a:tailEnd/>
          </a:ln>
        </p:spPr>
        <p:txBody>
          <a:bodyPr/>
          <a:lstStyle/>
          <a:p>
            <a:endParaRPr lang="de-DE" sz="1400"/>
          </a:p>
        </p:txBody>
      </p:sp>
      <p:sp>
        <p:nvSpPr>
          <p:cNvPr id="1563703" name="Line 59"/>
          <p:cNvSpPr>
            <a:spLocks noChangeShapeType="1"/>
          </p:cNvSpPr>
          <p:nvPr/>
        </p:nvSpPr>
        <p:spPr bwMode="auto">
          <a:xfrm flipV="1">
            <a:off x="3236542" y="5165748"/>
            <a:ext cx="0" cy="38635"/>
          </a:xfrm>
          <a:prstGeom prst="line">
            <a:avLst/>
          </a:prstGeom>
          <a:noFill/>
          <a:ln w="0">
            <a:solidFill>
              <a:srgbClr val="000000"/>
            </a:solidFill>
            <a:round/>
            <a:headEnd/>
            <a:tailEnd/>
          </a:ln>
        </p:spPr>
        <p:txBody>
          <a:bodyPr/>
          <a:lstStyle/>
          <a:p>
            <a:endParaRPr lang="de-DE" sz="1400"/>
          </a:p>
        </p:txBody>
      </p:sp>
      <p:sp>
        <p:nvSpPr>
          <p:cNvPr id="1563704" name="Line 60"/>
          <p:cNvSpPr>
            <a:spLocks noChangeShapeType="1"/>
          </p:cNvSpPr>
          <p:nvPr/>
        </p:nvSpPr>
        <p:spPr bwMode="auto">
          <a:xfrm flipV="1">
            <a:off x="3549109" y="5165748"/>
            <a:ext cx="0" cy="38635"/>
          </a:xfrm>
          <a:prstGeom prst="line">
            <a:avLst/>
          </a:prstGeom>
          <a:noFill/>
          <a:ln w="0">
            <a:solidFill>
              <a:srgbClr val="000000"/>
            </a:solidFill>
            <a:round/>
            <a:headEnd/>
            <a:tailEnd/>
          </a:ln>
        </p:spPr>
        <p:txBody>
          <a:bodyPr/>
          <a:lstStyle/>
          <a:p>
            <a:endParaRPr lang="de-DE" sz="1400"/>
          </a:p>
        </p:txBody>
      </p:sp>
      <p:sp>
        <p:nvSpPr>
          <p:cNvPr id="1563705" name="Line 61"/>
          <p:cNvSpPr>
            <a:spLocks noChangeShapeType="1"/>
          </p:cNvSpPr>
          <p:nvPr/>
        </p:nvSpPr>
        <p:spPr bwMode="auto">
          <a:xfrm flipV="1">
            <a:off x="3861677" y="5165748"/>
            <a:ext cx="0" cy="38635"/>
          </a:xfrm>
          <a:prstGeom prst="line">
            <a:avLst/>
          </a:prstGeom>
          <a:noFill/>
          <a:ln w="0">
            <a:solidFill>
              <a:srgbClr val="000000"/>
            </a:solidFill>
            <a:round/>
            <a:headEnd/>
            <a:tailEnd/>
          </a:ln>
        </p:spPr>
        <p:txBody>
          <a:bodyPr/>
          <a:lstStyle/>
          <a:p>
            <a:endParaRPr lang="de-DE" sz="1400"/>
          </a:p>
        </p:txBody>
      </p:sp>
      <p:sp>
        <p:nvSpPr>
          <p:cNvPr id="1563706" name="Line 62"/>
          <p:cNvSpPr>
            <a:spLocks noChangeShapeType="1"/>
          </p:cNvSpPr>
          <p:nvPr/>
        </p:nvSpPr>
        <p:spPr bwMode="auto">
          <a:xfrm flipV="1">
            <a:off x="4174244" y="5165748"/>
            <a:ext cx="0" cy="38635"/>
          </a:xfrm>
          <a:prstGeom prst="line">
            <a:avLst/>
          </a:prstGeom>
          <a:noFill/>
          <a:ln w="0">
            <a:solidFill>
              <a:srgbClr val="000000"/>
            </a:solidFill>
            <a:round/>
            <a:headEnd/>
            <a:tailEnd/>
          </a:ln>
        </p:spPr>
        <p:txBody>
          <a:bodyPr/>
          <a:lstStyle/>
          <a:p>
            <a:endParaRPr lang="de-DE" sz="1400"/>
          </a:p>
        </p:txBody>
      </p:sp>
      <p:sp>
        <p:nvSpPr>
          <p:cNvPr id="1563707" name="Line 63"/>
          <p:cNvSpPr>
            <a:spLocks noChangeShapeType="1"/>
          </p:cNvSpPr>
          <p:nvPr/>
        </p:nvSpPr>
        <p:spPr bwMode="auto">
          <a:xfrm>
            <a:off x="4174244" y="1700614"/>
            <a:ext cx="0" cy="3465134"/>
          </a:xfrm>
          <a:prstGeom prst="line">
            <a:avLst/>
          </a:prstGeom>
          <a:noFill/>
          <a:ln w="0">
            <a:solidFill>
              <a:srgbClr val="000000"/>
            </a:solidFill>
            <a:round/>
            <a:headEnd/>
            <a:tailEnd/>
          </a:ln>
        </p:spPr>
        <p:txBody>
          <a:bodyPr/>
          <a:lstStyle/>
          <a:p>
            <a:endParaRPr lang="de-DE" sz="1400"/>
          </a:p>
        </p:txBody>
      </p:sp>
      <p:sp>
        <p:nvSpPr>
          <p:cNvPr id="1563708" name="Line 64"/>
          <p:cNvSpPr>
            <a:spLocks noChangeShapeType="1"/>
          </p:cNvSpPr>
          <p:nvPr/>
        </p:nvSpPr>
        <p:spPr bwMode="auto">
          <a:xfrm>
            <a:off x="4174244" y="5165748"/>
            <a:ext cx="24199" cy="0"/>
          </a:xfrm>
          <a:prstGeom prst="line">
            <a:avLst/>
          </a:prstGeom>
          <a:noFill/>
          <a:ln w="0">
            <a:solidFill>
              <a:srgbClr val="000000"/>
            </a:solidFill>
            <a:round/>
            <a:headEnd/>
            <a:tailEnd/>
          </a:ln>
        </p:spPr>
        <p:txBody>
          <a:bodyPr/>
          <a:lstStyle/>
          <a:p>
            <a:endParaRPr lang="de-DE" sz="1400"/>
          </a:p>
        </p:txBody>
      </p:sp>
      <p:sp>
        <p:nvSpPr>
          <p:cNvPr id="1563709" name="Line 65"/>
          <p:cNvSpPr>
            <a:spLocks noChangeShapeType="1"/>
          </p:cNvSpPr>
          <p:nvPr/>
        </p:nvSpPr>
        <p:spPr bwMode="auto">
          <a:xfrm>
            <a:off x="4174244" y="4815075"/>
            <a:ext cx="24199" cy="0"/>
          </a:xfrm>
          <a:prstGeom prst="line">
            <a:avLst/>
          </a:prstGeom>
          <a:noFill/>
          <a:ln w="0">
            <a:solidFill>
              <a:srgbClr val="000000"/>
            </a:solidFill>
            <a:round/>
            <a:headEnd/>
            <a:tailEnd/>
          </a:ln>
        </p:spPr>
        <p:txBody>
          <a:bodyPr/>
          <a:lstStyle/>
          <a:p>
            <a:endParaRPr lang="de-DE" sz="1400"/>
          </a:p>
        </p:txBody>
      </p:sp>
      <p:sp>
        <p:nvSpPr>
          <p:cNvPr id="1563710" name="Line 66"/>
          <p:cNvSpPr>
            <a:spLocks noChangeShapeType="1"/>
          </p:cNvSpPr>
          <p:nvPr/>
        </p:nvSpPr>
        <p:spPr bwMode="auto">
          <a:xfrm>
            <a:off x="4174244" y="4476287"/>
            <a:ext cx="24199" cy="0"/>
          </a:xfrm>
          <a:prstGeom prst="line">
            <a:avLst/>
          </a:prstGeom>
          <a:noFill/>
          <a:ln w="0">
            <a:solidFill>
              <a:srgbClr val="000000"/>
            </a:solidFill>
            <a:round/>
            <a:headEnd/>
            <a:tailEnd/>
          </a:ln>
        </p:spPr>
        <p:txBody>
          <a:bodyPr/>
          <a:lstStyle/>
          <a:p>
            <a:endParaRPr lang="de-DE" sz="1400"/>
          </a:p>
        </p:txBody>
      </p:sp>
      <p:sp>
        <p:nvSpPr>
          <p:cNvPr id="1563711" name="Line 67"/>
          <p:cNvSpPr>
            <a:spLocks noChangeShapeType="1"/>
          </p:cNvSpPr>
          <p:nvPr/>
        </p:nvSpPr>
        <p:spPr bwMode="auto">
          <a:xfrm>
            <a:off x="4174244" y="4125614"/>
            <a:ext cx="24199" cy="0"/>
          </a:xfrm>
          <a:prstGeom prst="line">
            <a:avLst/>
          </a:prstGeom>
          <a:noFill/>
          <a:ln w="0">
            <a:solidFill>
              <a:srgbClr val="000000"/>
            </a:solidFill>
            <a:round/>
            <a:headEnd/>
            <a:tailEnd/>
          </a:ln>
        </p:spPr>
        <p:txBody>
          <a:bodyPr/>
          <a:lstStyle/>
          <a:p>
            <a:endParaRPr lang="de-DE" sz="1400"/>
          </a:p>
        </p:txBody>
      </p:sp>
      <p:sp>
        <p:nvSpPr>
          <p:cNvPr id="1563712" name="Line 68"/>
          <p:cNvSpPr>
            <a:spLocks noChangeShapeType="1"/>
          </p:cNvSpPr>
          <p:nvPr/>
        </p:nvSpPr>
        <p:spPr bwMode="auto">
          <a:xfrm>
            <a:off x="4174244" y="3786827"/>
            <a:ext cx="24199" cy="0"/>
          </a:xfrm>
          <a:prstGeom prst="line">
            <a:avLst/>
          </a:prstGeom>
          <a:noFill/>
          <a:ln w="0">
            <a:solidFill>
              <a:srgbClr val="000000"/>
            </a:solidFill>
            <a:round/>
            <a:headEnd/>
            <a:tailEnd/>
          </a:ln>
        </p:spPr>
        <p:txBody>
          <a:bodyPr/>
          <a:lstStyle/>
          <a:p>
            <a:endParaRPr lang="de-DE" sz="1400"/>
          </a:p>
        </p:txBody>
      </p:sp>
      <p:sp>
        <p:nvSpPr>
          <p:cNvPr id="1563713" name="Line 69"/>
          <p:cNvSpPr>
            <a:spLocks noChangeShapeType="1"/>
          </p:cNvSpPr>
          <p:nvPr/>
        </p:nvSpPr>
        <p:spPr bwMode="auto">
          <a:xfrm>
            <a:off x="4174244" y="3433182"/>
            <a:ext cx="24199" cy="0"/>
          </a:xfrm>
          <a:prstGeom prst="line">
            <a:avLst/>
          </a:prstGeom>
          <a:noFill/>
          <a:ln w="0">
            <a:solidFill>
              <a:srgbClr val="000000"/>
            </a:solidFill>
            <a:round/>
            <a:headEnd/>
            <a:tailEnd/>
          </a:ln>
        </p:spPr>
        <p:txBody>
          <a:bodyPr/>
          <a:lstStyle/>
          <a:p>
            <a:endParaRPr lang="de-DE" sz="1400"/>
          </a:p>
        </p:txBody>
      </p:sp>
      <p:sp>
        <p:nvSpPr>
          <p:cNvPr id="1563714" name="Line 70"/>
          <p:cNvSpPr>
            <a:spLocks noChangeShapeType="1"/>
          </p:cNvSpPr>
          <p:nvPr/>
        </p:nvSpPr>
        <p:spPr bwMode="auto">
          <a:xfrm>
            <a:off x="4174244" y="3082508"/>
            <a:ext cx="24199" cy="0"/>
          </a:xfrm>
          <a:prstGeom prst="line">
            <a:avLst/>
          </a:prstGeom>
          <a:noFill/>
          <a:ln w="0">
            <a:solidFill>
              <a:srgbClr val="000000"/>
            </a:solidFill>
            <a:round/>
            <a:headEnd/>
            <a:tailEnd/>
          </a:ln>
        </p:spPr>
        <p:txBody>
          <a:bodyPr/>
          <a:lstStyle/>
          <a:p>
            <a:endParaRPr lang="de-DE" sz="1400"/>
          </a:p>
        </p:txBody>
      </p:sp>
      <p:sp>
        <p:nvSpPr>
          <p:cNvPr id="1563715" name="Line 71"/>
          <p:cNvSpPr>
            <a:spLocks noChangeShapeType="1"/>
          </p:cNvSpPr>
          <p:nvPr/>
        </p:nvSpPr>
        <p:spPr bwMode="auto">
          <a:xfrm>
            <a:off x="4174244" y="2743722"/>
            <a:ext cx="24199" cy="0"/>
          </a:xfrm>
          <a:prstGeom prst="line">
            <a:avLst/>
          </a:prstGeom>
          <a:noFill/>
          <a:ln w="0">
            <a:solidFill>
              <a:srgbClr val="000000"/>
            </a:solidFill>
            <a:round/>
            <a:headEnd/>
            <a:tailEnd/>
          </a:ln>
        </p:spPr>
        <p:txBody>
          <a:bodyPr/>
          <a:lstStyle/>
          <a:p>
            <a:endParaRPr lang="de-DE" sz="1400"/>
          </a:p>
        </p:txBody>
      </p:sp>
      <p:sp>
        <p:nvSpPr>
          <p:cNvPr id="1563716" name="Line 72"/>
          <p:cNvSpPr>
            <a:spLocks noChangeShapeType="1"/>
          </p:cNvSpPr>
          <p:nvPr/>
        </p:nvSpPr>
        <p:spPr bwMode="auto">
          <a:xfrm>
            <a:off x="4174244" y="2393047"/>
            <a:ext cx="24199" cy="0"/>
          </a:xfrm>
          <a:prstGeom prst="line">
            <a:avLst/>
          </a:prstGeom>
          <a:noFill/>
          <a:ln w="0">
            <a:solidFill>
              <a:srgbClr val="000000"/>
            </a:solidFill>
            <a:round/>
            <a:headEnd/>
            <a:tailEnd/>
          </a:ln>
        </p:spPr>
        <p:txBody>
          <a:bodyPr/>
          <a:lstStyle/>
          <a:p>
            <a:endParaRPr lang="de-DE" sz="1400"/>
          </a:p>
        </p:txBody>
      </p:sp>
      <p:sp>
        <p:nvSpPr>
          <p:cNvPr id="1563717" name="Line 73"/>
          <p:cNvSpPr>
            <a:spLocks noChangeShapeType="1"/>
          </p:cNvSpPr>
          <p:nvPr/>
        </p:nvSpPr>
        <p:spPr bwMode="auto">
          <a:xfrm>
            <a:off x="4174244" y="2051287"/>
            <a:ext cx="24199" cy="0"/>
          </a:xfrm>
          <a:prstGeom prst="line">
            <a:avLst/>
          </a:prstGeom>
          <a:noFill/>
          <a:ln w="0">
            <a:solidFill>
              <a:srgbClr val="000000"/>
            </a:solidFill>
            <a:round/>
            <a:headEnd/>
            <a:tailEnd/>
          </a:ln>
        </p:spPr>
        <p:txBody>
          <a:bodyPr/>
          <a:lstStyle/>
          <a:p>
            <a:endParaRPr lang="de-DE" sz="1400"/>
          </a:p>
        </p:txBody>
      </p:sp>
      <p:sp>
        <p:nvSpPr>
          <p:cNvPr id="1563718" name="Line 74"/>
          <p:cNvSpPr>
            <a:spLocks noChangeShapeType="1"/>
          </p:cNvSpPr>
          <p:nvPr/>
        </p:nvSpPr>
        <p:spPr bwMode="auto">
          <a:xfrm>
            <a:off x="4174244" y="1700614"/>
            <a:ext cx="24199" cy="0"/>
          </a:xfrm>
          <a:prstGeom prst="line">
            <a:avLst/>
          </a:prstGeom>
          <a:noFill/>
          <a:ln w="0">
            <a:solidFill>
              <a:srgbClr val="000000"/>
            </a:solidFill>
            <a:round/>
            <a:headEnd/>
            <a:tailEnd/>
          </a:ln>
        </p:spPr>
        <p:txBody>
          <a:bodyPr/>
          <a:lstStyle/>
          <a:p>
            <a:endParaRPr lang="de-DE" sz="1400"/>
          </a:p>
        </p:txBody>
      </p:sp>
      <p:sp>
        <p:nvSpPr>
          <p:cNvPr id="1563719" name="Rectangle 75"/>
          <p:cNvSpPr>
            <a:spLocks noChangeArrowheads="1"/>
          </p:cNvSpPr>
          <p:nvPr/>
        </p:nvSpPr>
        <p:spPr bwMode="auto">
          <a:xfrm>
            <a:off x="809358" y="5070650"/>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0</a:t>
            </a:r>
            <a:endParaRPr lang="de-CH" sz="1400"/>
          </a:p>
        </p:txBody>
      </p:sp>
      <p:sp>
        <p:nvSpPr>
          <p:cNvPr id="1563720" name="Rectangle 76"/>
          <p:cNvSpPr>
            <a:spLocks noChangeArrowheads="1"/>
          </p:cNvSpPr>
          <p:nvPr/>
        </p:nvSpPr>
        <p:spPr bwMode="auto">
          <a:xfrm>
            <a:off x="760961" y="4574358"/>
            <a:ext cx="198772"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20</a:t>
            </a:r>
            <a:endParaRPr lang="de-CH" sz="1400"/>
          </a:p>
        </p:txBody>
      </p:sp>
      <p:sp>
        <p:nvSpPr>
          <p:cNvPr id="1563721" name="Rectangle 77"/>
          <p:cNvSpPr>
            <a:spLocks noChangeArrowheads="1"/>
          </p:cNvSpPr>
          <p:nvPr/>
        </p:nvSpPr>
        <p:spPr bwMode="auto">
          <a:xfrm>
            <a:off x="760961" y="4075094"/>
            <a:ext cx="198772"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40</a:t>
            </a:r>
            <a:endParaRPr lang="de-CH" sz="1400"/>
          </a:p>
        </p:txBody>
      </p:sp>
      <p:sp>
        <p:nvSpPr>
          <p:cNvPr id="1563722" name="Rectangle 78"/>
          <p:cNvSpPr>
            <a:spLocks noChangeArrowheads="1"/>
          </p:cNvSpPr>
          <p:nvPr/>
        </p:nvSpPr>
        <p:spPr bwMode="auto">
          <a:xfrm>
            <a:off x="760961" y="3578800"/>
            <a:ext cx="198772"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60</a:t>
            </a:r>
            <a:endParaRPr lang="de-CH" sz="1400"/>
          </a:p>
        </p:txBody>
      </p:sp>
      <p:sp>
        <p:nvSpPr>
          <p:cNvPr id="1563723" name="Rectangle 79"/>
          <p:cNvSpPr>
            <a:spLocks noChangeArrowheads="1"/>
          </p:cNvSpPr>
          <p:nvPr/>
        </p:nvSpPr>
        <p:spPr bwMode="auto">
          <a:xfrm>
            <a:off x="760961" y="3094395"/>
            <a:ext cx="198772"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80</a:t>
            </a:r>
            <a:endParaRPr lang="de-CH" sz="1400"/>
          </a:p>
        </p:txBody>
      </p:sp>
      <p:sp>
        <p:nvSpPr>
          <p:cNvPr id="1563724" name="Rectangle 80"/>
          <p:cNvSpPr>
            <a:spLocks noChangeArrowheads="1"/>
          </p:cNvSpPr>
          <p:nvPr/>
        </p:nvSpPr>
        <p:spPr bwMode="auto">
          <a:xfrm>
            <a:off x="710547" y="2598101"/>
            <a:ext cx="298159"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100</a:t>
            </a:r>
            <a:endParaRPr lang="de-CH" sz="1400"/>
          </a:p>
        </p:txBody>
      </p:sp>
      <p:sp>
        <p:nvSpPr>
          <p:cNvPr id="1563725" name="Rectangle 81"/>
          <p:cNvSpPr>
            <a:spLocks noChangeArrowheads="1"/>
          </p:cNvSpPr>
          <p:nvPr/>
        </p:nvSpPr>
        <p:spPr bwMode="auto">
          <a:xfrm>
            <a:off x="710547" y="2101810"/>
            <a:ext cx="298159"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120</a:t>
            </a:r>
            <a:endParaRPr lang="de-CH" sz="1400"/>
          </a:p>
        </p:txBody>
      </p:sp>
      <p:sp>
        <p:nvSpPr>
          <p:cNvPr id="1563726" name="Rectangle 82"/>
          <p:cNvSpPr>
            <a:spLocks noChangeArrowheads="1"/>
          </p:cNvSpPr>
          <p:nvPr/>
        </p:nvSpPr>
        <p:spPr bwMode="auto">
          <a:xfrm>
            <a:off x="710547" y="1605516"/>
            <a:ext cx="298159" cy="215444"/>
          </a:xfrm>
          <a:prstGeom prst="rect">
            <a:avLst/>
          </a:prstGeom>
          <a:noFill/>
          <a:ln w="9525">
            <a:noFill/>
            <a:miter lim="800000"/>
            <a:headEnd/>
            <a:tailEnd/>
          </a:ln>
        </p:spPr>
        <p:txBody>
          <a:bodyPr wrap="none" lIns="0" tIns="0" rIns="0" bIns="0">
            <a:spAutoFit/>
          </a:bodyPr>
          <a:lstStyle/>
          <a:p>
            <a:r>
              <a:rPr lang="de-CH" sz="1400" dirty="0">
                <a:solidFill>
                  <a:srgbClr val="000000"/>
                </a:solidFill>
                <a:latin typeface="Akzidenz Grotesk Light"/>
              </a:rPr>
              <a:t>140</a:t>
            </a:r>
            <a:endParaRPr lang="de-CH" sz="1400" dirty="0"/>
          </a:p>
        </p:txBody>
      </p:sp>
      <p:sp>
        <p:nvSpPr>
          <p:cNvPr id="1563727" name="Rectangle 83"/>
          <p:cNvSpPr>
            <a:spLocks noChangeArrowheads="1"/>
          </p:cNvSpPr>
          <p:nvPr/>
        </p:nvSpPr>
        <p:spPr bwMode="auto">
          <a:xfrm>
            <a:off x="1117866" y="5234428"/>
            <a:ext cx="99386" cy="215444"/>
          </a:xfrm>
          <a:prstGeom prst="rect">
            <a:avLst/>
          </a:prstGeom>
          <a:noFill/>
          <a:ln w="9525">
            <a:noFill/>
            <a:miter lim="800000"/>
            <a:headEnd/>
            <a:tailEnd/>
          </a:ln>
        </p:spPr>
        <p:txBody>
          <a:bodyPr wrap="none" lIns="0" tIns="0" rIns="0" bIns="0">
            <a:spAutoFit/>
          </a:bodyPr>
          <a:lstStyle/>
          <a:p>
            <a:r>
              <a:rPr lang="de-CH" sz="1400" dirty="0">
                <a:solidFill>
                  <a:srgbClr val="000000"/>
                </a:solidFill>
                <a:latin typeface="Akzidenz Grotesk Light"/>
              </a:rPr>
              <a:t>1</a:t>
            </a:r>
            <a:endParaRPr lang="de-CH" sz="1400" dirty="0"/>
          </a:p>
        </p:txBody>
      </p:sp>
      <p:sp>
        <p:nvSpPr>
          <p:cNvPr id="1563728" name="Rectangle 84"/>
          <p:cNvSpPr>
            <a:spLocks noChangeArrowheads="1"/>
          </p:cNvSpPr>
          <p:nvPr/>
        </p:nvSpPr>
        <p:spPr bwMode="auto">
          <a:xfrm>
            <a:off x="1430434" y="5234428"/>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2</a:t>
            </a:r>
            <a:endParaRPr lang="de-CH" sz="1400"/>
          </a:p>
        </p:txBody>
      </p:sp>
      <p:sp>
        <p:nvSpPr>
          <p:cNvPr id="1563729" name="Rectangle 85"/>
          <p:cNvSpPr>
            <a:spLocks noChangeArrowheads="1"/>
          </p:cNvSpPr>
          <p:nvPr/>
        </p:nvSpPr>
        <p:spPr bwMode="auto">
          <a:xfrm>
            <a:off x="1743000" y="5234428"/>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3</a:t>
            </a:r>
            <a:endParaRPr lang="de-CH" sz="1400"/>
          </a:p>
        </p:txBody>
      </p:sp>
      <p:sp>
        <p:nvSpPr>
          <p:cNvPr id="1563730" name="Rectangle 86"/>
          <p:cNvSpPr>
            <a:spLocks noChangeArrowheads="1"/>
          </p:cNvSpPr>
          <p:nvPr/>
        </p:nvSpPr>
        <p:spPr bwMode="auto">
          <a:xfrm>
            <a:off x="2055569" y="5234428"/>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4</a:t>
            </a:r>
            <a:endParaRPr lang="de-CH" sz="1400"/>
          </a:p>
        </p:txBody>
      </p:sp>
      <p:sp>
        <p:nvSpPr>
          <p:cNvPr id="1563731" name="Rectangle 87"/>
          <p:cNvSpPr>
            <a:spLocks noChangeArrowheads="1"/>
          </p:cNvSpPr>
          <p:nvPr/>
        </p:nvSpPr>
        <p:spPr bwMode="auto">
          <a:xfrm>
            <a:off x="2368135" y="5234428"/>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5</a:t>
            </a:r>
            <a:endParaRPr lang="de-CH" sz="1400"/>
          </a:p>
        </p:txBody>
      </p:sp>
      <p:sp>
        <p:nvSpPr>
          <p:cNvPr id="1563732" name="Rectangle 88"/>
          <p:cNvSpPr>
            <a:spLocks noChangeArrowheads="1"/>
          </p:cNvSpPr>
          <p:nvPr/>
        </p:nvSpPr>
        <p:spPr bwMode="auto">
          <a:xfrm>
            <a:off x="2680703" y="5234428"/>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6</a:t>
            </a:r>
            <a:endParaRPr lang="de-CH" sz="1400"/>
          </a:p>
        </p:txBody>
      </p:sp>
      <p:sp>
        <p:nvSpPr>
          <p:cNvPr id="1563733" name="Rectangle 89"/>
          <p:cNvSpPr>
            <a:spLocks noChangeArrowheads="1"/>
          </p:cNvSpPr>
          <p:nvPr/>
        </p:nvSpPr>
        <p:spPr bwMode="auto">
          <a:xfrm>
            <a:off x="2993269" y="5234428"/>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7</a:t>
            </a:r>
            <a:endParaRPr lang="de-CH" sz="1400"/>
          </a:p>
        </p:txBody>
      </p:sp>
      <p:sp>
        <p:nvSpPr>
          <p:cNvPr id="1563734" name="Rectangle 90"/>
          <p:cNvSpPr>
            <a:spLocks noChangeArrowheads="1"/>
          </p:cNvSpPr>
          <p:nvPr/>
        </p:nvSpPr>
        <p:spPr bwMode="auto">
          <a:xfrm>
            <a:off x="3305838" y="5234428"/>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8</a:t>
            </a:r>
            <a:endParaRPr lang="de-CH" sz="1400"/>
          </a:p>
        </p:txBody>
      </p:sp>
      <p:sp>
        <p:nvSpPr>
          <p:cNvPr id="1563735" name="Rectangle 91"/>
          <p:cNvSpPr>
            <a:spLocks noChangeArrowheads="1"/>
          </p:cNvSpPr>
          <p:nvPr/>
        </p:nvSpPr>
        <p:spPr bwMode="auto">
          <a:xfrm>
            <a:off x="3616389" y="5234428"/>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9</a:t>
            </a:r>
            <a:endParaRPr lang="de-CH" sz="1400"/>
          </a:p>
        </p:txBody>
      </p:sp>
      <p:sp>
        <p:nvSpPr>
          <p:cNvPr id="1563736" name="Rectangle 92"/>
          <p:cNvSpPr>
            <a:spLocks noChangeArrowheads="1"/>
          </p:cNvSpPr>
          <p:nvPr/>
        </p:nvSpPr>
        <p:spPr bwMode="auto">
          <a:xfrm>
            <a:off x="3904756" y="5234428"/>
            <a:ext cx="198772"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10</a:t>
            </a:r>
            <a:endParaRPr lang="de-CH" sz="1400"/>
          </a:p>
        </p:txBody>
      </p:sp>
      <p:sp>
        <p:nvSpPr>
          <p:cNvPr id="1563737" name="Rectangle 93"/>
          <p:cNvSpPr>
            <a:spLocks noChangeArrowheads="1"/>
          </p:cNvSpPr>
          <p:nvPr/>
        </p:nvSpPr>
        <p:spPr bwMode="auto">
          <a:xfrm>
            <a:off x="4240791" y="5070650"/>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0</a:t>
            </a:r>
            <a:endParaRPr lang="de-CH" sz="1400"/>
          </a:p>
        </p:txBody>
      </p:sp>
      <p:sp>
        <p:nvSpPr>
          <p:cNvPr id="1563738" name="Rectangle 94"/>
          <p:cNvSpPr>
            <a:spLocks noChangeArrowheads="1"/>
          </p:cNvSpPr>
          <p:nvPr/>
        </p:nvSpPr>
        <p:spPr bwMode="auto">
          <a:xfrm>
            <a:off x="4240791" y="4719977"/>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1</a:t>
            </a:r>
            <a:endParaRPr lang="de-CH" sz="1400"/>
          </a:p>
        </p:txBody>
      </p:sp>
      <p:sp>
        <p:nvSpPr>
          <p:cNvPr id="1563739" name="Rectangle 95"/>
          <p:cNvSpPr>
            <a:spLocks noChangeArrowheads="1"/>
          </p:cNvSpPr>
          <p:nvPr/>
        </p:nvSpPr>
        <p:spPr bwMode="auto">
          <a:xfrm>
            <a:off x="4240791" y="4378218"/>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2</a:t>
            </a:r>
            <a:endParaRPr lang="de-CH" sz="1400"/>
          </a:p>
        </p:txBody>
      </p:sp>
      <p:sp>
        <p:nvSpPr>
          <p:cNvPr id="1563740" name="Rectangle 96"/>
          <p:cNvSpPr>
            <a:spLocks noChangeArrowheads="1"/>
          </p:cNvSpPr>
          <p:nvPr/>
        </p:nvSpPr>
        <p:spPr bwMode="auto">
          <a:xfrm>
            <a:off x="4240791" y="4027545"/>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3</a:t>
            </a:r>
            <a:endParaRPr lang="de-CH" sz="1400"/>
          </a:p>
        </p:txBody>
      </p:sp>
      <p:sp>
        <p:nvSpPr>
          <p:cNvPr id="1563741" name="Rectangle 97"/>
          <p:cNvSpPr>
            <a:spLocks noChangeArrowheads="1"/>
          </p:cNvSpPr>
          <p:nvPr/>
        </p:nvSpPr>
        <p:spPr bwMode="auto">
          <a:xfrm>
            <a:off x="4240791" y="3688758"/>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4</a:t>
            </a:r>
            <a:endParaRPr lang="de-CH" sz="1400"/>
          </a:p>
        </p:txBody>
      </p:sp>
      <p:sp>
        <p:nvSpPr>
          <p:cNvPr id="1563742" name="Rectangle 98"/>
          <p:cNvSpPr>
            <a:spLocks noChangeArrowheads="1"/>
          </p:cNvSpPr>
          <p:nvPr/>
        </p:nvSpPr>
        <p:spPr bwMode="auto">
          <a:xfrm>
            <a:off x="4240791" y="3338084"/>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5</a:t>
            </a:r>
            <a:endParaRPr lang="de-CH" sz="1400"/>
          </a:p>
        </p:txBody>
      </p:sp>
      <p:sp>
        <p:nvSpPr>
          <p:cNvPr id="1563743" name="Rectangle 99"/>
          <p:cNvSpPr>
            <a:spLocks noChangeArrowheads="1"/>
          </p:cNvSpPr>
          <p:nvPr/>
        </p:nvSpPr>
        <p:spPr bwMode="auto">
          <a:xfrm>
            <a:off x="4240791" y="2984437"/>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6</a:t>
            </a:r>
            <a:endParaRPr lang="de-CH" sz="1400"/>
          </a:p>
        </p:txBody>
      </p:sp>
      <p:sp>
        <p:nvSpPr>
          <p:cNvPr id="1563744" name="Rectangle 100"/>
          <p:cNvSpPr>
            <a:spLocks noChangeArrowheads="1"/>
          </p:cNvSpPr>
          <p:nvPr/>
        </p:nvSpPr>
        <p:spPr bwMode="auto">
          <a:xfrm>
            <a:off x="4240791" y="2645650"/>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7</a:t>
            </a:r>
            <a:endParaRPr lang="de-CH" sz="1400"/>
          </a:p>
        </p:txBody>
      </p:sp>
      <p:sp>
        <p:nvSpPr>
          <p:cNvPr id="1563745" name="Rectangle 101"/>
          <p:cNvSpPr>
            <a:spLocks noChangeArrowheads="1"/>
          </p:cNvSpPr>
          <p:nvPr/>
        </p:nvSpPr>
        <p:spPr bwMode="auto">
          <a:xfrm>
            <a:off x="4240791" y="2294977"/>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8</a:t>
            </a:r>
            <a:endParaRPr lang="de-CH" sz="1400"/>
          </a:p>
        </p:txBody>
      </p:sp>
      <p:sp>
        <p:nvSpPr>
          <p:cNvPr id="1563746" name="Rectangle 102"/>
          <p:cNvSpPr>
            <a:spLocks noChangeArrowheads="1"/>
          </p:cNvSpPr>
          <p:nvPr/>
        </p:nvSpPr>
        <p:spPr bwMode="auto">
          <a:xfrm>
            <a:off x="4240791" y="1956189"/>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9</a:t>
            </a:r>
            <a:endParaRPr lang="de-CH" sz="1400"/>
          </a:p>
        </p:txBody>
      </p:sp>
      <p:sp>
        <p:nvSpPr>
          <p:cNvPr id="1563747" name="Rectangle 103"/>
          <p:cNvSpPr>
            <a:spLocks noChangeArrowheads="1"/>
          </p:cNvSpPr>
          <p:nvPr/>
        </p:nvSpPr>
        <p:spPr bwMode="auto">
          <a:xfrm>
            <a:off x="4240791" y="1605516"/>
            <a:ext cx="198772"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10</a:t>
            </a:r>
            <a:endParaRPr lang="de-CH" sz="1400"/>
          </a:p>
        </p:txBody>
      </p:sp>
      <p:sp>
        <p:nvSpPr>
          <p:cNvPr id="210" name="Rectangle 32"/>
          <p:cNvSpPr>
            <a:spLocks noChangeArrowheads="1"/>
          </p:cNvSpPr>
          <p:nvPr/>
        </p:nvSpPr>
        <p:spPr bwMode="auto">
          <a:xfrm>
            <a:off x="1131982" y="3602202"/>
            <a:ext cx="123011" cy="518409"/>
          </a:xfrm>
          <a:prstGeom prst="rect">
            <a:avLst/>
          </a:prstGeom>
          <a:solidFill>
            <a:schemeClr val="accent1"/>
          </a:solidFill>
          <a:ln w="6350">
            <a:noFill/>
            <a:miter lim="800000"/>
            <a:headEnd/>
            <a:tailEnd/>
          </a:ln>
        </p:spPr>
        <p:txBody>
          <a:bodyPr/>
          <a:lstStyle/>
          <a:p>
            <a:endParaRPr lang="de-DE" sz="1400"/>
          </a:p>
        </p:txBody>
      </p:sp>
      <p:sp>
        <p:nvSpPr>
          <p:cNvPr id="211" name="Rectangle 33"/>
          <p:cNvSpPr>
            <a:spLocks noChangeArrowheads="1"/>
          </p:cNvSpPr>
          <p:nvPr/>
        </p:nvSpPr>
        <p:spPr bwMode="auto">
          <a:xfrm>
            <a:off x="1444550" y="3507104"/>
            <a:ext cx="123010" cy="613507"/>
          </a:xfrm>
          <a:prstGeom prst="rect">
            <a:avLst/>
          </a:prstGeom>
          <a:solidFill>
            <a:schemeClr val="accent1"/>
          </a:solidFill>
          <a:ln w="6350">
            <a:noFill/>
            <a:miter lim="800000"/>
            <a:headEnd/>
            <a:tailEnd/>
          </a:ln>
        </p:spPr>
        <p:txBody>
          <a:bodyPr/>
          <a:lstStyle/>
          <a:p>
            <a:endParaRPr lang="de-DE" sz="1400"/>
          </a:p>
        </p:txBody>
      </p:sp>
      <p:sp>
        <p:nvSpPr>
          <p:cNvPr id="212" name="Rectangle 34"/>
          <p:cNvSpPr>
            <a:spLocks noChangeArrowheads="1"/>
          </p:cNvSpPr>
          <p:nvPr/>
        </p:nvSpPr>
        <p:spPr bwMode="auto">
          <a:xfrm>
            <a:off x="1757117" y="3676497"/>
            <a:ext cx="123011" cy="444113"/>
          </a:xfrm>
          <a:prstGeom prst="rect">
            <a:avLst/>
          </a:prstGeom>
          <a:solidFill>
            <a:schemeClr val="accent1"/>
          </a:solidFill>
          <a:ln w="6350">
            <a:noFill/>
            <a:miter lim="800000"/>
            <a:headEnd/>
            <a:tailEnd/>
          </a:ln>
        </p:spPr>
        <p:txBody>
          <a:bodyPr/>
          <a:lstStyle/>
          <a:p>
            <a:endParaRPr lang="de-DE" sz="1400"/>
          </a:p>
        </p:txBody>
      </p:sp>
      <p:sp>
        <p:nvSpPr>
          <p:cNvPr id="213" name="Rectangle 35"/>
          <p:cNvSpPr>
            <a:spLocks noChangeArrowheads="1"/>
          </p:cNvSpPr>
          <p:nvPr/>
        </p:nvSpPr>
        <p:spPr bwMode="auto">
          <a:xfrm>
            <a:off x="2069684" y="3471442"/>
            <a:ext cx="123010" cy="649170"/>
          </a:xfrm>
          <a:prstGeom prst="rect">
            <a:avLst/>
          </a:prstGeom>
          <a:solidFill>
            <a:schemeClr val="accent1"/>
          </a:solidFill>
          <a:ln w="6350">
            <a:noFill/>
            <a:miter lim="800000"/>
            <a:headEnd/>
            <a:tailEnd/>
          </a:ln>
        </p:spPr>
        <p:txBody>
          <a:bodyPr/>
          <a:lstStyle/>
          <a:p>
            <a:endParaRPr lang="de-DE" sz="1400"/>
          </a:p>
        </p:txBody>
      </p:sp>
      <p:sp>
        <p:nvSpPr>
          <p:cNvPr id="214" name="Rectangle 36"/>
          <p:cNvSpPr>
            <a:spLocks noChangeArrowheads="1"/>
          </p:cNvSpPr>
          <p:nvPr/>
        </p:nvSpPr>
        <p:spPr bwMode="auto">
          <a:xfrm>
            <a:off x="2382251" y="3361487"/>
            <a:ext cx="123011" cy="759125"/>
          </a:xfrm>
          <a:prstGeom prst="rect">
            <a:avLst/>
          </a:prstGeom>
          <a:solidFill>
            <a:schemeClr val="accent1"/>
          </a:solidFill>
          <a:ln w="6350">
            <a:noFill/>
            <a:miter lim="800000"/>
            <a:headEnd/>
            <a:tailEnd/>
          </a:ln>
        </p:spPr>
        <p:txBody>
          <a:bodyPr/>
          <a:lstStyle/>
          <a:p>
            <a:endParaRPr lang="de-DE" sz="1400"/>
          </a:p>
        </p:txBody>
      </p:sp>
      <p:sp>
        <p:nvSpPr>
          <p:cNvPr id="215" name="Rectangle 37"/>
          <p:cNvSpPr>
            <a:spLocks noChangeArrowheads="1"/>
          </p:cNvSpPr>
          <p:nvPr/>
        </p:nvSpPr>
        <p:spPr bwMode="auto">
          <a:xfrm>
            <a:off x="2692801" y="3263415"/>
            <a:ext cx="125027" cy="857197"/>
          </a:xfrm>
          <a:prstGeom prst="rect">
            <a:avLst/>
          </a:prstGeom>
          <a:solidFill>
            <a:schemeClr val="accent1"/>
          </a:solidFill>
          <a:ln w="6350">
            <a:noFill/>
            <a:miter lim="800000"/>
            <a:headEnd/>
            <a:tailEnd/>
          </a:ln>
        </p:spPr>
        <p:txBody>
          <a:bodyPr/>
          <a:lstStyle/>
          <a:p>
            <a:endParaRPr lang="de-DE" sz="1400"/>
          </a:p>
        </p:txBody>
      </p:sp>
      <p:sp>
        <p:nvSpPr>
          <p:cNvPr id="216" name="Rectangle 38"/>
          <p:cNvSpPr>
            <a:spLocks noChangeArrowheads="1"/>
          </p:cNvSpPr>
          <p:nvPr/>
        </p:nvSpPr>
        <p:spPr bwMode="auto">
          <a:xfrm>
            <a:off x="3005370" y="3156430"/>
            <a:ext cx="123010" cy="964182"/>
          </a:xfrm>
          <a:prstGeom prst="rect">
            <a:avLst/>
          </a:prstGeom>
          <a:solidFill>
            <a:schemeClr val="accent1"/>
          </a:solidFill>
          <a:ln w="6350">
            <a:noFill/>
            <a:miter lim="800000"/>
            <a:headEnd/>
            <a:tailEnd/>
          </a:ln>
        </p:spPr>
        <p:txBody>
          <a:bodyPr/>
          <a:lstStyle/>
          <a:p>
            <a:endParaRPr lang="de-DE" sz="1400"/>
          </a:p>
        </p:txBody>
      </p:sp>
      <p:sp>
        <p:nvSpPr>
          <p:cNvPr id="217" name="Rectangle 39"/>
          <p:cNvSpPr>
            <a:spLocks noChangeArrowheads="1"/>
          </p:cNvSpPr>
          <p:nvPr/>
        </p:nvSpPr>
        <p:spPr bwMode="auto">
          <a:xfrm>
            <a:off x="3317937" y="3022698"/>
            <a:ext cx="123011" cy="1097914"/>
          </a:xfrm>
          <a:prstGeom prst="rect">
            <a:avLst/>
          </a:prstGeom>
          <a:solidFill>
            <a:schemeClr val="accent1"/>
          </a:solidFill>
          <a:ln w="6350">
            <a:noFill/>
            <a:miter lim="800000"/>
            <a:headEnd/>
            <a:tailEnd/>
          </a:ln>
        </p:spPr>
        <p:txBody>
          <a:bodyPr/>
          <a:lstStyle/>
          <a:p>
            <a:endParaRPr lang="de-DE" sz="1400"/>
          </a:p>
        </p:txBody>
      </p:sp>
      <p:sp>
        <p:nvSpPr>
          <p:cNvPr id="218" name="Rectangle 40"/>
          <p:cNvSpPr>
            <a:spLocks noChangeArrowheads="1"/>
          </p:cNvSpPr>
          <p:nvPr/>
        </p:nvSpPr>
        <p:spPr bwMode="auto">
          <a:xfrm>
            <a:off x="3630504" y="3156430"/>
            <a:ext cx="123010" cy="964181"/>
          </a:xfrm>
          <a:prstGeom prst="rect">
            <a:avLst/>
          </a:prstGeom>
          <a:solidFill>
            <a:schemeClr val="accent1"/>
          </a:solidFill>
          <a:ln w="6350">
            <a:noFill/>
            <a:miter lim="800000"/>
            <a:headEnd/>
            <a:tailEnd/>
          </a:ln>
        </p:spPr>
        <p:txBody>
          <a:bodyPr/>
          <a:lstStyle/>
          <a:p>
            <a:endParaRPr lang="de-DE" sz="1400"/>
          </a:p>
        </p:txBody>
      </p:sp>
      <p:sp>
        <p:nvSpPr>
          <p:cNvPr id="219" name="Rectangle 41"/>
          <p:cNvSpPr>
            <a:spLocks noChangeArrowheads="1"/>
          </p:cNvSpPr>
          <p:nvPr/>
        </p:nvSpPr>
        <p:spPr bwMode="auto">
          <a:xfrm>
            <a:off x="3943072" y="3192091"/>
            <a:ext cx="123011" cy="928521"/>
          </a:xfrm>
          <a:prstGeom prst="rect">
            <a:avLst/>
          </a:prstGeom>
          <a:solidFill>
            <a:schemeClr val="accent1"/>
          </a:solidFill>
          <a:ln w="6350">
            <a:noFill/>
            <a:miter lim="800000"/>
            <a:headEnd/>
            <a:tailEnd/>
          </a:ln>
        </p:spPr>
        <p:txBody>
          <a:bodyPr/>
          <a:lstStyle/>
          <a:p>
            <a:endParaRPr lang="de-DE" sz="1400"/>
          </a:p>
        </p:txBody>
      </p:sp>
      <p:sp>
        <p:nvSpPr>
          <p:cNvPr id="220" name="Rectangle 32"/>
          <p:cNvSpPr>
            <a:spLocks noChangeArrowheads="1"/>
          </p:cNvSpPr>
          <p:nvPr/>
        </p:nvSpPr>
        <p:spPr bwMode="auto">
          <a:xfrm>
            <a:off x="1132266" y="4120610"/>
            <a:ext cx="123010" cy="1044765"/>
          </a:xfrm>
          <a:prstGeom prst="rect">
            <a:avLst/>
          </a:prstGeom>
          <a:solidFill>
            <a:schemeClr val="accent4"/>
          </a:solidFill>
          <a:ln w="6350">
            <a:noFill/>
            <a:miter lim="800000"/>
            <a:headEnd/>
            <a:tailEnd/>
          </a:ln>
        </p:spPr>
        <p:txBody>
          <a:bodyPr/>
          <a:lstStyle/>
          <a:p>
            <a:endParaRPr lang="de-DE" sz="1400"/>
          </a:p>
        </p:txBody>
      </p:sp>
      <p:sp>
        <p:nvSpPr>
          <p:cNvPr id="226" name="Rectangle 32"/>
          <p:cNvSpPr>
            <a:spLocks noChangeArrowheads="1"/>
          </p:cNvSpPr>
          <p:nvPr/>
        </p:nvSpPr>
        <p:spPr bwMode="auto">
          <a:xfrm>
            <a:off x="1444550" y="4120612"/>
            <a:ext cx="123010" cy="1044765"/>
          </a:xfrm>
          <a:prstGeom prst="rect">
            <a:avLst/>
          </a:prstGeom>
          <a:solidFill>
            <a:schemeClr val="accent4"/>
          </a:solidFill>
          <a:ln w="6350">
            <a:noFill/>
            <a:miter lim="800000"/>
            <a:headEnd/>
            <a:tailEnd/>
          </a:ln>
        </p:spPr>
        <p:txBody>
          <a:bodyPr/>
          <a:lstStyle/>
          <a:p>
            <a:endParaRPr lang="de-DE" sz="1400"/>
          </a:p>
        </p:txBody>
      </p:sp>
      <p:sp>
        <p:nvSpPr>
          <p:cNvPr id="227" name="Rectangle 32"/>
          <p:cNvSpPr>
            <a:spLocks noChangeArrowheads="1"/>
          </p:cNvSpPr>
          <p:nvPr/>
        </p:nvSpPr>
        <p:spPr bwMode="auto">
          <a:xfrm>
            <a:off x="1757117" y="4120607"/>
            <a:ext cx="123010" cy="1044765"/>
          </a:xfrm>
          <a:prstGeom prst="rect">
            <a:avLst/>
          </a:prstGeom>
          <a:solidFill>
            <a:schemeClr val="accent4"/>
          </a:solidFill>
          <a:ln w="6350">
            <a:noFill/>
            <a:miter lim="800000"/>
            <a:headEnd/>
            <a:tailEnd/>
          </a:ln>
        </p:spPr>
        <p:txBody>
          <a:bodyPr/>
          <a:lstStyle/>
          <a:p>
            <a:endParaRPr lang="de-DE" sz="1400"/>
          </a:p>
        </p:txBody>
      </p:sp>
      <p:sp>
        <p:nvSpPr>
          <p:cNvPr id="228" name="Rectangle 32"/>
          <p:cNvSpPr>
            <a:spLocks noChangeArrowheads="1"/>
          </p:cNvSpPr>
          <p:nvPr/>
        </p:nvSpPr>
        <p:spPr bwMode="auto">
          <a:xfrm>
            <a:off x="3317938" y="4120608"/>
            <a:ext cx="123010" cy="1044765"/>
          </a:xfrm>
          <a:prstGeom prst="rect">
            <a:avLst/>
          </a:prstGeom>
          <a:solidFill>
            <a:schemeClr val="accent4"/>
          </a:solidFill>
          <a:ln w="6350">
            <a:noFill/>
            <a:miter lim="800000"/>
            <a:headEnd/>
            <a:tailEnd/>
          </a:ln>
        </p:spPr>
        <p:txBody>
          <a:bodyPr/>
          <a:lstStyle/>
          <a:p>
            <a:endParaRPr lang="de-DE" sz="1400"/>
          </a:p>
        </p:txBody>
      </p:sp>
      <p:sp>
        <p:nvSpPr>
          <p:cNvPr id="229" name="Rectangle 32"/>
          <p:cNvSpPr>
            <a:spLocks noChangeArrowheads="1"/>
          </p:cNvSpPr>
          <p:nvPr/>
        </p:nvSpPr>
        <p:spPr bwMode="auto">
          <a:xfrm>
            <a:off x="3629843" y="4120609"/>
            <a:ext cx="123010" cy="1044765"/>
          </a:xfrm>
          <a:prstGeom prst="rect">
            <a:avLst/>
          </a:prstGeom>
          <a:solidFill>
            <a:schemeClr val="accent4"/>
          </a:solidFill>
          <a:ln w="6350">
            <a:noFill/>
            <a:miter lim="800000"/>
            <a:headEnd/>
            <a:tailEnd/>
          </a:ln>
        </p:spPr>
        <p:txBody>
          <a:bodyPr/>
          <a:lstStyle/>
          <a:p>
            <a:endParaRPr lang="de-DE" sz="1400"/>
          </a:p>
        </p:txBody>
      </p:sp>
      <p:sp>
        <p:nvSpPr>
          <p:cNvPr id="230" name="Rectangle 32"/>
          <p:cNvSpPr>
            <a:spLocks noChangeArrowheads="1"/>
          </p:cNvSpPr>
          <p:nvPr/>
        </p:nvSpPr>
        <p:spPr bwMode="auto">
          <a:xfrm>
            <a:off x="3943073" y="4120601"/>
            <a:ext cx="123010" cy="1044765"/>
          </a:xfrm>
          <a:prstGeom prst="rect">
            <a:avLst/>
          </a:prstGeom>
          <a:solidFill>
            <a:schemeClr val="accent4"/>
          </a:solidFill>
          <a:ln w="6350">
            <a:noFill/>
            <a:miter lim="800000"/>
            <a:headEnd/>
            <a:tailEnd/>
          </a:ln>
        </p:spPr>
        <p:txBody>
          <a:bodyPr/>
          <a:lstStyle/>
          <a:p>
            <a:endParaRPr lang="de-DE" sz="1400"/>
          </a:p>
        </p:txBody>
      </p:sp>
      <p:sp>
        <p:nvSpPr>
          <p:cNvPr id="231" name="Rectangle 32"/>
          <p:cNvSpPr>
            <a:spLocks noChangeArrowheads="1"/>
          </p:cNvSpPr>
          <p:nvPr/>
        </p:nvSpPr>
        <p:spPr bwMode="auto">
          <a:xfrm>
            <a:off x="2382251" y="4120604"/>
            <a:ext cx="123010" cy="1044765"/>
          </a:xfrm>
          <a:prstGeom prst="rect">
            <a:avLst/>
          </a:prstGeom>
          <a:solidFill>
            <a:schemeClr val="accent4"/>
          </a:solidFill>
          <a:ln w="6350">
            <a:noFill/>
            <a:miter lim="800000"/>
            <a:headEnd/>
            <a:tailEnd/>
          </a:ln>
        </p:spPr>
        <p:txBody>
          <a:bodyPr/>
          <a:lstStyle/>
          <a:p>
            <a:endParaRPr lang="de-DE" sz="1400"/>
          </a:p>
        </p:txBody>
      </p:sp>
      <p:sp>
        <p:nvSpPr>
          <p:cNvPr id="232" name="Rectangle 32"/>
          <p:cNvSpPr>
            <a:spLocks noChangeArrowheads="1"/>
          </p:cNvSpPr>
          <p:nvPr/>
        </p:nvSpPr>
        <p:spPr bwMode="auto">
          <a:xfrm>
            <a:off x="2692801" y="4120612"/>
            <a:ext cx="123010" cy="1044765"/>
          </a:xfrm>
          <a:prstGeom prst="rect">
            <a:avLst/>
          </a:prstGeom>
          <a:solidFill>
            <a:schemeClr val="accent4"/>
          </a:solidFill>
          <a:ln w="6350">
            <a:noFill/>
            <a:miter lim="800000"/>
            <a:headEnd/>
            <a:tailEnd/>
          </a:ln>
        </p:spPr>
        <p:txBody>
          <a:bodyPr/>
          <a:lstStyle/>
          <a:p>
            <a:endParaRPr lang="de-DE" sz="1400"/>
          </a:p>
        </p:txBody>
      </p:sp>
      <p:sp>
        <p:nvSpPr>
          <p:cNvPr id="233" name="Rectangle 32"/>
          <p:cNvSpPr>
            <a:spLocks noChangeArrowheads="1"/>
          </p:cNvSpPr>
          <p:nvPr/>
        </p:nvSpPr>
        <p:spPr bwMode="auto">
          <a:xfrm>
            <a:off x="3004817" y="4120605"/>
            <a:ext cx="123010" cy="1044765"/>
          </a:xfrm>
          <a:prstGeom prst="rect">
            <a:avLst/>
          </a:prstGeom>
          <a:solidFill>
            <a:schemeClr val="accent4"/>
          </a:solidFill>
          <a:ln w="6350">
            <a:noFill/>
            <a:miter lim="800000"/>
            <a:headEnd/>
            <a:tailEnd/>
          </a:ln>
        </p:spPr>
        <p:txBody>
          <a:bodyPr/>
          <a:lstStyle/>
          <a:p>
            <a:endParaRPr lang="de-DE" sz="1400"/>
          </a:p>
        </p:txBody>
      </p:sp>
      <p:sp>
        <p:nvSpPr>
          <p:cNvPr id="234" name="Rectangle 32"/>
          <p:cNvSpPr>
            <a:spLocks noChangeArrowheads="1"/>
          </p:cNvSpPr>
          <p:nvPr/>
        </p:nvSpPr>
        <p:spPr bwMode="auto">
          <a:xfrm>
            <a:off x="2069684" y="4120603"/>
            <a:ext cx="123010" cy="1044765"/>
          </a:xfrm>
          <a:prstGeom prst="rect">
            <a:avLst/>
          </a:prstGeom>
          <a:solidFill>
            <a:schemeClr val="accent4"/>
          </a:solidFill>
          <a:ln w="6350">
            <a:noFill/>
            <a:miter lim="800000"/>
            <a:headEnd/>
            <a:tailEnd/>
          </a:ln>
        </p:spPr>
        <p:txBody>
          <a:bodyPr/>
          <a:lstStyle/>
          <a:p>
            <a:endParaRPr lang="de-DE" sz="1400"/>
          </a:p>
        </p:txBody>
      </p:sp>
      <p:sp>
        <p:nvSpPr>
          <p:cNvPr id="1563753" name="Line 111"/>
          <p:cNvSpPr>
            <a:spLocks noChangeShapeType="1"/>
          </p:cNvSpPr>
          <p:nvPr/>
        </p:nvSpPr>
        <p:spPr bwMode="auto">
          <a:xfrm>
            <a:off x="5256622" y="4693178"/>
            <a:ext cx="3089849" cy="0"/>
          </a:xfrm>
          <a:prstGeom prst="line">
            <a:avLst/>
          </a:prstGeom>
          <a:noFill/>
          <a:ln w="0">
            <a:solidFill>
              <a:srgbClr val="000000"/>
            </a:solidFill>
            <a:round/>
            <a:headEnd/>
            <a:tailEnd/>
          </a:ln>
        </p:spPr>
        <p:txBody>
          <a:bodyPr/>
          <a:lstStyle/>
          <a:p>
            <a:endParaRPr lang="de-DE" sz="1400"/>
          </a:p>
        </p:txBody>
      </p:sp>
      <p:sp>
        <p:nvSpPr>
          <p:cNvPr id="1563754" name="Line 112"/>
          <p:cNvSpPr>
            <a:spLocks noChangeShapeType="1"/>
          </p:cNvSpPr>
          <p:nvPr/>
        </p:nvSpPr>
        <p:spPr bwMode="auto">
          <a:xfrm>
            <a:off x="5256622" y="4196884"/>
            <a:ext cx="3089849" cy="0"/>
          </a:xfrm>
          <a:prstGeom prst="line">
            <a:avLst/>
          </a:prstGeom>
          <a:noFill/>
          <a:ln w="0">
            <a:solidFill>
              <a:srgbClr val="000000"/>
            </a:solidFill>
            <a:round/>
            <a:headEnd/>
            <a:tailEnd/>
          </a:ln>
        </p:spPr>
        <p:txBody>
          <a:bodyPr/>
          <a:lstStyle/>
          <a:p>
            <a:endParaRPr lang="de-DE" sz="1400"/>
          </a:p>
        </p:txBody>
      </p:sp>
      <p:sp>
        <p:nvSpPr>
          <p:cNvPr id="1563755" name="Line 113"/>
          <p:cNvSpPr>
            <a:spLocks noChangeShapeType="1"/>
          </p:cNvSpPr>
          <p:nvPr/>
        </p:nvSpPr>
        <p:spPr bwMode="auto">
          <a:xfrm>
            <a:off x="5256622" y="3700591"/>
            <a:ext cx="3089849" cy="0"/>
          </a:xfrm>
          <a:prstGeom prst="line">
            <a:avLst/>
          </a:prstGeom>
          <a:noFill/>
          <a:ln w="0">
            <a:solidFill>
              <a:srgbClr val="000000"/>
            </a:solidFill>
            <a:round/>
            <a:headEnd/>
            <a:tailEnd/>
          </a:ln>
        </p:spPr>
        <p:txBody>
          <a:bodyPr/>
          <a:lstStyle/>
          <a:p>
            <a:endParaRPr lang="de-DE" sz="1400"/>
          </a:p>
        </p:txBody>
      </p:sp>
      <p:sp>
        <p:nvSpPr>
          <p:cNvPr id="1563756" name="Line 114"/>
          <p:cNvSpPr>
            <a:spLocks noChangeShapeType="1"/>
          </p:cNvSpPr>
          <p:nvPr/>
        </p:nvSpPr>
        <p:spPr bwMode="auto">
          <a:xfrm>
            <a:off x="5256622" y="3204298"/>
            <a:ext cx="3089849" cy="0"/>
          </a:xfrm>
          <a:prstGeom prst="line">
            <a:avLst/>
          </a:prstGeom>
          <a:noFill/>
          <a:ln w="0">
            <a:solidFill>
              <a:srgbClr val="000000"/>
            </a:solidFill>
            <a:round/>
            <a:headEnd/>
            <a:tailEnd/>
          </a:ln>
        </p:spPr>
        <p:txBody>
          <a:bodyPr/>
          <a:lstStyle/>
          <a:p>
            <a:endParaRPr lang="de-DE" sz="1400"/>
          </a:p>
        </p:txBody>
      </p:sp>
      <p:sp>
        <p:nvSpPr>
          <p:cNvPr id="1563757" name="Line 115"/>
          <p:cNvSpPr>
            <a:spLocks noChangeShapeType="1"/>
          </p:cNvSpPr>
          <p:nvPr/>
        </p:nvSpPr>
        <p:spPr bwMode="auto">
          <a:xfrm>
            <a:off x="5256622" y="2708006"/>
            <a:ext cx="3089849" cy="0"/>
          </a:xfrm>
          <a:prstGeom prst="line">
            <a:avLst/>
          </a:prstGeom>
          <a:noFill/>
          <a:ln w="0">
            <a:solidFill>
              <a:srgbClr val="000000"/>
            </a:solidFill>
            <a:round/>
            <a:headEnd/>
            <a:tailEnd/>
          </a:ln>
        </p:spPr>
        <p:txBody>
          <a:bodyPr/>
          <a:lstStyle/>
          <a:p>
            <a:endParaRPr lang="de-DE" sz="1400"/>
          </a:p>
        </p:txBody>
      </p:sp>
      <p:sp>
        <p:nvSpPr>
          <p:cNvPr id="1563758" name="Line 116"/>
          <p:cNvSpPr>
            <a:spLocks noChangeShapeType="1"/>
          </p:cNvSpPr>
          <p:nvPr/>
        </p:nvSpPr>
        <p:spPr bwMode="auto">
          <a:xfrm>
            <a:off x="5256622" y="2208741"/>
            <a:ext cx="3089849" cy="0"/>
          </a:xfrm>
          <a:prstGeom prst="line">
            <a:avLst/>
          </a:prstGeom>
          <a:noFill/>
          <a:ln w="0">
            <a:solidFill>
              <a:srgbClr val="000000"/>
            </a:solidFill>
            <a:round/>
            <a:headEnd/>
            <a:tailEnd/>
          </a:ln>
        </p:spPr>
        <p:txBody>
          <a:bodyPr/>
          <a:lstStyle/>
          <a:p>
            <a:endParaRPr lang="de-DE" sz="1400"/>
          </a:p>
        </p:txBody>
      </p:sp>
      <p:sp>
        <p:nvSpPr>
          <p:cNvPr id="1563759" name="Line 117"/>
          <p:cNvSpPr>
            <a:spLocks noChangeShapeType="1"/>
          </p:cNvSpPr>
          <p:nvPr/>
        </p:nvSpPr>
        <p:spPr bwMode="auto">
          <a:xfrm>
            <a:off x="5256622" y="1712448"/>
            <a:ext cx="3089849" cy="0"/>
          </a:xfrm>
          <a:prstGeom prst="line">
            <a:avLst/>
          </a:prstGeom>
          <a:noFill/>
          <a:ln w="0">
            <a:solidFill>
              <a:srgbClr val="000000"/>
            </a:solidFill>
            <a:round/>
            <a:headEnd/>
            <a:tailEnd/>
          </a:ln>
        </p:spPr>
        <p:txBody>
          <a:bodyPr/>
          <a:lstStyle/>
          <a:p>
            <a:endParaRPr lang="de-DE" sz="1400"/>
          </a:p>
        </p:txBody>
      </p:sp>
      <p:sp>
        <p:nvSpPr>
          <p:cNvPr id="1563760" name="Rectangle 118"/>
          <p:cNvSpPr>
            <a:spLocks noChangeArrowheads="1"/>
          </p:cNvSpPr>
          <p:nvPr/>
        </p:nvSpPr>
        <p:spPr bwMode="auto">
          <a:xfrm>
            <a:off x="5256622" y="1712448"/>
            <a:ext cx="3089849" cy="3477022"/>
          </a:xfrm>
          <a:prstGeom prst="rect">
            <a:avLst/>
          </a:prstGeom>
          <a:noFill/>
          <a:ln w="6350">
            <a:solidFill>
              <a:srgbClr val="FFFFFF"/>
            </a:solidFill>
            <a:miter lim="800000"/>
            <a:headEnd/>
            <a:tailEnd/>
          </a:ln>
        </p:spPr>
        <p:txBody>
          <a:bodyPr/>
          <a:lstStyle/>
          <a:p>
            <a:endParaRPr lang="de-DE" sz="1400"/>
          </a:p>
        </p:txBody>
      </p:sp>
      <p:sp>
        <p:nvSpPr>
          <p:cNvPr id="1563761" name="Rectangle 119"/>
          <p:cNvSpPr>
            <a:spLocks noChangeArrowheads="1"/>
          </p:cNvSpPr>
          <p:nvPr/>
        </p:nvSpPr>
        <p:spPr bwMode="auto">
          <a:xfrm>
            <a:off x="5300954" y="2708006"/>
            <a:ext cx="217221" cy="2495887"/>
          </a:xfrm>
          <a:prstGeom prst="rect">
            <a:avLst/>
          </a:prstGeom>
          <a:solidFill>
            <a:schemeClr val="accent2"/>
          </a:solidFill>
          <a:ln w="6350">
            <a:noFill/>
            <a:miter lim="800000"/>
            <a:headEnd/>
            <a:tailEnd/>
          </a:ln>
        </p:spPr>
        <p:txBody>
          <a:bodyPr/>
          <a:lstStyle/>
          <a:p>
            <a:endParaRPr lang="de-DE" sz="1400"/>
          </a:p>
        </p:txBody>
      </p:sp>
      <p:sp>
        <p:nvSpPr>
          <p:cNvPr id="1563762" name="Rectangle 120"/>
          <p:cNvSpPr>
            <a:spLocks noChangeArrowheads="1"/>
          </p:cNvSpPr>
          <p:nvPr/>
        </p:nvSpPr>
        <p:spPr bwMode="auto">
          <a:xfrm>
            <a:off x="5609052" y="2708006"/>
            <a:ext cx="215004" cy="2481463"/>
          </a:xfrm>
          <a:prstGeom prst="rect">
            <a:avLst/>
          </a:prstGeom>
          <a:solidFill>
            <a:schemeClr val="accent2"/>
          </a:solidFill>
          <a:ln w="6350">
            <a:noFill/>
            <a:miter lim="800000"/>
            <a:headEnd/>
            <a:tailEnd/>
          </a:ln>
        </p:spPr>
        <p:txBody>
          <a:bodyPr/>
          <a:lstStyle/>
          <a:p>
            <a:endParaRPr lang="de-DE" sz="1400"/>
          </a:p>
        </p:txBody>
      </p:sp>
      <p:sp>
        <p:nvSpPr>
          <p:cNvPr id="1563763" name="Rectangle 121"/>
          <p:cNvSpPr>
            <a:spLocks noChangeArrowheads="1"/>
          </p:cNvSpPr>
          <p:nvPr/>
        </p:nvSpPr>
        <p:spPr bwMode="auto">
          <a:xfrm>
            <a:off x="5914934" y="2708006"/>
            <a:ext cx="226086" cy="2481463"/>
          </a:xfrm>
          <a:prstGeom prst="rect">
            <a:avLst/>
          </a:prstGeom>
          <a:solidFill>
            <a:schemeClr val="accent2"/>
          </a:solidFill>
          <a:ln w="6350">
            <a:noFill/>
            <a:miter lim="800000"/>
            <a:headEnd/>
            <a:tailEnd/>
          </a:ln>
        </p:spPr>
        <p:txBody>
          <a:bodyPr/>
          <a:lstStyle/>
          <a:p>
            <a:endParaRPr lang="de-DE" sz="1400"/>
          </a:p>
        </p:txBody>
      </p:sp>
      <p:sp>
        <p:nvSpPr>
          <p:cNvPr id="1563764" name="Rectangle 122"/>
          <p:cNvSpPr>
            <a:spLocks noChangeArrowheads="1"/>
          </p:cNvSpPr>
          <p:nvPr/>
        </p:nvSpPr>
        <p:spPr bwMode="auto">
          <a:xfrm>
            <a:off x="6231898" y="2707890"/>
            <a:ext cx="217221" cy="2481577"/>
          </a:xfrm>
          <a:prstGeom prst="rect">
            <a:avLst/>
          </a:prstGeom>
          <a:solidFill>
            <a:schemeClr val="accent2"/>
          </a:solidFill>
          <a:ln w="6350">
            <a:noFill/>
            <a:miter lim="800000"/>
            <a:headEnd/>
            <a:tailEnd/>
          </a:ln>
        </p:spPr>
        <p:txBody>
          <a:bodyPr/>
          <a:lstStyle/>
          <a:p>
            <a:endParaRPr lang="de-DE" sz="1400"/>
          </a:p>
        </p:txBody>
      </p:sp>
      <p:sp>
        <p:nvSpPr>
          <p:cNvPr id="1563765" name="Rectangle 123"/>
          <p:cNvSpPr>
            <a:spLocks noChangeArrowheads="1"/>
          </p:cNvSpPr>
          <p:nvPr/>
        </p:nvSpPr>
        <p:spPr bwMode="auto">
          <a:xfrm>
            <a:off x="6537780" y="2708006"/>
            <a:ext cx="217221" cy="2481463"/>
          </a:xfrm>
          <a:prstGeom prst="rect">
            <a:avLst/>
          </a:prstGeom>
          <a:solidFill>
            <a:schemeClr val="accent2"/>
          </a:solidFill>
          <a:ln w="6350">
            <a:noFill/>
            <a:miter lim="800000"/>
            <a:headEnd/>
            <a:tailEnd/>
          </a:ln>
        </p:spPr>
        <p:txBody>
          <a:bodyPr/>
          <a:lstStyle/>
          <a:p>
            <a:endParaRPr lang="de-DE" sz="1400"/>
          </a:p>
        </p:txBody>
      </p:sp>
      <p:sp>
        <p:nvSpPr>
          <p:cNvPr id="1563766" name="Rectangle 124"/>
          <p:cNvSpPr>
            <a:spLocks noChangeArrowheads="1"/>
          </p:cNvSpPr>
          <p:nvPr/>
        </p:nvSpPr>
        <p:spPr bwMode="auto">
          <a:xfrm>
            <a:off x="6845878" y="2708006"/>
            <a:ext cx="217221" cy="2481463"/>
          </a:xfrm>
          <a:prstGeom prst="rect">
            <a:avLst/>
          </a:prstGeom>
          <a:solidFill>
            <a:schemeClr val="accent2"/>
          </a:solidFill>
          <a:ln w="6350">
            <a:noFill/>
            <a:miter lim="800000"/>
            <a:headEnd/>
            <a:tailEnd/>
          </a:ln>
        </p:spPr>
        <p:txBody>
          <a:bodyPr/>
          <a:lstStyle/>
          <a:p>
            <a:endParaRPr lang="de-DE" sz="1400"/>
          </a:p>
        </p:txBody>
      </p:sp>
      <p:sp>
        <p:nvSpPr>
          <p:cNvPr id="1563767" name="Rectangle 125"/>
          <p:cNvSpPr>
            <a:spLocks noChangeArrowheads="1"/>
          </p:cNvSpPr>
          <p:nvPr/>
        </p:nvSpPr>
        <p:spPr bwMode="auto">
          <a:xfrm>
            <a:off x="7153976" y="2708006"/>
            <a:ext cx="215005" cy="2481463"/>
          </a:xfrm>
          <a:prstGeom prst="rect">
            <a:avLst/>
          </a:prstGeom>
          <a:solidFill>
            <a:schemeClr val="accent2"/>
          </a:solidFill>
          <a:ln w="6350">
            <a:noFill/>
            <a:miter lim="800000"/>
            <a:headEnd/>
            <a:tailEnd/>
          </a:ln>
        </p:spPr>
        <p:txBody>
          <a:bodyPr/>
          <a:lstStyle/>
          <a:p>
            <a:endParaRPr lang="de-DE" sz="1400"/>
          </a:p>
        </p:txBody>
      </p:sp>
      <p:sp>
        <p:nvSpPr>
          <p:cNvPr id="1563768" name="Rectangle 126"/>
          <p:cNvSpPr>
            <a:spLocks noChangeArrowheads="1"/>
          </p:cNvSpPr>
          <p:nvPr/>
        </p:nvSpPr>
        <p:spPr bwMode="auto">
          <a:xfrm>
            <a:off x="7459857" y="2707890"/>
            <a:ext cx="226086" cy="2481579"/>
          </a:xfrm>
          <a:prstGeom prst="rect">
            <a:avLst/>
          </a:prstGeom>
          <a:solidFill>
            <a:schemeClr val="accent2"/>
          </a:solidFill>
          <a:ln w="6350">
            <a:noFill/>
            <a:miter lim="800000"/>
            <a:headEnd/>
            <a:tailEnd/>
          </a:ln>
        </p:spPr>
        <p:txBody>
          <a:bodyPr/>
          <a:lstStyle/>
          <a:p>
            <a:endParaRPr lang="de-DE" sz="1400"/>
          </a:p>
        </p:txBody>
      </p:sp>
      <p:sp>
        <p:nvSpPr>
          <p:cNvPr id="1563769" name="Rectangle 127"/>
          <p:cNvSpPr>
            <a:spLocks noChangeArrowheads="1"/>
          </p:cNvSpPr>
          <p:nvPr/>
        </p:nvSpPr>
        <p:spPr bwMode="auto">
          <a:xfrm>
            <a:off x="7776823" y="2708006"/>
            <a:ext cx="217221" cy="2481463"/>
          </a:xfrm>
          <a:prstGeom prst="rect">
            <a:avLst/>
          </a:prstGeom>
          <a:solidFill>
            <a:schemeClr val="accent2"/>
          </a:solidFill>
          <a:ln w="6350">
            <a:noFill/>
            <a:miter lim="800000"/>
            <a:headEnd/>
            <a:tailEnd/>
          </a:ln>
        </p:spPr>
        <p:txBody>
          <a:bodyPr/>
          <a:lstStyle/>
          <a:p>
            <a:endParaRPr lang="de-DE" sz="1400"/>
          </a:p>
        </p:txBody>
      </p:sp>
      <p:sp>
        <p:nvSpPr>
          <p:cNvPr id="1563770" name="Rectangle 128"/>
          <p:cNvSpPr>
            <a:spLocks noChangeArrowheads="1"/>
          </p:cNvSpPr>
          <p:nvPr/>
        </p:nvSpPr>
        <p:spPr bwMode="auto">
          <a:xfrm>
            <a:off x="8082704" y="2707890"/>
            <a:ext cx="217221" cy="2481579"/>
          </a:xfrm>
          <a:prstGeom prst="rect">
            <a:avLst/>
          </a:prstGeom>
          <a:solidFill>
            <a:schemeClr val="accent2"/>
          </a:solidFill>
          <a:ln w="6350">
            <a:noFill/>
            <a:miter lim="800000"/>
            <a:headEnd/>
            <a:tailEnd/>
          </a:ln>
        </p:spPr>
        <p:txBody>
          <a:bodyPr/>
          <a:lstStyle/>
          <a:p>
            <a:endParaRPr lang="de-DE" sz="1400"/>
          </a:p>
        </p:txBody>
      </p:sp>
      <p:sp>
        <p:nvSpPr>
          <p:cNvPr id="1563781" name="Line 139"/>
          <p:cNvSpPr>
            <a:spLocks noChangeShapeType="1"/>
          </p:cNvSpPr>
          <p:nvPr/>
        </p:nvSpPr>
        <p:spPr bwMode="auto">
          <a:xfrm>
            <a:off x="5256622" y="1712448"/>
            <a:ext cx="0" cy="3477022"/>
          </a:xfrm>
          <a:prstGeom prst="line">
            <a:avLst/>
          </a:prstGeom>
          <a:noFill/>
          <a:ln w="0">
            <a:solidFill>
              <a:srgbClr val="000000"/>
            </a:solidFill>
            <a:round/>
            <a:headEnd/>
            <a:tailEnd/>
          </a:ln>
        </p:spPr>
        <p:txBody>
          <a:bodyPr/>
          <a:lstStyle/>
          <a:p>
            <a:endParaRPr lang="de-DE" sz="1400"/>
          </a:p>
        </p:txBody>
      </p:sp>
      <p:sp>
        <p:nvSpPr>
          <p:cNvPr id="1563782" name="Line 140"/>
          <p:cNvSpPr>
            <a:spLocks noChangeShapeType="1"/>
          </p:cNvSpPr>
          <p:nvPr/>
        </p:nvSpPr>
        <p:spPr bwMode="auto">
          <a:xfrm>
            <a:off x="5227807" y="5189469"/>
            <a:ext cx="28815" cy="0"/>
          </a:xfrm>
          <a:prstGeom prst="line">
            <a:avLst/>
          </a:prstGeom>
          <a:noFill/>
          <a:ln w="0">
            <a:solidFill>
              <a:srgbClr val="000000"/>
            </a:solidFill>
            <a:round/>
            <a:headEnd/>
            <a:tailEnd/>
          </a:ln>
        </p:spPr>
        <p:txBody>
          <a:bodyPr/>
          <a:lstStyle/>
          <a:p>
            <a:endParaRPr lang="de-DE" sz="1400"/>
          </a:p>
        </p:txBody>
      </p:sp>
      <p:sp>
        <p:nvSpPr>
          <p:cNvPr id="1563783" name="Line 141"/>
          <p:cNvSpPr>
            <a:spLocks noChangeShapeType="1"/>
          </p:cNvSpPr>
          <p:nvPr/>
        </p:nvSpPr>
        <p:spPr bwMode="auto">
          <a:xfrm>
            <a:off x="5227807" y="4693178"/>
            <a:ext cx="28815" cy="0"/>
          </a:xfrm>
          <a:prstGeom prst="line">
            <a:avLst/>
          </a:prstGeom>
          <a:noFill/>
          <a:ln w="0">
            <a:solidFill>
              <a:srgbClr val="000000"/>
            </a:solidFill>
            <a:round/>
            <a:headEnd/>
            <a:tailEnd/>
          </a:ln>
        </p:spPr>
        <p:txBody>
          <a:bodyPr/>
          <a:lstStyle/>
          <a:p>
            <a:endParaRPr lang="de-DE" sz="1400"/>
          </a:p>
        </p:txBody>
      </p:sp>
      <p:sp>
        <p:nvSpPr>
          <p:cNvPr id="1563784" name="Line 142"/>
          <p:cNvSpPr>
            <a:spLocks noChangeShapeType="1"/>
          </p:cNvSpPr>
          <p:nvPr/>
        </p:nvSpPr>
        <p:spPr bwMode="auto">
          <a:xfrm>
            <a:off x="5227807" y="4196884"/>
            <a:ext cx="28815" cy="0"/>
          </a:xfrm>
          <a:prstGeom prst="line">
            <a:avLst/>
          </a:prstGeom>
          <a:noFill/>
          <a:ln w="0">
            <a:solidFill>
              <a:srgbClr val="000000"/>
            </a:solidFill>
            <a:round/>
            <a:headEnd/>
            <a:tailEnd/>
          </a:ln>
        </p:spPr>
        <p:txBody>
          <a:bodyPr/>
          <a:lstStyle/>
          <a:p>
            <a:endParaRPr lang="de-DE" sz="1400"/>
          </a:p>
        </p:txBody>
      </p:sp>
      <p:sp>
        <p:nvSpPr>
          <p:cNvPr id="1563785" name="Line 143"/>
          <p:cNvSpPr>
            <a:spLocks noChangeShapeType="1"/>
          </p:cNvSpPr>
          <p:nvPr/>
        </p:nvSpPr>
        <p:spPr bwMode="auto">
          <a:xfrm>
            <a:off x="5227807" y="3700591"/>
            <a:ext cx="28815" cy="0"/>
          </a:xfrm>
          <a:prstGeom prst="line">
            <a:avLst/>
          </a:prstGeom>
          <a:noFill/>
          <a:ln w="0">
            <a:solidFill>
              <a:srgbClr val="000000"/>
            </a:solidFill>
            <a:round/>
            <a:headEnd/>
            <a:tailEnd/>
          </a:ln>
        </p:spPr>
        <p:txBody>
          <a:bodyPr/>
          <a:lstStyle/>
          <a:p>
            <a:endParaRPr lang="de-DE" sz="1400"/>
          </a:p>
        </p:txBody>
      </p:sp>
      <p:sp>
        <p:nvSpPr>
          <p:cNvPr id="1563786" name="Line 144"/>
          <p:cNvSpPr>
            <a:spLocks noChangeShapeType="1"/>
          </p:cNvSpPr>
          <p:nvPr/>
        </p:nvSpPr>
        <p:spPr bwMode="auto">
          <a:xfrm>
            <a:off x="5227807" y="3204298"/>
            <a:ext cx="28815" cy="0"/>
          </a:xfrm>
          <a:prstGeom prst="line">
            <a:avLst/>
          </a:prstGeom>
          <a:noFill/>
          <a:ln w="0">
            <a:solidFill>
              <a:srgbClr val="000000"/>
            </a:solidFill>
            <a:round/>
            <a:headEnd/>
            <a:tailEnd/>
          </a:ln>
        </p:spPr>
        <p:txBody>
          <a:bodyPr/>
          <a:lstStyle/>
          <a:p>
            <a:endParaRPr lang="de-DE" sz="1400"/>
          </a:p>
        </p:txBody>
      </p:sp>
      <p:sp>
        <p:nvSpPr>
          <p:cNvPr id="1563787" name="Line 145"/>
          <p:cNvSpPr>
            <a:spLocks noChangeShapeType="1"/>
          </p:cNvSpPr>
          <p:nvPr/>
        </p:nvSpPr>
        <p:spPr bwMode="auto">
          <a:xfrm>
            <a:off x="5227807" y="2708006"/>
            <a:ext cx="28815" cy="0"/>
          </a:xfrm>
          <a:prstGeom prst="line">
            <a:avLst/>
          </a:prstGeom>
          <a:noFill/>
          <a:ln w="0">
            <a:solidFill>
              <a:srgbClr val="000000"/>
            </a:solidFill>
            <a:round/>
            <a:headEnd/>
            <a:tailEnd/>
          </a:ln>
        </p:spPr>
        <p:txBody>
          <a:bodyPr/>
          <a:lstStyle/>
          <a:p>
            <a:endParaRPr lang="de-DE" sz="1400"/>
          </a:p>
        </p:txBody>
      </p:sp>
      <p:sp>
        <p:nvSpPr>
          <p:cNvPr id="1563788" name="Line 146"/>
          <p:cNvSpPr>
            <a:spLocks noChangeShapeType="1"/>
          </p:cNvSpPr>
          <p:nvPr/>
        </p:nvSpPr>
        <p:spPr bwMode="auto">
          <a:xfrm>
            <a:off x="5227807" y="2208741"/>
            <a:ext cx="28815" cy="0"/>
          </a:xfrm>
          <a:prstGeom prst="line">
            <a:avLst/>
          </a:prstGeom>
          <a:noFill/>
          <a:ln w="0">
            <a:solidFill>
              <a:srgbClr val="000000"/>
            </a:solidFill>
            <a:round/>
            <a:headEnd/>
            <a:tailEnd/>
          </a:ln>
        </p:spPr>
        <p:txBody>
          <a:bodyPr/>
          <a:lstStyle/>
          <a:p>
            <a:endParaRPr lang="de-DE" sz="1400"/>
          </a:p>
        </p:txBody>
      </p:sp>
      <p:sp>
        <p:nvSpPr>
          <p:cNvPr id="1563789" name="Line 147"/>
          <p:cNvSpPr>
            <a:spLocks noChangeShapeType="1"/>
          </p:cNvSpPr>
          <p:nvPr/>
        </p:nvSpPr>
        <p:spPr bwMode="auto">
          <a:xfrm>
            <a:off x="5227807" y="1712448"/>
            <a:ext cx="28815" cy="0"/>
          </a:xfrm>
          <a:prstGeom prst="line">
            <a:avLst/>
          </a:prstGeom>
          <a:noFill/>
          <a:ln w="0">
            <a:solidFill>
              <a:srgbClr val="000000"/>
            </a:solidFill>
            <a:round/>
            <a:headEnd/>
            <a:tailEnd/>
          </a:ln>
        </p:spPr>
        <p:txBody>
          <a:bodyPr/>
          <a:lstStyle/>
          <a:p>
            <a:endParaRPr lang="de-DE" sz="1400"/>
          </a:p>
        </p:txBody>
      </p:sp>
      <p:sp>
        <p:nvSpPr>
          <p:cNvPr id="1563790" name="Line 148"/>
          <p:cNvSpPr>
            <a:spLocks noChangeShapeType="1"/>
          </p:cNvSpPr>
          <p:nvPr/>
        </p:nvSpPr>
        <p:spPr bwMode="auto">
          <a:xfrm>
            <a:off x="5256622" y="5189469"/>
            <a:ext cx="3089849" cy="0"/>
          </a:xfrm>
          <a:prstGeom prst="line">
            <a:avLst/>
          </a:prstGeom>
          <a:noFill/>
          <a:ln w="0">
            <a:solidFill>
              <a:srgbClr val="000000"/>
            </a:solidFill>
            <a:round/>
            <a:headEnd/>
            <a:tailEnd/>
          </a:ln>
        </p:spPr>
        <p:txBody>
          <a:bodyPr/>
          <a:lstStyle/>
          <a:p>
            <a:endParaRPr lang="de-DE" sz="1400"/>
          </a:p>
        </p:txBody>
      </p:sp>
      <p:sp>
        <p:nvSpPr>
          <p:cNvPr id="1563791" name="Line 149"/>
          <p:cNvSpPr>
            <a:spLocks noChangeShapeType="1"/>
          </p:cNvSpPr>
          <p:nvPr/>
        </p:nvSpPr>
        <p:spPr bwMode="auto">
          <a:xfrm flipV="1">
            <a:off x="5256622" y="5189469"/>
            <a:ext cx="0" cy="38635"/>
          </a:xfrm>
          <a:prstGeom prst="line">
            <a:avLst/>
          </a:prstGeom>
          <a:noFill/>
          <a:ln w="0">
            <a:solidFill>
              <a:srgbClr val="000000"/>
            </a:solidFill>
            <a:round/>
            <a:headEnd/>
            <a:tailEnd/>
          </a:ln>
        </p:spPr>
        <p:txBody>
          <a:bodyPr/>
          <a:lstStyle/>
          <a:p>
            <a:endParaRPr lang="de-DE" sz="1400"/>
          </a:p>
        </p:txBody>
      </p:sp>
      <p:sp>
        <p:nvSpPr>
          <p:cNvPr id="1563792" name="Line 150"/>
          <p:cNvSpPr>
            <a:spLocks noChangeShapeType="1"/>
          </p:cNvSpPr>
          <p:nvPr/>
        </p:nvSpPr>
        <p:spPr bwMode="auto">
          <a:xfrm flipV="1">
            <a:off x="5562504" y="5189469"/>
            <a:ext cx="0" cy="38635"/>
          </a:xfrm>
          <a:prstGeom prst="line">
            <a:avLst/>
          </a:prstGeom>
          <a:noFill/>
          <a:ln w="0">
            <a:solidFill>
              <a:srgbClr val="000000"/>
            </a:solidFill>
            <a:round/>
            <a:headEnd/>
            <a:tailEnd/>
          </a:ln>
        </p:spPr>
        <p:txBody>
          <a:bodyPr/>
          <a:lstStyle/>
          <a:p>
            <a:endParaRPr lang="de-DE" sz="1400"/>
          </a:p>
        </p:txBody>
      </p:sp>
      <p:sp>
        <p:nvSpPr>
          <p:cNvPr id="1563793" name="Line 151"/>
          <p:cNvSpPr>
            <a:spLocks noChangeShapeType="1"/>
          </p:cNvSpPr>
          <p:nvPr/>
        </p:nvSpPr>
        <p:spPr bwMode="auto">
          <a:xfrm flipV="1">
            <a:off x="5870603" y="5189469"/>
            <a:ext cx="0" cy="38635"/>
          </a:xfrm>
          <a:prstGeom prst="line">
            <a:avLst/>
          </a:prstGeom>
          <a:noFill/>
          <a:ln w="0">
            <a:solidFill>
              <a:srgbClr val="000000"/>
            </a:solidFill>
            <a:round/>
            <a:headEnd/>
            <a:tailEnd/>
          </a:ln>
        </p:spPr>
        <p:txBody>
          <a:bodyPr/>
          <a:lstStyle/>
          <a:p>
            <a:endParaRPr lang="de-DE" sz="1400"/>
          </a:p>
        </p:txBody>
      </p:sp>
      <p:sp>
        <p:nvSpPr>
          <p:cNvPr id="1563794" name="Line 152"/>
          <p:cNvSpPr>
            <a:spLocks noChangeShapeType="1"/>
          </p:cNvSpPr>
          <p:nvPr/>
        </p:nvSpPr>
        <p:spPr bwMode="auto">
          <a:xfrm flipV="1">
            <a:off x="6185352" y="5189469"/>
            <a:ext cx="0" cy="38635"/>
          </a:xfrm>
          <a:prstGeom prst="line">
            <a:avLst/>
          </a:prstGeom>
          <a:noFill/>
          <a:ln w="0">
            <a:solidFill>
              <a:srgbClr val="000000"/>
            </a:solidFill>
            <a:round/>
            <a:headEnd/>
            <a:tailEnd/>
          </a:ln>
        </p:spPr>
        <p:txBody>
          <a:bodyPr/>
          <a:lstStyle/>
          <a:p>
            <a:endParaRPr lang="de-DE" sz="1400"/>
          </a:p>
        </p:txBody>
      </p:sp>
      <p:sp>
        <p:nvSpPr>
          <p:cNvPr id="1563795" name="Line 153"/>
          <p:cNvSpPr>
            <a:spLocks noChangeShapeType="1"/>
          </p:cNvSpPr>
          <p:nvPr/>
        </p:nvSpPr>
        <p:spPr bwMode="auto">
          <a:xfrm flipV="1">
            <a:off x="6493448" y="5189469"/>
            <a:ext cx="0" cy="38635"/>
          </a:xfrm>
          <a:prstGeom prst="line">
            <a:avLst/>
          </a:prstGeom>
          <a:noFill/>
          <a:ln w="0">
            <a:solidFill>
              <a:srgbClr val="000000"/>
            </a:solidFill>
            <a:round/>
            <a:headEnd/>
            <a:tailEnd/>
          </a:ln>
        </p:spPr>
        <p:txBody>
          <a:bodyPr/>
          <a:lstStyle/>
          <a:p>
            <a:endParaRPr lang="de-DE" sz="1400"/>
          </a:p>
        </p:txBody>
      </p:sp>
      <p:sp>
        <p:nvSpPr>
          <p:cNvPr id="1563796" name="Line 154"/>
          <p:cNvSpPr>
            <a:spLocks noChangeShapeType="1"/>
          </p:cNvSpPr>
          <p:nvPr/>
        </p:nvSpPr>
        <p:spPr bwMode="auto">
          <a:xfrm flipV="1">
            <a:off x="6801548" y="5189469"/>
            <a:ext cx="0" cy="38635"/>
          </a:xfrm>
          <a:prstGeom prst="line">
            <a:avLst/>
          </a:prstGeom>
          <a:noFill/>
          <a:ln w="0">
            <a:solidFill>
              <a:srgbClr val="000000"/>
            </a:solidFill>
            <a:round/>
            <a:headEnd/>
            <a:tailEnd/>
          </a:ln>
        </p:spPr>
        <p:txBody>
          <a:bodyPr/>
          <a:lstStyle/>
          <a:p>
            <a:endParaRPr lang="de-DE" sz="1400"/>
          </a:p>
        </p:txBody>
      </p:sp>
      <p:sp>
        <p:nvSpPr>
          <p:cNvPr id="1563797" name="Line 155"/>
          <p:cNvSpPr>
            <a:spLocks noChangeShapeType="1"/>
          </p:cNvSpPr>
          <p:nvPr/>
        </p:nvSpPr>
        <p:spPr bwMode="auto">
          <a:xfrm flipV="1">
            <a:off x="7107429" y="5189469"/>
            <a:ext cx="0" cy="38635"/>
          </a:xfrm>
          <a:prstGeom prst="line">
            <a:avLst/>
          </a:prstGeom>
          <a:noFill/>
          <a:ln w="0">
            <a:solidFill>
              <a:srgbClr val="000000"/>
            </a:solidFill>
            <a:round/>
            <a:headEnd/>
            <a:tailEnd/>
          </a:ln>
        </p:spPr>
        <p:txBody>
          <a:bodyPr/>
          <a:lstStyle/>
          <a:p>
            <a:endParaRPr lang="de-DE" sz="1400"/>
          </a:p>
        </p:txBody>
      </p:sp>
      <p:sp>
        <p:nvSpPr>
          <p:cNvPr id="1563798" name="Line 156"/>
          <p:cNvSpPr>
            <a:spLocks noChangeShapeType="1"/>
          </p:cNvSpPr>
          <p:nvPr/>
        </p:nvSpPr>
        <p:spPr bwMode="auto">
          <a:xfrm flipV="1">
            <a:off x="7415527" y="5189469"/>
            <a:ext cx="0" cy="38635"/>
          </a:xfrm>
          <a:prstGeom prst="line">
            <a:avLst/>
          </a:prstGeom>
          <a:noFill/>
          <a:ln w="0">
            <a:solidFill>
              <a:srgbClr val="000000"/>
            </a:solidFill>
            <a:round/>
            <a:headEnd/>
            <a:tailEnd/>
          </a:ln>
        </p:spPr>
        <p:txBody>
          <a:bodyPr/>
          <a:lstStyle/>
          <a:p>
            <a:endParaRPr lang="de-DE" sz="1400"/>
          </a:p>
        </p:txBody>
      </p:sp>
      <p:sp>
        <p:nvSpPr>
          <p:cNvPr id="1563799" name="Line 157"/>
          <p:cNvSpPr>
            <a:spLocks noChangeShapeType="1"/>
          </p:cNvSpPr>
          <p:nvPr/>
        </p:nvSpPr>
        <p:spPr bwMode="auto">
          <a:xfrm flipV="1">
            <a:off x="7730274" y="5189469"/>
            <a:ext cx="0" cy="38635"/>
          </a:xfrm>
          <a:prstGeom prst="line">
            <a:avLst/>
          </a:prstGeom>
          <a:noFill/>
          <a:ln w="0">
            <a:solidFill>
              <a:srgbClr val="000000"/>
            </a:solidFill>
            <a:round/>
            <a:headEnd/>
            <a:tailEnd/>
          </a:ln>
        </p:spPr>
        <p:txBody>
          <a:bodyPr/>
          <a:lstStyle/>
          <a:p>
            <a:endParaRPr lang="de-DE" sz="1400"/>
          </a:p>
        </p:txBody>
      </p:sp>
      <p:sp>
        <p:nvSpPr>
          <p:cNvPr id="1563800" name="Line 158"/>
          <p:cNvSpPr>
            <a:spLocks noChangeShapeType="1"/>
          </p:cNvSpPr>
          <p:nvPr/>
        </p:nvSpPr>
        <p:spPr bwMode="auto">
          <a:xfrm flipV="1">
            <a:off x="8038374" y="5189469"/>
            <a:ext cx="0" cy="38635"/>
          </a:xfrm>
          <a:prstGeom prst="line">
            <a:avLst/>
          </a:prstGeom>
          <a:noFill/>
          <a:ln w="0">
            <a:solidFill>
              <a:srgbClr val="000000"/>
            </a:solidFill>
            <a:round/>
            <a:headEnd/>
            <a:tailEnd/>
          </a:ln>
        </p:spPr>
        <p:txBody>
          <a:bodyPr/>
          <a:lstStyle/>
          <a:p>
            <a:endParaRPr lang="de-DE" sz="1400"/>
          </a:p>
        </p:txBody>
      </p:sp>
      <p:sp>
        <p:nvSpPr>
          <p:cNvPr id="1563801" name="Line 159"/>
          <p:cNvSpPr>
            <a:spLocks noChangeShapeType="1"/>
          </p:cNvSpPr>
          <p:nvPr/>
        </p:nvSpPr>
        <p:spPr bwMode="auto">
          <a:xfrm flipV="1">
            <a:off x="8346471" y="5189469"/>
            <a:ext cx="0" cy="38635"/>
          </a:xfrm>
          <a:prstGeom prst="line">
            <a:avLst/>
          </a:prstGeom>
          <a:noFill/>
          <a:ln w="0">
            <a:solidFill>
              <a:srgbClr val="000000"/>
            </a:solidFill>
            <a:round/>
            <a:headEnd/>
            <a:tailEnd/>
          </a:ln>
        </p:spPr>
        <p:txBody>
          <a:bodyPr/>
          <a:lstStyle/>
          <a:p>
            <a:endParaRPr lang="de-DE" sz="1400"/>
          </a:p>
        </p:txBody>
      </p:sp>
      <p:sp>
        <p:nvSpPr>
          <p:cNvPr id="1563802" name="Line 160"/>
          <p:cNvSpPr>
            <a:spLocks noChangeShapeType="1"/>
          </p:cNvSpPr>
          <p:nvPr/>
        </p:nvSpPr>
        <p:spPr bwMode="auto">
          <a:xfrm>
            <a:off x="8346471" y="1712448"/>
            <a:ext cx="0" cy="3477022"/>
          </a:xfrm>
          <a:prstGeom prst="line">
            <a:avLst/>
          </a:prstGeom>
          <a:noFill/>
          <a:ln w="0">
            <a:solidFill>
              <a:srgbClr val="000000"/>
            </a:solidFill>
            <a:round/>
            <a:headEnd/>
            <a:tailEnd/>
          </a:ln>
        </p:spPr>
        <p:txBody>
          <a:bodyPr/>
          <a:lstStyle/>
          <a:p>
            <a:endParaRPr lang="de-DE" sz="1400"/>
          </a:p>
        </p:txBody>
      </p:sp>
      <p:sp>
        <p:nvSpPr>
          <p:cNvPr id="1563803" name="Line 161"/>
          <p:cNvSpPr>
            <a:spLocks noChangeShapeType="1"/>
          </p:cNvSpPr>
          <p:nvPr/>
        </p:nvSpPr>
        <p:spPr bwMode="auto">
          <a:xfrm>
            <a:off x="8317657" y="5189469"/>
            <a:ext cx="55412" cy="0"/>
          </a:xfrm>
          <a:prstGeom prst="line">
            <a:avLst/>
          </a:prstGeom>
          <a:noFill/>
          <a:ln w="0">
            <a:solidFill>
              <a:srgbClr val="000000"/>
            </a:solidFill>
            <a:round/>
            <a:headEnd/>
            <a:tailEnd/>
          </a:ln>
        </p:spPr>
        <p:txBody>
          <a:bodyPr/>
          <a:lstStyle/>
          <a:p>
            <a:endParaRPr lang="de-DE" sz="1400"/>
          </a:p>
        </p:txBody>
      </p:sp>
      <p:sp>
        <p:nvSpPr>
          <p:cNvPr id="1563804" name="Line 162"/>
          <p:cNvSpPr>
            <a:spLocks noChangeShapeType="1"/>
          </p:cNvSpPr>
          <p:nvPr/>
        </p:nvSpPr>
        <p:spPr bwMode="auto">
          <a:xfrm>
            <a:off x="8317657" y="4838796"/>
            <a:ext cx="55412" cy="0"/>
          </a:xfrm>
          <a:prstGeom prst="line">
            <a:avLst/>
          </a:prstGeom>
          <a:noFill/>
          <a:ln w="0">
            <a:solidFill>
              <a:srgbClr val="000000"/>
            </a:solidFill>
            <a:round/>
            <a:headEnd/>
            <a:tailEnd/>
          </a:ln>
        </p:spPr>
        <p:txBody>
          <a:bodyPr/>
          <a:lstStyle/>
          <a:p>
            <a:endParaRPr lang="de-DE" sz="1400"/>
          </a:p>
        </p:txBody>
      </p:sp>
      <p:sp>
        <p:nvSpPr>
          <p:cNvPr id="1563805" name="Line 163"/>
          <p:cNvSpPr>
            <a:spLocks noChangeShapeType="1"/>
          </p:cNvSpPr>
          <p:nvPr/>
        </p:nvSpPr>
        <p:spPr bwMode="auto">
          <a:xfrm>
            <a:off x="8317657" y="4500008"/>
            <a:ext cx="55412" cy="0"/>
          </a:xfrm>
          <a:prstGeom prst="line">
            <a:avLst/>
          </a:prstGeom>
          <a:noFill/>
          <a:ln w="0">
            <a:solidFill>
              <a:srgbClr val="000000"/>
            </a:solidFill>
            <a:round/>
            <a:headEnd/>
            <a:tailEnd/>
          </a:ln>
        </p:spPr>
        <p:txBody>
          <a:bodyPr/>
          <a:lstStyle/>
          <a:p>
            <a:endParaRPr lang="de-DE" sz="1400"/>
          </a:p>
        </p:txBody>
      </p:sp>
      <p:sp>
        <p:nvSpPr>
          <p:cNvPr id="1563806" name="Line 164"/>
          <p:cNvSpPr>
            <a:spLocks noChangeShapeType="1"/>
          </p:cNvSpPr>
          <p:nvPr/>
        </p:nvSpPr>
        <p:spPr bwMode="auto">
          <a:xfrm>
            <a:off x="8317657" y="4149335"/>
            <a:ext cx="55412" cy="0"/>
          </a:xfrm>
          <a:prstGeom prst="line">
            <a:avLst/>
          </a:prstGeom>
          <a:noFill/>
          <a:ln w="0">
            <a:solidFill>
              <a:srgbClr val="000000"/>
            </a:solidFill>
            <a:round/>
            <a:headEnd/>
            <a:tailEnd/>
          </a:ln>
        </p:spPr>
        <p:txBody>
          <a:bodyPr/>
          <a:lstStyle/>
          <a:p>
            <a:endParaRPr lang="de-DE" sz="1400"/>
          </a:p>
        </p:txBody>
      </p:sp>
      <p:sp>
        <p:nvSpPr>
          <p:cNvPr id="1563807" name="Line 165"/>
          <p:cNvSpPr>
            <a:spLocks noChangeShapeType="1"/>
          </p:cNvSpPr>
          <p:nvPr/>
        </p:nvSpPr>
        <p:spPr bwMode="auto">
          <a:xfrm>
            <a:off x="8317657" y="3798660"/>
            <a:ext cx="55412" cy="0"/>
          </a:xfrm>
          <a:prstGeom prst="line">
            <a:avLst/>
          </a:prstGeom>
          <a:noFill/>
          <a:ln w="0">
            <a:solidFill>
              <a:srgbClr val="000000"/>
            </a:solidFill>
            <a:round/>
            <a:headEnd/>
            <a:tailEnd/>
          </a:ln>
        </p:spPr>
        <p:txBody>
          <a:bodyPr/>
          <a:lstStyle/>
          <a:p>
            <a:endParaRPr lang="de-DE" sz="1400"/>
          </a:p>
        </p:txBody>
      </p:sp>
      <p:sp>
        <p:nvSpPr>
          <p:cNvPr id="1563808" name="Line 166"/>
          <p:cNvSpPr>
            <a:spLocks noChangeShapeType="1"/>
          </p:cNvSpPr>
          <p:nvPr/>
        </p:nvSpPr>
        <p:spPr bwMode="auto">
          <a:xfrm>
            <a:off x="8317657" y="3456903"/>
            <a:ext cx="55412" cy="0"/>
          </a:xfrm>
          <a:prstGeom prst="line">
            <a:avLst/>
          </a:prstGeom>
          <a:noFill/>
          <a:ln w="0">
            <a:solidFill>
              <a:srgbClr val="000000"/>
            </a:solidFill>
            <a:round/>
            <a:headEnd/>
            <a:tailEnd/>
          </a:ln>
        </p:spPr>
        <p:txBody>
          <a:bodyPr/>
          <a:lstStyle/>
          <a:p>
            <a:endParaRPr lang="de-DE" sz="1400"/>
          </a:p>
        </p:txBody>
      </p:sp>
      <p:sp>
        <p:nvSpPr>
          <p:cNvPr id="1563809" name="Line 167"/>
          <p:cNvSpPr>
            <a:spLocks noChangeShapeType="1"/>
          </p:cNvSpPr>
          <p:nvPr/>
        </p:nvSpPr>
        <p:spPr bwMode="auto">
          <a:xfrm>
            <a:off x="8317657" y="3106229"/>
            <a:ext cx="55412" cy="0"/>
          </a:xfrm>
          <a:prstGeom prst="line">
            <a:avLst/>
          </a:prstGeom>
          <a:noFill/>
          <a:ln w="0">
            <a:solidFill>
              <a:srgbClr val="000000"/>
            </a:solidFill>
            <a:round/>
            <a:headEnd/>
            <a:tailEnd/>
          </a:ln>
        </p:spPr>
        <p:txBody>
          <a:bodyPr/>
          <a:lstStyle/>
          <a:p>
            <a:endParaRPr lang="de-DE" sz="1400"/>
          </a:p>
        </p:txBody>
      </p:sp>
      <p:sp>
        <p:nvSpPr>
          <p:cNvPr id="1563810" name="Line 168"/>
          <p:cNvSpPr>
            <a:spLocks noChangeShapeType="1"/>
          </p:cNvSpPr>
          <p:nvPr/>
        </p:nvSpPr>
        <p:spPr bwMode="auto">
          <a:xfrm>
            <a:off x="8317657" y="2755555"/>
            <a:ext cx="55412" cy="0"/>
          </a:xfrm>
          <a:prstGeom prst="line">
            <a:avLst/>
          </a:prstGeom>
          <a:noFill/>
          <a:ln w="0">
            <a:solidFill>
              <a:srgbClr val="000000"/>
            </a:solidFill>
            <a:round/>
            <a:headEnd/>
            <a:tailEnd/>
          </a:ln>
        </p:spPr>
        <p:txBody>
          <a:bodyPr/>
          <a:lstStyle/>
          <a:p>
            <a:endParaRPr lang="de-DE" sz="1400"/>
          </a:p>
        </p:txBody>
      </p:sp>
      <p:sp>
        <p:nvSpPr>
          <p:cNvPr id="1563811" name="Line 169"/>
          <p:cNvSpPr>
            <a:spLocks noChangeShapeType="1"/>
          </p:cNvSpPr>
          <p:nvPr/>
        </p:nvSpPr>
        <p:spPr bwMode="auto">
          <a:xfrm>
            <a:off x="8317657" y="2404880"/>
            <a:ext cx="55412" cy="0"/>
          </a:xfrm>
          <a:prstGeom prst="line">
            <a:avLst/>
          </a:prstGeom>
          <a:noFill/>
          <a:ln w="0">
            <a:solidFill>
              <a:srgbClr val="000000"/>
            </a:solidFill>
            <a:round/>
            <a:headEnd/>
            <a:tailEnd/>
          </a:ln>
        </p:spPr>
        <p:txBody>
          <a:bodyPr/>
          <a:lstStyle/>
          <a:p>
            <a:endParaRPr lang="de-DE" sz="1400"/>
          </a:p>
        </p:txBody>
      </p:sp>
      <p:sp>
        <p:nvSpPr>
          <p:cNvPr id="1563812" name="Line 170"/>
          <p:cNvSpPr>
            <a:spLocks noChangeShapeType="1"/>
          </p:cNvSpPr>
          <p:nvPr/>
        </p:nvSpPr>
        <p:spPr bwMode="auto">
          <a:xfrm>
            <a:off x="8317657" y="2063121"/>
            <a:ext cx="55412" cy="0"/>
          </a:xfrm>
          <a:prstGeom prst="line">
            <a:avLst/>
          </a:prstGeom>
          <a:noFill/>
          <a:ln w="0">
            <a:solidFill>
              <a:srgbClr val="000000"/>
            </a:solidFill>
            <a:round/>
            <a:headEnd/>
            <a:tailEnd/>
          </a:ln>
        </p:spPr>
        <p:txBody>
          <a:bodyPr/>
          <a:lstStyle/>
          <a:p>
            <a:endParaRPr lang="de-DE" sz="1400"/>
          </a:p>
        </p:txBody>
      </p:sp>
      <p:sp>
        <p:nvSpPr>
          <p:cNvPr id="1563813" name="Line 171"/>
          <p:cNvSpPr>
            <a:spLocks noChangeShapeType="1"/>
          </p:cNvSpPr>
          <p:nvPr/>
        </p:nvSpPr>
        <p:spPr bwMode="auto">
          <a:xfrm>
            <a:off x="8317657" y="1712448"/>
            <a:ext cx="55412" cy="0"/>
          </a:xfrm>
          <a:prstGeom prst="line">
            <a:avLst/>
          </a:prstGeom>
          <a:noFill/>
          <a:ln w="0">
            <a:solidFill>
              <a:srgbClr val="000000"/>
            </a:solidFill>
            <a:round/>
            <a:headEnd/>
            <a:tailEnd/>
          </a:ln>
        </p:spPr>
        <p:txBody>
          <a:bodyPr/>
          <a:lstStyle/>
          <a:p>
            <a:endParaRPr lang="de-DE" sz="1400"/>
          </a:p>
        </p:txBody>
      </p:sp>
      <p:sp>
        <p:nvSpPr>
          <p:cNvPr id="1563814" name="Rectangle 172"/>
          <p:cNvSpPr>
            <a:spLocks noChangeArrowheads="1"/>
          </p:cNvSpPr>
          <p:nvPr/>
        </p:nvSpPr>
        <p:spPr bwMode="auto">
          <a:xfrm>
            <a:off x="4993041" y="5094371"/>
            <a:ext cx="99386" cy="215444"/>
          </a:xfrm>
          <a:prstGeom prst="rect">
            <a:avLst/>
          </a:prstGeom>
          <a:noFill/>
          <a:ln w="9525">
            <a:noFill/>
            <a:miter lim="800000"/>
            <a:headEnd/>
            <a:tailEnd/>
          </a:ln>
        </p:spPr>
        <p:txBody>
          <a:bodyPr wrap="none" lIns="0" tIns="0" rIns="0" bIns="0">
            <a:spAutoFit/>
          </a:bodyPr>
          <a:lstStyle/>
          <a:p>
            <a:r>
              <a:rPr lang="de-CH" sz="1400" dirty="0">
                <a:solidFill>
                  <a:srgbClr val="000000"/>
                </a:solidFill>
                <a:latin typeface="Akzidenz Grotesk Light"/>
              </a:rPr>
              <a:t>0</a:t>
            </a:r>
            <a:endParaRPr lang="de-CH" sz="1400" dirty="0"/>
          </a:p>
        </p:txBody>
      </p:sp>
      <p:sp>
        <p:nvSpPr>
          <p:cNvPr id="1563815" name="Rectangle 173"/>
          <p:cNvSpPr>
            <a:spLocks noChangeArrowheads="1"/>
          </p:cNvSpPr>
          <p:nvPr/>
        </p:nvSpPr>
        <p:spPr bwMode="auto">
          <a:xfrm>
            <a:off x="4937627" y="4598079"/>
            <a:ext cx="198772" cy="215444"/>
          </a:xfrm>
          <a:prstGeom prst="rect">
            <a:avLst/>
          </a:prstGeom>
          <a:noFill/>
          <a:ln w="9525">
            <a:noFill/>
            <a:miter lim="800000"/>
            <a:headEnd/>
            <a:tailEnd/>
          </a:ln>
        </p:spPr>
        <p:txBody>
          <a:bodyPr wrap="none" lIns="0" tIns="0" rIns="0" bIns="0">
            <a:spAutoFit/>
          </a:bodyPr>
          <a:lstStyle/>
          <a:p>
            <a:r>
              <a:rPr lang="de-CH" sz="1400" dirty="0">
                <a:solidFill>
                  <a:srgbClr val="000000"/>
                </a:solidFill>
                <a:latin typeface="Akzidenz Grotesk Light"/>
              </a:rPr>
              <a:t>20</a:t>
            </a:r>
            <a:endParaRPr lang="de-CH" sz="1400" dirty="0"/>
          </a:p>
        </p:txBody>
      </p:sp>
      <p:sp>
        <p:nvSpPr>
          <p:cNvPr id="1563816" name="Rectangle 174"/>
          <p:cNvSpPr>
            <a:spLocks noChangeArrowheads="1"/>
          </p:cNvSpPr>
          <p:nvPr/>
        </p:nvSpPr>
        <p:spPr bwMode="auto">
          <a:xfrm>
            <a:off x="4937627" y="4098815"/>
            <a:ext cx="198772" cy="215444"/>
          </a:xfrm>
          <a:prstGeom prst="rect">
            <a:avLst/>
          </a:prstGeom>
          <a:noFill/>
          <a:ln w="9525">
            <a:noFill/>
            <a:miter lim="800000"/>
            <a:headEnd/>
            <a:tailEnd/>
          </a:ln>
        </p:spPr>
        <p:txBody>
          <a:bodyPr wrap="none" lIns="0" tIns="0" rIns="0" bIns="0">
            <a:spAutoFit/>
          </a:bodyPr>
          <a:lstStyle/>
          <a:p>
            <a:r>
              <a:rPr lang="de-CH" sz="1400" dirty="0">
                <a:solidFill>
                  <a:srgbClr val="000000"/>
                </a:solidFill>
                <a:latin typeface="Akzidenz Grotesk Light"/>
              </a:rPr>
              <a:t>40</a:t>
            </a:r>
            <a:endParaRPr lang="de-CH" sz="1400" dirty="0"/>
          </a:p>
        </p:txBody>
      </p:sp>
      <p:sp>
        <p:nvSpPr>
          <p:cNvPr id="1563817" name="Rectangle 175"/>
          <p:cNvSpPr>
            <a:spLocks noChangeArrowheads="1"/>
          </p:cNvSpPr>
          <p:nvPr/>
        </p:nvSpPr>
        <p:spPr bwMode="auto">
          <a:xfrm>
            <a:off x="4937627" y="3602521"/>
            <a:ext cx="198772" cy="215444"/>
          </a:xfrm>
          <a:prstGeom prst="rect">
            <a:avLst/>
          </a:prstGeom>
          <a:noFill/>
          <a:ln w="9525">
            <a:noFill/>
            <a:miter lim="800000"/>
            <a:headEnd/>
            <a:tailEnd/>
          </a:ln>
        </p:spPr>
        <p:txBody>
          <a:bodyPr wrap="none" lIns="0" tIns="0" rIns="0" bIns="0">
            <a:spAutoFit/>
          </a:bodyPr>
          <a:lstStyle/>
          <a:p>
            <a:r>
              <a:rPr lang="de-CH" sz="1400" dirty="0">
                <a:solidFill>
                  <a:srgbClr val="000000"/>
                </a:solidFill>
                <a:latin typeface="Akzidenz Grotesk Light"/>
              </a:rPr>
              <a:t>60</a:t>
            </a:r>
            <a:endParaRPr lang="de-CH" sz="1400" dirty="0"/>
          </a:p>
        </p:txBody>
      </p:sp>
      <p:sp>
        <p:nvSpPr>
          <p:cNvPr id="1563818" name="Rectangle 176"/>
          <p:cNvSpPr>
            <a:spLocks noChangeArrowheads="1"/>
          </p:cNvSpPr>
          <p:nvPr/>
        </p:nvSpPr>
        <p:spPr bwMode="auto">
          <a:xfrm>
            <a:off x="4937627" y="3106229"/>
            <a:ext cx="198772" cy="215444"/>
          </a:xfrm>
          <a:prstGeom prst="rect">
            <a:avLst/>
          </a:prstGeom>
          <a:noFill/>
          <a:ln w="9525">
            <a:noFill/>
            <a:miter lim="800000"/>
            <a:headEnd/>
            <a:tailEnd/>
          </a:ln>
        </p:spPr>
        <p:txBody>
          <a:bodyPr wrap="none" lIns="0" tIns="0" rIns="0" bIns="0">
            <a:spAutoFit/>
          </a:bodyPr>
          <a:lstStyle/>
          <a:p>
            <a:r>
              <a:rPr lang="de-CH" sz="1400" dirty="0">
                <a:solidFill>
                  <a:srgbClr val="000000"/>
                </a:solidFill>
                <a:latin typeface="Akzidenz Grotesk Light"/>
              </a:rPr>
              <a:t>80</a:t>
            </a:r>
            <a:endParaRPr lang="de-CH" sz="1400" dirty="0"/>
          </a:p>
        </p:txBody>
      </p:sp>
      <p:sp>
        <p:nvSpPr>
          <p:cNvPr id="1563819" name="Rectangle 177"/>
          <p:cNvSpPr>
            <a:spLocks noChangeArrowheads="1"/>
          </p:cNvSpPr>
          <p:nvPr/>
        </p:nvSpPr>
        <p:spPr bwMode="auto">
          <a:xfrm>
            <a:off x="4884431" y="2609935"/>
            <a:ext cx="298159" cy="215444"/>
          </a:xfrm>
          <a:prstGeom prst="rect">
            <a:avLst/>
          </a:prstGeom>
          <a:noFill/>
          <a:ln w="9525">
            <a:noFill/>
            <a:miter lim="800000"/>
            <a:headEnd/>
            <a:tailEnd/>
          </a:ln>
        </p:spPr>
        <p:txBody>
          <a:bodyPr wrap="none" lIns="0" tIns="0" rIns="0" bIns="0">
            <a:spAutoFit/>
          </a:bodyPr>
          <a:lstStyle/>
          <a:p>
            <a:r>
              <a:rPr lang="de-CH" sz="1400" dirty="0">
                <a:solidFill>
                  <a:srgbClr val="000000"/>
                </a:solidFill>
                <a:latin typeface="Akzidenz Grotesk Light"/>
              </a:rPr>
              <a:t>100</a:t>
            </a:r>
            <a:endParaRPr lang="de-CH" sz="1400" dirty="0"/>
          </a:p>
        </p:txBody>
      </p:sp>
      <p:sp>
        <p:nvSpPr>
          <p:cNvPr id="1563820" name="Rectangle 178"/>
          <p:cNvSpPr>
            <a:spLocks noChangeArrowheads="1"/>
          </p:cNvSpPr>
          <p:nvPr/>
        </p:nvSpPr>
        <p:spPr bwMode="auto">
          <a:xfrm>
            <a:off x="4884431" y="2113643"/>
            <a:ext cx="298159" cy="215444"/>
          </a:xfrm>
          <a:prstGeom prst="rect">
            <a:avLst/>
          </a:prstGeom>
          <a:noFill/>
          <a:ln w="9525">
            <a:noFill/>
            <a:miter lim="800000"/>
            <a:headEnd/>
            <a:tailEnd/>
          </a:ln>
        </p:spPr>
        <p:txBody>
          <a:bodyPr wrap="none" lIns="0" tIns="0" rIns="0" bIns="0">
            <a:spAutoFit/>
          </a:bodyPr>
          <a:lstStyle/>
          <a:p>
            <a:r>
              <a:rPr lang="de-CH" sz="1400" dirty="0">
                <a:solidFill>
                  <a:srgbClr val="000000"/>
                </a:solidFill>
                <a:latin typeface="Akzidenz Grotesk Light"/>
              </a:rPr>
              <a:t>120</a:t>
            </a:r>
            <a:endParaRPr lang="de-CH" sz="1400" dirty="0"/>
          </a:p>
        </p:txBody>
      </p:sp>
      <p:sp>
        <p:nvSpPr>
          <p:cNvPr id="1563821" name="Rectangle 179"/>
          <p:cNvSpPr>
            <a:spLocks noChangeArrowheads="1"/>
          </p:cNvSpPr>
          <p:nvPr/>
        </p:nvSpPr>
        <p:spPr bwMode="auto">
          <a:xfrm>
            <a:off x="4884431" y="1614379"/>
            <a:ext cx="298159" cy="215444"/>
          </a:xfrm>
          <a:prstGeom prst="rect">
            <a:avLst/>
          </a:prstGeom>
          <a:noFill/>
          <a:ln w="9525">
            <a:noFill/>
            <a:miter lim="800000"/>
            <a:headEnd/>
            <a:tailEnd/>
          </a:ln>
        </p:spPr>
        <p:txBody>
          <a:bodyPr wrap="none" lIns="0" tIns="0" rIns="0" bIns="0">
            <a:spAutoFit/>
          </a:bodyPr>
          <a:lstStyle/>
          <a:p>
            <a:r>
              <a:rPr lang="de-CH" sz="1400" dirty="0">
                <a:solidFill>
                  <a:srgbClr val="000000"/>
                </a:solidFill>
                <a:latin typeface="Akzidenz Grotesk Light"/>
              </a:rPr>
              <a:t>140</a:t>
            </a:r>
            <a:endParaRPr lang="de-CH" sz="1400" dirty="0"/>
          </a:p>
        </p:txBody>
      </p:sp>
      <p:sp>
        <p:nvSpPr>
          <p:cNvPr id="1563822" name="Rectangle 180"/>
          <p:cNvSpPr>
            <a:spLocks noChangeArrowheads="1"/>
          </p:cNvSpPr>
          <p:nvPr/>
        </p:nvSpPr>
        <p:spPr bwMode="auto">
          <a:xfrm>
            <a:off x="5351067" y="5258149"/>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1</a:t>
            </a:r>
            <a:endParaRPr lang="de-CH" sz="1400"/>
          </a:p>
        </p:txBody>
      </p:sp>
      <p:sp>
        <p:nvSpPr>
          <p:cNvPr id="1563823" name="Rectangle 181"/>
          <p:cNvSpPr>
            <a:spLocks noChangeArrowheads="1"/>
          </p:cNvSpPr>
          <p:nvPr/>
        </p:nvSpPr>
        <p:spPr bwMode="auto">
          <a:xfrm>
            <a:off x="5656948" y="5258149"/>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2</a:t>
            </a:r>
            <a:endParaRPr lang="de-CH" sz="1400"/>
          </a:p>
        </p:txBody>
      </p:sp>
      <p:sp>
        <p:nvSpPr>
          <p:cNvPr id="1563824" name="Rectangle 182"/>
          <p:cNvSpPr>
            <a:spLocks noChangeArrowheads="1"/>
          </p:cNvSpPr>
          <p:nvPr/>
        </p:nvSpPr>
        <p:spPr bwMode="auto">
          <a:xfrm>
            <a:off x="5973912" y="5258149"/>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3</a:t>
            </a:r>
            <a:endParaRPr lang="de-CH" sz="1400"/>
          </a:p>
        </p:txBody>
      </p:sp>
      <p:sp>
        <p:nvSpPr>
          <p:cNvPr id="1563825" name="Rectangle 183"/>
          <p:cNvSpPr>
            <a:spLocks noChangeArrowheads="1"/>
          </p:cNvSpPr>
          <p:nvPr/>
        </p:nvSpPr>
        <p:spPr bwMode="auto">
          <a:xfrm>
            <a:off x="6282011" y="5258149"/>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4</a:t>
            </a:r>
            <a:endParaRPr lang="de-CH" sz="1400"/>
          </a:p>
        </p:txBody>
      </p:sp>
      <p:sp>
        <p:nvSpPr>
          <p:cNvPr id="1563826" name="Rectangle 184"/>
          <p:cNvSpPr>
            <a:spLocks noChangeArrowheads="1"/>
          </p:cNvSpPr>
          <p:nvPr/>
        </p:nvSpPr>
        <p:spPr bwMode="auto">
          <a:xfrm>
            <a:off x="6587893" y="5258149"/>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5</a:t>
            </a:r>
            <a:endParaRPr lang="de-CH" sz="1400"/>
          </a:p>
        </p:txBody>
      </p:sp>
      <p:sp>
        <p:nvSpPr>
          <p:cNvPr id="1563827" name="Rectangle 185"/>
          <p:cNvSpPr>
            <a:spLocks noChangeArrowheads="1"/>
          </p:cNvSpPr>
          <p:nvPr/>
        </p:nvSpPr>
        <p:spPr bwMode="auto">
          <a:xfrm>
            <a:off x="6895991" y="5258149"/>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6</a:t>
            </a:r>
            <a:endParaRPr lang="de-CH" sz="1400"/>
          </a:p>
        </p:txBody>
      </p:sp>
      <p:sp>
        <p:nvSpPr>
          <p:cNvPr id="1563828" name="Rectangle 186"/>
          <p:cNvSpPr>
            <a:spLocks noChangeArrowheads="1"/>
          </p:cNvSpPr>
          <p:nvPr/>
        </p:nvSpPr>
        <p:spPr bwMode="auto">
          <a:xfrm>
            <a:off x="7201872" y="5258149"/>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7</a:t>
            </a:r>
            <a:endParaRPr lang="de-CH" sz="1400"/>
          </a:p>
        </p:txBody>
      </p:sp>
      <p:sp>
        <p:nvSpPr>
          <p:cNvPr id="1563829" name="Rectangle 187"/>
          <p:cNvSpPr>
            <a:spLocks noChangeArrowheads="1"/>
          </p:cNvSpPr>
          <p:nvPr/>
        </p:nvSpPr>
        <p:spPr bwMode="auto">
          <a:xfrm>
            <a:off x="7518837" y="5258149"/>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8</a:t>
            </a:r>
            <a:endParaRPr lang="de-CH" sz="1400"/>
          </a:p>
        </p:txBody>
      </p:sp>
      <p:sp>
        <p:nvSpPr>
          <p:cNvPr id="1563830" name="Rectangle 188"/>
          <p:cNvSpPr>
            <a:spLocks noChangeArrowheads="1"/>
          </p:cNvSpPr>
          <p:nvPr/>
        </p:nvSpPr>
        <p:spPr bwMode="auto">
          <a:xfrm>
            <a:off x="7824719" y="5258149"/>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9</a:t>
            </a:r>
            <a:endParaRPr lang="de-CH" sz="1400"/>
          </a:p>
        </p:txBody>
      </p:sp>
      <p:sp>
        <p:nvSpPr>
          <p:cNvPr id="1563831" name="Rectangle 189"/>
          <p:cNvSpPr>
            <a:spLocks noChangeArrowheads="1"/>
          </p:cNvSpPr>
          <p:nvPr/>
        </p:nvSpPr>
        <p:spPr bwMode="auto">
          <a:xfrm>
            <a:off x="8106219" y="5258149"/>
            <a:ext cx="198772"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10</a:t>
            </a:r>
            <a:endParaRPr lang="de-CH" sz="1400"/>
          </a:p>
        </p:txBody>
      </p:sp>
      <p:sp>
        <p:nvSpPr>
          <p:cNvPr id="196" name="Rectangle 93"/>
          <p:cNvSpPr>
            <a:spLocks noChangeArrowheads="1"/>
          </p:cNvSpPr>
          <p:nvPr/>
        </p:nvSpPr>
        <p:spPr bwMode="auto">
          <a:xfrm>
            <a:off x="8458594" y="5115173"/>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0</a:t>
            </a:r>
            <a:endParaRPr lang="de-CH" sz="1400"/>
          </a:p>
        </p:txBody>
      </p:sp>
      <p:sp>
        <p:nvSpPr>
          <p:cNvPr id="197" name="Rectangle 94"/>
          <p:cNvSpPr>
            <a:spLocks noChangeArrowheads="1"/>
          </p:cNvSpPr>
          <p:nvPr/>
        </p:nvSpPr>
        <p:spPr bwMode="auto">
          <a:xfrm>
            <a:off x="8458594" y="4764499"/>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1</a:t>
            </a:r>
            <a:endParaRPr lang="de-CH" sz="1400"/>
          </a:p>
        </p:txBody>
      </p:sp>
      <p:sp>
        <p:nvSpPr>
          <p:cNvPr id="198" name="Rectangle 95"/>
          <p:cNvSpPr>
            <a:spLocks noChangeArrowheads="1"/>
          </p:cNvSpPr>
          <p:nvPr/>
        </p:nvSpPr>
        <p:spPr bwMode="auto">
          <a:xfrm>
            <a:off x="8458594" y="4422741"/>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2</a:t>
            </a:r>
            <a:endParaRPr lang="de-CH" sz="1400"/>
          </a:p>
        </p:txBody>
      </p:sp>
      <p:sp>
        <p:nvSpPr>
          <p:cNvPr id="199" name="Rectangle 96"/>
          <p:cNvSpPr>
            <a:spLocks noChangeArrowheads="1"/>
          </p:cNvSpPr>
          <p:nvPr/>
        </p:nvSpPr>
        <p:spPr bwMode="auto">
          <a:xfrm>
            <a:off x="8458594" y="4072068"/>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3</a:t>
            </a:r>
            <a:endParaRPr lang="de-CH" sz="1400"/>
          </a:p>
        </p:txBody>
      </p:sp>
      <p:sp>
        <p:nvSpPr>
          <p:cNvPr id="200" name="Rectangle 97"/>
          <p:cNvSpPr>
            <a:spLocks noChangeArrowheads="1"/>
          </p:cNvSpPr>
          <p:nvPr/>
        </p:nvSpPr>
        <p:spPr bwMode="auto">
          <a:xfrm>
            <a:off x="8458594" y="3733281"/>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4</a:t>
            </a:r>
            <a:endParaRPr lang="de-CH" sz="1400"/>
          </a:p>
        </p:txBody>
      </p:sp>
      <p:sp>
        <p:nvSpPr>
          <p:cNvPr id="201" name="Rectangle 98"/>
          <p:cNvSpPr>
            <a:spLocks noChangeArrowheads="1"/>
          </p:cNvSpPr>
          <p:nvPr/>
        </p:nvSpPr>
        <p:spPr bwMode="auto">
          <a:xfrm>
            <a:off x="8458594" y="3382607"/>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5</a:t>
            </a:r>
            <a:endParaRPr lang="de-CH" sz="1400"/>
          </a:p>
        </p:txBody>
      </p:sp>
      <p:sp>
        <p:nvSpPr>
          <p:cNvPr id="202" name="Rectangle 99"/>
          <p:cNvSpPr>
            <a:spLocks noChangeArrowheads="1"/>
          </p:cNvSpPr>
          <p:nvPr/>
        </p:nvSpPr>
        <p:spPr bwMode="auto">
          <a:xfrm>
            <a:off x="8458594" y="3028960"/>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6</a:t>
            </a:r>
            <a:endParaRPr lang="de-CH" sz="1400"/>
          </a:p>
        </p:txBody>
      </p:sp>
      <p:sp>
        <p:nvSpPr>
          <p:cNvPr id="203" name="Rectangle 100"/>
          <p:cNvSpPr>
            <a:spLocks noChangeArrowheads="1"/>
          </p:cNvSpPr>
          <p:nvPr/>
        </p:nvSpPr>
        <p:spPr bwMode="auto">
          <a:xfrm>
            <a:off x="8458594" y="2690173"/>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7</a:t>
            </a:r>
            <a:endParaRPr lang="de-CH" sz="1400"/>
          </a:p>
        </p:txBody>
      </p:sp>
      <p:sp>
        <p:nvSpPr>
          <p:cNvPr id="204" name="Rectangle 101"/>
          <p:cNvSpPr>
            <a:spLocks noChangeArrowheads="1"/>
          </p:cNvSpPr>
          <p:nvPr/>
        </p:nvSpPr>
        <p:spPr bwMode="auto">
          <a:xfrm>
            <a:off x="8458594" y="2339499"/>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8</a:t>
            </a:r>
            <a:endParaRPr lang="de-CH" sz="1400"/>
          </a:p>
        </p:txBody>
      </p:sp>
      <p:sp>
        <p:nvSpPr>
          <p:cNvPr id="205" name="Rectangle 102"/>
          <p:cNvSpPr>
            <a:spLocks noChangeArrowheads="1"/>
          </p:cNvSpPr>
          <p:nvPr/>
        </p:nvSpPr>
        <p:spPr bwMode="auto">
          <a:xfrm>
            <a:off x="8458594" y="2000712"/>
            <a:ext cx="99386"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9</a:t>
            </a:r>
            <a:endParaRPr lang="de-CH" sz="1400"/>
          </a:p>
        </p:txBody>
      </p:sp>
      <p:sp>
        <p:nvSpPr>
          <p:cNvPr id="206" name="Rectangle 103"/>
          <p:cNvSpPr>
            <a:spLocks noChangeArrowheads="1"/>
          </p:cNvSpPr>
          <p:nvPr/>
        </p:nvSpPr>
        <p:spPr bwMode="auto">
          <a:xfrm>
            <a:off x="8458594" y="1650039"/>
            <a:ext cx="198772" cy="215444"/>
          </a:xfrm>
          <a:prstGeom prst="rect">
            <a:avLst/>
          </a:prstGeom>
          <a:noFill/>
          <a:ln w="9525">
            <a:noFill/>
            <a:miter lim="800000"/>
            <a:headEnd/>
            <a:tailEnd/>
          </a:ln>
        </p:spPr>
        <p:txBody>
          <a:bodyPr wrap="none" lIns="0" tIns="0" rIns="0" bIns="0">
            <a:spAutoFit/>
          </a:bodyPr>
          <a:lstStyle/>
          <a:p>
            <a:r>
              <a:rPr lang="de-CH" sz="1400">
                <a:solidFill>
                  <a:srgbClr val="000000"/>
                </a:solidFill>
                <a:latin typeface="Akzidenz Grotesk Light"/>
              </a:rPr>
              <a:t>10</a:t>
            </a:r>
            <a:endParaRPr lang="de-CH" sz="1400"/>
          </a:p>
        </p:txBody>
      </p:sp>
      <p:sp>
        <p:nvSpPr>
          <p:cNvPr id="264" name="Line 74"/>
          <p:cNvSpPr>
            <a:spLocks noChangeShapeType="1"/>
          </p:cNvSpPr>
          <p:nvPr/>
        </p:nvSpPr>
        <p:spPr bwMode="auto">
          <a:xfrm>
            <a:off x="6892638" y="5079163"/>
            <a:ext cx="26599" cy="0"/>
          </a:xfrm>
          <a:prstGeom prst="line">
            <a:avLst/>
          </a:prstGeom>
          <a:noFill/>
          <a:ln w="0">
            <a:solidFill>
              <a:srgbClr val="000000"/>
            </a:solidFill>
            <a:round/>
            <a:headEnd/>
            <a:tailEnd/>
          </a:ln>
        </p:spPr>
        <p:txBody>
          <a:bodyPr/>
          <a:lstStyle/>
          <a:p>
            <a:endParaRPr lang="de-DE" sz="1400"/>
          </a:p>
        </p:txBody>
      </p:sp>
      <p:sp>
        <p:nvSpPr>
          <p:cNvPr id="265" name="Rectangle 129"/>
          <p:cNvSpPr>
            <a:spLocks noChangeArrowheads="1"/>
          </p:cNvSpPr>
          <p:nvPr/>
        </p:nvSpPr>
        <p:spPr bwMode="auto">
          <a:xfrm>
            <a:off x="5343041" y="4135213"/>
            <a:ext cx="127644" cy="1052022"/>
          </a:xfrm>
          <a:prstGeom prst="rect">
            <a:avLst/>
          </a:prstGeom>
          <a:solidFill>
            <a:schemeClr val="accent4"/>
          </a:solidFill>
          <a:ln w="6350">
            <a:noFill/>
            <a:miter lim="800000"/>
            <a:headEnd/>
            <a:tailEnd/>
          </a:ln>
        </p:spPr>
        <p:txBody>
          <a:bodyPr/>
          <a:lstStyle/>
          <a:p>
            <a:endParaRPr lang="de-DE" sz="1400"/>
          </a:p>
        </p:txBody>
      </p:sp>
      <p:sp>
        <p:nvSpPr>
          <p:cNvPr id="266" name="Rectangle 131"/>
          <p:cNvSpPr>
            <a:spLocks noChangeArrowheads="1"/>
          </p:cNvSpPr>
          <p:nvPr/>
        </p:nvSpPr>
        <p:spPr bwMode="auto">
          <a:xfrm>
            <a:off x="5960528" y="4102817"/>
            <a:ext cx="127644" cy="37024"/>
          </a:xfrm>
          <a:prstGeom prst="rect">
            <a:avLst/>
          </a:prstGeom>
          <a:solidFill>
            <a:schemeClr val="accent1"/>
          </a:solidFill>
          <a:ln w="6350">
            <a:noFill/>
            <a:miter lim="800000"/>
            <a:headEnd/>
            <a:tailEnd/>
          </a:ln>
        </p:spPr>
        <p:txBody>
          <a:bodyPr/>
          <a:lstStyle/>
          <a:p>
            <a:endParaRPr lang="de-DE" sz="1400"/>
          </a:p>
        </p:txBody>
      </p:sp>
      <p:sp>
        <p:nvSpPr>
          <p:cNvPr id="267" name="Rectangle 132"/>
          <p:cNvSpPr>
            <a:spLocks noChangeArrowheads="1"/>
          </p:cNvSpPr>
          <p:nvPr/>
        </p:nvSpPr>
        <p:spPr bwMode="auto">
          <a:xfrm>
            <a:off x="6269662" y="4072393"/>
            <a:ext cx="127644" cy="62407"/>
          </a:xfrm>
          <a:prstGeom prst="rect">
            <a:avLst/>
          </a:prstGeom>
          <a:solidFill>
            <a:schemeClr val="accent1"/>
          </a:solidFill>
          <a:ln w="6350">
            <a:noFill/>
            <a:miter lim="800000"/>
            <a:headEnd/>
            <a:tailEnd/>
          </a:ln>
        </p:spPr>
        <p:txBody>
          <a:bodyPr/>
          <a:lstStyle/>
          <a:p>
            <a:endParaRPr lang="de-DE" sz="1400"/>
          </a:p>
        </p:txBody>
      </p:sp>
      <p:sp>
        <p:nvSpPr>
          <p:cNvPr id="268" name="Rectangle 133"/>
          <p:cNvSpPr>
            <a:spLocks noChangeArrowheads="1"/>
          </p:cNvSpPr>
          <p:nvPr/>
        </p:nvSpPr>
        <p:spPr bwMode="auto">
          <a:xfrm>
            <a:off x="6577760" y="4048619"/>
            <a:ext cx="127644" cy="86181"/>
          </a:xfrm>
          <a:prstGeom prst="rect">
            <a:avLst/>
          </a:prstGeom>
          <a:solidFill>
            <a:schemeClr val="accent1"/>
          </a:solidFill>
          <a:ln w="6350">
            <a:noFill/>
            <a:miter lim="800000"/>
            <a:headEnd/>
            <a:tailEnd/>
          </a:ln>
        </p:spPr>
        <p:txBody>
          <a:bodyPr/>
          <a:lstStyle/>
          <a:p>
            <a:endParaRPr lang="de-DE" sz="1400"/>
          </a:p>
        </p:txBody>
      </p:sp>
      <p:sp>
        <p:nvSpPr>
          <p:cNvPr id="269" name="Rectangle 134"/>
          <p:cNvSpPr>
            <a:spLocks noChangeArrowheads="1"/>
          </p:cNvSpPr>
          <p:nvPr/>
        </p:nvSpPr>
        <p:spPr bwMode="auto">
          <a:xfrm>
            <a:off x="6883643" y="4024844"/>
            <a:ext cx="127644" cy="110369"/>
          </a:xfrm>
          <a:prstGeom prst="rect">
            <a:avLst/>
          </a:prstGeom>
          <a:solidFill>
            <a:schemeClr val="accent1"/>
          </a:solidFill>
          <a:ln w="6350">
            <a:noFill/>
            <a:miter lim="800000"/>
            <a:headEnd/>
            <a:tailEnd/>
          </a:ln>
        </p:spPr>
        <p:txBody>
          <a:bodyPr/>
          <a:lstStyle/>
          <a:p>
            <a:endParaRPr lang="de-DE" sz="1400"/>
          </a:p>
        </p:txBody>
      </p:sp>
      <p:sp>
        <p:nvSpPr>
          <p:cNvPr id="270" name="Rectangle 135"/>
          <p:cNvSpPr>
            <a:spLocks noChangeArrowheads="1"/>
          </p:cNvSpPr>
          <p:nvPr/>
        </p:nvSpPr>
        <p:spPr bwMode="auto">
          <a:xfrm>
            <a:off x="7191740" y="3989183"/>
            <a:ext cx="127644" cy="146030"/>
          </a:xfrm>
          <a:prstGeom prst="rect">
            <a:avLst/>
          </a:prstGeom>
          <a:solidFill>
            <a:schemeClr val="accent1"/>
          </a:solidFill>
          <a:ln w="6350">
            <a:noFill/>
            <a:miter lim="800000"/>
            <a:headEnd/>
            <a:tailEnd/>
          </a:ln>
        </p:spPr>
        <p:txBody>
          <a:bodyPr/>
          <a:lstStyle/>
          <a:p>
            <a:endParaRPr lang="de-DE" sz="1400"/>
          </a:p>
        </p:txBody>
      </p:sp>
      <p:sp>
        <p:nvSpPr>
          <p:cNvPr id="271" name="Rectangle 136"/>
          <p:cNvSpPr>
            <a:spLocks noChangeArrowheads="1"/>
          </p:cNvSpPr>
          <p:nvPr/>
        </p:nvSpPr>
        <p:spPr bwMode="auto">
          <a:xfrm>
            <a:off x="7499840" y="3953521"/>
            <a:ext cx="127644" cy="181693"/>
          </a:xfrm>
          <a:prstGeom prst="rect">
            <a:avLst/>
          </a:prstGeom>
          <a:solidFill>
            <a:schemeClr val="accent1"/>
          </a:solidFill>
          <a:ln w="6350">
            <a:noFill/>
            <a:miter lim="800000"/>
            <a:headEnd/>
            <a:tailEnd/>
          </a:ln>
        </p:spPr>
        <p:txBody>
          <a:bodyPr/>
          <a:lstStyle/>
          <a:p>
            <a:endParaRPr lang="de-DE" sz="1400"/>
          </a:p>
        </p:txBody>
      </p:sp>
      <p:sp>
        <p:nvSpPr>
          <p:cNvPr id="272" name="Rectangle 137"/>
          <p:cNvSpPr>
            <a:spLocks noChangeArrowheads="1"/>
          </p:cNvSpPr>
          <p:nvPr/>
        </p:nvSpPr>
        <p:spPr bwMode="auto">
          <a:xfrm>
            <a:off x="7814586" y="3914886"/>
            <a:ext cx="127644" cy="220328"/>
          </a:xfrm>
          <a:prstGeom prst="rect">
            <a:avLst/>
          </a:prstGeom>
          <a:solidFill>
            <a:schemeClr val="accent1"/>
          </a:solidFill>
          <a:ln w="6350">
            <a:noFill/>
            <a:miter lim="800000"/>
            <a:headEnd/>
            <a:tailEnd/>
          </a:ln>
        </p:spPr>
        <p:txBody>
          <a:bodyPr/>
          <a:lstStyle/>
          <a:p>
            <a:endParaRPr lang="de-DE" sz="1400"/>
          </a:p>
        </p:txBody>
      </p:sp>
      <p:sp>
        <p:nvSpPr>
          <p:cNvPr id="273" name="Rectangle 138"/>
          <p:cNvSpPr>
            <a:spLocks noChangeArrowheads="1"/>
          </p:cNvSpPr>
          <p:nvPr/>
        </p:nvSpPr>
        <p:spPr bwMode="auto">
          <a:xfrm>
            <a:off x="8122685" y="3879225"/>
            <a:ext cx="127644" cy="255989"/>
          </a:xfrm>
          <a:prstGeom prst="rect">
            <a:avLst/>
          </a:prstGeom>
          <a:solidFill>
            <a:schemeClr val="accent1"/>
          </a:solidFill>
          <a:ln w="6350">
            <a:noFill/>
            <a:miter lim="800000"/>
            <a:headEnd/>
            <a:tailEnd/>
          </a:ln>
        </p:spPr>
        <p:txBody>
          <a:bodyPr/>
          <a:lstStyle/>
          <a:p>
            <a:endParaRPr lang="de-DE" sz="1400"/>
          </a:p>
        </p:txBody>
      </p:sp>
      <p:sp>
        <p:nvSpPr>
          <p:cNvPr id="274" name="Rectangle 129"/>
          <p:cNvSpPr>
            <a:spLocks noChangeArrowheads="1"/>
          </p:cNvSpPr>
          <p:nvPr/>
        </p:nvSpPr>
        <p:spPr bwMode="auto">
          <a:xfrm>
            <a:off x="5650794" y="4135213"/>
            <a:ext cx="127644" cy="1052022"/>
          </a:xfrm>
          <a:prstGeom prst="rect">
            <a:avLst/>
          </a:prstGeom>
          <a:solidFill>
            <a:schemeClr val="accent4"/>
          </a:solidFill>
          <a:ln w="6350">
            <a:noFill/>
            <a:miter lim="800000"/>
            <a:headEnd/>
            <a:tailEnd/>
          </a:ln>
        </p:spPr>
        <p:txBody>
          <a:bodyPr/>
          <a:lstStyle/>
          <a:p>
            <a:endParaRPr lang="de-DE" sz="1400"/>
          </a:p>
        </p:txBody>
      </p:sp>
      <p:sp>
        <p:nvSpPr>
          <p:cNvPr id="275" name="Rectangle 132"/>
          <p:cNvSpPr>
            <a:spLocks noChangeArrowheads="1"/>
          </p:cNvSpPr>
          <p:nvPr/>
        </p:nvSpPr>
        <p:spPr bwMode="auto">
          <a:xfrm>
            <a:off x="5650794" y="4121329"/>
            <a:ext cx="127644" cy="13884"/>
          </a:xfrm>
          <a:prstGeom prst="rect">
            <a:avLst/>
          </a:prstGeom>
          <a:solidFill>
            <a:schemeClr val="accent1"/>
          </a:solidFill>
          <a:ln w="6350">
            <a:noFill/>
            <a:miter lim="800000"/>
            <a:headEnd/>
            <a:tailEnd/>
          </a:ln>
        </p:spPr>
        <p:txBody>
          <a:bodyPr/>
          <a:lstStyle/>
          <a:p>
            <a:endParaRPr lang="de-DE" sz="1400"/>
          </a:p>
        </p:txBody>
      </p:sp>
      <p:sp>
        <p:nvSpPr>
          <p:cNvPr id="276" name="Rectangle 129"/>
          <p:cNvSpPr>
            <a:spLocks noChangeArrowheads="1"/>
          </p:cNvSpPr>
          <p:nvPr/>
        </p:nvSpPr>
        <p:spPr bwMode="auto">
          <a:xfrm>
            <a:off x="5961564" y="4135213"/>
            <a:ext cx="127644" cy="1052022"/>
          </a:xfrm>
          <a:prstGeom prst="rect">
            <a:avLst/>
          </a:prstGeom>
          <a:solidFill>
            <a:schemeClr val="accent4"/>
          </a:solidFill>
          <a:ln w="6350">
            <a:noFill/>
            <a:miter lim="800000"/>
            <a:headEnd/>
            <a:tailEnd/>
          </a:ln>
        </p:spPr>
        <p:txBody>
          <a:bodyPr/>
          <a:lstStyle/>
          <a:p>
            <a:endParaRPr lang="de-DE" sz="1400"/>
          </a:p>
        </p:txBody>
      </p:sp>
      <p:sp>
        <p:nvSpPr>
          <p:cNvPr id="277" name="Rectangle 129"/>
          <p:cNvSpPr>
            <a:spLocks noChangeArrowheads="1"/>
          </p:cNvSpPr>
          <p:nvPr/>
        </p:nvSpPr>
        <p:spPr bwMode="auto">
          <a:xfrm>
            <a:off x="6269662" y="4135213"/>
            <a:ext cx="127644" cy="1052022"/>
          </a:xfrm>
          <a:prstGeom prst="rect">
            <a:avLst/>
          </a:prstGeom>
          <a:solidFill>
            <a:schemeClr val="accent4"/>
          </a:solidFill>
          <a:ln w="6350">
            <a:noFill/>
            <a:miter lim="800000"/>
            <a:headEnd/>
            <a:tailEnd/>
          </a:ln>
        </p:spPr>
        <p:txBody>
          <a:bodyPr/>
          <a:lstStyle/>
          <a:p>
            <a:endParaRPr lang="de-DE" sz="1400"/>
          </a:p>
        </p:txBody>
      </p:sp>
      <p:sp>
        <p:nvSpPr>
          <p:cNvPr id="278" name="Rectangle 129"/>
          <p:cNvSpPr>
            <a:spLocks noChangeArrowheads="1"/>
          </p:cNvSpPr>
          <p:nvPr/>
        </p:nvSpPr>
        <p:spPr bwMode="auto">
          <a:xfrm>
            <a:off x="6577367" y="4135213"/>
            <a:ext cx="127644" cy="1052022"/>
          </a:xfrm>
          <a:prstGeom prst="rect">
            <a:avLst/>
          </a:prstGeom>
          <a:solidFill>
            <a:schemeClr val="accent4"/>
          </a:solidFill>
          <a:ln w="6350">
            <a:noFill/>
            <a:miter lim="800000"/>
            <a:headEnd/>
            <a:tailEnd/>
          </a:ln>
        </p:spPr>
        <p:txBody>
          <a:bodyPr/>
          <a:lstStyle/>
          <a:p>
            <a:endParaRPr lang="de-DE" sz="1400"/>
          </a:p>
        </p:txBody>
      </p:sp>
      <p:sp>
        <p:nvSpPr>
          <p:cNvPr id="279" name="Rectangle 129"/>
          <p:cNvSpPr>
            <a:spLocks noChangeArrowheads="1"/>
          </p:cNvSpPr>
          <p:nvPr/>
        </p:nvSpPr>
        <p:spPr bwMode="auto">
          <a:xfrm>
            <a:off x="6883643" y="4137121"/>
            <a:ext cx="127644" cy="1052022"/>
          </a:xfrm>
          <a:prstGeom prst="rect">
            <a:avLst/>
          </a:prstGeom>
          <a:solidFill>
            <a:schemeClr val="accent4"/>
          </a:solidFill>
          <a:ln w="6350">
            <a:noFill/>
            <a:miter lim="800000"/>
            <a:headEnd/>
            <a:tailEnd/>
          </a:ln>
        </p:spPr>
        <p:txBody>
          <a:bodyPr/>
          <a:lstStyle/>
          <a:p>
            <a:endParaRPr lang="de-DE" sz="1400"/>
          </a:p>
        </p:txBody>
      </p:sp>
      <p:sp>
        <p:nvSpPr>
          <p:cNvPr id="280" name="Rectangle 129"/>
          <p:cNvSpPr>
            <a:spLocks noChangeArrowheads="1"/>
          </p:cNvSpPr>
          <p:nvPr/>
        </p:nvSpPr>
        <p:spPr bwMode="auto">
          <a:xfrm>
            <a:off x="7191739" y="4137121"/>
            <a:ext cx="127644" cy="1052022"/>
          </a:xfrm>
          <a:prstGeom prst="rect">
            <a:avLst/>
          </a:prstGeom>
          <a:solidFill>
            <a:schemeClr val="accent4"/>
          </a:solidFill>
          <a:ln w="6350">
            <a:noFill/>
            <a:miter lim="800000"/>
            <a:headEnd/>
            <a:tailEnd/>
          </a:ln>
        </p:spPr>
        <p:txBody>
          <a:bodyPr/>
          <a:lstStyle/>
          <a:p>
            <a:endParaRPr lang="de-DE" sz="1400"/>
          </a:p>
        </p:txBody>
      </p:sp>
      <p:sp>
        <p:nvSpPr>
          <p:cNvPr id="281" name="Rectangle 129"/>
          <p:cNvSpPr>
            <a:spLocks noChangeArrowheads="1"/>
          </p:cNvSpPr>
          <p:nvPr/>
        </p:nvSpPr>
        <p:spPr bwMode="auto">
          <a:xfrm>
            <a:off x="7499840" y="4137121"/>
            <a:ext cx="127644" cy="1052022"/>
          </a:xfrm>
          <a:prstGeom prst="rect">
            <a:avLst/>
          </a:prstGeom>
          <a:solidFill>
            <a:schemeClr val="accent4"/>
          </a:solidFill>
          <a:ln w="6350">
            <a:noFill/>
            <a:miter lim="800000"/>
            <a:headEnd/>
            <a:tailEnd/>
          </a:ln>
        </p:spPr>
        <p:txBody>
          <a:bodyPr/>
          <a:lstStyle/>
          <a:p>
            <a:endParaRPr lang="de-DE" sz="1400"/>
          </a:p>
        </p:txBody>
      </p:sp>
      <p:sp>
        <p:nvSpPr>
          <p:cNvPr id="282" name="Rectangle 129"/>
          <p:cNvSpPr>
            <a:spLocks noChangeArrowheads="1"/>
          </p:cNvSpPr>
          <p:nvPr/>
        </p:nvSpPr>
        <p:spPr bwMode="auto">
          <a:xfrm>
            <a:off x="7814584" y="4137121"/>
            <a:ext cx="127644" cy="1052022"/>
          </a:xfrm>
          <a:prstGeom prst="rect">
            <a:avLst/>
          </a:prstGeom>
          <a:solidFill>
            <a:schemeClr val="accent4"/>
          </a:solidFill>
          <a:ln w="6350">
            <a:noFill/>
            <a:miter lim="800000"/>
            <a:headEnd/>
            <a:tailEnd/>
          </a:ln>
        </p:spPr>
        <p:txBody>
          <a:bodyPr/>
          <a:lstStyle/>
          <a:p>
            <a:endParaRPr lang="de-DE" sz="1400"/>
          </a:p>
        </p:txBody>
      </p:sp>
      <p:sp>
        <p:nvSpPr>
          <p:cNvPr id="283" name="Rectangle 129"/>
          <p:cNvSpPr>
            <a:spLocks noChangeArrowheads="1"/>
          </p:cNvSpPr>
          <p:nvPr/>
        </p:nvSpPr>
        <p:spPr bwMode="auto">
          <a:xfrm>
            <a:off x="8122685" y="4137121"/>
            <a:ext cx="127644" cy="1052022"/>
          </a:xfrm>
          <a:prstGeom prst="rect">
            <a:avLst/>
          </a:prstGeom>
          <a:solidFill>
            <a:schemeClr val="accent4"/>
          </a:solidFill>
          <a:ln w="6350">
            <a:noFill/>
            <a:miter lim="800000"/>
            <a:headEnd/>
            <a:tailEnd/>
          </a:ln>
        </p:spPr>
        <p:txBody>
          <a:bodyPr/>
          <a:lstStyle/>
          <a:p>
            <a:endParaRPr lang="de-DE" sz="1400"/>
          </a:p>
        </p:txBody>
      </p:sp>
      <p:sp>
        <p:nvSpPr>
          <p:cNvPr id="284" name="Rectangle 119"/>
          <p:cNvSpPr>
            <a:spLocks noChangeArrowheads="1"/>
          </p:cNvSpPr>
          <p:nvPr/>
        </p:nvSpPr>
        <p:spPr bwMode="auto">
          <a:xfrm>
            <a:off x="5303538" y="2670867"/>
            <a:ext cx="214637" cy="46789"/>
          </a:xfrm>
          <a:prstGeom prst="rect">
            <a:avLst/>
          </a:prstGeom>
          <a:solidFill>
            <a:schemeClr val="accent1"/>
          </a:solidFill>
          <a:ln w="6350">
            <a:noFill/>
            <a:miter lim="800000"/>
            <a:headEnd/>
            <a:tailEnd/>
          </a:ln>
        </p:spPr>
        <p:txBody>
          <a:bodyPr/>
          <a:lstStyle/>
          <a:p>
            <a:endParaRPr lang="de-DE" sz="1400"/>
          </a:p>
        </p:txBody>
      </p:sp>
      <p:sp>
        <p:nvSpPr>
          <p:cNvPr id="285" name="Rectangle 120"/>
          <p:cNvSpPr>
            <a:spLocks noChangeArrowheads="1"/>
          </p:cNvSpPr>
          <p:nvPr/>
        </p:nvSpPr>
        <p:spPr bwMode="auto">
          <a:xfrm>
            <a:off x="5609052" y="2621822"/>
            <a:ext cx="215004" cy="88418"/>
          </a:xfrm>
          <a:prstGeom prst="rect">
            <a:avLst/>
          </a:prstGeom>
          <a:solidFill>
            <a:schemeClr val="accent1"/>
          </a:solidFill>
          <a:ln w="6350">
            <a:noFill/>
            <a:miter lim="800000"/>
            <a:headEnd/>
            <a:tailEnd/>
          </a:ln>
        </p:spPr>
        <p:txBody>
          <a:bodyPr/>
          <a:lstStyle/>
          <a:p>
            <a:endParaRPr lang="de-DE" sz="1400"/>
          </a:p>
        </p:txBody>
      </p:sp>
      <p:sp>
        <p:nvSpPr>
          <p:cNvPr id="286" name="Rectangle 121"/>
          <p:cNvSpPr>
            <a:spLocks noChangeArrowheads="1"/>
          </p:cNvSpPr>
          <p:nvPr/>
        </p:nvSpPr>
        <p:spPr bwMode="auto">
          <a:xfrm>
            <a:off x="5914934" y="2586161"/>
            <a:ext cx="226086" cy="124080"/>
          </a:xfrm>
          <a:prstGeom prst="rect">
            <a:avLst/>
          </a:prstGeom>
          <a:solidFill>
            <a:schemeClr val="accent1"/>
          </a:solidFill>
          <a:ln w="6350">
            <a:noFill/>
            <a:miter lim="800000"/>
            <a:headEnd/>
            <a:tailEnd/>
          </a:ln>
        </p:spPr>
        <p:txBody>
          <a:bodyPr/>
          <a:lstStyle/>
          <a:p>
            <a:endParaRPr lang="de-DE" sz="1400"/>
          </a:p>
        </p:txBody>
      </p:sp>
      <p:sp>
        <p:nvSpPr>
          <p:cNvPr id="287" name="Rectangle 122"/>
          <p:cNvSpPr>
            <a:spLocks noChangeArrowheads="1"/>
          </p:cNvSpPr>
          <p:nvPr/>
        </p:nvSpPr>
        <p:spPr bwMode="auto">
          <a:xfrm>
            <a:off x="6231898" y="2535641"/>
            <a:ext cx="217221" cy="174599"/>
          </a:xfrm>
          <a:prstGeom prst="rect">
            <a:avLst/>
          </a:prstGeom>
          <a:solidFill>
            <a:schemeClr val="accent1"/>
          </a:solidFill>
          <a:ln w="6350">
            <a:noFill/>
            <a:miter lim="800000"/>
            <a:headEnd/>
            <a:tailEnd/>
          </a:ln>
        </p:spPr>
        <p:txBody>
          <a:bodyPr/>
          <a:lstStyle/>
          <a:p>
            <a:endParaRPr lang="de-DE" sz="1400"/>
          </a:p>
        </p:txBody>
      </p:sp>
      <p:sp>
        <p:nvSpPr>
          <p:cNvPr id="288" name="Rectangle 123"/>
          <p:cNvSpPr>
            <a:spLocks noChangeArrowheads="1"/>
          </p:cNvSpPr>
          <p:nvPr/>
        </p:nvSpPr>
        <p:spPr bwMode="auto">
          <a:xfrm>
            <a:off x="6537780" y="2488092"/>
            <a:ext cx="217221" cy="222148"/>
          </a:xfrm>
          <a:prstGeom prst="rect">
            <a:avLst/>
          </a:prstGeom>
          <a:solidFill>
            <a:schemeClr val="accent1"/>
          </a:solidFill>
          <a:ln w="6350">
            <a:noFill/>
            <a:miter lim="800000"/>
            <a:headEnd/>
            <a:tailEnd/>
          </a:ln>
        </p:spPr>
        <p:txBody>
          <a:bodyPr/>
          <a:lstStyle/>
          <a:p>
            <a:endParaRPr lang="de-DE" sz="1400"/>
          </a:p>
        </p:txBody>
      </p:sp>
      <p:sp>
        <p:nvSpPr>
          <p:cNvPr id="289" name="Rectangle 124"/>
          <p:cNvSpPr>
            <a:spLocks noChangeArrowheads="1"/>
          </p:cNvSpPr>
          <p:nvPr/>
        </p:nvSpPr>
        <p:spPr bwMode="auto">
          <a:xfrm>
            <a:off x="6845878" y="2416768"/>
            <a:ext cx="217221" cy="293473"/>
          </a:xfrm>
          <a:prstGeom prst="rect">
            <a:avLst/>
          </a:prstGeom>
          <a:solidFill>
            <a:schemeClr val="accent1"/>
          </a:solidFill>
          <a:ln w="6350">
            <a:noFill/>
            <a:miter lim="800000"/>
            <a:headEnd/>
            <a:tailEnd/>
          </a:ln>
        </p:spPr>
        <p:txBody>
          <a:bodyPr/>
          <a:lstStyle/>
          <a:p>
            <a:endParaRPr lang="de-DE" sz="1400"/>
          </a:p>
        </p:txBody>
      </p:sp>
      <p:sp>
        <p:nvSpPr>
          <p:cNvPr id="290" name="Rectangle 125"/>
          <p:cNvSpPr>
            <a:spLocks noChangeArrowheads="1"/>
          </p:cNvSpPr>
          <p:nvPr/>
        </p:nvSpPr>
        <p:spPr bwMode="auto">
          <a:xfrm>
            <a:off x="7153976" y="2342472"/>
            <a:ext cx="215005" cy="367769"/>
          </a:xfrm>
          <a:prstGeom prst="rect">
            <a:avLst/>
          </a:prstGeom>
          <a:solidFill>
            <a:schemeClr val="accent1"/>
          </a:solidFill>
          <a:ln w="6350">
            <a:noFill/>
            <a:miter lim="800000"/>
            <a:headEnd/>
            <a:tailEnd/>
          </a:ln>
        </p:spPr>
        <p:txBody>
          <a:bodyPr/>
          <a:lstStyle/>
          <a:p>
            <a:endParaRPr lang="de-DE" sz="1400"/>
          </a:p>
        </p:txBody>
      </p:sp>
      <p:sp>
        <p:nvSpPr>
          <p:cNvPr id="291" name="Rectangle 126"/>
          <p:cNvSpPr>
            <a:spLocks noChangeArrowheads="1"/>
          </p:cNvSpPr>
          <p:nvPr/>
        </p:nvSpPr>
        <p:spPr bwMode="auto">
          <a:xfrm>
            <a:off x="7459857" y="2247374"/>
            <a:ext cx="226086" cy="462867"/>
          </a:xfrm>
          <a:prstGeom prst="rect">
            <a:avLst/>
          </a:prstGeom>
          <a:solidFill>
            <a:schemeClr val="accent1"/>
          </a:solidFill>
          <a:ln w="6350">
            <a:noFill/>
            <a:miter lim="800000"/>
            <a:headEnd/>
            <a:tailEnd/>
          </a:ln>
        </p:spPr>
        <p:txBody>
          <a:bodyPr/>
          <a:lstStyle/>
          <a:p>
            <a:endParaRPr lang="de-DE" sz="1400"/>
          </a:p>
        </p:txBody>
      </p:sp>
      <p:sp>
        <p:nvSpPr>
          <p:cNvPr id="292" name="Rectangle 127"/>
          <p:cNvSpPr>
            <a:spLocks noChangeArrowheads="1"/>
          </p:cNvSpPr>
          <p:nvPr/>
        </p:nvSpPr>
        <p:spPr bwMode="auto">
          <a:xfrm>
            <a:off x="7776823" y="2161192"/>
            <a:ext cx="217221" cy="549048"/>
          </a:xfrm>
          <a:prstGeom prst="rect">
            <a:avLst/>
          </a:prstGeom>
          <a:solidFill>
            <a:schemeClr val="accent1"/>
          </a:solidFill>
          <a:ln w="6350">
            <a:noFill/>
            <a:miter lim="800000"/>
            <a:headEnd/>
            <a:tailEnd/>
          </a:ln>
        </p:spPr>
        <p:txBody>
          <a:bodyPr/>
          <a:lstStyle/>
          <a:p>
            <a:endParaRPr lang="de-DE" sz="1400"/>
          </a:p>
        </p:txBody>
      </p:sp>
      <p:sp>
        <p:nvSpPr>
          <p:cNvPr id="293" name="Rectangle 128"/>
          <p:cNvSpPr>
            <a:spLocks noChangeArrowheads="1"/>
          </p:cNvSpPr>
          <p:nvPr/>
        </p:nvSpPr>
        <p:spPr bwMode="auto">
          <a:xfrm>
            <a:off x="8082704" y="2075009"/>
            <a:ext cx="217221" cy="635232"/>
          </a:xfrm>
          <a:prstGeom prst="rect">
            <a:avLst/>
          </a:prstGeom>
          <a:solidFill>
            <a:schemeClr val="accent1"/>
          </a:solidFill>
          <a:ln w="6350">
            <a:noFill/>
            <a:miter lim="800000"/>
            <a:headEnd/>
            <a:tailEnd/>
          </a:ln>
        </p:spPr>
        <p:txBody>
          <a:bodyPr/>
          <a:lstStyle/>
          <a:p>
            <a:endParaRPr lang="de-DE" sz="1400"/>
          </a:p>
        </p:txBody>
      </p:sp>
      <p:sp>
        <p:nvSpPr>
          <p:cNvPr id="1563654" name="Text Box 7"/>
          <p:cNvSpPr txBox="1">
            <a:spLocks noChangeArrowheads="1"/>
          </p:cNvSpPr>
          <p:nvPr/>
        </p:nvSpPr>
        <p:spPr bwMode="auto">
          <a:xfrm>
            <a:off x="1132266" y="1686209"/>
            <a:ext cx="2505839" cy="338554"/>
          </a:xfrm>
          <a:prstGeom prst="rect">
            <a:avLst/>
          </a:prstGeom>
          <a:noFill/>
          <a:ln w="9525">
            <a:noFill/>
            <a:miter lim="800000"/>
            <a:headEnd/>
            <a:tailEnd/>
          </a:ln>
        </p:spPr>
        <p:txBody>
          <a:bodyPr>
            <a:spAutoFit/>
          </a:bodyPr>
          <a:lstStyle/>
          <a:p>
            <a:pPr>
              <a:spcBef>
                <a:spcPct val="50000"/>
              </a:spcBef>
            </a:pPr>
            <a:r>
              <a:rPr lang="de-CH" sz="1600" dirty="0">
                <a:latin typeface="Arial" charset="0"/>
              </a:rPr>
              <a:t>Non-</a:t>
            </a:r>
            <a:r>
              <a:rPr lang="de-CH" sz="1600" dirty="0" err="1">
                <a:latin typeface="Arial" charset="0"/>
              </a:rPr>
              <a:t>Accreting</a:t>
            </a:r>
            <a:endParaRPr lang="de-CH" sz="1600" dirty="0">
              <a:latin typeface="Arial" charset="0"/>
            </a:endParaRPr>
          </a:p>
        </p:txBody>
      </p:sp>
    </p:spTree>
    <p:custDataLst>
      <p:tags r:id="rId1"/>
    </p:custData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03" name="Picture 3" descr="C:\Users\e2633\AppData\Local\Temp\Bloomberg\temp\bfm23C3.jpg"/>
          <p:cNvPicPr>
            <a:picLocks noChangeAspect="1" noChangeArrowheads="1"/>
          </p:cNvPicPr>
          <p:nvPr/>
        </p:nvPicPr>
        <p:blipFill rotWithShape="1">
          <a:blip r:embed="rId3">
            <a:extLst>
              <a:ext uri="{28A0092B-C50C-407E-A947-70E740481C1C}">
                <a14:useLocalDpi xmlns:a14="http://schemas.microsoft.com/office/drawing/2010/main" val="0"/>
              </a:ext>
            </a:extLst>
          </a:blip>
          <a:srcRect l="18404" t="18927" b="6863"/>
          <a:stretch/>
        </p:blipFill>
        <p:spPr bwMode="auto">
          <a:xfrm>
            <a:off x="709692" y="1300265"/>
            <a:ext cx="6910318" cy="3930554"/>
          </a:xfrm>
          <a:prstGeom prst="rect">
            <a:avLst/>
          </a:prstGeom>
          <a:noFill/>
          <a:extLst>
            <a:ext uri="{909E8E84-426E-40DD-AFC4-6F175D3DCCD1}">
              <a14:hiddenFill xmlns:a14="http://schemas.microsoft.com/office/drawing/2010/main">
                <a:solidFill>
                  <a:srgbClr val="FFFFFF"/>
                </a:solidFill>
              </a14:hiddenFill>
            </a:ext>
          </a:extLst>
        </p:spPr>
      </p:pic>
      <p:sp>
        <p:nvSpPr>
          <p:cNvPr id="1565698" name="Rectangle 2"/>
          <p:cNvSpPr>
            <a:spLocks noGrp="1" noChangeArrowheads="1"/>
          </p:cNvSpPr>
          <p:nvPr>
            <p:ph type="title" idx="4294967295"/>
          </p:nvPr>
        </p:nvSpPr>
        <p:spPr/>
        <p:txBody>
          <a:bodyPr/>
          <a:lstStyle/>
          <a:p>
            <a:pPr eaLnBrk="1" hangingPunct="1"/>
            <a:r>
              <a:rPr lang="de-CH" dirty="0"/>
              <a:t>TIPS</a:t>
            </a:r>
          </a:p>
        </p:txBody>
      </p:sp>
      <p:sp>
        <p:nvSpPr>
          <p:cNvPr id="2" name="Rechteck 1"/>
          <p:cNvSpPr/>
          <p:nvPr/>
        </p:nvSpPr>
        <p:spPr>
          <a:xfrm>
            <a:off x="3916916" y="4708473"/>
            <a:ext cx="1214651" cy="300251"/>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689604" name="Picture 4" descr="C:\Users\e2633\AppData\Local\Temp\Bloomberg\temp\bfm40E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061" b="6303"/>
          <a:stretch/>
        </p:blipFill>
        <p:spPr bwMode="auto">
          <a:xfrm>
            <a:off x="1999404" y="3916902"/>
            <a:ext cx="4572001" cy="1883391"/>
          </a:xfrm>
          <a:prstGeom prst="rect">
            <a:avLst/>
          </a:prstGeom>
          <a:noFill/>
          <a:ln w="57150">
            <a:solidFill>
              <a:schemeClr val="accent4"/>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689604"/>
                                        </p:tgtEl>
                                        <p:attrNameLst>
                                          <p:attrName>style.visibility</p:attrName>
                                        </p:attrNameLst>
                                      </p:cBhvr>
                                      <p:to>
                                        <p:strVal val="visible"/>
                                      </p:to>
                                    </p:set>
                                    <p:anim calcmode="lin" valueType="num">
                                      <p:cBhvr>
                                        <p:cTn id="11" dur="500" fill="hold"/>
                                        <p:tgtEl>
                                          <p:spTgt spid="1689604"/>
                                        </p:tgtEl>
                                        <p:attrNameLst>
                                          <p:attrName>ppt_w</p:attrName>
                                        </p:attrNameLst>
                                      </p:cBhvr>
                                      <p:tavLst>
                                        <p:tav tm="0">
                                          <p:val>
                                            <p:fltVal val="0"/>
                                          </p:val>
                                        </p:tav>
                                        <p:tav tm="100000">
                                          <p:val>
                                            <p:strVal val="#ppt_w"/>
                                          </p:val>
                                        </p:tav>
                                      </p:tavLst>
                                    </p:anim>
                                    <p:anim calcmode="lin" valueType="num">
                                      <p:cBhvr>
                                        <p:cTn id="12" dur="500" fill="hold"/>
                                        <p:tgtEl>
                                          <p:spTgt spid="1689604"/>
                                        </p:tgtEl>
                                        <p:attrNameLst>
                                          <p:attrName>ppt_h</p:attrName>
                                        </p:attrNameLst>
                                      </p:cBhvr>
                                      <p:tavLst>
                                        <p:tav tm="0">
                                          <p:val>
                                            <p:fltVal val="0"/>
                                          </p:val>
                                        </p:tav>
                                        <p:tav tm="100000">
                                          <p:val>
                                            <p:strVal val="#ppt_h"/>
                                          </p:val>
                                        </p:tav>
                                      </p:tavLst>
                                    </p:anim>
                                    <p:animEffect transition="in" filter="fade">
                                      <p:cBhvr>
                                        <p:cTn id="13" dur="500"/>
                                        <p:tgtEl>
                                          <p:spTgt spid="1689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t>How</a:t>
            </a:r>
            <a:r>
              <a:rPr lang="de-CH" dirty="0"/>
              <a:t> </a:t>
            </a:r>
            <a:r>
              <a:rPr lang="de-CH" dirty="0" err="1"/>
              <a:t>big</a:t>
            </a:r>
            <a:r>
              <a:rPr lang="de-CH" dirty="0"/>
              <a:t> </a:t>
            </a:r>
            <a:r>
              <a:rPr lang="de-CH" dirty="0" err="1"/>
              <a:t>is</a:t>
            </a:r>
            <a:r>
              <a:rPr lang="de-CH" dirty="0"/>
              <a:t> </a:t>
            </a:r>
            <a:r>
              <a:rPr lang="de-CH" dirty="0" err="1"/>
              <a:t>the</a:t>
            </a:r>
            <a:r>
              <a:rPr lang="de-CH" dirty="0"/>
              <a:t> </a:t>
            </a:r>
            <a:r>
              <a:rPr lang="de-CH" dirty="0" err="1"/>
              <a:t>bond</a:t>
            </a:r>
            <a:r>
              <a:rPr lang="de-CH" dirty="0"/>
              <a:t> </a:t>
            </a:r>
            <a:r>
              <a:rPr lang="de-CH" dirty="0" err="1"/>
              <a:t>market</a:t>
            </a:r>
            <a:r>
              <a:rPr lang="de-CH" dirty="0"/>
              <a:t>? </a:t>
            </a:r>
            <a:r>
              <a:rPr lang="de-CH" dirty="0" err="1"/>
              <a:t>Huge</a:t>
            </a:r>
            <a:r>
              <a:rPr lang="de-CH" dirty="0"/>
              <a:t>!</a:t>
            </a:r>
          </a:p>
        </p:txBody>
      </p:sp>
      <p:sp>
        <p:nvSpPr>
          <p:cNvPr id="4" name="Rechteck 3"/>
          <p:cNvSpPr/>
          <p:nvPr/>
        </p:nvSpPr>
        <p:spPr>
          <a:xfrm>
            <a:off x="714372" y="1305751"/>
            <a:ext cx="885825" cy="5228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CH" dirty="0"/>
              <a:t>World GDP</a:t>
            </a:r>
          </a:p>
        </p:txBody>
      </p:sp>
      <p:sp>
        <p:nvSpPr>
          <p:cNvPr id="5" name="Rechteck 4"/>
          <p:cNvSpPr/>
          <p:nvPr/>
        </p:nvSpPr>
        <p:spPr>
          <a:xfrm>
            <a:off x="1790696" y="4105475"/>
            <a:ext cx="885825" cy="24286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CH" dirty="0"/>
              <a:t>MSCI World</a:t>
            </a:r>
          </a:p>
        </p:txBody>
      </p:sp>
      <p:sp>
        <p:nvSpPr>
          <p:cNvPr id="6" name="Rechteck 5"/>
          <p:cNvSpPr/>
          <p:nvPr/>
        </p:nvSpPr>
        <p:spPr>
          <a:xfrm>
            <a:off x="4010022" y="3430843"/>
            <a:ext cx="885825" cy="31033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CH" dirty="0" err="1"/>
              <a:t>Barcap</a:t>
            </a:r>
            <a:r>
              <a:rPr lang="de-CH" dirty="0"/>
              <a:t> Global </a:t>
            </a:r>
            <a:r>
              <a:rPr lang="de-CH" dirty="0" err="1"/>
              <a:t>Agg</a:t>
            </a:r>
            <a:endParaRPr lang="de-CH" dirty="0"/>
          </a:p>
        </p:txBody>
      </p:sp>
      <p:sp>
        <p:nvSpPr>
          <p:cNvPr id="7" name="Rechteck 6"/>
          <p:cNvSpPr/>
          <p:nvPr/>
        </p:nvSpPr>
        <p:spPr>
          <a:xfrm>
            <a:off x="4010022" y="3287554"/>
            <a:ext cx="885825" cy="14153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de-CH" sz="800" dirty="0"/>
              <a:t>EMD + HY</a:t>
            </a:r>
          </a:p>
        </p:txBody>
      </p:sp>
      <p:sp>
        <p:nvSpPr>
          <p:cNvPr id="8" name="Rechteck 7"/>
          <p:cNvSpPr/>
          <p:nvPr/>
        </p:nvSpPr>
        <p:spPr>
          <a:xfrm>
            <a:off x="4010022" y="3112079"/>
            <a:ext cx="885825" cy="1754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de-CH" sz="800" dirty="0"/>
              <a:t>ILB</a:t>
            </a:r>
          </a:p>
        </p:txBody>
      </p:sp>
      <p:sp>
        <p:nvSpPr>
          <p:cNvPr id="9" name="Rechteck 8"/>
          <p:cNvSpPr/>
          <p:nvPr/>
        </p:nvSpPr>
        <p:spPr>
          <a:xfrm>
            <a:off x="4010020" y="2400300"/>
            <a:ext cx="885825" cy="7117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de-CH" sz="800" dirty="0"/>
              <a:t>&lt;1 </a:t>
            </a:r>
            <a:r>
              <a:rPr lang="de-CH" sz="800" dirty="0" err="1"/>
              <a:t>year</a:t>
            </a:r>
            <a:br>
              <a:rPr lang="de-CH" sz="800" dirty="0"/>
            </a:br>
            <a:r>
              <a:rPr lang="de-CH" sz="800" dirty="0"/>
              <a:t>&lt; $ 300 </a:t>
            </a:r>
            <a:r>
              <a:rPr lang="de-CH" sz="800" dirty="0" err="1"/>
              <a:t>mio</a:t>
            </a:r>
            <a:endParaRPr lang="de-CH" sz="800" dirty="0"/>
          </a:p>
        </p:txBody>
      </p:sp>
      <p:sp>
        <p:nvSpPr>
          <p:cNvPr id="11" name="Textfeld 10"/>
          <p:cNvSpPr txBox="1"/>
          <p:nvPr/>
        </p:nvSpPr>
        <p:spPr>
          <a:xfrm>
            <a:off x="704849" y="1047750"/>
            <a:ext cx="885824" cy="261610"/>
          </a:xfrm>
          <a:prstGeom prst="rect">
            <a:avLst/>
          </a:prstGeom>
          <a:noFill/>
        </p:spPr>
        <p:txBody>
          <a:bodyPr wrap="square" lIns="0" rIns="0" rtlCol="0">
            <a:spAutoFit/>
          </a:bodyPr>
          <a:lstStyle/>
          <a:p>
            <a:pPr algn="ctr"/>
            <a:r>
              <a:rPr lang="de-CH" sz="1100" dirty="0">
                <a:latin typeface="Verdana" panose="020B0604030504040204" pitchFamily="34" charset="0"/>
                <a:ea typeface="Verdana" panose="020B0604030504040204" pitchFamily="34" charset="0"/>
                <a:cs typeface="Verdana" panose="020B0604030504040204" pitchFamily="34" charset="0"/>
              </a:rPr>
              <a:t>$ 77.8 </a:t>
            </a:r>
            <a:r>
              <a:rPr lang="de-CH" sz="1100" dirty="0" err="1">
                <a:latin typeface="Verdana" panose="020B0604030504040204" pitchFamily="34" charset="0"/>
                <a:ea typeface="Verdana" panose="020B0604030504040204" pitchFamily="34" charset="0"/>
                <a:cs typeface="Verdana" panose="020B0604030504040204" pitchFamily="34" charset="0"/>
              </a:rPr>
              <a:t>trn</a:t>
            </a:r>
            <a:endParaRPr lang="de-CH" sz="1100" dirty="0">
              <a:latin typeface="Verdana" panose="020B0604030504040204" pitchFamily="34" charset="0"/>
              <a:ea typeface="Verdana" panose="020B0604030504040204" pitchFamily="34" charset="0"/>
              <a:cs typeface="Verdana" panose="020B0604030504040204" pitchFamily="34" charset="0"/>
            </a:endParaRPr>
          </a:p>
        </p:txBody>
      </p:sp>
      <p:sp>
        <p:nvSpPr>
          <p:cNvPr id="12" name="Textfeld 11"/>
          <p:cNvSpPr txBox="1"/>
          <p:nvPr/>
        </p:nvSpPr>
        <p:spPr>
          <a:xfrm>
            <a:off x="1790697" y="3843865"/>
            <a:ext cx="885824" cy="261610"/>
          </a:xfrm>
          <a:prstGeom prst="rect">
            <a:avLst/>
          </a:prstGeom>
          <a:noFill/>
        </p:spPr>
        <p:txBody>
          <a:bodyPr wrap="square" lIns="0" rIns="0" rtlCol="0">
            <a:spAutoFit/>
          </a:bodyPr>
          <a:lstStyle/>
          <a:p>
            <a:pPr algn="ctr"/>
            <a:r>
              <a:rPr lang="de-CH" sz="1100" dirty="0">
                <a:latin typeface="Verdana" panose="020B0604030504040204" pitchFamily="34" charset="0"/>
                <a:ea typeface="Verdana" panose="020B0604030504040204" pitchFamily="34" charset="0"/>
                <a:cs typeface="Verdana" panose="020B0604030504040204" pitchFamily="34" charset="0"/>
              </a:rPr>
              <a:t>$ 35.1 </a:t>
            </a:r>
            <a:r>
              <a:rPr lang="de-CH" sz="1100" dirty="0" err="1">
                <a:latin typeface="Verdana" panose="020B0604030504040204" pitchFamily="34" charset="0"/>
                <a:ea typeface="Verdana" panose="020B0604030504040204" pitchFamily="34" charset="0"/>
                <a:cs typeface="Verdana" panose="020B0604030504040204" pitchFamily="34" charset="0"/>
              </a:rPr>
              <a:t>trn</a:t>
            </a:r>
            <a:endParaRPr lang="de-CH" sz="1100" dirty="0">
              <a:latin typeface="Verdana" panose="020B0604030504040204" pitchFamily="34" charset="0"/>
              <a:ea typeface="Verdana" panose="020B0604030504040204" pitchFamily="34" charset="0"/>
              <a:cs typeface="Verdana" panose="020B0604030504040204" pitchFamily="34" charset="0"/>
            </a:endParaRPr>
          </a:p>
        </p:txBody>
      </p:sp>
      <p:sp>
        <p:nvSpPr>
          <p:cNvPr id="13" name="Textfeld 12"/>
          <p:cNvSpPr txBox="1"/>
          <p:nvPr/>
        </p:nvSpPr>
        <p:spPr>
          <a:xfrm>
            <a:off x="4895847" y="3436133"/>
            <a:ext cx="885824" cy="261610"/>
          </a:xfrm>
          <a:prstGeom prst="rect">
            <a:avLst/>
          </a:prstGeom>
          <a:noFill/>
        </p:spPr>
        <p:txBody>
          <a:bodyPr wrap="square" lIns="0" rIns="0" rtlCol="0">
            <a:spAutoFit/>
          </a:bodyPr>
          <a:lstStyle/>
          <a:p>
            <a:pPr algn="ctr"/>
            <a:r>
              <a:rPr lang="de-CH" sz="1100" dirty="0">
                <a:latin typeface="Verdana" panose="020B0604030504040204" pitchFamily="34" charset="0"/>
                <a:ea typeface="Verdana" panose="020B0604030504040204" pitchFamily="34" charset="0"/>
                <a:cs typeface="Verdana" panose="020B0604030504040204" pitchFamily="34" charset="0"/>
              </a:rPr>
              <a:t>$ 45.8 </a:t>
            </a:r>
            <a:r>
              <a:rPr lang="de-CH" sz="1100" dirty="0" err="1">
                <a:latin typeface="Verdana" panose="020B0604030504040204" pitchFamily="34" charset="0"/>
                <a:ea typeface="Verdana" panose="020B0604030504040204" pitchFamily="34" charset="0"/>
                <a:cs typeface="Verdana" panose="020B0604030504040204" pitchFamily="34" charset="0"/>
              </a:rPr>
              <a:t>trn</a:t>
            </a:r>
            <a:endParaRPr lang="de-CH" sz="1100" dirty="0">
              <a:latin typeface="Verdana" panose="020B0604030504040204" pitchFamily="34" charset="0"/>
              <a:ea typeface="Verdana" panose="020B0604030504040204" pitchFamily="34" charset="0"/>
              <a:cs typeface="Verdana" panose="020B0604030504040204" pitchFamily="34" charset="0"/>
            </a:endParaRPr>
          </a:p>
        </p:txBody>
      </p:sp>
      <p:cxnSp>
        <p:nvCxnSpPr>
          <p:cNvPr id="15" name="Gerade Verbindung 14"/>
          <p:cNvCxnSpPr/>
          <p:nvPr/>
        </p:nvCxnSpPr>
        <p:spPr>
          <a:xfrm>
            <a:off x="4895847" y="3426608"/>
            <a:ext cx="80010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4895847" y="3112079"/>
            <a:ext cx="885824" cy="261610"/>
          </a:xfrm>
          <a:prstGeom prst="rect">
            <a:avLst/>
          </a:prstGeom>
          <a:noFill/>
        </p:spPr>
        <p:txBody>
          <a:bodyPr wrap="square" lIns="0" rIns="0" rtlCol="0">
            <a:spAutoFit/>
          </a:bodyPr>
          <a:lstStyle/>
          <a:p>
            <a:pPr algn="ctr"/>
            <a:r>
              <a:rPr lang="de-CH" sz="1100" dirty="0">
                <a:latin typeface="Verdana" panose="020B0604030504040204" pitchFamily="34" charset="0"/>
                <a:ea typeface="Verdana" panose="020B0604030504040204" pitchFamily="34" charset="0"/>
                <a:cs typeface="Verdana" panose="020B0604030504040204" pitchFamily="34" charset="0"/>
              </a:rPr>
              <a:t>$ 48.8 </a:t>
            </a:r>
            <a:r>
              <a:rPr lang="de-CH" sz="1100" dirty="0" err="1">
                <a:latin typeface="Verdana" panose="020B0604030504040204" pitchFamily="34" charset="0"/>
                <a:ea typeface="Verdana" panose="020B0604030504040204" pitchFamily="34" charset="0"/>
                <a:cs typeface="Verdana" panose="020B0604030504040204" pitchFamily="34" charset="0"/>
              </a:rPr>
              <a:t>trn</a:t>
            </a:r>
            <a:endParaRPr lang="de-CH" sz="1100" dirty="0">
              <a:latin typeface="Verdana" panose="020B0604030504040204" pitchFamily="34" charset="0"/>
              <a:ea typeface="Verdana" panose="020B0604030504040204" pitchFamily="34" charset="0"/>
              <a:cs typeface="Verdana" panose="020B0604030504040204" pitchFamily="34" charset="0"/>
            </a:endParaRPr>
          </a:p>
        </p:txBody>
      </p:sp>
      <p:cxnSp>
        <p:nvCxnSpPr>
          <p:cNvPr id="18" name="Gerade Verbindung 17"/>
          <p:cNvCxnSpPr/>
          <p:nvPr/>
        </p:nvCxnSpPr>
        <p:spPr>
          <a:xfrm>
            <a:off x="4895847" y="3102554"/>
            <a:ext cx="80010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a:off x="4895847" y="2410448"/>
            <a:ext cx="80010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a:off x="4895845" y="2625384"/>
            <a:ext cx="885824" cy="261610"/>
          </a:xfrm>
          <a:prstGeom prst="rect">
            <a:avLst/>
          </a:prstGeom>
          <a:noFill/>
        </p:spPr>
        <p:txBody>
          <a:bodyPr wrap="square" lIns="0" rIns="0" rtlCol="0">
            <a:spAutoFit/>
          </a:bodyPr>
          <a:lstStyle/>
          <a:p>
            <a:pPr algn="ctr"/>
            <a:r>
              <a:rPr lang="de-CH" sz="1100" dirty="0">
                <a:latin typeface="Verdana" panose="020B0604030504040204" pitchFamily="34" charset="0"/>
                <a:ea typeface="Verdana" panose="020B0604030504040204" pitchFamily="34" charset="0"/>
                <a:cs typeface="Verdana" panose="020B0604030504040204" pitchFamily="34" charset="0"/>
                <a:sym typeface="Symbol"/>
              </a:rPr>
              <a:t> </a:t>
            </a:r>
            <a:r>
              <a:rPr lang="de-CH" sz="1100" dirty="0">
                <a:latin typeface="Verdana" panose="020B0604030504040204" pitchFamily="34" charset="0"/>
                <a:ea typeface="Verdana" panose="020B0604030504040204" pitchFamily="34" charset="0"/>
                <a:cs typeface="Verdana" panose="020B0604030504040204" pitchFamily="34" charset="0"/>
              </a:rPr>
              <a:t>$ 60 </a:t>
            </a:r>
            <a:r>
              <a:rPr lang="de-CH" sz="1100" dirty="0" err="1">
                <a:latin typeface="Verdana" panose="020B0604030504040204" pitchFamily="34" charset="0"/>
                <a:ea typeface="Verdana" panose="020B0604030504040204" pitchFamily="34" charset="0"/>
                <a:cs typeface="Verdana" panose="020B0604030504040204" pitchFamily="34" charset="0"/>
              </a:rPr>
              <a:t>trn</a:t>
            </a:r>
            <a:endParaRPr lang="de-CH" sz="11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1" name="Diagramm 20"/>
          <p:cNvGraphicFramePr/>
          <p:nvPr>
            <p:extLst>
              <p:ext uri="{D42A27DB-BD31-4B8C-83A1-F6EECF244321}">
                <p14:modId xmlns:p14="http://schemas.microsoft.com/office/powerpoint/2010/main" val="1497080334"/>
              </p:ext>
            </p:extLst>
          </p:nvPr>
        </p:nvGraphicFramePr>
        <p:xfrm>
          <a:off x="5019670" y="4375252"/>
          <a:ext cx="4691068" cy="20302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iagramm 21"/>
          <p:cNvGraphicFramePr/>
          <p:nvPr>
            <p:extLst>
              <p:ext uri="{D42A27DB-BD31-4B8C-83A1-F6EECF244321}">
                <p14:modId xmlns:p14="http://schemas.microsoft.com/office/powerpoint/2010/main" val="3227928537"/>
              </p:ext>
            </p:extLst>
          </p:nvPr>
        </p:nvGraphicFramePr>
        <p:xfrm>
          <a:off x="5781671" y="2438273"/>
          <a:ext cx="3228975" cy="2030256"/>
        </p:xfrm>
        <a:graphic>
          <a:graphicData uri="http://schemas.openxmlformats.org/drawingml/2006/chart">
            <c:chart xmlns:c="http://schemas.openxmlformats.org/drawingml/2006/chart" xmlns:r="http://schemas.openxmlformats.org/officeDocument/2006/relationships" r:id="rId4"/>
          </a:graphicData>
        </a:graphic>
      </p:graphicFrame>
      <p:grpSp>
        <p:nvGrpSpPr>
          <p:cNvPr id="28" name="Gruppieren 27"/>
          <p:cNvGrpSpPr/>
          <p:nvPr/>
        </p:nvGrpSpPr>
        <p:grpSpPr>
          <a:xfrm>
            <a:off x="2790820" y="5590456"/>
            <a:ext cx="890582" cy="929408"/>
            <a:chOff x="2790820" y="5590456"/>
            <a:chExt cx="890582" cy="929408"/>
          </a:xfrm>
        </p:grpSpPr>
        <p:pic>
          <p:nvPicPr>
            <p:cNvPr id="1642498" name="Picture 2" descr="https://encrypted-tbn0.gstatic.com/images?q=tbn:ANd9GcS306NcRSjdM_wdyiYvybx-5iZ5fhfHB5T8QI2l0nmFD-oOPTQT6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9518" y="5590456"/>
              <a:ext cx="881884" cy="881884"/>
            </a:xfrm>
            <a:prstGeom prst="rect">
              <a:avLst/>
            </a:prstGeom>
            <a:noFill/>
            <a:extLst>
              <a:ext uri="{909E8E84-426E-40DD-AFC4-6F175D3DCCD1}">
                <a14:hiddenFill xmlns:a14="http://schemas.microsoft.com/office/drawing/2010/main">
                  <a:solidFill>
                    <a:srgbClr val="FFFFFF"/>
                  </a:solidFill>
                </a14:hiddenFill>
              </a:ext>
            </a:extLst>
          </p:spPr>
        </p:pic>
        <p:sp>
          <p:nvSpPr>
            <p:cNvPr id="27" name="Rechteck 26"/>
            <p:cNvSpPr/>
            <p:nvPr/>
          </p:nvSpPr>
          <p:spPr>
            <a:xfrm>
              <a:off x="2790820" y="6448426"/>
              <a:ext cx="885825" cy="7143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de-CH" sz="800" dirty="0"/>
            </a:p>
          </p:txBody>
        </p:sp>
      </p:grpSp>
      <p:sp>
        <p:nvSpPr>
          <p:cNvPr id="23" name="Textfeld 22"/>
          <p:cNvSpPr txBox="1"/>
          <p:nvPr/>
        </p:nvSpPr>
        <p:spPr>
          <a:xfrm>
            <a:off x="2726107" y="5471002"/>
            <a:ext cx="1028705" cy="261610"/>
          </a:xfrm>
          <a:prstGeom prst="rect">
            <a:avLst/>
          </a:prstGeom>
          <a:noFill/>
        </p:spPr>
        <p:txBody>
          <a:bodyPr wrap="square" lIns="0" rIns="0" rtlCol="0">
            <a:spAutoFit/>
          </a:bodyPr>
          <a:lstStyle/>
          <a:p>
            <a:pPr algn="ctr"/>
            <a:r>
              <a:rPr lang="de-CH" sz="1100" dirty="0">
                <a:latin typeface="Verdana" panose="020B0604030504040204" pitchFamily="34" charset="0"/>
                <a:ea typeface="Verdana" panose="020B0604030504040204" pitchFamily="34" charset="0"/>
                <a:cs typeface="Verdana" panose="020B0604030504040204" pitchFamily="34" charset="0"/>
              </a:rPr>
              <a:t>NOK 7 </a:t>
            </a:r>
            <a:r>
              <a:rPr lang="de-CH" sz="1100" dirty="0" err="1">
                <a:latin typeface="Verdana" panose="020B0604030504040204" pitchFamily="34" charset="0"/>
                <a:ea typeface="Verdana" panose="020B0604030504040204" pitchFamily="34" charset="0"/>
                <a:cs typeface="Verdana" panose="020B0604030504040204" pitchFamily="34" charset="0"/>
              </a:rPr>
              <a:t>trn</a:t>
            </a:r>
            <a:endParaRPr lang="de-CH"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4802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1" grpId="0"/>
      <p:bldP spid="12" grpId="0"/>
      <p:bldP spid="17" grpId="0"/>
      <p:bldP spid="20" grpId="0"/>
      <p:bldGraphic spid="21" grpId="0">
        <p:bldAsOne/>
      </p:bldGraphic>
      <p:bldGraphic spid="22" grpId="0">
        <p:bldAsOne/>
      </p:bldGraphic>
      <p:bldP spid="2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7746" name="Rectangle 2"/>
          <p:cNvSpPr>
            <a:spLocks noGrp="1" noChangeArrowheads="1"/>
          </p:cNvSpPr>
          <p:nvPr>
            <p:ph type="title" idx="4294967295"/>
          </p:nvPr>
        </p:nvSpPr>
        <p:spPr/>
        <p:txBody>
          <a:bodyPr/>
          <a:lstStyle/>
          <a:p>
            <a:pPr eaLnBrk="1" hangingPunct="1"/>
            <a:r>
              <a:rPr lang="de-CH" dirty="0" err="1"/>
              <a:t>Interpreting</a:t>
            </a:r>
            <a:r>
              <a:rPr lang="de-CH" dirty="0"/>
              <a:t> </a:t>
            </a:r>
            <a:r>
              <a:rPr lang="de-CH" dirty="0" err="1"/>
              <a:t>analytics</a:t>
            </a:r>
            <a:r>
              <a:rPr lang="de-CH" dirty="0"/>
              <a:t> </a:t>
            </a:r>
            <a:r>
              <a:rPr lang="de-CH" dirty="0" err="1"/>
              <a:t>of</a:t>
            </a:r>
            <a:r>
              <a:rPr lang="de-CH" dirty="0"/>
              <a:t> ILB</a:t>
            </a:r>
          </a:p>
        </p:txBody>
      </p:sp>
      <p:pic>
        <p:nvPicPr>
          <p:cNvPr id="1691650" name="Picture 2" descr="C:\Users\e2633\AppData\Local\Temp\Bloomberg\temp\bfm62C0.jpg"/>
          <p:cNvPicPr>
            <a:picLocks noChangeAspect="1" noChangeArrowheads="1"/>
          </p:cNvPicPr>
          <p:nvPr/>
        </p:nvPicPr>
        <p:blipFill rotWithShape="1">
          <a:blip r:embed="rId3">
            <a:extLst>
              <a:ext uri="{28A0092B-C50C-407E-A947-70E740481C1C}">
                <a14:useLocalDpi xmlns:a14="http://schemas.microsoft.com/office/drawing/2010/main" val="0"/>
              </a:ext>
            </a:extLst>
          </a:blip>
          <a:srcRect t="18915" b="6863"/>
          <a:stretch/>
        </p:blipFill>
        <p:spPr bwMode="auto">
          <a:xfrm>
            <a:off x="1558340" y="2101754"/>
            <a:ext cx="7203473" cy="3343702"/>
          </a:xfrm>
          <a:prstGeom prst="rect">
            <a:avLst/>
          </a:prstGeom>
          <a:noFill/>
          <a:extLst>
            <a:ext uri="{909E8E84-426E-40DD-AFC4-6F175D3DCCD1}">
              <a14:hiddenFill xmlns:a14="http://schemas.microsoft.com/office/drawing/2010/main">
                <a:solidFill>
                  <a:srgbClr val="FFFFFF"/>
                </a:solidFill>
              </a14:hiddenFill>
            </a:ext>
          </a:extLst>
        </p:spPr>
      </p:pic>
      <p:sp>
        <p:nvSpPr>
          <p:cNvPr id="2" name="Abgerundete rechteckige Legende 1"/>
          <p:cNvSpPr/>
          <p:nvPr/>
        </p:nvSpPr>
        <p:spPr>
          <a:xfrm>
            <a:off x="2579427" y="1337479"/>
            <a:ext cx="1255594" cy="764275"/>
          </a:xfrm>
          <a:prstGeom prst="wedgeRoundRectCallout">
            <a:avLst>
              <a:gd name="adj1" fmla="val -24979"/>
              <a:gd name="adj2" fmla="val 91071"/>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The (clean) </a:t>
            </a:r>
            <a:r>
              <a:rPr lang="de-CH" sz="1200" dirty="0" err="1"/>
              <a:t>price</a:t>
            </a:r>
            <a:r>
              <a:rPr lang="de-CH" sz="1200" dirty="0"/>
              <a:t> </a:t>
            </a:r>
            <a:r>
              <a:rPr lang="de-CH" sz="1200" dirty="0" err="1"/>
              <a:t>of</a:t>
            </a:r>
            <a:r>
              <a:rPr lang="de-CH" sz="1200" dirty="0"/>
              <a:t> </a:t>
            </a:r>
            <a:r>
              <a:rPr lang="de-CH" sz="1200" dirty="0" err="1"/>
              <a:t>the</a:t>
            </a:r>
            <a:r>
              <a:rPr lang="de-CH" sz="1200" dirty="0"/>
              <a:t> </a:t>
            </a:r>
            <a:r>
              <a:rPr lang="de-CH" sz="1200" dirty="0" err="1"/>
              <a:t>bond</a:t>
            </a:r>
            <a:r>
              <a:rPr lang="de-CH" sz="1200" dirty="0"/>
              <a:t> </a:t>
            </a:r>
            <a:r>
              <a:rPr lang="de-CH" sz="1200" dirty="0" err="1"/>
              <a:t>is</a:t>
            </a:r>
            <a:r>
              <a:rPr lang="de-CH" sz="1200" dirty="0"/>
              <a:t> 102.12</a:t>
            </a:r>
          </a:p>
        </p:txBody>
      </p:sp>
      <p:sp>
        <p:nvSpPr>
          <p:cNvPr id="8" name="Abgerundete rechteckige Legende 7"/>
          <p:cNvSpPr/>
          <p:nvPr/>
        </p:nvSpPr>
        <p:spPr>
          <a:xfrm>
            <a:off x="302746" y="3299342"/>
            <a:ext cx="1255594" cy="675565"/>
          </a:xfrm>
          <a:prstGeom prst="wedgeRoundRectCallout">
            <a:avLst>
              <a:gd name="adj1" fmla="val 69586"/>
              <a:gd name="adj2" fmla="val 3571"/>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Real </a:t>
            </a:r>
            <a:r>
              <a:rPr lang="de-CH" sz="1200" dirty="0" err="1"/>
              <a:t>yield</a:t>
            </a:r>
            <a:r>
              <a:rPr lang="de-CH" sz="1200" dirty="0"/>
              <a:t> </a:t>
            </a:r>
            <a:r>
              <a:rPr lang="de-CH" sz="1200" dirty="0" err="1"/>
              <a:t>is</a:t>
            </a:r>
            <a:r>
              <a:rPr lang="de-CH" sz="1200" dirty="0"/>
              <a:t> -1.63%</a:t>
            </a:r>
          </a:p>
        </p:txBody>
      </p:sp>
      <p:sp>
        <p:nvSpPr>
          <p:cNvPr id="9" name="Abgerundete rechteckige Legende 8"/>
          <p:cNvSpPr/>
          <p:nvPr/>
        </p:nvSpPr>
        <p:spPr>
          <a:xfrm>
            <a:off x="247938" y="4502624"/>
            <a:ext cx="1255594" cy="1065664"/>
          </a:xfrm>
          <a:prstGeom prst="wedgeRoundRectCallout">
            <a:avLst>
              <a:gd name="adj1" fmla="val 69586"/>
              <a:gd name="adj2" fmla="val -71176"/>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Nominal </a:t>
            </a:r>
            <a:r>
              <a:rPr lang="de-CH" sz="1200" dirty="0" err="1"/>
              <a:t>yield</a:t>
            </a:r>
            <a:r>
              <a:rPr lang="de-CH" sz="1200" dirty="0"/>
              <a:t> </a:t>
            </a:r>
            <a:r>
              <a:rPr lang="de-CH" sz="1200" dirty="0" err="1"/>
              <a:t>depends</a:t>
            </a:r>
            <a:r>
              <a:rPr lang="de-CH" sz="1200" dirty="0"/>
              <a:t> on </a:t>
            </a:r>
            <a:r>
              <a:rPr lang="de-CH" sz="1200" dirty="0" err="1"/>
              <a:t>inflation</a:t>
            </a:r>
            <a:r>
              <a:rPr lang="de-CH" sz="1200" dirty="0"/>
              <a:t> </a:t>
            </a:r>
            <a:r>
              <a:rPr lang="de-CH" sz="1200" dirty="0" err="1"/>
              <a:t>assumpiton</a:t>
            </a:r>
            <a:endParaRPr lang="de-CH" sz="1200" dirty="0"/>
          </a:p>
        </p:txBody>
      </p:sp>
      <p:sp>
        <p:nvSpPr>
          <p:cNvPr id="10" name="Abgerundete rechteckige Legende 9"/>
          <p:cNvSpPr/>
          <p:nvPr/>
        </p:nvSpPr>
        <p:spPr>
          <a:xfrm>
            <a:off x="6130118" y="5256662"/>
            <a:ext cx="1676401" cy="764275"/>
          </a:xfrm>
          <a:prstGeom prst="wedgeRoundRectCallout">
            <a:avLst>
              <a:gd name="adj1" fmla="val 43499"/>
              <a:gd name="adj2" fmla="val -105357"/>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The </a:t>
            </a:r>
            <a:r>
              <a:rPr lang="de-CH" sz="1200" dirty="0" err="1"/>
              <a:t>price</a:t>
            </a:r>
            <a:r>
              <a:rPr lang="de-CH" sz="1200" dirty="0"/>
              <a:t> </a:t>
            </a:r>
            <a:r>
              <a:rPr lang="de-CH" sz="1200" dirty="0" err="1"/>
              <a:t>you</a:t>
            </a:r>
            <a:r>
              <a:rPr lang="de-CH" sz="1200" dirty="0"/>
              <a:t> </a:t>
            </a:r>
            <a:r>
              <a:rPr lang="de-CH" sz="1200" dirty="0" err="1"/>
              <a:t>actually</a:t>
            </a:r>
            <a:r>
              <a:rPr lang="de-CH" sz="1200" dirty="0"/>
              <a:t> </a:t>
            </a:r>
            <a:r>
              <a:rPr lang="de-CH" sz="1200" dirty="0" err="1"/>
              <a:t>pay</a:t>
            </a:r>
            <a:r>
              <a:rPr lang="de-CH" sz="1200" dirty="0"/>
              <a:t> </a:t>
            </a:r>
            <a:r>
              <a:rPr lang="de-CH" sz="1200" dirty="0" err="1"/>
              <a:t>depends</a:t>
            </a:r>
            <a:r>
              <a:rPr lang="de-CH" sz="1200" dirty="0"/>
              <a:t> on </a:t>
            </a:r>
            <a:r>
              <a:rPr lang="de-CH" sz="1200" dirty="0" err="1"/>
              <a:t>the</a:t>
            </a:r>
            <a:r>
              <a:rPr lang="de-CH" sz="1200" dirty="0"/>
              <a:t> </a:t>
            </a:r>
            <a:r>
              <a:rPr lang="de-CH" sz="1200" dirty="0" err="1"/>
              <a:t>index</a:t>
            </a:r>
            <a:r>
              <a:rPr lang="de-CH" sz="1200" dirty="0"/>
              <a:t> </a:t>
            </a:r>
            <a:r>
              <a:rPr lang="de-CH" sz="1200" dirty="0" err="1"/>
              <a:t>ratio</a:t>
            </a:r>
            <a:endParaRPr lang="de-CH" sz="1200" dirty="0"/>
          </a:p>
        </p:txBody>
      </p:sp>
      <p:sp>
        <p:nvSpPr>
          <p:cNvPr id="11" name="Abgerundete rechteckige Legende 10"/>
          <p:cNvSpPr/>
          <p:nvPr/>
        </p:nvSpPr>
        <p:spPr>
          <a:xfrm>
            <a:off x="2158620" y="5518316"/>
            <a:ext cx="1676401" cy="773302"/>
          </a:xfrm>
          <a:prstGeom prst="wedgeRoundRectCallout">
            <a:avLst>
              <a:gd name="adj1" fmla="val 43499"/>
              <a:gd name="adj2" fmla="val -105357"/>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Nominal </a:t>
            </a:r>
            <a:r>
              <a:rPr lang="de-CH" sz="1200" dirty="0" err="1"/>
              <a:t>duration</a:t>
            </a:r>
            <a:r>
              <a:rPr lang="de-CH" sz="1200" dirty="0"/>
              <a:t> </a:t>
            </a:r>
            <a:r>
              <a:rPr lang="de-CH" sz="1200" dirty="0" err="1"/>
              <a:t>depends</a:t>
            </a:r>
            <a:r>
              <a:rPr lang="de-CH" sz="1200" dirty="0"/>
              <a:t> on </a:t>
            </a:r>
            <a:r>
              <a:rPr lang="de-CH" sz="1200" dirty="0" err="1"/>
              <a:t>beta</a:t>
            </a:r>
            <a:r>
              <a:rPr lang="de-CH" sz="1200" dirty="0"/>
              <a:t> </a:t>
            </a:r>
            <a:r>
              <a:rPr lang="de-CH" sz="1200" dirty="0" err="1"/>
              <a:t>assumption</a:t>
            </a:r>
            <a:endParaRPr lang="de-CH"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nhaltsplatzhalter 11">
            <a:extLst>
              <a:ext uri="{FF2B5EF4-FFF2-40B4-BE49-F238E27FC236}">
                <a16:creationId xmlns:a16="http://schemas.microsoft.com/office/drawing/2014/main" id="{EC84A80B-739F-49AD-8014-EBA72B66705C}"/>
              </a:ext>
            </a:extLst>
          </p:cNvPr>
          <p:cNvPicPr>
            <a:picLocks noGrp="1" noChangeAspect="1"/>
          </p:cNvPicPr>
          <p:nvPr>
            <p:ph idx="1"/>
          </p:nvPr>
        </p:nvPicPr>
        <p:blipFill>
          <a:blip r:embed="rId3"/>
          <a:stretch>
            <a:fillRect/>
          </a:stretch>
        </p:blipFill>
        <p:spPr>
          <a:xfrm>
            <a:off x="638176" y="1114425"/>
            <a:ext cx="8169274" cy="4768850"/>
          </a:xfrm>
          <a:prstGeom prst="rect">
            <a:avLst/>
          </a:prstGeom>
        </p:spPr>
      </p:pic>
      <p:sp>
        <p:nvSpPr>
          <p:cNvPr id="3" name="Titel 2"/>
          <p:cNvSpPr>
            <a:spLocks noGrp="1"/>
          </p:cNvSpPr>
          <p:nvPr>
            <p:ph type="title"/>
          </p:nvPr>
        </p:nvSpPr>
        <p:spPr/>
        <p:txBody>
          <a:bodyPr/>
          <a:lstStyle/>
          <a:p>
            <a:r>
              <a:rPr lang="de-CH" dirty="0"/>
              <a:t>Breakeven </a:t>
            </a:r>
            <a:r>
              <a:rPr lang="de-CH" dirty="0" err="1"/>
              <a:t>trades</a:t>
            </a:r>
            <a:endParaRPr lang="de-CH" dirty="0"/>
          </a:p>
        </p:txBody>
      </p:sp>
      <p:sp>
        <p:nvSpPr>
          <p:cNvPr id="2" name="Textfeld 1"/>
          <p:cNvSpPr txBox="1"/>
          <p:nvPr/>
        </p:nvSpPr>
        <p:spPr>
          <a:xfrm>
            <a:off x="756938" y="922064"/>
            <a:ext cx="3234519" cy="384721"/>
          </a:xfrm>
          <a:prstGeom prst="rect">
            <a:avLst/>
          </a:prstGeom>
          <a:noFill/>
        </p:spPr>
        <p:txBody>
          <a:bodyPr wrap="square" rtlCol="0">
            <a:spAutoFit/>
          </a:bodyPr>
          <a:lstStyle/>
          <a:p>
            <a:r>
              <a:rPr lang="de-CH" dirty="0">
                <a:latin typeface="Verdana" panose="020B0604030504040204" pitchFamily="34" charset="0"/>
                <a:ea typeface="Verdana" panose="020B0604030504040204" pitchFamily="34" charset="0"/>
                <a:cs typeface="Verdana" panose="020B0604030504040204" pitchFamily="34" charset="0"/>
              </a:rPr>
              <a:t>US 10-year </a:t>
            </a:r>
            <a:r>
              <a:rPr lang="de-CH" dirty="0" err="1">
                <a:latin typeface="Verdana" panose="020B0604030504040204" pitchFamily="34" charset="0"/>
                <a:ea typeface="Verdana" panose="020B0604030504040204" pitchFamily="34" charset="0"/>
                <a:cs typeface="Verdana" panose="020B0604030504040204" pitchFamily="34" charset="0"/>
              </a:rPr>
              <a:t>breakeven</a:t>
            </a:r>
            <a:endParaRPr lang="de-CH" dirty="0">
              <a:latin typeface="Verdana" panose="020B0604030504040204" pitchFamily="34" charset="0"/>
              <a:ea typeface="Verdana" panose="020B0604030504040204" pitchFamily="34" charset="0"/>
              <a:cs typeface="Verdana" panose="020B0604030504040204" pitchFamily="34" charset="0"/>
            </a:endParaRPr>
          </a:p>
        </p:txBody>
      </p:sp>
      <p:sp>
        <p:nvSpPr>
          <p:cNvPr id="7" name="Textfeld 6"/>
          <p:cNvSpPr txBox="1"/>
          <p:nvPr/>
        </p:nvSpPr>
        <p:spPr>
          <a:xfrm>
            <a:off x="2096473" y="3210308"/>
            <a:ext cx="3234519" cy="384721"/>
          </a:xfrm>
          <a:prstGeom prst="rect">
            <a:avLst/>
          </a:prstGeom>
          <a:noFill/>
        </p:spPr>
        <p:txBody>
          <a:bodyPr wrap="square" rtlCol="0">
            <a:spAutoFit/>
          </a:bodyPr>
          <a:lstStyle/>
          <a:p>
            <a:r>
              <a:rPr lang="de-CH" dirty="0">
                <a:latin typeface="Verdana" panose="020B0604030504040204" pitchFamily="34" charset="0"/>
                <a:ea typeface="Verdana" panose="020B0604030504040204" pitchFamily="34" charset="0"/>
                <a:cs typeface="Verdana" panose="020B0604030504040204" pitchFamily="34" charset="0"/>
              </a:rPr>
              <a:t>EUR 10-year </a:t>
            </a:r>
            <a:r>
              <a:rPr lang="de-CH" dirty="0" err="1">
                <a:latin typeface="Verdana" panose="020B0604030504040204" pitchFamily="34" charset="0"/>
                <a:ea typeface="Verdana" panose="020B0604030504040204" pitchFamily="34" charset="0"/>
                <a:cs typeface="Verdana" panose="020B0604030504040204" pitchFamily="34" charset="0"/>
              </a:rPr>
              <a:t>breakeven</a:t>
            </a:r>
            <a:endParaRPr lang="de-CH" dirty="0">
              <a:latin typeface="Verdana" panose="020B0604030504040204" pitchFamily="34" charset="0"/>
              <a:ea typeface="Verdana" panose="020B0604030504040204" pitchFamily="34" charset="0"/>
              <a:cs typeface="Verdana" panose="020B0604030504040204" pitchFamily="34" charset="0"/>
            </a:endParaRPr>
          </a:p>
        </p:txBody>
      </p:sp>
      <p:sp>
        <p:nvSpPr>
          <p:cNvPr id="8" name="Textfeld 7"/>
          <p:cNvSpPr txBox="1"/>
          <p:nvPr/>
        </p:nvSpPr>
        <p:spPr>
          <a:xfrm>
            <a:off x="4906370" y="5700887"/>
            <a:ext cx="2879678" cy="276999"/>
          </a:xfrm>
          <a:prstGeom prst="rect">
            <a:avLst/>
          </a:prstGeom>
          <a:noFill/>
        </p:spPr>
        <p:txBody>
          <a:bodyPr wrap="square" rtlCol="0">
            <a:spAutoFit/>
          </a:bodyPr>
          <a:lstStyle/>
          <a:p>
            <a:pPr algn="r"/>
            <a:r>
              <a:rPr lang="de-CH" sz="1200" dirty="0">
                <a:latin typeface="+mj-lt"/>
              </a:rPr>
              <a:t>Source: Bloomberg 2-Nov-18</a:t>
            </a:r>
          </a:p>
        </p:txBody>
      </p:sp>
    </p:spTree>
    <p:extLst>
      <p:ext uri="{BB962C8B-B14F-4D97-AF65-F5344CB8AC3E}">
        <p14:creationId xmlns:p14="http://schemas.microsoft.com/office/powerpoint/2010/main" val="25020693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Financial </a:t>
            </a:r>
            <a:r>
              <a:rPr lang="de-CH" dirty="0" err="1"/>
              <a:t>markets</a:t>
            </a:r>
            <a:r>
              <a:rPr lang="de-CH" dirty="0"/>
              <a:t> </a:t>
            </a:r>
            <a:r>
              <a:rPr lang="de-CH" dirty="0" err="1"/>
              <a:t>focus</a:t>
            </a:r>
            <a:r>
              <a:rPr lang="de-CH" dirty="0"/>
              <a:t> on </a:t>
            </a:r>
            <a:r>
              <a:rPr lang="de-CH" dirty="0" err="1"/>
              <a:t>the</a:t>
            </a:r>
            <a:r>
              <a:rPr lang="de-CH" dirty="0"/>
              <a:t> </a:t>
            </a:r>
            <a:r>
              <a:rPr lang="de-CH" dirty="0" err="1"/>
              <a:t>reflation</a:t>
            </a:r>
            <a:r>
              <a:rPr lang="de-CH" dirty="0"/>
              <a:t>-game</a:t>
            </a:r>
          </a:p>
        </p:txBody>
      </p:sp>
      <p:graphicFrame>
        <p:nvGraphicFramePr>
          <p:cNvPr id="126" name="Diagramm 125"/>
          <p:cNvGraphicFramePr>
            <a:graphicFrameLocks/>
          </p:cNvGraphicFramePr>
          <p:nvPr>
            <p:extLst>
              <p:ext uri="{D42A27DB-BD31-4B8C-83A1-F6EECF244321}">
                <p14:modId xmlns:p14="http://schemas.microsoft.com/office/powerpoint/2010/main" val="4174081292"/>
              </p:ext>
            </p:extLst>
          </p:nvPr>
        </p:nvGraphicFramePr>
        <p:xfrm>
          <a:off x="465826" y="1216325"/>
          <a:ext cx="8376249" cy="4899803"/>
        </p:xfrm>
        <a:graphic>
          <a:graphicData uri="http://schemas.openxmlformats.org/drawingml/2006/chart">
            <c:chart xmlns:c="http://schemas.openxmlformats.org/drawingml/2006/chart" xmlns:r="http://schemas.openxmlformats.org/officeDocument/2006/relationships" r:id="rId3"/>
          </a:graphicData>
        </a:graphic>
      </p:graphicFrame>
      <p:sp>
        <p:nvSpPr>
          <p:cNvPr id="1701982" name="Textfeld 1701981"/>
          <p:cNvSpPr txBox="1"/>
          <p:nvPr/>
        </p:nvSpPr>
        <p:spPr>
          <a:xfrm>
            <a:off x="1086928" y="4071668"/>
            <a:ext cx="2596551" cy="307777"/>
          </a:xfrm>
          <a:prstGeom prst="rect">
            <a:avLst/>
          </a:prstGeom>
          <a:noFill/>
        </p:spPr>
        <p:txBody>
          <a:bodyPr wrap="square" rtlCol="0">
            <a:spAutoFit/>
          </a:bodyPr>
          <a:lstStyle/>
          <a:p>
            <a:r>
              <a:rPr lang="de-CH" sz="1200" b="1" dirty="0">
                <a:solidFill>
                  <a:schemeClr val="accent1"/>
                </a:solidFill>
                <a:latin typeface="+mn-lt"/>
              </a:rPr>
              <a:t>5y5y </a:t>
            </a:r>
            <a:r>
              <a:rPr lang="de-CH" sz="1200" b="1" dirty="0" err="1">
                <a:solidFill>
                  <a:schemeClr val="accent1"/>
                </a:solidFill>
                <a:latin typeface="+mn-lt"/>
              </a:rPr>
              <a:t>inflation</a:t>
            </a:r>
            <a:r>
              <a:rPr lang="de-CH" sz="1200" b="1" dirty="0">
                <a:solidFill>
                  <a:schemeClr val="accent1"/>
                </a:solidFill>
                <a:latin typeface="+mn-lt"/>
              </a:rPr>
              <a:t> </a:t>
            </a:r>
            <a:r>
              <a:rPr lang="de-CH" sz="1200" b="1" dirty="0" err="1">
                <a:solidFill>
                  <a:schemeClr val="accent1"/>
                </a:solidFill>
                <a:latin typeface="+mn-lt"/>
              </a:rPr>
              <a:t>forward</a:t>
            </a:r>
            <a:r>
              <a:rPr lang="de-CH" sz="1200" b="1" dirty="0">
                <a:solidFill>
                  <a:schemeClr val="accent1"/>
                </a:solidFill>
                <a:latin typeface="+mn-lt"/>
              </a:rPr>
              <a:t> (</a:t>
            </a:r>
            <a:r>
              <a:rPr lang="de-CH" sz="1400" b="1" dirty="0">
                <a:solidFill>
                  <a:schemeClr val="accent1"/>
                </a:solidFill>
                <a:latin typeface="+mn-lt"/>
                <a:sym typeface="Wingdings"/>
              </a:rPr>
              <a:t></a:t>
            </a:r>
            <a:r>
              <a:rPr lang="de-CH" sz="1200" b="1" dirty="0">
                <a:solidFill>
                  <a:schemeClr val="accent1"/>
                </a:solidFill>
                <a:latin typeface="+mn-lt"/>
              </a:rPr>
              <a:t>)</a:t>
            </a:r>
          </a:p>
        </p:txBody>
      </p:sp>
      <p:sp>
        <p:nvSpPr>
          <p:cNvPr id="128" name="Textfeld 127"/>
          <p:cNvSpPr txBox="1"/>
          <p:nvPr/>
        </p:nvSpPr>
        <p:spPr>
          <a:xfrm>
            <a:off x="5103961" y="3257914"/>
            <a:ext cx="2596551" cy="307777"/>
          </a:xfrm>
          <a:prstGeom prst="rect">
            <a:avLst/>
          </a:prstGeom>
          <a:noFill/>
        </p:spPr>
        <p:txBody>
          <a:bodyPr wrap="square" rtlCol="0">
            <a:spAutoFit/>
          </a:bodyPr>
          <a:lstStyle/>
          <a:p>
            <a:pPr algn="r"/>
            <a:r>
              <a:rPr lang="de-CH" sz="1200" b="1" dirty="0">
                <a:solidFill>
                  <a:schemeClr val="accent4"/>
                </a:solidFill>
                <a:latin typeface="+mn-lt"/>
              </a:rPr>
              <a:t>Euro </a:t>
            </a:r>
            <a:r>
              <a:rPr lang="de-CH" sz="1200" b="1" dirty="0" err="1">
                <a:solidFill>
                  <a:schemeClr val="accent4"/>
                </a:solidFill>
                <a:latin typeface="+mn-lt"/>
              </a:rPr>
              <a:t>Stoxx</a:t>
            </a:r>
            <a:r>
              <a:rPr lang="de-CH" sz="1200" b="1" dirty="0">
                <a:solidFill>
                  <a:schemeClr val="accent4"/>
                </a:solidFill>
                <a:latin typeface="+mn-lt"/>
              </a:rPr>
              <a:t> (</a:t>
            </a:r>
            <a:r>
              <a:rPr lang="de-CH" sz="1400" b="1" dirty="0">
                <a:solidFill>
                  <a:schemeClr val="accent4"/>
                </a:solidFill>
                <a:latin typeface="+mn-lt"/>
                <a:sym typeface="Wingdings"/>
              </a:rPr>
              <a:t></a:t>
            </a:r>
            <a:r>
              <a:rPr lang="de-CH" sz="1200" b="1" dirty="0">
                <a:solidFill>
                  <a:schemeClr val="accent4"/>
                </a:solidFill>
                <a:latin typeface="+mn-lt"/>
              </a:rPr>
              <a:t>)</a:t>
            </a:r>
          </a:p>
        </p:txBody>
      </p:sp>
      <p:sp>
        <p:nvSpPr>
          <p:cNvPr id="129" name="Textfeld 128"/>
          <p:cNvSpPr txBox="1"/>
          <p:nvPr/>
        </p:nvSpPr>
        <p:spPr>
          <a:xfrm>
            <a:off x="5805266" y="5412062"/>
            <a:ext cx="2879678" cy="230832"/>
          </a:xfrm>
          <a:prstGeom prst="rect">
            <a:avLst/>
          </a:prstGeom>
          <a:noFill/>
        </p:spPr>
        <p:txBody>
          <a:bodyPr wrap="square" rtlCol="0">
            <a:spAutoFit/>
          </a:bodyPr>
          <a:lstStyle/>
          <a:p>
            <a:pPr algn="r"/>
            <a:r>
              <a:rPr lang="de-CH" sz="900" dirty="0">
                <a:latin typeface="+mj-lt"/>
              </a:rPr>
              <a:t>Source: Bloomberg 27-6-16</a:t>
            </a:r>
          </a:p>
        </p:txBody>
      </p:sp>
    </p:spTree>
    <p:extLst>
      <p:ext uri="{BB962C8B-B14F-4D97-AF65-F5344CB8AC3E}">
        <p14:creationId xmlns:p14="http://schemas.microsoft.com/office/powerpoint/2010/main" val="4603567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C9E72B0-6C76-4EE0-B2F1-93FE31C9ABE1}"/>
              </a:ext>
            </a:extLst>
          </p:cNvPr>
          <p:cNvPicPr>
            <a:picLocks noChangeAspect="1"/>
          </p:cNvPicPr>
          <p:nvPr/>
        </p:nvPicPr>
        <p:blipFill>
          <a:blip r:embed="rId3"/>
          <a:stretch>
            <a:fillRect/>
          </a:stretch>
        </p:blipFill>
        <p:spPr>
          <a:xfrm>
            <a:off x="737420" y="1593400"/>
            <a:ext cx="8070030" cy="4274573"/>
          </a:xfrm>
          <a:prstGeom prst="rect">
            <a:avLst/>
          </a:prstGeom>
        </p:spPr>
      </p:pic>
      <p:sp>
        <p:nvSpPr>
          <p:cNvPr id="2" name="Titel 1"/>
          <p:cNvSpPr>
            <a:spLocks noGrp="1"/>
          </p:cNvSpPr>
          <p:nvPr>
            <p:ph type="title"/>
          </p:nvPr>
        </p:nvSpPr>
        <p:spPr/>
        <p:txBody>
          <a:bodyPr/>
          <a:lstStyle/>
          <a:p>
            <a:r>
              <a:rPr lang="de-CH" dirty="0"/>
              <a:t>Forget </a:t>
            </a:r>
            <a:r>
              <a:rPr lang="de-CH" dirty="0" err="1"/>
              <a:t>everything</a:t>
            </a:r>
            <a:r>
              <a:rPr lang="de-CH" dirty="0"/>
              <a:t> </a:t>
            </a:r>
            <a:r>
              <a:rPr lang="de-CH" dirty="0" err="1"/>
              <a:t>you</a:t>
            </a:r>
            <a:r>
              <a:rPr lang="de-CH" dirty="0"/>
              <a:t> </a:t>
            </a:r>
            <a:r>
              <a:rPr lang="de-CH" dirty="0" err="1"/>
              <a:t>learned</a:t>
            </a:r>
            <a:r>
              <a:rPr lang="de-CH" dirty="0"/>
              <a:t>: Most real </a:t>
            </a:r>
            <a:r>
              <a:rPr lang="de-CH" dirty="0" err="1"/>
              <a:t>rates</a:t>
            </a:r>
            <a:r>
              <a:rPr lang="de-CH" dirty="0"/>
              <a:t> </a:t>
            </a:r>
            <a:r>
              <a:rPr lang="de-CH" dirty="0" err="1"/>
              <a:t>are</a:t>
            </a:r>
            <a:r>
              <a:rPr lang="de-CH" dirty="0"/>
              <a:t> negative</a:t>
            </a:r>
          </a:p>
        </p:txBody>
      </p:sp>
      <p:sp>
        <p:nvSpPr>
          <p:cNvPr id="9" name="Textfeld 8"/>
          <p:cNvSpPr txBox="1"/>
          <p:nvPr/>
        </p:nvSpPr>
        <p:spPr>
          <a:xfrm>
            <a:off x="5813946" y="5843238"/>
            <a:ext cx="2879678" cy="276999"/>
          </a:xfrm>
          <a:prstGeom prst="rect">
            <a:avLst/>
          </a:prstGeom>
          <a:noFill/>
        </p:spPr>
        <p:txBody>
          <a:bodyPr wrap="square" rtlCol="0">
            <a:spAutoFit/>
          </a:bodyPr>
          <a:lstStyle/>
          <a:p>
            <a:pPr algn="r"/>
            <a:r>
              <a:rPr lang="de-CH" sz="1200" dirty="0" err="1">
                <a:latin typeface="+mj-lt"/>
              </a:rPr>
              <a:t>Source:Bloomberg</a:t>
            </a:r>
            <a:r>
              <a:rPr lang="de-CH" sz="1200" dirty="0">
                <a:latin typeface="+mj-lt"/>
              </a:rPr>
              <a:t> 2-Nov-2018</a:t>
            </a:r>
          </a:p>
        </p:txBody>
      </p:sp>
      <p:sp>
        <p:nvSpPr>
          <p:cNvPr id="10" name="Textfeld 9"/>
          <p:cNvSpPr txBox="1"/>
          <p:nvPr/>
        </p:nvSpPr>
        <p:spPr>
          <a:xfrm>
            <a:off x="7253785" y="4412400"/>
            <a:ext cx="2189685" cy="338554"/>
          </a:xfrm>
          <a:prstGeom prst="rect">
            <a:avLst/>
          </a:prstGeom>
          <a:noFill/>
        </p:spPr>
        <p:txBody>
          <a:bodyPr wrap="square" rtlCol="0">
            <a:spAutoFit/>
          </a:bodyPr>
          <a:lstStyle/>
          <a:p>
            <a:r>
              <a:rPr lang="de-CH" sz="1600" dirty="0">
                <a:solidFill>
                  <a:srgbClr val="00B050"/>
                </a:solidFill>
                <a:latin typeface="Verdana" panose="020B0604030504040204" pitchFamily="34" charset="0"/>
                <a:ea typeface="Verdana" panose="020B0604030504040204" pitchFamily="34" charset="0"/>
                <a:cs typeface="Verdana" panose="020B0604030504040204" pitchFamily="34" charset="0"/>
              </a:rPr>
              <a:t>UK </a:t>
            </a:r>
            <a:r>
              <a:rPr lang="de-CH" sz="1600" dirty="0" err="1">
                <a:solidFill>
                  <a:srgbClr val="00B050"/>
                </a:solidFill>
                <a:latin typeface="Verdana" panose="020B0604030504040204" pitchFamily="34" charset="0"/>
                <a:ea typeface="Verdana" panose="020B0604030504040204" pitchFamily="34" charset="0"/>
                <a:cs typeface="Verdana" panose="020B0604030504040204" pitchFamily="34" charset="0"/>
              </a:rPr>
              <a:t>Linkers</a:t>
            </a:r>
            <a:endParaRPr lang="de-CH" sz="1600" dirty="0">
              <a:solidFill>
                <a:srgbClr val="00B050"/>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feld 14"/>
          <p:cNvSpPr txBox="1"/>
          <p:nvPr/>
        </p:nvSpPr>
        <p:spPr>
          <a:xfrm>
            <a:off x="4463098" y="3730686"/>
            <a:ext cx="2189685" cy="338554"/>
          </a:xfrm>
          <a:prstGeom prst="rect">
            <a:avLst/>
          </a:prstGeom>
          <a:noFill/>
        </p:spPr>
        <p:txBody>
          <a:bodyPr wrap="square" rtlCol="0">
            <a:spAutoFit/>
          </a:bodyPr>
          <a:lstStyle/>
          <a:p>
            <a:r>
              <a:rPr lang="de-CH" sz="1600" dirty="0">
                <a:solidFill>
                  <a:srgbClr val="00B0F0"/>
                </a:solidFill>
                <a:latin typeface="Verdana" panose="020B0604030504040204" pitchFamily="34" charset="0"/>
                <a:ea typeface="Verdana" panose="020B0604030504040204" pitchFamily="34" charset="0"/>
                <a:cs typeface="Verdana" panose="020B0604030504040204" pitchFamily="34" charset="0"/>
              </a:rPr>
              <a:t>German ILB</a:t>
            </a:r>
          </a:p>
        </p:txBody>
      </p:sp>
      <p:sp>
        <p:nvSpPr>
          <p:cNvPr id="16" name="Textfeld 15"/>
          <p:cNvSpPr txBox="1"/>
          <p:nvPr/>
        </p:nvSpPr>
        <p:spPr>
          <a:xfrm>
            <a:off x="4772435" y="2110497"/>
            <a:ext cx="2189685" cy="338554"/>
          </a:xfrm>
          <a:prstGeom prst="rect">
            <a:avLst/>
          </a:prstGeom>
          <a:noFill/>
        </p:spPr>
        <p:txBody>
          <a:bodyPr wrap="square" rtlCol="0">
            <a:spAutoFit/>
          </a:bodyPr>
          <a:lstStyle/>
          <a:p>
            <a:r>
              <a:rPr lang="de-CH" sz="1600" dirty="0">
                <a:solidFill>
                  <a:srgbClr val="7030A0"/>
                </a:solidFill>
                <a:latin typeface="Verdana" panose="020B0604030504040204" pitchFamily="34" charset="0"/>
                <a:ea typeface="Verdana" panose="020B0604030504040204" pitchFamily="34" charset="0"/>
                <a:cs typeface="Verdana" panose="020B0604030504040204" pitchFamily="34" charset="0"/>
              </a:rPr>
              <a:t>US TIPS</a:t>
            </a:r>
          </a:p>
        </p:txBody>
      </p:sp>
      <p:sp>
        <p:nvSpPr>
          <p:cNvPr id="17" name="Textfeld 16"/>
          <p:cNvSpPr txBox="1"/>
          <p:nvPr/>
        </p:nvSpPr>
        <p:spPr>
          <a:xfrm>
            <a:off x="1213588" y="3561409"/>
            <a:ext cx="2189685" cy="338554"/>
          </a:xfrm>
          <a:prstGeom prst="rect">
            <a:avLst/>
          </a:prstGeom>
          <a:noFill/>
        </p:spPr>
        <p:txBody>
          <a:bodyPr wrap="square" rtlCol="0">
            <a:spAutoFit/>
          </a:bodyPr>
          <a:lstStyle/>
          <a:p>
            <a:r>
              <a:rPr lang="de-CH" sz="1600" dirty="0" err="1">
                <a:solidFill>
                  <a:srgbClr val="FF0000"/>
                </a:solidFill>
                <a:latin typeface="Verdana" panose="020B0604030504040204" pitchFamily="34" charset="0"/>
                <a:ea typeface="Verdana" panose="020B0604030504040204" pitchFamily="34" charset="0"/>
                <a:cs typeface="Verdana" panose="020B0604030504040204" pitchFamily="34" charset="0"/>
              </a:rPr>
              <a:t>Japanese</a:t>
            </a:r>
            <a:r>
              <a:rPr lang="de-CH" sz="1600" dirty="0">
                <a:solidFill>
                  <a:srgbClr val="FF0000"/>
                </a:solidFill>
                <a:latin typeface="Verdana" panose="020B0604030504040204" pitchFamily="34" charset="0"/>
                <a:ea typeface="Verdana" panose="020B0604030504040204" pitchFamily="34" charset="0"/>
                <a:cs typeface="Verdana" panose="020B0604030504040204" pitchFamily="34" charset="0"/>
              </a:rPr>
              <a:t> ILB</a:t>
            </a:r>
          </a:p>
        </p:txBody>
      </p:sp>
    </p:spTree>
    <p:extLst>
      <p:ext uri="{BB962C8B-B14F-4D97-AF65-F5344CB8AC3E}">
        <p14:creationId xmlns:p14="http://schemas.microsoft.com/office/powerpoint/2010/main" val="6990038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Natural real </a:t>
            </a:r>
            <a:r>
              <a:rPr lang="de-CH" dirty="0" err="1"/>
              <a:t>rates</a:t>
            </a:r>
            <a:r>
              <a:rPr lang="de-CH" dirty="0"/>
              <a:t> </a:t>
            </a:r>
            <a:r>
              <a:rPr lang="de-CH" dirty="0" err="1"/>
              <a:t>are</a:t>
            </a:r>
            <a:r>
              <a:rPr lang="de-CH" dirty="0"/>
              <a:t> </a:t>
            </a:r>
            <a:r>
              <a:rPr lang="de-CH" dirty="0" err="1"/>
              <a:t>probably</a:t>
            </a:r>
            <a:r>
              <a:rPr lang="de-CH" dirty="0"/>
              <a:t> negative</a:t>
            </a:r>
          </a:p>
        </p:txBody>
      </p:sp>
      <p:pic>
        <p:nvPicPr>
          <p:cNvPr id="170291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13" t="8563" r="-113" b="-456"/>
          <a:stretch/>
        </p:blipFill>
        <p:spPr bwMode="auto">
          <a:xfrm>
            <a:off x="901689" y="1500996"/>
            <a:ext cx="7661296" cy="4382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4848046" y="5227607"/>
            <a:ext cx="3001992" cy="230832"/>
          </a:xfrm>
          <a:prstGeom prst="rect">
            <a:avLst/>
          </a:prstGeom>
          <a:noFill/>
        </p:spPr>
        <p:txBody>
          <a:bodyPr wrap="square" rtlCol="0">
            <a:spAutoFit/>
          </a:bodyPr>
          <a:lstStyle/>
          <a:p>
            <a:r>
              <a:rPr lang="de-CH" sz="900" dirty="0">
                <a:latin typeface="+mn-lt"/>
              </a:rPr>
              <a:t>Source: </a:t>
            </a:r>
            <a:r>
              <a:rPr lang="de-CH" sz="900" dirty="0" err="1">
                <a:latin typeface="+mn-lt"/>
              </a:rPr>
              <a:t>Holston</a:t>
            </a:r>
            <a:r>
              <a:rPr lang="de-CH" sz="900" dirty="0">
                <a:latin typeface="+mn-lt"/>
              </a:rPr>
              <a:t>, </a:t>
            </a:r>
            <a:r>
              <a:rPr lang="de-CH" sz="900" dirty="0" err="1">
                <a:latin typeface="+mn-lt"/>
              </a:rPr>
              <a:t>Laubach</a:t>
            </a:r>
            <a:r>
              <a:rPr lang="de-CH" sz="900" dirty="0">
                <a:latin typeface="+mn-lt"/>
              </a:rPr>
              <a:t> </a:t>
            </a:r>
            <a:r>
              <a:rPr lang="de-CH" sz="900" dirty="0" err="1">
                <a:latin typeface="+mn-lt"/>
              </a:rPr>
              <a:t>and</a:t>
            </a:r>
            <a:r>
              <a:rPr lang="de-CH" sz="900" dirty="0">
                <a:latin typeface="+mn-lt"/>
              </a:rPr>
              <a:t> Williams (2016) </a:t>
            </a:r>
          </a:p>
        </p:txBody>
      </p:sp>
      <p:sp>
        <p:nvSpPr>
          <p:cNvPr id="6" name="Textfeld 5"/>
          <p:cNvSpPr txBox="1"/>
          <p:nvPr/>
        </p:nvSpPr>
        <p:spPr>
          <a:xfrm>
            <a:off x="1153066" y="1092677"/>
            <a:ext cx="5195976" cy="276999"/>
          </a:xfrm>
          <a:prstGeom prst="rect">
            <a:avLst/>
          </a:prstGeom>
          <a:noFill/>
        </p:spPr>
        <p:txBody>
          <a:bodyPr wrap="square" rtlCol="0">
            <a:spAutoFit/>
          </a:bodyPr>
          <a:lstStyle/>
          <a:p>
            <a:r>
              <a:rPr lang="de-CH" sz="1200" dirty="0">
                <a:latin typeface="+mn-lt"/>
              </a:rPr>
              <a:t>Trend </a:t>
            </a:r>
            <a:r>
              <a:rPr lang="de-CH" sz="1200" dirty="0" err="1">
                <a:latin typeface="+mn-lt"/>
              </a:rPr>
              <a:t>growth</a:t>
            </a:r>
            <a:r>
              <a:rPr lang="de-CH" sz="1200" dirty="0">
                <a:latin typeface="+mn-lt"/>
              </a:rPr>
              <a:t> (g) </a:t>
            </a:r>
            <a:r>
              <a:rPr lang="de-CH" sz="1200" dirty="0" err="1">
                <a:latin typeface="+mn-lt"/>
              </a:rPr>
              <a:t>and</a:t>
            </a:r>
            <a:r>
              <a:rPr lang="de-CH" sz="1200" dirty="0">
                <a:latin typeface="+mn-lt"/>
              </a:rPr>
              <a:t> </a:t>
            </a:r>
            <a:r>
              <a:rPr lang="de-CH" sz="1200" dirty="0" err="1">
                <a:latin typeface="+mn-lt"/>
              </a:rPr>
              <a:t>natural</a:t>
            </a:r>
            <a:r>
              <a:rPr lang="de-CH" sz="1200" dirty="0">
                <a:latin typeface="+mn-lt"/>
              </a:rPr>
              <a:t> real rate (r*) </a:t>
            </a:r>
            <a:r>
              <a:rPr lang="de-CH" sz="1200" dirty="0" err="1">
                <a:latin typeface="+mn-lt"/>
              </a:rPr>
              <a:t>of</a:t>
            </a:r>
            <a:r>
              <a:rPr lang="de-CH" sz="1200" dirty="0">
                <a:latin typeface="+mn-lt"/>
              </a:rPr>
              <a:t> </a:t>
            </a:r>
            <a:r>
              <a:rPr lang="de-CH" sz="1200" dirty="0" err="1">
                <a:latin typeface="+mn-lt"/>
              </a:rPr>
              <a:t>the</a:t>
            </a:r>
            <a:r>
              <a:rPr lang="de-CH" sz="1200" dirty="0">
                <a:latin typeface="+mn-lt"/>
              </a:rPr>
              <a:t> Euro </a:t>
            </a:r>
            <a:r>
              <a:rPr lang="de-CH" sz="1200" dirty="0" err="1">
                <a:latin typeface="+mn-lt"/>
              </a:rPr>
              <a:t>area</a:t>
            </a:r>
            <a:r>
              <a:rPr lang="de-CH" sz="1200" dirty="0">
                <a:latin typeface="+mn-lt"/>
              </a:rPr>
              <a:t> </a:t>
            </a:r>
          </a:p>
        </p:txBody>
      </p:sp>
    </p:spTree>
    <p:extLst>
      <p:ext uri="{BB962C8B-B14F-4D97-AF65-F5344CB8AC3E}">
        <p14:creationId xmlns:p14="http://schemas.microsoft.com/office/powerpoint/2010/main" val="32549432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6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23" y="807088"/>
            <a:ext cx="5852098" cy="559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6705601" y="1845731"/>
            <a:ext cx="2247900" cy="553998"/>
          </a:xfrm>
          <a:prstGeom prst="rect">
            <a:avLst/>
          </a:prstGeom>
          <a:noFill/>
        </p:spPr>
        <p:txBody>
          <a:bodyPr wrap="square" rtlCol="0">
            <a:spAutoFit/>
          </a:bodyPr>
          <a:lstStyle/>
          <a:p>
            <a:r>
              <a:rPr lang="de-CH" sz="1000" dirty="0">
                <a:latin typeface="+mn-lt"/>
                <a:hlinkClick r:id="rId4"/>
              </a:rPr>
              <a:t>Rachel &amp; Smith 2015. </a:t>
            </a:r>
            <a:r>
              <a:rPr lang="de-CH" sz="1000" dirty="0" err="1">
                <a:latin typeface="+mn-lt"/>
                <a:hlinkClick r:id="rId4"/>
              </a:rPr>
              <a:t>Secular</a:t>
            </a:r>
            <a:r>
              <a:rPr lang="de-CH" sz="1000" dirty="0">
                <a:latin typeface="+mn-lt"/>
                <a:hlinkClick r:id="rId4"/>
              </a:rPr>
              <a:t> </a:t>
            </a:r>
            <a:r>
              <a:rPr lang="de-CH" sz="1000" dirty="0" err="1">
                <a:latin typeface="+mn-lt"/>
                <a:hlinkClick r:id="rId4"/>
              </a:rPr>
              <a:t>drivers</a:t>
            </a:r>
            <a:r>
              <a:rPr lang="de-CH" sz="1000" dirty="0">
                <a:latin typeface="+mn-lt"/>
                <a:hlinkClick r:id="rId4"/>
              </a:rPr>
              <a:t> </a:t>
            </a:r>
            <a:r>
              <a:rPr lang="de-CH" sz="1000" dirty="0" err="1">
                <a:latin typeface="+mn-lt"/>
                <a:hlinkClick r:id="rId4"/>
              </a:rPr>
              <a:t>of</a:t>
            </a:r>
            <a:r>
              <a:rPr lang="de-CH" sz="1000" dirty="0">
                <a:latin typeface="+mn-lt"/>
                <a:hlinkClick r:id="rId4"/>
              </a:rPr>
              <a:t> </a:t>
            </a:r>
            <a:r>
              <a:rPr lang="de-CH" sz="1000" dirty="0" err="1">
                <a:latin typeface="+mn-lt"/>
                <a:hlinkClick r:id="rId4"/>
              </a:rPr>
              <a:t>the</a:t>
            </a:r>
            <a:r>
              <a:rPr lang="de-CH" sz="1000" dirty="0">
                <a:latin typeface="+mn-lt"/>
                <a:hlinkClick r:id="rId4"/>
              </a:rPr>
              <a:t> global real </a:t>
            </a:r>
            <a:r>
              <a:rPr lang="de-CH" sz="1000" dirty="0" err="1">
                <a:latin typeface="+mn-lt"/>
                <a:hlinkClick r:id="rId4"/>
              </a:rPr>
              <a:t>interest</a:t>
            </a:r>
            <a:r>
              <a:rPr lang="de-CH" sz="1000" dirty="0">
                <a:latin typeface="+mn-lt"/>
                <a:hlinkClick r:id="rId4"/>
              </a:rPr>
              <a:t> rate</a:t>
            </a:r>
            <a:r>
              <a:rPr lang="de-CH" sz="1000" dirty="0">
                <a:latin typeface="+mn-lt"/>
              </a:rPr>
              <a:t>.</a:t>
            </a:r>
          </a:p>
        </p:txBody>
      </p:sp>
      <p:sp>
        <p:nvSpPr>
          <p:cNvPr id="5" name="Titel 4"/>
          <p:cNvSpPr>
            <a:spLocks noGrp="1"/>
          </p:cNvSpPr>
          <p:nvPr>
            <p:ph type="title"/>
          </p:nvPr>
        </p:nvSpPr>
        <p:spPr/>
        <p:txBody>
          <a:bodyPr/>
          <a:lstStyle/>
          <a:p>
            <a:r>
              <a:rPr lang="de-CH" dirty="0" err="1"/>
              <a:t>Macroeconomists</a:t>
            </a:r>
            <a:r>
              <a:rPr lang="de-CH" dirty="0"/>
              <a:t> </a:t>
            </a:r>
            <a:r>
              <a:rPr lang="de-CH" dirty="0" err="1"/>
              <a:t>struggle</a:t>
            </a:r>
            <a:r>
              <a:rPr lang="de-CH" dirty="0"/>
              <a:t> </a:t>
            </a:r>
            <a:r>
              <a:rPr lang="de-CH" dirty="0" err="1"/>
              <a:t>to</a:t>
            </a:r>
            <a:r>
              <a:rPr lang="de-CH" dirty="0"/>
              <a:t> </a:t>
            </a:r>
            <a:r>
              <a:rPr lang="de-CH" dirty="0" err="1"/>
              <a:t>explain</a:t>
            </a:r>
            <a:r>
              <a:rPr lang="de-CH" dirty="0"/>
              <a:t> </a:t>
            </a:r>
            <a:r>
              <a:rPr lang="de-CH" dirty="0" err="1"/>
              <a:t>low</a:t>
            </a:r>
            <a:r>
              <a:rPr lang="de-CH" dirty="0"/>
              <a:t>/negative real </a:t>
            </a:r>
            <a:r>
              <a:rPr lang="de-CH" dirty="0" err="1"/>
              <a:t>rates</a:t>
            </a:r>
            <a:endParaRPr lang="de-CH" dirty="0"/>
          </a:p>
        </p:txBody>
      </p:sp>
    </p:spTree>
    <p:extLst>
      <p:ext uri="{BB962C8B-B14F-4D97-AF65-F5344CB8AC3E}">
        <p14:creationId xmlns:p14="http://schemas.microsoft.com/office/powerpoint/2010/main" val="23204936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314D359-9346-417B-9AFA-6F7BAD1D6607}"/>
              </a:ext>
            </a:extLst>
          </p:cNvPr>
          <p:cNvSpPr>
            <a:spLocks noGrp="1"/>
          </p:cNvSpPr>
          <p:nvPr>
            <p:ph sz="quarter" idx="1"/>
          </p:nvPr>
        </p:nvSpPr>
        <p:spPr/>
        <p:txBody>
          <a:bodyPr/>
          <a:lstStyle/>
          <a:p>
            <a:endParaRPr lang="de-CH"/>
          </a:p>
        </p:txBody>
      </p:sp>
      <p:sp>
        <p:nvSpPr>
          <p:cNvPr id="3" name="Inhaltsplatzhalter 2">
            <a:extLst>
              <a:ext uri="{FF2B5EF4-FFF2-40B4-BE49-F238E27FC236}">
                <a16:creationId xmlns:a16="http://schemas.microsoft.com/office/drawing/2014/main" id="{1F597A82-3187-4E1C-B200-00D0BDC1859C}"/>
              </a:ext>
            </a:extLst>
          </p:cNvPr>
          <p:cNvSpPr>
            <a:spLocks noGrp="1"/>
          </p:cNvSpPr>
          <p:nvPr>
            <p:ph sz="quarter" idx="2"/>
          </p:nvPr>
        </p:nvSpPr>
        <p:spPr/>
        <p:txBody>
          <a:bodyPr/>
          <a:lstStyle/>
          <a:p>
            <a:endParaRPr lang="de-CH"/>
          </a:p>
        </p:txBody>
      </p:sp>
      <p:sp>
        <p:nvSpPr>
          <p:cNvPr id="4" name="Inhaltsplatzhalter 3">
            <a:extLst>
              <a:ext uri="{FF2B5EF4-FFF2-40B4-BE49-F238E27FC236}">
                <a16:creationId xmlns:a16="http://schemas.microsoft.com/office/drawing/2014/main" id="{162A3EE4-178D-4408-B9C2-F1529D301EDD}"/>
              </a:ext>
            </a:extLst>
          </p:cNvPr>
          <p:cNvSpPr>
            <a:spLocks noGrp="1"/>
          </p:cNvSpPr>
          <p:nvPr>
            <p:ph sz="quarter" idx="3"/>
          </p:nvPr>
        </p:nvSpPr>
        <p:spPr/>
        <p:txBody>
          <a:bodyPr/>
          <a:lstStyle/>
          <a:p>
            <a:endParaRPr lang="de-CH"/>
          </a:p>
        </p:txBody>
      </p:sp>
      <p:sp>
        <p:nvSpPr>
          <p:cNvPr id="5" name="Inhaltsplatzhalter 4">
            <a:extLst>
              <a:ext uri="{FF2B5EF4-FFF2-40B4-BE49-F238E27FC236}">
                <a16:creationId xmlns:a16="http://schemas.microsoft.com/office/drawing/2014/main" id="{66E1EA38-0603-4ABB-ADDB-C3DCFD3DE368}"/>
              </a:ext>
            </a:extLst>
          </p:cNvPr>
          <p:cNvSpPr>
            <a:spLocks noGrp="1"/>
          </p:cNvSpPr>
          <p:nvPr>
            <p:ph sz="quarter" idx="4"/>
          </p:nvPr>
        </p:nvSpPr>
        <p:spPr/>
        <p:txBody>
          <a:bodyPr/>
          <a:lstStyle/>
          <a:p>
            <a:endParaRPr lang="de-CH"/>
          </a:p>
        </p:txBody>
      </p:sp>
      <p:sp>
        <p:nvSpPr>
          <p:cNvPr id="7" name="Titel 6">
            <a:extLst>
              <a:ext uri="{FF2B5EF4-FFF2-40B4-BE49-F238E27FC236}">
                <a16:creationId xmlns:a16="http://schemas.microsoft.com/office/drawing/2014/main" id="{DD4564ED-5596-4D5C-ACFA-8E5947488575}"/>
              </a:ext>
            </a:extLst>
          </p:cNvPr>
          <p:cNvSpPr>
            <a:spLocks noGrp="1"/>
          </p:cNvSpPr>
          <p:nvPr>
            <p:ph type="title"/>
          </p:nvPr>
        </p:nvSpPr>
        <p:spPr/>
        <p:txBody>
          <a:bodyPr/>
          <a:lstStyle/>
          <a:p>
            <a:r>
              <a:rPr lang="de-CH" dirty="0" err="1"/>
              <a:t>Why</a:t>
            </a:r>
            <a:r>
              <a:rPr lang="de-CH" dirty="0"/>
              <a:t> </a:t>
            </a:r>
            <a:r>
              <a:rPr lang="de-CH" dirty="0" err="1"/>
              <a:t>would</a:t>
            </a:r>
            <a:r>
              <a:rPr lang="de-CH" dirty="0"/>
              <a:t> </a:t>
            </a:r>
            <a:r>
              <a:rPr lang="de-CH" dirty="0" err="1"/>
              <a:t>you</a:t>
            </a:r>
            <a:r>
              <a:rPr lang="de-CH" dirty="0"/>
              <a:t> </a:t>
            </a:r>
            <a:r>
              <a:rPr lang="de-CH" dirty="0" err="1"/>
              <a:t>take</a:t>
            </a:r>
            <a:r>
              <a:rPr lang="de-CH" dirty="0"/>
              <a:t> </a:t>
            </a:r>
            <a:r>
              <a:rPr lang="de-CH" dirty="0" err="1"/>
              <a:t>inflation</a:t>
            </a:r>
            <a:r>
              <a:rPr lang="de-CH" dirty="0"/>
              <a:t> </a:t>
            </a:r>
            <a:r>
              <a:rPr lang="de-CH" dirty="0" err="1"/>
              <a:t>risk</a:t>
            </a:r>
            <a:r>
              <a:rPr lang="de-CH" dirty="0"/>
              <a:t>?</a:t>
            </a:r>
          </a:p>
        </p:txBody>
      </p:sp>
      <p:pic>
        <p:nvPicPr>
          <p:cNvPr id="8" name="Grafik 7">
            <a:extLst>
              <a:ext uri="{FF2B5EF4-FFF2-40B4-BE49-F238E27FC236}">
                <a16:creationId xmlns:a16="http://schemas.microsoft.com/office/drawing/2014/main" id="{4B478544-4611-4F97-B783-E5FDE39B9D3C}"/>
              </a:ext>
            </a:extLst>
          </p:cNvPr>
          <p:cNvPicPr>
            <a:picLocks noChangeAspect="1"/>
          </p:cNvPicPr>
          <p:nvPr/>
        </p:nvPicPr>
        <p:blipFill>
          <a:blip r:embed="rId3"/>
          <a:stretch>
            <a:fillRect/>
          </a:stretch>
        </p:blipFill>
        <p:spPr>
          <a:xfrm>
            <a:off x="548224" y="1376516"/>
            <a:ext cx="8307773" cy="4237703"/>
          </a:xfrm>
          <a:prstGeom prst="rect">
            <a:avLst/>
          </a:prstGeom>
        </p:spPr>
      </p:pic>
      <p:sp>
        <p:nvSpPr>
          <p:cNvPr id="9" name="Textfeld 8">
            <a:extLst>
              <a:ext uri="{FF2B5EF4-FFF2-40B4-BE49-F238E27FC236}">
                <a16:creationId xmlns:a16="http://schemas.microsoft.com/office/drawing/2014/main" id="{BDDD23B3-5B70-4DEA-93FD-A4DB54E08FF3}"/>
              </a:ext>
            </a:extLst>
          </p:cNvPr>
          <p:cNvSpPr txBox="1"/>
          <p:nvPr/>
        </p:nvSpPr>
        <p:spPr>
          <a:xfrm>
            <a:off x="5860026" y="5931885"/>
            <a:ext cx="2995971" cy="261610"/>
          </a:xfrm>
          <a:prstGeom prst="rect">
            <a:avLst/>
          </a:prstGeom>
          <a:noFill/>
        </p:spPr>
        <p:txBody>
          <a:bodyPr wrap="square" rtlCol="0">
            <a:spAutoFit/>
          </a:bodyPr>
          <a:lstStyle/>
          <a:p>
            <a:r>
              <a:rPr lang="de-CH" sz="1100" dirty="0">
                <a:latin typeface="+mn-lt"/>
              </a:rPr>
              <a:t>Source: BIS Quarterly Report Sep-2018</a:t>
            </a:r>
          </a:p>
        </p:txBody>
      </p:sp>
    </p:spTree>
    <p:extLst>
      <p:ext uri="{BB962C8B-B14F-4D97-AF65-F5344CB8AC3E}">
        <p14:creationId xmlns:p14="http://schemas.microsoft.com/office/powerpoint/2010/main" val="15954718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D4564ED-5596-4D5C-ACFA-8E5947488575}"/>
              </a:ext>
            </a:extLst>
          </p:cNvPr>
          <p:cNvSpPr>
            <a:spLocks noGrp="1"/>
          </p:cNvSpPr>
          <p:nvPr>
            <p:ph type="title"/>
          </p:nvPr>
        </p:nvSpPr>
        <p:spPr>
          <a:xfrm>
            <a:off x="762665" y="300181"/>
            <a:ext cx="8169275" cy="403225"/>
          </a:xfrm>
        </p:spPr>
        <p:txBody>
          <a:bodyPr/>
          <a:lstStyle/>
          <a:p>
            <a:r>
              <a:rPr lang="de-CH" dirty="0" err="1"/>
              <a:t>Why</a:t>
            </a:r>
            <a:r>
              <a:rPr lang="de-CH" dirty="0"/>
              <a:t> </a:t>
            </a:r>
            <a:r>
              <a:rPr lang="de-CH" dirty="0" err="1"/>
              <a:t>would</a:t>
            </a:r>
            <a:r>
              <a:rPr lang="de-CH" dirty="0"/>
              <a:t> </a:t>
            </a:r>
            <a:r>
              <a:rPr lang="de-CH" dirty="0" err="1"/>
              <a:t>you</a:t>
            </a:r>
            <a:r>
              <a:rPr lang="de-CH" dirty="0"/>
              <a:t> </a:t>
            </a:r>
            <a:r>
              <a:rPr lang="de-CH" dirty="0" err="1"/>
              <a:t>take</a:t>
            </a:r>
            <a:r>
              <a:rPr lang="de-CH" dirty="0"/>
              <a:t> </a:t>
            </a:r>
            <a:r>
              <a:rPr lang="de-CH" dirty="0" err="1"/>
              <a:t>inflation</a:t>
            </a:r>
            <a:r>
              <a:rPr lang="de-CH" dirty="0"/>
              <a:t> </a:t>
            </a:r>
            <a:r>
              <a:rPr lang="de-CH" dirty="0" err="1"/>
              <a:t>risk</a:t>
            </a:r>
            <a:r>
              <a:rPr lang="de-CH" dirty="0"/>
              <a:t>?</a:t>
            </a:r>
          </a:p>
        </p:txBody>
      </p:sp>
      <p:pic>
        <p:nvPicPr>
          <p:cNvPr id="12" name="Inhaltsplatzhalter 11">
            <a:extLst>
              <a:ext uri="{FF2B5EF4-FFF2-40B4-BE49-F238E27FC236}">
                <a16:creationId xmlns:a16="http://schemas.microsoft.com/office/drawing/2014/main" id="{99763934-3B82-4198-B29B-2D8F80F9649D}"/>
              </a:ext>
            </a:extLst>
          </p:cNvPr>
          <p:cNvPicPr>
            <a:picLocks noGrp="1" noChangeAspect="1"/>
          </p:cNvPicPr>
          <p:nvPr>
            <p:ph sz="half" idx="1"/>
          </p:nvPr>
        </p:nvPicPr>
        <p:blipFill>
          <a:blip r:embed="rId3"/>
          <a:stretch>
            <a:fillRect/>
          </a:stretch>
        </p:blipFill>
        <p:spPr>
          <a:xfrm>
            <a:off x="556750" y="1670819"/>
            <a:ext cx="4290553" cy="3933568"/>
          </a:xfrm>
          <a:prstGeom prst="rect">
            <a:avLst/>
          </a:prstGeom>
        </p:spPr>
      </p:pic>
      <p:pic>
        <p:nvPicPr>
          <p:cNvPr id="11" name="Inhaltsplatzhalter 10">
            <a:extLst>
              <a:ext uri="{FF2B5EF4-FFF2-40B4-BE49-F238E27FC236}">
                <a16:creationId xmlns:a16="http://schemas.microsoft.com/office/drawing/2014/main" id="{82E750DC-643E-42F2-B43E-AFC0A778F66C}"/>
              </a:ext>
            </a:extLst>
          </p:cNvPr>
          <p:cNvPicPr>
            <a:picLocks noGrp="1" noChangeAspect="1"/>
          </p:cNvPicPr>
          <p:nvPr>
            <p:ph sz="half" idx="2"/>
          </p:nvPr>
        </p:nvPicPr>
        <p:blipFill rotWithShape="1">
          <a:blip r:embed="rId4"/>
          <a:srcRect b="21992"/>
          <a:stretch/>
        </p:blipFill>
        <p:spPr>
          <a:xfrm>
            <a:off x="4847303" y="1710150"/>
            <a:ext cx="4109884" cy="3333798"/>
          </a:xfrm>
          <a:prstGeom prst="rect">
            <a:avLst/>
          </a:prstGeom>
        </p:spPr>
      </p:pic>
      <p:sp>
        <p:nvSpPr>
          <p:cNvPr id="9" name="Textfeld 8">
            <a:extLst>
              <a:ext uri="{FF2B5EF4-FFF2-40B4-BE49-F238E27FC236}">
                <a16:creationId xmlns:a16="http://schemas.microsoft.com/office/drawing/2014/main" id="{BDDD23B3-5B70-4DEA-93FD-A4DB54E08FF3}"/>
              </a:ext>
            </a:extLst>
          </p:cNvPr>
          <p:cNvSpPr txBox="1"/>
          <p:nvPr/>
        </p:nvSpPr>
        <p:spPr>
          <a:xfrm>
            <a:off x="5821004" y="5193362"/>
            <a:ext cx="2995971" cy="261610"/>
          </a:xfrm>
          <a:prstGeom prst="rect">
            <a:avLst/>
          </a:prstGeom>
          <a:noFill/>
        </p:spPr>
        <p:txBody>
          <a:bodyPr wrap="square" rtlCol="0">
            <a:spAutoFit/>
          </a:bodyPr>
          <a:lstStyle/>
          <a:p>
            <a:r>
              <a:rPr lang="de-CH" sz="1100" dirty="0">
                <a:latin typeface="+mn-lt"/>
              </a:rPr>
              <a:t>Source: BIS Quarterly Report Sep-2018</a:t>
            </a:r>
          </a:p>
        </p:txBody>
      </p:sp>
      <p:sp>
        <p:nvSpPr>
          <p:cNvPr id="15" name="Textfeld 14">
            <a:extLst>
              <a:ext uri="{FF2B5EF4-FFF2-40B4-BE49-F238E27FC236}">
                <a16:creationId xmlns:a16="http://schemas.microsoft.com/office/drawing/2014/main" id="{A70FE67E-55FD-4B60-9C23-D50EBA79EE47}"/>
              </a:ext>
            </a:extLst>
          </p:cNvPr>
          <p:cNvSpPr txBox="1"/>
          <p:nvPr/>
        </p:nvSpPr>
        <p:spPr>
          <a:xfrm>
            <a:off x="4847303" y="1670819"/>
            <a:ext cx="1750142" cy="384721"/>
          </a:xfrm>
          <a:prstGeom prst="rect">
            <a:avLst/>
          </a:prstGeom>
          <a:noFill/>
        </p:spPr>
        <p:txBody>
          <a:bodyPr wrap="square" rtlCol="0">
            <a:spAutoFit/>
          </a:bodyPr>
          <a:lstStyle/>
          <a:p>
            <a:r>
              <a:rPr lang="de-CH" dirty="0">
                <a:latin typeface="+mj-lt"/>
              </a:rPr>
              <a:t>EU</a:t>
            </a:r>
          </a:p>
        </p:txBody>
      </p:sp>
      <p:sp>
        <p:nvSpPr>
          <p:cNvPr id="16" name="Textfeld 15">
            <a:extLst>
              <a:ext uri="{FF2B5EF4-FFF2-40B4-BE49-F238E27FC236}">
                <a16:creationId xmlns:a16="http://schemas.microsoft.com/office/drawing/2014/main" id="{C1DA7782-186A-4617-872B-33CA61CC3C10}"/>
              </a:ext>
            </a:extLst>
          </p:cNvPr>
          <p:cNvSpPr txBox="1"/>
          <p:nvPr/>
        </p:nvSpPr>
        <p:spPr>
          <a:xfrm>
            <a:off x="4277032" y="1670819"/>
            <a:ext cx="1750142" cy="384721"/>
          </a:xfrm>
          <a:prstGeom prst="rect">
            <a:avLst/>
          </a:prstGeom>
          <a:noFill/>
        </p:spPr>
        <p:txBody>
          <a:bodyPr wrap="square" rtlCol="0">
            <a:spAutoFit/>
          </a:bodyPr>
          <a:lstStyle/>
          <a:p>
            <a:r>
              <a:rPr lang="de-CH" dirty="0">
                <a:latin typeface="+mj-lt"/>
              </a:rPr>
              <a:t>US</a:t>
            </a:r>
          </a:p>
        </p:txBody>
      </p:sp>
    </p:spTree>
    <p:extLst>
      <p:ext uri="{BB962C8B-B14F-4D97-AF65-F5344CB8AC3E}">
        <p14:creationId xmlns:p14="http://schemas.microsoft.com/office/powerpoint/2010/main" val="36142023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en-GB" dirty="0"/>
              <a:t>In sum: bond markets had a great time</a:t>
            </a:r>
          </a:p>
        </p:txBody>
      </p:sp>
      <p:pic>
        <p:nvPicPr>
          <p:cNvPr id="172441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05"/>
          <a:stretch/>
        </p:blipFill>
        <p:spPr bwMode="auto">
          <a:xfrm>
            <a:off x="926926" y="983410"/>
            <a:ext cx="5965580" cy="5103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83288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6419" name="Left Arrow 32"/>
          <p:cNvSpPr>
            <a:spLocks noChangeArrowheads="1"/>
          </p:cNvSpPr>
          <p:nvPr/>
        </p:nvSpPr>
        <p:spPr bwMode="auto">
          <a:xfrm>
            <a:off x="1495425" y="2690813"/>
            <a:ext cx="6899275" cy="962025"/>
          </a:xfrm>
          <a:prstGeom prst="leftArrow">
            <a:avLst>
              <a:gd name="adj1" fmla="val 100000"/>
              <a:gd name="adj2" fmla="val 39776"/>
            </a:avLst>
          </a:prstGeom>
          <a:solidFill>
            <a:schemeClr val="accent1"/>
          </a:solidFill>
          <a:ln w="25400" algn="ctr">
            <a:noFill/>
            <a:miter lim="800000"/>
            <a:headEnd/>
            <a:tailEnd/>
          </a:ln>
        </p:spPr>
        <p:txBody>
          <a:bodyPr anchor="ctr"/>
          <a:lstStyle/>
          <a:p>
            <a:pPr>
              <a:defRPr/>
            </a:pPr>
            <a:r>
              <a:rPr lang="fr-CH" dirty="0">
                <a:solidFill>
                  <a:srgbClr val="FFFFFF"/>
                </a:solidFill>
                <a:latin typeface="Verdana" pitchFamily="34" charset="0"/>
              </a:rPr>
              <a:t>  </a:t>
            </a:r>
            <a:r>
              <a:rPr lang="fr-CH" sz="2400" b="1" dirty="0" err="1">
                <a:solidFill>
                  <a:srgbClr val="FFFFFF"/>
                </a:solidFill>
                <a:latin typeface="Verdana" pitchFamily="34" charset="0"/>
                <a:ea typeface="Verdana" pitchFamily="34" charset="0"/>
                <a:cs typeface="Verdana" pitchFamily="34" charset="0"/>
              </a:rPr>
              <a:t>Managing</a:t>
            </a:r>
            <a:r>
              <a:rPr lang="fr-CH" sz="2400" b="1" dirty="0">
                <a:solidFill>
                  <a:srgbClr val="FFFFFF"/>
                </a:solidFill>
                <a:latin typeface="Verdana" pitchFamily="34" charset="0"/>
                <a:ea typeface="Verdana" pitchFamily="34" charset="0"/>
                <a:cs typeface="Verdana" pitchFamily="34" charset="0"/>
              </a:rPr>
              <a:t> </a:t>
            </a:r>
            <a:r>
              <a:rPr lang="fr-CH" sz="2400" b="1" dirty="0" err="1">
                <a:solidFill>
                  <a:srgbClr val="FFFFFF"/>
                </a:solidFill>
                <a:latin typeface="Verdana" pitchFamily="34" charset="0"/>
                <a:ea typeface="Verdana" pitchFamily="34" charset="0"/>
                <a:cs typeface="Verdana" pitchFamily="34" charset="0"/>
              </a:rPr>
              <a:t>Credit</a:t>
            </a:r>
            <a:endParaRPr lang="fr-CH" sz="2400" b="1" dirty="0">
              <a:solidFill>
                <a:srgbClr val="FFFFFF"/>
              </a:solidFill>
              <a:latin typeface="Verdana" pitchFamily="34" charset="0"/>
              <a:ea typeface="Verdana" pitchFamily="34" charset="0"/>
              <a:cs typeface="Verdana" pitchFamily="34" charset="0"/>
            </a:endParaRPr>
          </a:p>
        </p:txBody>
      </p:sp>
      <p:sp>
        <p:nvSpPr>
          <p:cNvPr id="31" name="Oval 30"/>
          <p:cNvSpPr/>
          <p:nvPr/>
        </p:nvSpPr>
        <p:spPr>
          <a:xfrm>
            <a:off x="779463" y="2630488"/>
            <a:ext cx="1096962" cy="1096962"/>
          </a:xfrm>
          <a:prstGeom prst="ellipse">
            <a:avLst/>
          </a:prstGeom>
          <a:solidFill>
            <a:schemeClr val="accent4"/>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H" sz="4000" b="1" dirty="0">
                <a:solidFill>
                  <a:srgbClr val="FFFFFF"/>
                </a:solidFill>
              </a:rPr>
              <a:t>5</a:t>
            </a:r>
          </a:p>
        </p:txBody>
      </p:sp>
    </p:spTree>
    <p:extLst>
      <p:ext uri="{BB962C8B-B14F-4D97-AF65-F5344CB8AC3E}">
        <p14:creationId xmlns:p14="http://schemas.microsoft.com/office/powerpoint/2010/main" val="69993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DF7662-7BE0-43BE-A527-37BD600643F2}"/>
              </a:ext>
            </a:extLst>
          </p:cNvPr>
          <p:cNvSpPr>
            <a:spLocks noGrp="1"/>
          </p:cNvSpPr>
          <p:nvPr>
            <p:ph type="title"/>
          </p:nvPr>
        </p:nvSpPr>
        <p:spPr/>
        <p:txBody>
          <a:bodyPr/>
          <a:lstStyle/>
          <a:p>
            <a:r>
              <a:rPr lang="de-CH" dirty="0"/>
              <a:t>Central </a:t>
            </a:r>
            <a:r>
              <a:rPr lang="de-CH" dirty="0" err="1"/>
              <a:t>banks</a:t>
            </a:r>
            <a:r>
              <a:rPr lang="de-CH" dirty="0"/>
              <a:t> </a:t>
            </a:r>
            <a:r>
              <a:rPr lang="de-CH" dirty="0" err="1"/>
              <a:t>have</a:t>
            </a:r>
            <a:r>
              <a:rPr lang="de-CH" dirty="0"/>
              <a:t> </a:t>
            </a:r>
            <a:r>
              <a:rPr lang="de-CH" dirty="0" err="1"/>
              <a:t>become</a:t>
            </a:r>
            <a:r>
              <a:rPr lang="de-CH" dirty="0"/>
              <a:t> </a:t>
            </a:r>
            <a:r>
              <a:rPr lang="de-CH" dirty="0" err="1"/>
              <a:t>the</a:t>
            </a:r>
            <a:r>
              <a:rPr lang="de-CH" dirty="0"/>
              <a:t> </a:t>
            </a:r>
            <a:r>
              <a:rPr lang="de-CH" dirty="0" err="1"/>
              <a:t>main</a:t>
            </a:r>
            <a:r>
              <a:rPr lang="de-CH" dirty="0"/>
              <a:t> </a:t>
            </a:r>
            <a:r>
              <a:rPr lang="de-CH" dirty="0" err="1"/>
              <a:t>player</a:t>
            </a:r>
            <a:endParaRPr lang="de-CH" dirty="0"/>
          </a:p>
        </p:txBody>
      </p:sp>
      <p:pic>
        <p:nvPicPr>
          <p:cNvPr id="4" name="Inhaltsplatzhalter 3">
            <a:extLst>
              <a:ext uri="{FF2B5EF4-FFF2-40B4-BE49-F238E27FC236}">
                <a16:creationId xmlns:a16="http://schemas.microsoft.com/office/drawing/2014/main" id="{885A813D-9EAD-41E4-A866-9B19C1C3CE2E}"/>
              </a:ext>
            </a:extLst>
          </p:cNvPr>
          <p:cNvPicPr>
            <a:picLocks noGrp="1" noChangeAspect="1"/>
          </p:cNvPicPr>
          <p:nvPr>
            <p:ph idx="1"/>
          </p:nvPr>
        </p:nvPicPr>
        <p:blipFill>
          <a:blip r:embed="rId3"/>
          <a:stretch>
            <a:fillRect/>
          </a:stretch>
        </p:blipFill>
        <p:spPr>
          <a:xfrm>
            <a:off x="647700" y="1671483"/>
            <a:ext cx="8169275" cy="4040531"/>
          </a:xfrm>
          <a:prstGeom prst="rect">
            <a:avLst/>
          </a:prstGeom>
        </p:spPr>
      </p:pic>
      <p:sp>
        <p:nvSpPr>
          <p:cNvPr id="5" name="Textfeld 4">
            <a:extLst>
              <a:ext uri="{FF2B5EF4-FFF2-40B4-BE49-F238E27FC236}">
                <a16:creationId xmlns:a16="http://schemas.microsoft.com/office/drawing/2014/main" id="{FFF4AAFA-F02C-4022-93E0-485AF62D46FD}"/>
              </a:ext>
            </a:extLst>
          </p:cNvPr>
          <p:cNvSpPr txBox="1"/>
          <p:nvPr/>
        </p:nvSpPr>
        <p:spPr>
          <a:xfrm>
            <a:off x="741219" y="1196461"/>
            <a:ext cx="7963186" cy="384721"/>
          </a:xfrm>
          <a:prstGeom prst="rect">
            <a:avLst/>
          </a:prstGeom>
          <a:solidFill>
            <a:schemeClr val="bg1"/>
          </a:solidFill>
        </p:spPr>
        <p:txBody>
          <a:bodyPr wrap="square" rtlCol="0">
            <a:spAutoFit/>
          </a:bodyPr>
          <a:lstStyle/>
          <a:p>
            <a:r>
              <a:rPr lang="de-CH" dirty="0">
                <a:latin typeface="+mj-lt"/>
              </a:rPr>
              <a:t>Central </a:t>
            </a:r>
            <a:r>
              <a:rPr lang="de-CH" dirty="0" err="1">
                <a:latin typeface="+mj-lt"/>
              </a:rPr>
              <a:t>bank</a:t>
            </a:r>
            <a:r>
              <a:rPr lang="de-CH" dirty="0">
                <a:latin typeface="+mj-lt"/>
              </a:rPr>
              <a:t> </a:t>
            </a:r>
            <a:r>
              <a:rPr lang="de-CH" dirty="0" err="1">
                <a:latin typeface="+mj-lt"/>
              </a:rPr>
              <a:t>balance</a:t>
            </a:r>
            <a:r>
              <a:rPr lang="de-CH" dirty="0">
                <a:latin typeface="+mj-lt"/>
              </a:rPr>
              <a:t> (USD </a:t>
            </a:r>
            <a:r>
              <a:rPr lang="de-CH" dirty="0" err="1">
                <a:latin typeface="+mj-lt"/>
              </a:rPr>
              <a:t>trillion</a:t>
            </a:r>
            <a:r>
              <a:rPr lang="de-CH" dirty="0">
                <a:latin typeface="+mj-lt"/>
              </a:rPr>
              <a:t>, </a:t>
            </a:r>
            <a:r>
              <a:rPr lang="de-CH" dirty="0" err="1">
                <a:latin typeface="+mj-lt"/>
              </a:rPr>
              <a:t>left</a:t>
            </a:r>
            <a:r>
              <a:rPr lang="de-CH" dirty="0">
                <a:latin typeface="+mj-lt"/>
              </a:rPr>
              <a:t> </a:t>
            </a:r>
            <a:r>
              <a:rPr lang="de-CH" dirty="0" err="1">
                <a:latin typeface="+mj-lt"/>
              </a:rPr>
              <a:t>scale</a:t>
            </a:r>
            <a:r>
              <a:rPr lang="de-CH" dirty="0">
                <a:latin typeface="+mj-lt"/>
              </a:rPr>
              <a:t>)</a:t>
            </a:r>
          </a:p>
        </p:txBody>
      </p:sp>
      <p:sp>
        <p:nvSpPr>
          <p:cNvPr id="6" name="Textfeld 5">
            <a:extLst>
              <a:ext uri="{FF2B5EF4-FFF2-40B4-BE49-F238E27FC236}">
                <a16:creationId xmlns:a16="http://schemas.microsoft.com/office/drawing/2014/main" id="{D40D5B93-AECF-4E36-8419-F54894AFFB1F}"/>
              </a:ext>
            </a:extLst>
          </p:cNvPr>
          <p:cNvSpPr txBox="1"/>
          <p:nvPr/>
        </p:nvSpPr>
        <p:spPr>
          <a:xfrm>
            <a:off x="4532670" y="5588903"/>
            <a:ext cx="3883743" cy="246221"/>
          </a:xfrm>
          <a:prstGeom prst="rect">
            <a:avLst/>
          </a:prstGeom>
          <a:noFill/>
        </p:spPr>
        <p:txBody>
          <a:bodyPr wrap="square" rtlCol="0">
            <a:spAutoFit/>
          </a:bodyPr>
          <a:lstStyle/>
          <a:p>
            <a:pPr algn="r"/>
            <a:r>
              <a:rPr lang="de-CH" sz="1000" dirty="0">
                <a:latin typeface="+mn-lt"/>
              </a:rPr>
              <a:t>Source: IMF Global Financial </a:t>
            </a:r>
            <a:r>
              <a:rPr lang="de-CH" sz="1000" dirty="0" err="1">
                <a:latin typeface="+mn-lt"/>
              </a:rPr>
              <a:t>Stability</a:t>
            </a:r>
            <a:r>
              <a:rPr lang="de-CH" sz="1000" dirty="0">
                <a:latin typeface="+mn-lt"/>
              </a:rPr>
              <a:t> Report 4/2018</a:t>
            </a:r>
          </a:p>
        </p:txBody>
      </p:sp>
    </p:spTree>
    <p:extLst>
      <p:ext uri="{BB962C8B-B14F-4D97-AF65-F5344CB8AC3E}">
        <p14:creationId xmlns:p14="http://schemas.microsoft.com/office/powerpoint/2010/main" val="12185660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dirty="0" err="1"/>
              <a:t>One</a:t>
            </a:r>
            <a:r>
              <a:rPr lang="de-CH" dirty="0"/>
              <a:t> stock – </a:t>
            </a:r>
            <a:r>
              <a:rPr lang="de-CH" dirty="0" err="1"/>
              <a:t>hundreds</a:t>
            </a:r>
            <a:r>
              <a:rPr lang="de-CH" dirty="0"/>
              <a:t> </a:t>
            </a:r>
            <a:r>
              <a:rPr lang="de-CH" dirty="0" err="1"/>
              <a:t>of</a:t>
            </a:r>
            <a:r>
              <a:rPr lang="de-CH" dirty="0"/>
              <a:t> </a:t>
            </a:r>
            <a:r>
              <a:rPr lang="de-CH" dirty="0" err="1"/>
              <a:t>bonds</a:t>
            </a:r>
            <a:endParaRPr lang="de-CH" dirty="0"/>
          </a:p>
        </p:txBody>
      </p:sp>
      <p:sp>
        <p:nvSpPr>
          <p:cNvPr id="3" name="Inhaltsplatzhalter 2"/>
          <p:cNvSpPr>
            <a:spLocks noGrp="1"/>
          </p:cNvSpPr>
          <p:nvPr>
            <p:ph idx="1"/>
          </p:nvPr>
        </p:nvSpPr>
        <p:spPr/>
        <p:txBody>
          <a:bodyPr/>
          <a:lstStyle/>
          <a:p>
            <a:endParaRPr lang="de-CH"/>
          </a:p>
        </p:txBody>
      </p:sp>
      <p:pic>
        <p:nvPicPr>
          <p:cNvPr id="1694722" name="Picture 2" descr="C:\Users\e2633\AppData\Local\Temp\Bloomberg\temp\bfm76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503" y="761233"/>
            <a:ext cx="8252249" cy="5160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1015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Corporate </a:t>
            </a:r>
            <a:r>
              <a:rPr lang="de-CH" dirty="0" err="1"/>
              <a:t>bond</a:t>
            </a:r>
            <a:r>
              <a:rPr lang="de-CH" dirty="0"/>
              <a:t> </a:t>
            </a:r>
            <a:r>
              <a:rPr lang="de-CH" dirty="0" err="1"/>
              <a:t>market</a:t>
            </a:r>
            <a:r>
              <a:rPr lang="de-CH" dirty="0"/>
              <a:t> </a:t>
            </a:r>
            <a:r>
              <a:rPr lang="de-CH" dirty="0" err="1"/>
              <a:t>shows</a:t>
            </a:r>
            <a:r>
              <a:rPr lang="de-CH" dirty="0"/>
              <a:t> </a:t>
            </a:r>
            <a:r>
              <a:rPr lang="de-CH" dirty="0" err="1"/>
              <a:t>disintermediation</a:t>
            </a:r>
            <a:endParaRPr lang="de-CH" dirty="0"/>
          </a:p>
        </p:txBody>
      </p:sp>
      <p:sp>
        <p:nvSpPr>
          <p:cNvPr id="1698838" name="Rectangle 55"/>
          <p:cNvSpPr>
            <a:spLocks noChangeArrowheads="1"/>
          </p:cNvSpPr>
          <p:nvPr/>
        </p:nvSpPr>
        <p:spPr bwMode="auto">
          <a:xfrm>
            <a:off x="1040980" y="1565276"/>
            <a:ext cx="6266049" cy="30876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1698839" name="Freeform 56"/>
          <p:cNvSpPr>
            <a:spLocks/>
          </p:cNvSpPr>
          <p:nvPr/>
        </p:nvSpPr>
        <p:spPr bwMode="auto">
          <a:xfrm>
            <a:off x="1040980" y="3114676"/>
            <a:ext cx="6266049" cy="1538288"/>
          </a:xfrm>
          <a:custGeom>
            <a:avLst/>
            <a:gdLst>
              <a:gd name="T0" fmla="*/ 68 w 2695"/>
              <a:gd name="T1" fmla="*/ 667 h 969"/>
              <a:gd name="T2" fmla="*/ 159 w 2695"/>
              <a:gd name="T3" fmla="*/ 663 h 969"/>
              <a:gd name="T4" fmla="*/ 249 w 2695"/>
              <a:gd name="T5" fmla="*/ 650 h 969"/>
              <a:gd name="T6" fmla="*/ 340 w 2695"/>
              <a:gd name="T7" fmla="*/ 633 h 969"/>
              <a:gd name="T8" fmla="*/ 430 w 2695"/>
              <a:gd name="T9" fmla="*/ 609 h 969"/>
              <a:gd name="T10" fmla="*/ 521 w 2695"/>
              <a:gd name="T11" fmla="*/ 589 h 969"/>
              <a:gd name="T12" fmla="*/ 611 w 2695"/>
              <a:gd name="T13" fmla="*/ 607 h 969"/>
              <a:gd name="T14" fmla="*/ 702 w 2695"/>
              <a:gd name="T15" fmla="*/ 594 h 969"/>
              <a:gd name="T16" fmla="*/ 793 w 2695"/>
              <a:gd name="T17" fmla="*/ 506 h 969"/>
              <a:gd name="T18" fmla="*/ 883 w 2695"/>
              <a:gd name="T19" fmla="*/ 447 h 969"/>
              <a:gd name="T20" fmla="*/ 974 w 2695"/>
              <a:gd name="T21" fmla="*/ 432 h 969"/>
              <a:gd name="T22" fmla="*/ 1065 w 2695"/>
              <a:gd name="T23" fmla="*/ 448 h 969"/>
              <a:gd name="T24" fmla="*/ 1155 w 2695"/>
              <a:gd name="T25" fmla="*/ 394 h 969"/>
              <a:gd name="T26" fmla="*/ 1246 w 2695"/>
              <a:gd name="T27" fmla="*/ 399 h 969"/>
              <a:gd name="T28" fmla="*/ 1336 w 2695"/>
              <a:gd name="T29" fmla="*/ 368 h 969"/>
              <a:gd name="T30" fmla="*/ 1427 w 2695"/>
              <a:gd name="T31" fmla="*/ 360 h 969"/>
              <a:gd name="T32" fmla="*/ 1518 w 2695"/>
              <a:gd name="T33" fmla="*/ 333 h 969"/>
              <a:gd name="T34" fmla="*/ 1608 w 2695"/>
              <a:gd name="T35" fmla="*/ 308 h 969"/>
              <a:gd name="T36" fmla="*/ 1699 w 2695"/>
              <a:gd name="T37" fmla="*/ 256 h 969"/>
              <a:gd name="T38" fmla="*/ 1789 w 2695"/>
              <a:gd name="T39" fmla="*/ 244 h 969"/>
              <a:gd name="T40" fmla="*/ 1880 w 2695"/>
              <a:gd name="T41" fmla="*/ 238 h 969"/>
              <a:gd name="T42" fmla="*/ 1970 w 2695"/>
              <a:gd name="T43" fmla="*/ 231 h 969"/>
              <a:gd name="T44" fmla="*/ 2061 w 2695"/>
              <a:gd name="T45" fmla="*/ 215 h 969"/>
              <a:gd name="T46" fmla="*/ 2152 w 2695"/>
              <a:gd name="T47" fmla="*/ 179 h 969"/>
              <a:gd name="T48" fmla="*/ 2242 w 2695"/>
              <a:gd name="T49" fmla="*/ 146 h 969"/>
              <a:gd name="T50" fmla="*/ 2333 w 2695"/>
              <a:gd name="T51" fmla="*/ 120 h 969"/>
              <a:gd name="T52" fmla="*/ 2424 w 2695"/>
              <a:gd name="T53" fmla="*/ 100 h 969"/>
              <a:gd name="T54" fmla="*/ 2514 w 2695"/>
              <a:gd name="T55" fmla="*/ 93 h 969"/>
              <a:gd name="T56" fmla="*/ 2605 w 2695"/>
              <a:gd name="T57" fmla="*/ 72 h 969"/>
              <a:gd name="T58" fmla="*/ 2695 w 2695"/>
              <a:gd name="T59" fmla="*/ 0 h 969"/>
              <a:gd name="T60" fmla="*/ 2627 w 2695"/>
              <a:gd name="T61" fmla="*/ 969 h 969"/>
              <a:gd name="T62" fmla="*/ 2537 w 2695"/>
              <a:gd name="T63" fmla="*/ 969 h 969"/>
              <a:gd name="T64" fmla="*/ 2446 w 2695"/>
              <a:gd name="T65" fmla="*/ 969 h 969"/>
              <a:gd name="T66" fmla="*/ 2356 w 2695"/>
              <a:gd name="T67" fmla="*/ 969 h 969"/>
              <a:gd name="T68" fmla="*/ 2265 w 2695"/>
              <a:gd name="T69" fmla="*/ 969 h 969"/>
              <a:gd name="T70" fmla="*/ 2174 w 2695"/>
              <a:gd name="T71" fmla="*/ 969 h 969"/>
              <a:gd name="T72" fmla="*/ 2084 w 2695"/>
              <a:gd name="T73" fmla="*/ 969 h 969"/>
              <a:gd name="T74" fmla="*/ 1993 w 2695"/>
              <a:gd name="T75" fmla="*/ 969 h 969"/>
              <a:gd name="T76" fmla="*/ 1903 w 2695"/>
              <a:gd name="T77" fmla="*/ 969 h 969"/>
              <a:gd name="T78" fmla="*/ 1812 w 2695"/>
              <a:gd name="T79" fmla="*/ 969 h 969"/>
              <a:gd name="T80" fmla="*/ 1721 w 2695"/>
              <a:gd name="T81" fmla="*/ 969 h 969"/>
              <a:gd name="T82" fmla="*/ 1631 w 2695"/>
              <a:gd name="T83" fmla="*/ 969 h 969"/>
              <a:gd name="T84" fmla="*/ 1540 w 2695"/>
              <a:gd name="T85" fmla="*/ 969 h 969"/>
              <a:gd name="T86" fmla="*/ 1450 w 2695"/>
              <a:gd name="T87" fmla="*/ 969 h 969"/>
              <a:gd name="T88" fmla="*/ 1359 w 2695"/>
              <a:gd name="T89" fmla="*/ 969 h 969"/>
              <a:gd name="T90" fmla="*/ 1268 w 2695"/>
              <a:gd name="T91" fmla="*/ 969 h 969"/>
              <a:gd name="T92" fmla="*/ 1178 w 2695"/>
              <a:gd name="T93" fmla="*/ 969 h 969"/>
              <a:gd name="T94" fmla="*/ 1087 w 2695"/>
              <a:gd name="T95" fmla="*/ 969 h 969"/>
              <a:gd name="T96" fmla="*/ 997 w 2695"/>
              <a:gd name="T97" fmla="*/ 969 h 969"/>
              <a:gd name="T98" fmla="*/ 906 w 2695"/>
              <a:gd name="T99" fmla="*/ 969 h 969"/>
              <a:gd name="T100" fmla="*/ 815 w 2695"/>
              <a:gd name="T101" fmla="*/ 969 h 969"/>
              <a:gd name="T102" fmla="*/ 725 w 2695"/>
              <a:gd name="T103" fmla="*/ 969 h 969"/>
              <a:gd name="T104" fmla="*/ 634 w 2695"/>
              <a:gd name="T105" fmla="*/ 969 h 969"/>
              <a:gd name="T106" fmla="*/ 544 w 2695"/>
              <a:gd name="T107" fmla="*/ 969 h 969"/>
              <a:gd name="T108" fmla="*/ 453 w 2695"/>
              <a:gd name="T109" fmla="*/ 969 h 969"/>
              <a:gd name="T110" fmla="*/ 362 w 2695"/>
              <a:gd name="T111" fmla="*/ 969 h 969"/>
              <a:gd name="T112" fmla="*/ 272 w 2695"/>
              <a:gd name="T113" fmla="*/ 969 h 969"/>
              <a:gd name="T114" fmla="*/ 181 w 2695"/>
              <a:gd name="T115" fmla="*/ 969 h 969"/>
              <a:gd name="T116" fmla="*/ 91 w 2695"/>
              <a:gd name="T117" fmla="*/ 969 h 969"/>
              <a:gd name="T118" fmla="*/ 0 w 2695"/>
              <a:gd name="T119" fmla="*/ 969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95" h="969">
                <a:moveTo>
                  <a:pt x="0" y="677"/>
                </a:moveTo>
                <a:lnTo>
                  <a:pt x="23" y="676"/>
                </a:lnTo>
                <a:lnTo>
                  <a:pt x="45" y="670"/>
                </a:lnTo>
                <a:lnTo>
                  <a:pt x="68" y="667"/>
                </a:lnTo>
                <a:lnTo>
                  <a:pt x="91" y="663"/>
                </a:lnTo>
                <a:lnTo>
                  <a:pt x="113" y="650"/>
                </a:lnTo>
                <a:lnTo>
                  <a:pt x="136" y="661"/>
                </a:lnTo>
                <a:lnTo>
                  <a:pt x="159" y="663"/>
                </a:lnTo>
                <a:lnTo>
                  <a:pt x="181" y="656"/>
                </a:lnTo>
                <a:lnTo>
                  <a:pt x="204" y="652"/>
                </a:lnTo>
                <a:lnTo>
                  <a:pt x="226" y="647"/>
                </a:lnTo>
                <a:lnTo>
                  <a:pt x="249" y="650"/>
                </a:lnTo>
                <a:lnTo>
                  <a:pt x="272" y="650"/>
                </a:lnTo>
                <a:lnTo>
                  <a:pt x="294" y="648"/>
                </a:lnTo>
                <a:lnTo>
                  <a:pt x="317" y="643"/>
                </a:lnTo>
                <a:lnTo>
                  <a:pt x="340" y="633"/>
                </a:lnTo>
                <a:lnTo>
                  <a:pt x="362" y="621"/>
                </a:lnTo>
                <a:lnTo>
                  <a:pt x="385" y="615"/>
                </a:lnTo>
                <a:lnTo>
                  <a:pt x="408" y="614"/>
                </a:lnTo>
                <a:lnTo>
                  <a:pt x="430" y="609"/>
                </a:lnTo>
                <a:lnTo>
                  <a:pt x="453" y="605"/>
                </a:lnTo>
                <a:lnTo>
                  <a:pt x="476" y="602"/>
                </a:lnTo>
                <a:lnTo>
                  <a:pt x="498" y="593"/>
                </a:lnTo>
                <a:lnTo>
                  <a:pt x="521" y="589"/>
                </a:lnTo>
                <a:lnTo>
                  <a:pt x="544" y="585"/>
                </a:lnTo>
                <a:lnTo>
                  <a:pt x="566" y="586"/>
                </a:lnTo>
                <a:lnTo>
                  <a:pt x="589" y="590"/>
                </a:lnTo>
                <a:lnTo>
                  <a:pt x="611" y="607"/>
                </a:lnTo>
                <a:lnTo>
                  <a:pt x="634" y="644"/>
                </a:lnTo>
                <a:lnTo>
                  <a:pt x="657" y="630"/>
                </a:lnTo>
                <a:lnTo>
                  <a:pt x="680" y="604"/>
                </a:lnTo>
                <a:lnTo>
                  <a:pt x="702" y="594"/>
                </a:lnTo>
                <a:lnTo>
                  <a:pt x="725" y="577"/>
                </a:lnTo>
                <a:lnTo>
                  <a:pt x="747" y="555"/>
                </a:lnTo>
                <a:lnTo>
                  <a:pt x="770" y="540"/>
                </a:lnTo>
                <a:lnTo>
                  <a:pt x="793" y="506"/>
                </a:lnTo>
                <a:lnTo>
                  <a:pt x="815" y="490"/>
                </a:lnTo>
                <a:lnTo>
                  <a:pt x="838" y="468"/>
                </a:lnTo>
                <a:lnTo>
                  <a:pt x="861" y="459"/>
                </a:lnTo>
                <a:lnTo>
                  <a:pt x="883" y="447"/>
                </a:lnTo>
                <a:lnTo>
                  <a:pt x="906" y="440"/>
                </a:lnTo>
                <a:lnTo>
                  <a:pt x="929" y="427"/>
                </a:lnTo>
                <a:lnTo>
                  <a:pt x="951" y="434"/>
                </a:lnTo>
                <a:lnTo>
                  <a:pt x="974" y="432"/>
                </a:lnTo>
                <a:lnTo>
                  <a:pt x="997" y="436"/>
                </a:lnTo>
                <a:lnTo>
                  <a:pt x="1019" y="435"/>
                </a:lnTo>
                <a:lnTo>
                  <a:pt x="1042" y="429"/>
                </a:lnTo>
                <a:lnTo>
                  <a:pt x="1065" y="448"/>
                </a:lnTo>
                <a:lnTo>
                  <a:pt x="1087" y="440"/>
                </a:lnTo>
                <a:lnTo>
                  <a:pt x="1110" y="425"/>
                </a:lnTo>
                <a:lnTo>
                  <a:pt x="1132" y="413"/>
                </a:lnTo>
                <a:lnTo>
                  <a:pt x="1155" y="394"/>
                </a:lnTo>
                <a:lnTo>
                  <a:pt x="1178" y="387"/>
                </a:lnTo>
                <a:lnTo>
                  <a:pt x="1200" y="402"/>
                </a:lnTo>
                <a:lnTo>
                  <a:pt x="1223" y="402"/>
                </a:lnTo>
                <a:lnTo>
                  <a:pt x="1246" y="399"/>
                </a:lnTo>
                <a:lnTo>
                  <a:pt x="1268" y="396"/>
                </a:lnTo>
                <a:lnTo>
                  <a:pt x="1291" y="392"/>
                </a:lnTo>
                <a:lnTo>
                  <a:pt x="1314" y="375"/>
                </a:lnTo>
                <a:lnTo>
                  <a:pt x="1336" y="368"/>
                </a:lnTo>
                <a:lnTo>
                  <a:pt x="1359" y="374"/>
                </a:lnTo>
                <a:lnTo>
                  <a:pt x="1382" y="357"/>
                </a:lnTo>
                <a:lnTo>
                  <a:pt x="1404" y="356"/>
                </a:lnTo>
                <a:lnTo>
                  <a:pt x="1427" y="360"/>
                </a:lnTo>
                <a:lnTo>
                  <a:pt x="1450" y="341"/>
                </a:lnTo>
                <a:lnTo>
                  <a:pt x="1472" y="353"/>
                </a:lnTo>
                <a:lnTo>
                  <a:pt x="1495" y="346"/>
                </a:lnTo>
                <a:lnTo>
                  <a:pt x="1518" y="333"/>
                </a:lnTo>
                <a:lnTo>
                  <a:pt x="1540" y="316"/>
                </a:lnTo>
                <a:lnTo>
                  <a:pt x="1563" y="318"/>
                </a:lnTo>
                <a:lnTo>
                  <a:pt x="1585" y="315"/>
                </a:lnTo>
                <a:lnTo>
                  <a:pt x="1608" y="308"/>
                </a:lnTo>
                <a:lnTo>
                  <a:pt x="1631" y="298"/>
                </a:lnTo>
                <a:lnTo>
                  <a:pt x="1653" y="281"/>
                </a:lnTo>
                <a:lnTo>
                  <a:pt x="1676" y="273"/>
                </a:lnTo>
                <a:lnTo>
                  <a:pt x="1699" y="256"/>
                </a:lnTo>
                <a:lnTo>
                  <a:pt x="1721" y="245"/>
                </a:lnTo>
                <a:lnTo>
                  <a:pt x="1744" y="237"/>
                </a:lnTo>
                <a:lnTo>
                  <a:pt x="1767" y="235"/>
                </a:lnTo>
                <a:lnTo>
                  <a:pt x="1789" y="244"/>
                </a:lnTo>
                <a:lnTo>
                  <a:pt x="1812" y="251"/>
                </a:lnTo>
                <a:lnTo>
                  <a:pt x="1835" y="245"/>
                </a:lnTo>
                <a:lnTo>
                  <a:pt x="1857" y="225"/>
                </a:lnTo>
                <a:lnTo>
                  <a:pt x="1880" y="238"/>
                </a:lnTo>
                <a:lnTo>
                  <a:pt x="1903" y="260"/>
                </a:lnTo>
                <a:lnTo>
                  <a:pt x="1925" y="251"/>
                </a:lnTo>
                <a:lnTo>
                  <a:pt x="1948" y="254"/>
                </a:lnTo>
                <a:lnTo>
                  <a:pt x="1970" y="231"/>
                </a:lnTo>
                <a:lnTo>
                  <a:pt x="1993" y="219"/>
                </a:lnTo>
                <a:lnTo>
                  <a:pt x="2016" y="222"/>
                </a:lnTo>
                <a:lnTo>
                  <a:pt x="2038" y="223"/>
                </a:lnTo>
                <a:lnTo>
                  <a:pt x="2061" y="215"/>
                </a:lnTo>
                <a:lnTo>
                  <a:pt x="2084" y="198"/>
                </a:lnTo>
                <a:lnTo>
                  <a:pt x="2106" y="198"/>
                </a:lnTo>
                <a:lnTo>
                  <a:pt x="2129" y="190"/>
                </a:lnTo>
                <a:lnTo>
                  <a:pt x="2152" y="179"/>
                </a:lnTo>
                <a:lnTo>
                  <a:pt x="2174" y="132"/>
                </a:lnTo>
                <a:lnTo>
                  <a:pt x="2197" y="140"/>
                </a:lnTo>
                <a:lnTo>
                  <a:pt x="2220" y="134"/>
                </a:lnTo>
                <a:lnTo>
                  <a:pt x="2242" y="146"/>
                </a:lnTo>
                <a:lnTo>
                  <a:pt x="2265" y="139"/>
                </a:lnTo>
                <a:lnTo>
                  <a:pt x="2288" y="117"/>
                </a:lnTo>
                <a:lnTo>
                  <a:pt x="2310" y="122"/>
                </a:lnTo>
                <a:lnTo>
                  <a:pt x="2333" y="120"/>
                </a:lnTo>
                <a:lnTo>
                  <a:pt x="2356" y="117"/>
                </a:lnTo>
                <a:lnTo>
                  <a:pt x="2378" y="115"/>
                </a:lnTo>
                <a:lnTo>
                  <a:pt x="2401" y="105"/>
                </a:lnTo>
                <a:lnTo>
                  <a:pt x="2424" y="100"/>
                </a:lnTo>
                <a:lnTo>
                  <a:pt x="2446" y="103"/>
                </a:lnTo>
                <a:lnTo>
                  <a:pt x="2469" y="91"/>
                </a:lnTo>
                <a:lnTo>
                  <a:pt x="2491" y="96"/>
                </a:lnTo>
                <a:lnTo>
                  <a:pt x="2514" y="93"/>
                </a:lnTo>
                <a:lnTo>
                  <a:pt x="2537" y="82"/>
                </a:lnTo>
                <a:lnTo>
                  <a:pt x="2559" y="87"/>
                </a:lnTo>
                <a:lnTo>
                  <a:pt x="2582" y="76"/>
                </a:lnTo>
                <a:lnTo>
                  <a:pt x="2605" y="72"/>
                </a:lnTo>
                <a:lnTo>
                  <a:pt x="2627" y="65"/>
                </a:lnTo>
                <a:lnTo>
                  <a:pt x="2650" y="24"/>
                </a:lnTo>
                <a:lnTo>
                  <a:pt x="2673" y="7"/>
                </a:lnTo>
                <a:lnTo>
                  <a:pt x="2695" y="0"/>
                </a:lnTo>
                <a:lnTo>
                  <a:pt x="2695" y="969"/>
                </a:lnTo>
                <a:lnTo>
                  <a:pt x="2673" y="969"/>
                </a:lnTo>
                <a:lnTo>
                  <a:pt x="2650" y="969"/>
                </a:lnTo>
                <a:lnTo>
                  <a:pt x="2627" y="969"/>
                </a:lnTo>
                <a:lnTo>
                  <a:pt x="2605" y="969"/>
                </a:lnTo>
                <a:lnTo>
                  <a:pt x="2582" y="969"/>
                </a:lnTo>
                <a:lnTo>
                  <a:pt x="2559" y="969"/>
                </a:lnTo>
                <a:lnTo>
                  <a:pt x="2537" y="969"/>
                </a:lnTo>
                <a:lnTo>
                  <a:pt x="2514" y="969"/>
                </a:lnTo>
                <a:lnTo>
                  <a:pt x="2491" y="969"/>
                </a:lnTo>
                <a:lnTo>
                  <a:pt x="2469" y="969"/>
                </a:lnTo>
                <a:lnTo>
                  <a:pt x="2446" y="969"/>
                </a:lnTo>
                <a:lnTo>
                  <a:pt x="2424" y="969"/>
                </a:lnTo>
                <a:lnTo>
                  <a:pt x="2401" y="969"/>
                </a:lnTo>
                <a:lnTo>
                  <a:pt x="2378" y="969"/>
                </a:lnTo>
                <a:lnTo>
                  <a:pt x="2356" y="969"/>
                </a:lnTo>
                <a:lnTo>
                  <a:pt x="2333" y="969"/>
                </a:lnTo>
                <a:lnTo>
                  <a:pt x="2310" y="969"/>
                </a:lnTo>
                <a:lnTo>
                  <a:pt x="2288" y="969"/>
                </a:lnTo>
                <a:lnTo>
                  <a:pt x="2265" y="969"/>
                </a:lnTo>
                <a:lnTo>
                  <a:pt x="2242" y="969"/>
                </a:lnTo>
                <a:lnTo>
                  <a:pt x="2220" y="969"/>
                </a:lnTo>
                <a:lnTo>
                  <a:pt x="2197" y="969"/>
                </a:lnTo>
                <a:lnTo>
                  <a:pt x="2174" y="969"/>
                </a:lnTo>
                <a:lnTo>
                  <a:pt x="2152" y="969"/>
                </a:lnTo>
                <a:lnTo>
                  <a:pt x="2129" y="969"/>
                </a:lnTo>
                <a:lnTo>
                  <a:pt x="2106" y="969"/>
                </a:lnTo>
                <a:lnTo>
                  <a:pt x="2084" y="969"/>
                </a:lnTo>
                <a:lnTo>
                  <a:pt x="2061" y="969"/>
                </a:lnTo>
                <a:lnTo>
                  <a:pt x="2038" y="969"/>
                </a:lnTo>
                <a:lnTo>
                  <a:pt x="2016" y="969"/>
                </a:lnTo>
                <a:lnTo>
                  <a:pt x="1993" y="969"/>
                </a:lnTo>
                <a:lnTo>
                  <a:pt x="1970" y="969"/>
                </a:lnTo>
                <a:lnTo>
                  <a:pt x="1948" y="969"/>
                </a:lnTo>
                <a:lnTo>
                  <a:pt x="1925" y="969"/>
                </a:lnTo>
                <a:lnTo>
                  <a:pt x="1903" y="969"/>
                </a:lnTo>
                <a:lnTo>
                  <a:pt x="1880" y="969"/>
                </a:lnTo>
                <a:lnTo>
                  <a:pt x="1857" y="969"/>
                </a:lnTo>
                <a:lnTo>
                  <a:pt x="1835" y="969"/>
                </a:lnTo>
                <a:lnTo>
                  <a:pt x="1812" y="969"/>
                </a:lnTo>
                <a:lnTo>
                  <a:pt x="1789" y="969"/>
                </a:lnTo>
                <a:lnTo>
                  <a:pt x="1767" y="969"/>
                </a:lnTo>
                <a:lnTo>
                  <a:pt x="1744" y="969"/>
                </a:lnTo>
                <a:lnTo>
                  <a:pt x="1721" y="969"/>
                </a:lnTo>
                <a:lnTo>
                  <a:pt x="1699" y="969"/>
                </a:lnTo>
                <a:lnTo>
                  <a:pt x="1676" y="969"/>
                </a:lnTo>
                <a:lnTo>
                  <a:pt x="1653" y="969"/>
                </a:lnTo>
                <a:lnTo>
                  <a:pt x="1631" y="969"/>
                </a:lnTo>
                <a:lnTo>
                  <a:pt x="1608" y="969"/>
                </a:lnTo>
                <a:lnTo>
                  <a:pt x="1585" y="969"/>
                </a:lnTo>
                <a:lnTo>
                  <a:pt x="1563" y="969"/>
                </a:lnTo>
                <a:lnTo>
                  <a:pt x="1540" y="969"/>
                </a:lnTo>
                <a:lnTo>
                  <a:pt x="1518" y="969"/>
                </a:lnTo>
                <a:lnTo>
                  <a:pt x="1495" y="969"/>
                </a:lnTo>
                <a:lnTo>
                  <a:pt x="1472" y="969"/>
                </a:lnTo>
                <a:lnTo>
                  <a:pt x="1450" y="969"/>
                </a:lnTo>
                <a:lnTo>
                  <a:pt x="1427" y="969"/>
                </a:lnTo>
                <a:lnTo>
                  <a:pt x="1404" y="969"/>
                </a:lnTo>
                <a:lnTo>
                  <a:pt x="1382" y="969"/>
                </a:lnTo>
                <a:lnTo>
                  <a:pt x="1359" y="969"/>
                </a:lnTo>
                <a:lnTo>
                  <a:pt x="1336" y="969"/>
                </a:lnTo>
                <a:lnTo>
                  <a:pt x="1314" y="969"/>
                </a:lnTo>
                <a:lnTo>
                  <a:pt x="1291" y="969"/>
                </a:lnTo>
                <a:lnTo>
                  <a:pt x="1268" y="969"/>
                </a:lnTo>
                <a:lnTo>
                  <a:pt x="1246" y="969"/>
                </a:lnTo>
                <a:lnTo>
                  <a:pt x="1223" y="969"/>
                </a:lnTo>
                <a:lnTo>
                  <a:pt x="1200" y="969"/>
                </a:lnTo>
                <a:lnTo>
                  <a:pt x="1178" y="969"/>
                </a:lnTo>
                <a:lnTo>
                  <a:pt x="1155" y="969"/>
                </a:lnTo>
                <a:lnTo>
                  <a:pt x="1132" y="969"/>
                </a:lnTo>
                <a:lnTo>
                  <a:pt x="1110" y="969"/>
                </a:lnTo>
                <a:lnTo>
                  <a:pt x="1087" y="969"/>
                </a:lnTo>
                <a:lnTo>
                  <a:pt x="1065" y="969"/>
                </a:lnTo>
                <a:lnTo>
                  <a:pt x="1042" y="969"/>
                </a:lnTo>
                <a:lnTo>
                  <a:pt x="1019" y="969"/>
                </a:lnTo>
                <a:lnTo>
                  <a:pt x="997" y="969"/>
                </a:lnTo>
                <a:lnTo>
                  <a:pt x="974" y="969"/>
                </a:lnTo>
                <a:lnTo>
                  <a:pt x="951" y="969"/>
                </a:lnTo>
                <a:lnTo>
                  <a:pt x="929" y="969"/>
                </a:lnTo>
                <a:lnTo>
                  <a:pt x="906" y="969"/>
                </a:lnTo>
                <a:lnTo>
                  <a:pt x="883" y="969"/>
                </a:lnTo>
                <a:lnTo>
                  <a:pt x="861" y="969"/>
                </a:lnTo>
                <a:lnTo>
                  <a:pt x="838" y="969"/>
                </a:lnTo>
                <a:lnTo>
                  <a:pt x="815" y="969"/>
                </a:lnTo>
                <a:lnTo>
                  <a:pt x="793" y="969"/>
                </a:lnTo>
                <a:lnTo>
                  <a:pt x="770" y="969"/>
                </a:lnTo>
                <a:lnTo>
                  <a:pt x="747" y="969"/>
                </a:lnTo>
                <a:lnTo>
                  <a:pt x="725" y="969"/>
                </a:lnTo>
                <a:lnTo>
                  <a:pt x="702" y="969"/>
                </a:lnTo>
                <a:lnTo>
                  <a:pt x="680" y="969"/>
                </a:lnTo>
                <a:lnTo>
                  <a:pt x="657" y="969"/>
                </a:lnTo>
                <a:lnTo>
                  <a:pt x="634" y="969"/>
                </a:lnTo>
                <a:lnTo>
                  <a:pt x="611" y="969"/>
                </a:lnTo>
                <a:lnTo>
                  <a:pt x="589" y="969"/>
                </a:lnTo>
                <a:lnTo>
                  <a:pt x="566" y="969"/>
                </a:lnTo>
                <a:lnTo>
                  <a:pt x="544" y="969"/>
                </a:lnTo>
                <a:lnTo>
                  <a:pt x="521" y="969"/>
                </a:lnTo>
                <a:lnTo>
                  <a:pt x="498" y="969"/>
                </a:lnTo>
                <a:lnTo>
                  <a:pt x="476" y="969"/>
                </a:lnTo>
                <a:lnTo>
                  <a:pt x="453" y="969"/>
                </a:lnTo>
                <a:lnTo>
                  <a:pt x="430" y="969"/>
                </a:lnTo>
                <a:lnTo>
                  <a:pt x="408" y="969"/>
                </a:lnTo>
                <a:lnTo>
                  <a:pt x="385" y="969"/>
                </a:lnTo>
                <a:lnTo>
                  <a:pt x="362" y="969"/>
                </a:lnTo>
                <a:lnTo>
                  <a:pt x="340" y="969"/>
                </a:lnTo>
                <a:lnTo>
                  <a:pt x="317" y="969"/>
                </a:lnTo>
                <a:lnTo>
                  <a:pt x="294" y="969"/>
                </a:lnTo>
                <a:lnTo>
                  <a:pt x="272" y="969"/>
                </a:lnTo>
                <a:lnTo>
                  <a:pt x="249" y="969"/>
                </a:lnTo>
                <a:lnTo>
                  <a:pt x="226" y="969"/>
                </a:lnTo>
                <a:lnTo>
                  <a:pt x="204" y="969"/>
                </a:lnTo>
                <a:lnTo>
                  <a:pt x="181" y="969"/>
                </a:lnTo>
                <a:lnTo>
                  <a:pt x="159" y="969"/>
                </a:lnTo>
                <a:lnTo>
                  <a:pt x="136" y="969"/>
                </a:lnTo>
                <a:lnTo>
                  <a:pt x="113" y="969"/>
                </a:lnTo>
                <a:lnTo>
                  <a:pt x="91" y="969"/>
                </a:lnTo>
                <a:lnTo>
                  <a:pt x="68" y="969"/>
                </a:lnTo>
                <a:lnTo>
                  <a:pt x="45" y="969"/>
                </a:lnTo>
                <a:lnTo>
                  <a:pt x="23" y="969"/>
                </a:lnTo>
                <a:lnTo>
                  <a:pt x="0" y="969"/>
                </a:lnTo>
                <a:lnTo>
                  <a:pt x="0" y="67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de-CH"/>
          </a:p>
        </p:txBody>
      </p:sp>
      <p:sp>
        <p:nvSpPr>
          <p:cNvPr id="1698840" name="Freeform 57"/>
          <p:cNvSpPr>
            <a:spLocks/>
          </p:cNvSpPr>
          <p:nvPr/>
        </p:nvSpPr>
        <p:spPr bwMode="auto">
          <a:xfrm>
            <a:off x="1040980" y="2033588"/>
            <a:ext cx="6266049" cy="2155825"/>
          </a:xfrm>
          <a:custGeom>
            <a:avLst/>
            <a:gdLst>
              <a:gd name="T0" fmla="*/ 68 w 2695"/>
              <a:gd name="T1" fmla="*/ 922 h 1358"/>
              <a:gd name="T2" fmla="*/ 159 w 2695"/>
              <a:gd name="T3" fmla="*/ 921 h 1358"/>
              <a:gd name="T4" fmla="*/ 249 w 2695"/>
              <a:gd name="T5" fmla="*/ 894 h 1358"/>
              <a:gd name="T6" fmla="*/ 340 w 2695"/>
              <a:gd name="T7" fmla="*/ 848 h 1358"/>
              <a:gd name="T8" fmla="*/ 430 w 2695"/>
              <a:gd name="T9" fmla="*/ 779 h 1358"/>
              <a:gd name="T10" fmla="*/ 521 w 2695"/>
              <a:gd name="T11" fmla="*/ 712 h 1358"/>
              <a:gd name="T12" fmla="*/ 611 w 2695"/>
              <a:gd name="T13" fmla="*/ 801 h 1358"/>
              <a:gd name="T14" fmla="*/ 702 w 2695"/>
              <a:gd name="T15" fmla="*/ 830 h 1358"/>
              <a:gd name="T16" fmla="*/ 793 w 2695"/>
              <a:gd name="T17" fmla="*/ 703 h 1358"/>
              <a:gd name="T18" fmla="*/ 883 w 2695"/>
              <a:gd name="T19" fmla="*/ 582 h 1358"/>
              <a:gd name="T20" fmla="*/ 974 w 2695"/>
              <a:gd name="T21" fmla="*/ 538 h 1358"/>
              <a:gd name="T22" fmla="*/ 1065 w 2695"/>
              <a:gd name="T23" fmla="*/ 595 h 1358"/>
              <a:gd name="T24" fmla="*/ 1155 w 2695"/>
              <a:gd name="T25" fmla="*/ 466 h 1358"/>
              <a:gd name="T26" fmla="*/ 1246 w 2695"/>
              <a:gd name="T27" fmla="*/ 462 h 1358"/>
              <a:gd name="T28" fmla="*/ 1336 w 2695"/>
              <a:gd name="T29" fmla="*/ 382 h 1358"/>
              <a:gd name="T30" fmla="*/ 1427 w 2695"/>
              <a:gd name="T31" fmla="*/ 431 h 1358"/>
              <a:gd name="T32" fmla="*/ 1518 w 2695"/>
              <a:gd name="T33" fmla="*/ 401 h 1358"/>
              <a:gd name="T34" fmla="*/ 1608 w 2695"/>
              <a:gd name="T35" fmla="*/ 392 h 1358"/>
              <a:gd name="T36" fmla="*/ 1699 w 2695"/>
              <a:gd name="T37" fmla="*/ 307 h 1358"/>
              <a:gd name="T38" fmla="*/ 1789 w 2695"/>
              <a:gd name="T39" fmla="*/ 270 h 1358"/>
              <a:gd name="T40" fmla="*/ 1880 w 2695"/>
              <a:gd name="T41" fmla="*/ 274 h 1358"/>
              <a:gd name="T42" fmla="*/ 1970 w 2695"/>
              <a:gd name="T43" fmla="*/ 266 h 1358"/>
              <a:gd name="T44" fmla="*/ 2061 w 2695"/>
              <a:gd name="T45" fmla="*/ 229 h 1358"/>
              <a:gd name="T46" fmla="*/ 2152 w 2695"/>
              <a:gd name="T47" fmla="*/ 163 h 1358"/>
              <a:gd name="T48" fmla="*/ 2242 w 2695"/>
              <a:gd name="T49" fmla="*/ 155 h 1358"/>
              <a:gd name="T50" fmla="*/ 2333 w 2695"/>
              <a:gd name="T51" fmla="*/ 136 h 1358"/>
              <a:gd name="T52" fmla="*/ 2424 w 2695"/>
              <a:gd name="T53" fmla="*/ 116 h 1358"/>
              <a:gd name="T54" fmla="*/ 2514 w 2695"/>
              <a:gd name="T55" fmla="*/ 111 h 1358"/>
              <a:gd name="T56" fmla="*/ 2605 w 2695"/>
              <a:gd name="T57" fmla="*/ 110 h 1358"/>
              <a:gd name="T58" fmla="*/ 2695 w 2695"/>
              <a:gd name="T59" fmla="*/ 0 h 1358"/>
              <a:gd name="T60" fmla="*/ 2627 w 2695"/>
              <a:gd name="T61" fmla="*/ 746 h 1358"/>
              <a:gd name="T62" fmla="*/ 2537 w 2695"/>
              <a:gd name="T63" fmla="*/ 763 h 1358"/>
              <a:gd name="T64" fmla="*/ 2446 w 2695"/>
              <a:gd name="T65" fmla="*/ 784 h 1358"/>
              <a:gd name="T66" fmla="*/ 2356 w 2695"/>
              <a:gd name="T67" fmla="*/ 798 h 1358"/>
              <a:gd name="T68" fmla="*/ 2265 w 2695"/>
              <a:gd name="T69" fmla="*/ 820 h 1358"/>
              <a:gd name="T70" fmla="*/ 2174 w 2695"/>
              <a:gd name="T71" fmla="*/ 813 h 1358"/>
              <a:gd name="T72" fmla="*/ 2084 w 2695"/>
              <a:gd name="T73" fmla="*/ 879 h 1358"/>
              <a:gd name="T74" fmla="*/ 1993 w 2695"/>
              <a:gd name="T75" fmla="*/ 900 h 1358"/>
              <a:gd name="T76" fmla="*/ 1903 w 2695"/>
              <a:gd name="T77" fmla="*/ 941 h 1358"/>
              <a:gd name="T78" fmla="*/ 1812 w 2695"/>
              <a:gd name="T79" fmla="*/ 932 h 1358"/>
              <a:gd name="T80" fmla="*/ 1721 w 2695"/>
              <a:gd name="T81" fmla="*/ 926 h 1358"/>
              <a:gd name="T82" fmla="*/ 1631 w 2695"/>
              <a:gd name="T83" fmla="*/ 979 h 1358"/>
              <a:gd name="T84" fmla="*/ 1540 w 2695"/>
              <a:gd name="T85" fmla="*/ 997 h 1358"/>
              <a:gd name="T86" fmla="*/ 1450 w 2695"/>
              <a:gd name="T87" fmla="*/ 1022 h 1358"/>
              <a:gd name="T88" fmla="*/ 1359 w 2695"/>
              <a:gd name="T89" fmla="*/ 1055 h 1358"/>
              <a:gd name="T90" fmla="*/ 1268 w 2695"/>
              <a:gd name="T91" fmla="*/ 1077 h 1358"/>
              <a:gd name="T92" fmla="*/ 1178 w 2695"/>
              <a:gd name="T93" fmla="*/ 1068 h 1358"/>
              <a:gd name="T94" fmla="*/ 1087 w 2695"/>
              <a:gd name="T95" fmla="*/ 1121 h 1358"/>
              <a:gd name="T96" fmla="*/ 997 w 2695"/>
              <a:gd name="T97" fmla="*/ 1117 h 1358"/>
              <a:gd name="T98" fmla="*/ 906 w 2695"/>
              <a:gd name="T99" fmla="*/ 1121 h 1358"/>
              <a:gd name="T100" fmla="*/ 815 w 2695"/>
              <a:gd name="T101" fmla="*/ 1171 h 1358"/>
              <a:gd name="T102" fmla="*/ 725 w 2695"/>
              <a:gd name="T103" fmla="*/ 1258 h 1358"/>
              <a:gd name="T104" fmla="*/ 634 w 2695"/>
              <a:gd name="T105" fmla="*/ 1325 h 1358"/>
              <a:gd name="T106" fmla="*/ 544 w 2695"/>
              <a:gd name="T107" fmla="*/ 1266 h 1358"/>
              <a:gd name="T108" fmla="*/ 453 w 2695"/>
              <a:gd name="T109" fmla="*/ 1286 h 1358"/>
              <a:gd name="T110" fmla="*/ 362 w 2695"/>
              <a:gd name="T111" fmla="*/ 1302 h 1358"/>
              <a:gd name="T112" fmla="*/ 272 w 2695"/>
              <a:gd name="T113" fmla="*/ 1331 h 1358"/>
              <a:gd name="T114" fmla="*/ 181 w 2695"/>
              <a:gd name="T115" fmla="*/ 1337 h 1358"/>
              <a:gd name="T116" fmla="*/ 91 w 2695"/>
              <a:gd name="T117" fmla="*/ 1344 h 1358"/>
              <a:gd name="T118" fmla="*/ 0 w 2695"/>
              <a:gd name="T119" fmla="*/ 1358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95" h="1358">
                <a:moveTo>
                  <a:pt x="0" y="952"/>
                </a:moveTo>
                <a:lnTo>
                  <a:pt x="23" y="946"/>
                </a:lnTo>
                <a:lnTo>
                  <a:pt x="45" y="932"/>
                </a:lnTo>
                <a:lnTo>
                  <a:pt x="68" y="922"/>
                </a:lnTo>
                <a:lnTo>
                  <a:pt x="91" y="909"/>
                </a:lnTo>
                <a:lnTo>
                  <a:pt x="113" y="881"/>
                </a:lnTo>
                <a:lnTo>
                  <a:pt x="136" y="920"/>
                </a:lnTo>
                <a:lnTo>
                  <a:pt x="159" y="921"/>
                </a:lnTo>
                <a:lnTo>
                  <a:pt x="181" y="903"/>
                </a:lnTo>
                <a:lnTo>
                  <a:pt x="204" y="901"/>
                </a:lnTo>
                <a:lnTo>
                  <a:pt x="226" y="889"/>
                </a:lnTo>
                <a:lnTo>
                  <a:pt x="249" y="894"/>
                </a:lnTo>
                <a:lnTo>
                  <a:pt x="272" y="895"/>
                </a:lnTo>
                <a:lnTo>
                  <a:pt x="294" y="888"/>
                </a:lnTo>
                <a:lnTo>
                  <a:pt x="317" y="881"/>
                </a:lnTo>
                <a:lnTo>
                  <a:pt x="340" y="848"/>
                </a:lnTo>
                <a:lnTo>
                  <a:pt x="362" y="816"/>
                </a:lnTo>
                <a:lnTo>
                  <a:pt x="385" y="805"/>
                </a:lnTo>
                <a:lnTo>
                  <a:pt x="408" y="793"/>
                </a:lnTo>
                <a:lnTo>
                  <a:pt x="430" y="779"/>
                </a:lnTo>
                <a:lnTo>
                  <a:pt x="453" y="767"/>
                </a:lnTo>
                <a:lnTo>
                  <a:pt x="476" y="759"/>
                </a:lnTo>
                <a:lnTo>
                  <a:pt x="498" y="728"/>
                </a:lnTo>
                <a:lnTo>
                  <a:pt x="521" y="712"/>
                </a:lnTo>
                <a:lnTo>
                  <a:pt x="544" y="706"/>
                </a:lnTo>
                <a:lnTo>
                  <a:pt x="566" y="707"/>
                </a:lnTo>
                <a:lnTo>
                  <a:pt x="589" y="722"/>
                </a:lnTo>
                <a:lnTo>
                  <a:pt x="611" y="801"/>
                </a:lnTo>
                <a:lnTo>
                  <a:pt x="634" y="876"/>
                </a:lnTo>
                <a:lnTo>
                  <a:pt x="657" y="858"/>
                </a:lnTo>
                <a:lnTo>
                  <a:pt x="680" y="812"/>
                </a:lnTo>
                <a:lnTo>
                  <a:pt x="702" y="830"/>
                </a:lnTo>
                <a:lnTo>
                  <a:pt x="725" y="835"/>
                </a:lnTo>
                <a:lnTo>
                  <a:pt x="747" y="818"/>
                </a:lnTo>
                <a:lnTo>
                  <a:pt x="770" y="789"/>
                </a:lnTo>
                <a:lnTo>
                  <a:pt x="793" y="703"/>
                </a:lnTo>
                <a:lnTo>
                  <a:pt x="815" y="677"/>
                </a:lnTo>
                <a:lnTo>
                  <a:pt x="838" y="626"/>
                </a:lnTo>
                <a:lnTo>
                  <a:pt x="861" y="604"/>
                </a:lnTo>
                <a:lnTo>
                  <a:pt x="883" y="582"/>
                </a:lnTo>
                <a:lnTo>
                  <a:pt x="906" y="564"/>
                </a:lnTo>
                <a:lnTo>
                  <a:pt x="929" y="533"/>
                </a:lnTo>
                <a:lnTo>
                  <a:pt x="951" y="549"/>
                </a:lnTo>
                <a:lnTo>
                  <a:pt x="974" y="538"/>
                </a:lnTo>
                <a:lnTo>
                  <a:pt x="997" y="552"/>
                </a:lnTo>
                <a:lnTo>
                  <a:pt x="1019" y="545"/>
                </a:lnTo>
                <a:lnTo>
                  <a:pt x="1042" y="541"/>
                </a:lnTo>
                <a:lnTo>
                  <a:pt x="1065" y="595"/>
                </a:lnTo>
                <a:lnTo>
                  <a:pt x="1087" y="584"/>
                </a:lnTo>
                <a:lnTo>
                  <a:pt x="1110" y="537"/>
                </a:lnTo>
                <a:lnTo>
                  <a:pt x="1132" y="516"/>
                </a:lnTo>
                <a:lnTo>
                  <a:pt x="1155" y="466"/>
                </a:lnTo>
                <a:lnTo>
                  <a:pt x="1178" y="448"/>
                </a:lnTo>
                <a:lnTo>
                  <a:pt x="1200" y="491"/>
                </a:lnTo>
                <a:lnTo>
                  <a:pt x="1223" y="480"/>
                </a:lnTo>
                <a:lnTo>
                  <a:pt x="1246" y="462"/>
                </a:lnTo>
                <a:lnTo>
                  <a:pt x="1268" y="449"/>
                </a:lnTo>
                <a:lnTo>
                  <a:pt x="1291" y="430"/>
                </a:lnTo>
                <a:lnTo>
                  <a:pt x="1314" y="388"/>
                </a:lnTo>
                <a:lnTo>
                  <a:pt x="1336" y="382"/>
                </a:lnTo>
                <a:lnTo>
                  <a:pt x="1359" y="397"/>
                </a:lnTo>
                <a:lnTo>
                  <a:pt x="1382" y="370"/>
                </a:lnTo>
                <a:lnTo>
                  <a:pt x="1404" y="387"/>
                </a:lnTo>
                <a:lnTo>
                  <a:pt x="1427" y="431"/>
                </a:lnTo>
                <a:lnTo>
                  <a:pt x="1450" y="403"/>
                </a:lnTo>
                <a:lnTo>
                  <a:pt x="1472" y="447"/>
                </a:lnTo>
                <a:lnTo>
                  <a:pt x="1495" y="439"/>
                </a:lnTo>
                <a:lnTo>
                  <a:pt x="1518" y="401"/>
                </a:lnTo>
                <a:lnTo>
                  <a:pt x="1540" y="372"/>
                </a:lnTo>
                <a:lnTo>
                  <a:pt x="1563" y="371"/>
                </a:lnTo>
                <a:lnTo>
                  <a:pt x="1585" y="372"/>
                </a:lnTo>
                <a:lnTo>
                  <a:pt x="1608" y="392"/>
                </a:lnTo>
                <a:lnTo>
                  <a:pt x="1631" y="380"/>
                </a:lnTo>
                <a:lnTo>
                  <a:pt x="1653" y="353"/>
                </a:lnTo>
                <a:lnTo>
                  <a:pt x="1676" y="339"/>
                </a:lnTo>
                <a:lnTo>
                  <a:pt x="1699" y="307"/>
                </a:lnTo>
                <a:lnTo>
                  <a:pt x="1721" y="286"/>
                </a:lnTo>
                <a:lnTo>
                  <a:pt x="1744" y="270"/>
                </a:lnTo>
                <a:lnTo>
                  <a:pt x="1767" y="267"/>
                </a:lnTo>
                <a:lnTo>
                  <a:pt x="1789" y="270"/>
                </a:lnTo>
                <a:lnTo>
                  <a:pt x="1812" y="285"/>
                </a:lnTo>
                <a:lnTo>
                  <a:pt x="1835" y="270"/>
                </a:lnTo>
                <a:lnTo>
                  <a:pt x="1857" y="237"/>
                </a:lnTo>
                <a:lnTo>
                  <a:pt x="1880" y="274"/>
                </a:lnTo>
                <a:lnTo>
                  <a:pt x="1903" y="316"/>
                </a:lnTo>
                <a:lnTo>
                  <a:pt x="1925" y="295"/>
                </a:lnTo>
                <a:lnTo>
                  <a:pt x="1948" y="302"/>
                </a:lnTo>
                <a:lnTo>
                  <a:pt x="1970" y="266"/>
                </a:lnTo>
                <a:lnTo>
                  <a:pt x="1993" y="242"/>
                </a:lnTo>
                <a:lnTo>
                  <a:pt x="2016" y="240"/>
                </a:lnTo>
                <a:lnTo>
                  <a:pt x="2038" y="241"/>
                </a:lnTo>
                <a:lnTo>
                  <a:pt x="2061" y="229"/>
                </a:lnTo>
                <a:lnTo>
                  <a:pt x="2084" y="199"/>
                </a:lnTo>
                <a:lnTo>
                  <a:pt x="2106" y="203"/>
                </a:lnTo>
                <a:lnTo>
                  <a:pt x="2129" y="183"/>
                </a:lnTo>
                <a:lnTo>
                  <a:pt x="2152" y="163"/>
                </a:lnTo>
                <a:lnTo>
                  <a:pt x="2174" y="111"/>
                </a:lnTo>
                <a:lnTo>
                  <a:pt x="2197" y="127"/>
                </a:lnTo>
                <a:lnTo>
                  <a:pt x="2220" y="120"/>
                </a:lnTo>
                <a:lnTo>
                  <a:pt x="2242" y="155"/>
                </a:lnTo>
                <a:lnTo>
                  <a:pt x="2265" y="146"/>
                </a:lnTo>
                <a:lnTo>
                  <a:pt x="2288" y="126"/>
                </a:lnTo>
                <a:lnTo>
                  <a:pt x="2310" y="140"/>
                </a:lnTo>
                <a:lnTo>
                  <a:pt x="2333" y="136"/>
                </a:lnTo>
                <a:lnTo>
                  <a:pt x="2356" y="132"/>
                </a:lnTo>
                <a:lnTo>
                  <a:pt x="2378" y="134"/>
                </a:lnTo>
                <a:lnTo>
                  <a:pt x="2401" y="115"/>
                </a:lnTo>
                <a:lnTo>
                  <a:pt x="2424" y="116"/>
                </a:lnTo>
                <a:lnTo>
                  <a:pt x="2446" y="123"/>
                </a:lnTo>
                <a:lnTo>
                  <a:pt x="2469" y="108"/>
                </a:lnTo>
                <a:lnTo>
                  <a:pt x="2491" y="116"/>
                </a:lnTo>
                <a:lnTo>
                  <a:pt x="2514" y="111"/>
                </a:lnTo>
                <a:lnTo>
                  <a:pt x="2537" y="93"/>
                </a:lnTo>
                <a:lnTo>
                  <a:pt x="2559" y="109"/>
                </a:lnTo>
                <a:lnTo>
                  <a:pt x="2582" y="110"/>
                </a:lnTo>
                <a:lnTo>
                  <a:pt x="2605" y="110"/>
                </a:lnTo>
                <a:lnTo>
                  <a:pt x="2627" y="106"/>
                </a:lnTo>
                <a:lnTo>
                  <a:pt x="2650" y="37"/>
                </a:lnTo>
                <a:lnTo>
                  <a:pt x="2673" y="5"/>
                </a:lnTo>
                <a:lnTo>
                  <a:pt x="2695" y="0"/>
                </a:lnTo>
                <a:lnTo>
                  <a:pt x="2695" y="681"/>
                </a:lnTo>
                <a:lnTo>
                  <a:pt x="2673" y="688"/>
                </a:lnTo>
                <a:lnTo>
                  <a:pt x="2650" y="705"/>
                </a:lnTo>
                <a:lnTo>
                  <a:pt x="2627" y="746"/>
                </a:lnTo>
                <a:lnTo>
                  <a:pt x="2605" y="753"/>
                </a:lnTo>
                <a:lnTo>
                  <a:pt x="2582" y="757"/>
                </a:lnTo>
                <a:lnTo>
                  <a:pt x="2559" y="768"/>
                </a:lnTo>
                <a:lnTo>
                  <a:pt x="2537" y="763"/>
                </a:lnTo>
                <a:lnTo>
                  <a:pt x="2514" y="774"/>
                </a:lnTo>
                <a:lnTo>
                  <a:pt x="2491" y="777"/>
                </a:lnTo>
                <a:lnTo>
                  <a:pt x="2469" y="772"/>
                </a:lnTo>
                <a:lnTo>
                  <a:pt x="2446" y="784"/>
                </a:lnTo>
                <a:lnTo>
                  <a:pt x="2424" y="781"/>
                </a:lnTo>
                <a:lnTo>
                  <a:pt x="2401" y="786"/>
                </a:lnTo>
                <a:lnTo>
                  <a:pt x="2378" y="796"/>
                </a:lnTo>
                <a:lnTo>
                  <a:pt x="2356" y="798"/>
                </a:lnTo>
                <a:lnTo>
                  <a:pt x="2333" y="801"/>
                </a:lnTo>
                <a:lnTo>
                  <a:pt x="2310" y="803"/>
                </a:lnTo>
                <a:lnTo>
                  <a:pt x="2288" y="798"/>
                </a:lnTo>
                <a:lnTo>
                  <a:pt x="2265" y="820"/>
                </a:lnTo>
                <a:lnTo>
                  <a:pt x="2242" y="827"/>
                </a:lnTo>
                <a:lnTo>
                  <a:pt x="2220" y="815"/>
                </a:lnTo>
                <a:lnTo>
                  <a:pt x="2197" y="821"/>
                </a:lnTo>
                <a:lnTo>
                  <a:pt x="2174" y="813"/>
                </a:lnTo>
                <a:lnTo>
                  <a:pt x="2152" y="860"/>
                </a:lnTo>
                <a:lnTo>
                  <a:pt x="2129" y="871"/>
                </a:lnTo>
                <a:lnTo>
                  <a:pt x="2106" y="879"/>
                </a:lnTo>
                <a:lnTo>
                  <a:pt x="2084" y="879"/>
                </a:lnTo>
                <a:lnTo>
                  <a:pt x="2061" y="896"/>
                </a:lnTo>
                <a:lnTo>
                  <a:pt x="2038" y="904"/>
                </a:lnTo>
                <a:lnTo>
                  <a:pt x="2016" y="903"/>
                </a:lnTo>
                <a:lnTo>
                  <a:pt x="1993" y="900"/>
                </a:lnTo>
                <a:lnTo>
                  <a:pt x="1970" y="912"/>
                </a:lnTo>
                <a:lnTo>
                  <a:pt x="1948" y="935"/>
                </a:lnTo>
                <a:lnTo>
                  <a:pt x="1925" y="932"/>
                </a:lnTo>
                <a:lnTo>
                  <a:pt x="1903" y="941"/>
                </a:lnTo>
                <a:lnTo>
                  <a:pt x="1880" y="919"/>
                </a:lnTo>
                <a:lnTo>
                  <a:pt x="1857" y="906"/>
                </a:lnTo>
                <a:lnTo>
                  <a:pt x="1835" y="926"/>
                </a:lnTo>
                <a:lnTo>
                  <a:pt x="1812" y="932"/>
                </a:lnTo>
                <a:lnTo>
                  <a:pt x="1789" y="925"/>
                </a:lnTo>
                <a:lnTo>
                  <a:pt x="1767" y="916"/>
                </a:lnTo>
                <a:lnTo>
                  <a:pt x="1744" y="918"/>
                </a:lnTo>
                <a:lnTo>
                  <a:pt x="1721" y="926"/>
                </a:lnTo>
                <a:lnTo>
                  <a:pt x="1699" y="937"/>
                </a:lnTo>
                <a:lnTo>
                  <a:pt x="1676" y="954"/>
                </a:lnTo>
                <a:lnTo>
                  <a:pt x="1653" y="962"/>
                </a:lnTo>
                <a:lnTo>
                  <a:pt x="1631" y="979"/>
                </a:lnTo>
                <a:lnTo>
                  <a:pt x="1608" y="989"/>
                </a:lnTo>
                <a:lnTo>
                  <a:pt x="1585" y="996"/>
                </a:lnTo>
                <a:lnTo>
                  <a:pt x="1563" y="999"/>
                </a:lnTo>
                <a:lnTo>
                  <a:pt x="1540" y="997"/>
                </a:lnTo>
                <a:lnTo>
                  <a:pt x="1518" y="1014"/>
                </a:lnTo>
                <a:lnTo>
                  <a:pt x="1495" y="1027"/>
                </a:lnTo>
                <a:lnTo>
                  <a:pt x="1472" y="1034"/>
                </a:lnTo>
                <a:lnTo>
                  <a:pt x="1450" y="1022"/>
                </a:lnTo>
                <a:lnTo>
                  <a:pt x="1427" y="1041"/>
                </a:lnTo>
                <a:lnTo>
                  <a:pt x="1404" y="1037"/>
                </a:lnTo>
                <a:lnTo>
                  <a:pt x="1382" y="1038"/>
                </a:lnTo>
                <a:lnTo>
                  <a:pt x="1359" y="1055"/>
                </a:lnTo>
                <a:lnTo>
                  <a:pt x="1336" y="1049"/>
                </a:lnTo>
                <a:lnTo>
                  <a:pt x="1314" y="1056"/>
                </a:lnTo>
                <a:lnTo>
                  <a:pt x="1291" y="1073"/>
                </a:lnTo>
                <a:lnTo>
                  <a:pt x="1268" y="1077"/>
                </a:lnTo>
                <a:lnTo>
                  <a:pt x="1246" y="1080"/>
                </a:lnTo>
                <a:lnTo>
                  <a:pt x="1223" y="1083"/>
                </a:lnTo>
                <a:lnTo>
                  <a:pt x="1200" y="1083"/>
                </a:lnTo>
                <a:lnTo>
                  <a:pt x="1178" y="1068"/>
                </a:lnTo>
                <a:lnTo>
                  <a:pt x="1155" y="1075"/>
                </a:lnTo>
                <a:lnTo>
                  <a:pt x="1132" y="1094"/>
                </a:lnTo>
                <a:lnTo>
                  <a:pt x="1110" y="1106"/>
                </a:lnTo>
                <a:lnTo>
                  <a:pt x="1087" y="1121"/>
                </a:lnTo>
                <a:lnTo>
                  <a:pt x="1065" y="1129"/>
                </a:lnTo>
                <a:lnTo>
                  <a:pt x="1042" y="1110"/>
                </a:lnTo>
                <a:lnTo>
                  <a:pt x="1019" y="1116"/>
                </a:lnTo>
                <a:lnTo>
                  <a:pt x="997" y="1117"/>
                </a:lnTo>
                <a:lnTo>
                  <a:pt x="974" y="1113"/>
                </a:lnTo>
                <a:lnTo>
                  <a:pt x="951" y="1115"/>
                </a:lnTo>
                <a:lnTo>
                  <a:pt x="929" y="1108"/>
                </a:lnTo>
                <a:lnTo>
                  <a:pt x="906" y="1121"/>
                </a:lnTo>
                <a:lnTo>
                  <a:pt x="883" y="1128"/>
                </a:lnTo>
                <a:lnTo>
                  <a:pt x="861" y="1140"/>
                </a:lnTo>
                <a:lnTo>
                  <a:pt x="838" y="1149"/>
                </a:lnTo>
                <a:lnTo>
                  <a:pt x="815" y="1171"/>
                </a:lnTo>
                <a:lnTo>
                  <a:pt x="793" y="1187"/>
                </a:lnTo>
                <a:lnTo>
                  <a:pt x="770" y="1221"/>
                </a:lnTo>
                <a:lnTo>
                  <a:pt x="747" y="1236"/>
                </a:lnTo>
                <a:lnTo>
                  <a:pt x="725" y="1258"/>
                </a:lnTo>
                <a:lnTo>
                  <a:pt x="702" y="1275"/>
                </a:lnTo>
                <a:lnTo>
                  <a:pt x="680" y="1285"/>
                </a:lnTo>
                <a:lnTo>
                  <a:pt x="657" y="1311"/>
                </a:lnTo>
                <a:lnTo>
                  <a:pt x="634" y="1325"/>
                </a:lnTo>
                <a:lnTo>
                  <a:pt x="611" y="1288"/>
                </a:lnTo>
                <a:lnTo>
                  <a:pt x="589" y="1271"/>
                </a:lnTo>
                <a:lnTo>
                  <a:pt x="566" y="1267"/>
                </a:lnTo>
                <a:lnTo>
                  <a:pt x="544" y="1266"/>
                </a:lnTo>
                <a:lnTo>
                  <a:pt x="521" y="1270"/>
                </a:lnTo>
                <a:lnTo>
                  <a:pt x="498" y="1274"/>
                </a:lnTo>
                <a:lnTo>
                  <a:pt x="476" y="1283"/>
                </a:lnTo>
                <a:lnTo>
                  <a:pt x="453" y="1286"/>
                </a:lnTo>
                <a:lnTo>
                  <a:pt x="430" y="1290"/>
                </a:lnTo>
                <a:lnTo>
                  <a:pt x="408" y="1295"/>
                </a:lnTo>
                <a:lnTo>
                  <a:pt x="385" y="1296"/>
                </a:lnTo>
                <a:lnTo>
                  <a:pt x="362" y="1302"/>
                </a:lnTo>
                <a:lnTo>
                  <a:pt x="340" y="1314"/>
                </a:lnTo>
                <a:lnTo>
                  <a:pt x="317" y="1324"/>
                </a:lnTo>
                <a:lnTo>
                  <a:pt x="294" y="1329"/>
                </a:lnTo>
                <a:lnTo>
                  <a:pt x="272" y="1331"/>
                </a:lnTo>
                <a:lnTo>
                  <a:pt x="249" y="1331"/>
                </a:lnTo>
                <a:lnTo>
                  <a:pt x="226" y="1328"/>
                </a:lnTo>
                <a:lnTo>
                  <a:pt x="204" y="1333"/>
                </a:lnTo>
                <a:lnTo>
                  <a:pt x="181" y="1337"/>
                </a:lnTo>
                <a:lnTo>
                  <a:pt x="159" y="1344"/>
                </a:lnTo>
                <a:lnTo>
                  <a:pt x="136" y="1342"/>
                </a:lnTo>
                <a:lnTo>
                  <a:pt x="113" y="1331"/>
                </a:lnTo>
                <a:lnTo>
                  <a:pt x="91" y="1344"/>
                </a:lnTo>
                <a:lnTo>
                  <a:pt x="68" y="1348"/>
                </a:lnTo>
                <a:lnTo>
                  <a:pt x="45" y="1351"/>
                </a:lnTo>
                <a:lnTo>
                  <a:pt x="23" y="1357"/>
                </a:lnTo>
                <a:lnTo>
                  <a:pt x="0" y="1358"/>
                </a:lnTo>
                <a:lnTo>
                  <a:pt x="0" y="95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de-CH"/>
          </a:p>
        </p:txBody>
      </p:sp>
      <p:sp>
        <p:nvSpPr>
          <p:cNvPr id="1698841" name="Freeform 58"/>
          <p:cNvSpPr>
            <a:spLocks/>
          </p:cNvSpPr>
          <p:nvPr/>
        </p:nvSpPr>
        <p:spPr bwMode="auto">
          <a:xfrm>
            <a:off x="1040980" y="1816101"/>
            <a:ext cx="6266049" cy="1728788"/>
          </a:xfrm>
          <a:custGeom>
            <a:avLst/>
            <a:gdLst>
              <a:gd name="T0" fmla="*/ 68 w 2695"/>
              <a:gd name="T1" fmla="*/ 980 h 1089"/>
              <a:gd name="T2" fmla="*/ 159 w 2695"/>
              <a:gd name="T3" fmla="*/ 983 h 1089"/>
              <a:gd name="T4" fmla="*/ 249 w 2695"/>
              <a:gd name="T5" fmla="*/ 957 h 1089"/>
              <a:gd name="T6" fmla="*/ 340 w 2695"/>
              <a:gd name="T7" fmla="*/ 905 h 1089"/>
              <a:gd name="T8" fmla="*/ 430 w 2695"/>
              <a:gd name="T9" fmla="*/ 827 h 1089"/>
              <a:gd name="T10" fmla="*/ 521 w 2695"/>
              <a:gd name="T11" fmla="*/ 757 h 1089"/>
              <a:gd name="T12" fmla="*/ 611 w 2695"/>
              <a:gd name="T13" fmla="*/ 846 h 1089"/>
              <a:gd name="T14" fmla="*/ 702 w 2695"/>
              <a:gd name="T15" fmla="*/ 867 h 1089"/>
              <a:gd name="T16" fmla="*/ 793 w 2695"/>
              <a:gd name="T17" fmla="*/ 727 h 1089"/>
              <a:gd name="T18" fmla="*/ 883 w 2695"/>
              <a:gd name="T19" fmla="*/ 588 h 1089"/>
              <a:gd name="T20" fmla="*/ 974 w 2695"/>
              <a:gd name="T21" fmla="*/ 542 h 1089"/>
              <a:gd name="T22" fmla="*/ 1065 w 2695"/>
              <a:gd name="T23" fmla="*/ 604 h 1089"/>
              <a:gd name="T24" fmla="*/ 1155 w 2695"/>
              <a:gd name="T25" fmla="*/ 462 h 1089"/>
              <a:gd name="T26" fmla="*/ 1246 w 2695"/>
              <a:gd name="T27" fmla="*/ 460 h 1089"/>
              <a:gd name="T28" fmla="*/ 1336 w 2695"/>
              <a:gd name="T29" fmla="*/ 384 h 1089"/>
              <a:gd name="T30" fmla="*/ 1427 w 2695"/>
              <a:gd name="T31" fmla="*/ 432 h 1089"/>
              <a:gd name="T32" fmla="*/ 1518 w 2695"/>
              <a:gd name="T33" fmla="*/ 399 h 1089"/>
              <a:gd name="T34" fmla="*/ 1608 w 2695"/>
              <a:gd name="T35" fmla="*/ 392 h 1089"/>
              <a:gd name="T36" fmla="*/ 1699 w 2695"/>
              <a:gd name="T37" fmla="*/ 295 h 1089"/>
              <a:gd name="T38" fmla="*/ 1789 w 2695"/>
              <a:gd name="T39" fmla="*/ 259 h 1089"/>
              <a:gd name="T40" fmla="*/ 1880 w 2695"/>
              <a:gd name="T41" fmla="*/ 258 h 1089"/>
              <a:gd name="T42" fmla="*/ 1970 w 2695"/>
              <a:gd name="T43" fmla="*/ 249 h 1089"/>
              <a:gd name="T44" fmla="*/ 2061 w 2695"/>
              <a:gd name="T45" fmla="*/ 207 h 1089"/>
              <a:gd name="T46" fmla="*/ 2152 w 2695"/>
              <a:gd name="T47" fmla="*/ 129 h 1089"/>
              <a:gd name="T48" fmla="*/ 2242 w 2695"/>
              <a:gd name="T49" fmla="*/ 162 h 1089"/>
              <a:gd name="T50" fmla="*/ 2333 w 2695"/>
              <a:gd name="T51" fmla="*/ 142 h 1089"/>
              <a:gd name="T52" fmla="*/ 2424 w 2695"/>
              <a:gd name="T53" fmla="*/ 122 h 1089"/>
              <a:gd name="T54" fmla="*/ 2514 w 2695"/>
              <a:gd name="T55" fmla="*/ 119 h 1089"/>
              <a:gd name="T56" fmla="*/ 2605 w 2695"/>
              <a:gd name="T57" fmla="*/ 120 h 1089"/>
              <a:gd name="T58" fmla="*/ 2695 w 2695"/>
              <a:gd name="T59" fmla="*/ 0 h 1089"/>
              <a:gd name="T60" fmla="*/ 2627 w 2695"/>
              <a:gd name="T61" fmla="*/ 243 h 1089"/>
              <a:gd name="T62" fmla="*/ 2537 w 2695"/>
              <a:gd name="T63" fmla="*/ 230 h 1089"/>
              <a:gd name="T64" fmla="*/ 2446 w 2695"/>
              <a:gd name="T65" fmla="*/ 260 h 1089"/>
              <a:gd name="T66" fmla="*/ 2356 w 2695"/>
              <a:gd name="T67" fmla="*/ 269 h 1089"/>
              <a:gd name="T68" fmla="*/ 2265 w 2695"/>
              <a:gd name="T69" fmla="*/ 283 h 1089"/>
              <a:gd name="T70" fmla="*/ 2174 w 2695"/>
              <a:gd name="T71" fmla="*/ 248 h 1089"/>
              <a:gd name="T72" fmla="*/ 2084 w 2695"/>
              <a:gd name="T73" fmla="*/ 336 h 1089"/>
              <a:gd name="T74" fmla="*/ 1993 w 2695"/>
              <a:gd name="T75" fmla="*/ 379 h 1089"/>
              <a:gd name="T76" fmla="*/ 1903 w 2695"/>
              <a:gd name="T77" fmla="*/ 453 h 1089"/>
              <a:gd name="T78" fmla="*/ 1812 w 2695"/>
              <a:gd name="T79" fmla="*/ 422 h 1089"/>
              <a:gd name="T80" fmla="*/ 1721 w 2695"/>
              <a:gd name="T81" fmla="*/ 423 h 1089"/>
              <a:gd name="T82" fmla="*/ 1631 w 2695"/>
              <a:gd name="T83" fmla="*/ 517 h 1089"/>
              <a:gd name="T84" fmla="*/ 1540 w 2695"/>
              <a:gd name="T85" fmla="*/ 509 h 1089"/>
              <a:gd name="T86" fmla="*/ 1450 w 2695"/>
              <a:gd name="T87" fmla="*/ 540 h 1089"/>
              <a:gd name="T88" fmla="*/ 1359 w 2695"/>
              <a:gd name="T89" fmla="*/ 534 h 1089"/>
              <a:gd name="T90" fmla="*/ 1268 w 2695"/>
              <a:gd name="T91" fmla="*/ 586 h 1089"/>
              <a:gd name="T92" fmla="*/ 1178 w 2695"/>
              <a:gd name="T93" fmla="*/ 585 h 1089"/>
              <a:gd name="T94" fmla="*/ 1087 w 2695"/>
              <a:gd name="T95" fmla="*/ 721 h 1089"/>
              <a:gd name="T96" fmla="*/ 997 w 2695"/>
              <a:gd name="T97" fmla="*/ 689 h 1089"/>
              <a:gd name="T98" fmla="*/ 906 w 2695"/>
              <a:gd name="T99" fmla="*/ 701 h 1089"/>
              <a:gd name="T100" fmla="*/ 815 w 2695"/>
              <a:gd name="T101" fmla="*/ 814 h 1089"/>
              <a:gd name="T102" fmla="*/ 725 w 2695"/>
              <a:gd name="T103" fmla="*/ 972 h 1089"/>
              <a:gd name="T104" fmla="*/ 634 w 2695"/>
              <a:gd name="T105" fmla="*/ 1013 h 1089"/>
              <a:gd name="T106" fmla="*/ 544 w 2695"/>
              <a:gd name="T107" fmla="*/ 843 h 1089"/>
              <a:gd name="T108" fmla="*/ 453 w 2695"/>
              <a:gd name="T109" fmla="*/ 904 h 1089"/>
              <a:gd name="T110" fmla="*/ 362 w 2695"/>
              <a:gd name="T111" fmla="*/ 953 h 1089"/>
              <a:gd name="T112" fmla="*/ 272 w 2695"/>
              <a:gd name="T113" fmla="*/ 1032 h 1089"/>
              <a:gd name="T114" fmla="*/ 181 w 2695"/>
              <a:gd name="T115" fmla="*/ 1040 h 1089"/>
              <a:gd name="T116" fmla="*/ 91 w 2695"/>
              <a:gd name="T117" fmla="*/ 1046 h 1089"/>
              <a:gd name="T118" fmla="*/ 0 w 2695"/>
              <a:gd name="T119" fmla="*/ 1089 h 1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95" h="1089">
                <a:moveTo>
                  <a:pt x="0" y="1014"/>
                </a:moveTo>
                <a:lnTo>
                  <a:pt x="23" y="1007"/>
                </a:lnTo>
                <a:lnTo>
                  <a:pt x="45" y="992"/>
                </a:lnTo>
                <a:lnTo>
                  <a:pt x="68" y="980"/>
                </a:lnTo>
                <a:lnTo>
                  <a:pt x="91" y="966"/>
                </a:lnTo>
                <a:lnTo>
                  <a:pt x="113" y="937"/>
                </a:lnTo>
                <a:lnTo>
                  <a:pt x="136" y="980"/>
                </a:lnTo>
                <a:lnTo>
                  <a:pt x="159" y="983"/>
                </a:lnTo>
                <a:lnTo>
                  <a:pt x="181" y="965"/>
                </a:lnTo>
                <a:lnTo>
                  <a:pt x="204" y="962"/>
                </a:lnTo>
                <a:lnTo>
                  <a:pt x="226" y="951"/>
                </a:lnTo>
                <a:lnTo>
                  <a:pt x="249" y="957"/>
                </a:lnTo>
                <a:lnTo>
                  <a:pt x="272" y="957"/>
                </a:lnTo>
                <a:lnTo>
                  <a:pt x="294" y="949"/>
                </a:lnTo>
                <a:lnTo>
                  <a:pt x="317" y="941"/>
                </a:lnTo>
                <a:lnTo>
                  <a:pt x="340" y="905"/>
                </a:lnTo>
                <a:lnTo>
                  <a:pt x="362" y="870"/>
                </a:lnTo>
                <a:lnTo>
                  <a:pt x="385" y="857"/>
                </a:lnTo>
                <a:lnTo>
                  <a:pt x="408" y="845"/>
                </a:lnTo>
                <a:lnTo>
                  <a:pt x="430" y="827"/>
                </a:lnTo>
                <a:lnTo>
                  <a:pt x="453" y="815"/>
                </a:lnTo>
                <a:lnTo>
                  <a:pt x="476" y="805"/>
                </a:lnTo>
                <a:lnTo>
                  <a:pt x="498" y="771"/>
                </a:lnTo>
                <a:lnTo>
                  <a:pt x="521" y="757"/>
                </a:lnTo>
                <a:lnTo>
                  <a:pt x="544" y="749"/>
                </a:lnTo>
                <a:lnTo>
                  <a:pt x="566" y="750"/>
                </a:lnTo>
                <a:lnTo>
                  <a:pt x="589" y="764"/>
                </a:lnTo>
                <a:lnTo>
                  <a:pt x="611" y="846"/>
                </a:lnTo>
                <a:lnTo>
                  <a:pt x="634" y="929"/>
                </a:lnTo>
                <a:lnTo>
                  <a:pt x="657" y="906"/>
                </a:lnTo>
                <a:lnTo>
                  <a:pt x="680" y="854"/>
                </a:lnTo>
                <a:lnTo>
                  <a:pt x="702" y="867"/>
                </a:lnTo>
                <a:lnTo>
                  <a:pt x="725" y="870"/>
                </a:lnTo>
                <a:lnTo>
                  <a:pt x="747" y="850"/>
                </a:lnTo>
                <a:lnTo>
                  <a:pt x="770" y="819"/>
                </a:lnTo>
                <a:lnTo>
                  <a:pt x="793" y="727"/>
                </a:lnTo>
                <a:lnTo>
                  <a:pt x="815" y="697"/>
                </a:lnTo>
                <a:lnTo>
                  <a:pt x="838" y="641"/>
                </a:lnTo>
                <a:lnTo>
                  <a:pt x="861" y="616"/>
                </a:lnTo>
                <a:lnTo>
                  <a:pt x="883" y="588"/>
                </a:lnTo>
                <a:lnTo>
                  <a:pt x="906" y="569"/>
                </a:lnTo>
                <a:lnTo>
                  <a:pt x="929" y="535"/>
                </a:lnTo>
                <a:lnTo>
                  <a:pt x="951" y="555"/>
                </a:lnTo>
                <a:lnTo>
                  <a:pt x="974" y="542"/>
                </a:lnTo>
                <a:lnTo>
                  <a:pt x="997" y="559"/>
                </a:lnTo>
                <a:lnTo>
                  <a:pt x="1019" y="551"/>
                </a:lnTo>
                <a:lnTo>
                  <a:pt x="1042" y="547"/>
                </a:lnTo>
                <a:lnTo>
                  <a:pt x="1065" y="604"/>
                </a:lnTo>
                <a:lnTo>
                  <a:pt x="1087" y="591"/>
                </a:lnTo>
                <a:lnTo>
                  <a:pt x="1110" y="540"/>
                </a:lnTo>
                <a:lnTo>
                  <a:pt x="1132" y="516"/>
                </a:lnTo>
                <a:lnTo>
                  <a:pt x="1155" y="462"/>
                </a:lnTo>
                <a:lnTo>
                  <a:pt x="1178" y="443"/>
                </a:lnTo>
                <a:lnTo>
                  <a:pt x="1200" y="491"/>
                </a:lnTo>
                <a:lnTo>
                  <a:pt x="1223" y="478"/>
                </a:lnTo>
                <a:lnTo>
                  <a:pt x="1246" y="460"/>
                </a:lnTo>
                <a:lnTo>
                  <a:pt x="1268" y="445"/>
                </a:lnTo>
                <a:lnTo>
                  <a:pt x="1291" y="428"/>
                </a:lnTo>
                <a:lnTo>
                  <a:pt x="1314" y="382"/>
                </a:lnTo>
                <a:lnTo>
                  <a:pt x="1336" y="384"/>
                </a:lnTo>
                <a:lnTo>
                  <a:pt x="1359" y="400"/>
                </a:lnTo>
                <a:lnTo>
                  <a:pt x="1382" y="370"/>
                </a:lnTo>
                <a:lnTo>
                  <a:pt x="1404" y="386"/>
                </a:lnTo>
                <a:lnTo>
                  <a:pt x="1427" y="432"/>
                </a:lnTo>
                <a:lnTo>
                  <a:pt x="1450" y="401"/>
                </a:lnTo>
                <a:lnTo>
                  <a:pt x="1472" y="449"/>
                </a:lnTo>
                <a:lnTo>
                  <a:pt x="1495" y="440"/>
                </a:lnTo>
                <a:lnTo>
                  <a:pt x="1518" y="399"/>
                </a:lnTo>
                <a:lnTo>
                  <a:pt x="1540" y="371"/>
                </a:lnTo>
                <a:lnTo>
                  <a:pt x="1563" y="372"/>
                </a:lnTo>
                <a:lnTo>
                  <a:pt x="1585" y="371"/>
                </a:lnTo>
                <a:lnTo>
                  <a:pt x="1608" y="392"/>
                </a:lnTo>
                <a:lnTo>
                  <a:pt x="1631" y="379"/>
                </a:lnTo>
                <a:lnTo>
                  <a:pt x="1653" y="349"/>
                </a:lnTo>
                <a:lnTo>
                  <a:pt x="1676" y="332"/>
                </a:lnTo>
                <a:lnTo>
                  <a:pt x="1699" y="295"/>
                </a:lnTo>
                <a:lnTo>
                  <a:pt x="1721" y="271"/>
                </a:lnTo>
                <a:lnTo>
                  <a:pt x="1744" y="257"/>
                </a:lnTo>
                <a:lnTo>
                  <a:pt x="1767" y="253"/>
                </a:lnTo>
                <a:lnTo>
                  <a:pt x="1789" y="259"/>
                </a:lnTo>
                <a:lnTo>
                  <a:pt x="1812" y="274"/>
                </a:lnTo>
                <a:lnTo>
                  <a:pt x="1835" y="256"/>
                </a:lnTo>
                <a:lnTo>
                  <a:pt x="1857" y="218"/>
                </a:lnTo>
                <a:lnTo>
                  <a:pt x="1880" y="258"/>
                </a:lnTo>
                <a:lnTo>
                  <a:pt x="1903" y="305"/>
                </a:lnTo>
                <a:lnTo>
                  <a:pt x="1925" y="283"/>
                </a:lnTo>
                <a:lnTo>
                  <a:pt x="1948" y="290"/>
                </a:lnTo>
                <a:lnTo>
                  <a:pt x="1970" y="249"/>
                </a:lnTo>
                <a:lnTo>
                  <a:pt x="1993" y="222"/>
                </a:lnTo>
                <a:lnTo>
                  <a:pt x="2016" y="220"/>
                </a:lnTo>
                <a:lnTo>
                  <a:pt x="2038" y="221"/>
                </a:lnTo>
                <a:lnTo>
                  <a:pt x="2061" y="207"/>
                </a:lnTo>
                <a:lnTo>
                  <a:pt x="2084" y="174"/>
                </a:lnTo>
                <a:lnTo>
                  <a:pt x="2106" y="177"/>
                </a:lnTo>
                <a:lnTo>
                  <a:pt x="2129" y="154"/>
                </a:lnTo>
                <a:lnTo>
                  <a:pt x="2152" y="129"/>
                </a:lnTo>
                <a:lnTo>
                  <a:pt x="2174" y="114"/>
                </a:lnTo>
                <a:lnTo>
                  <a:pt x="2197" y="132"/>
                </a:lnTo>
                <a:lnTo>
                  <a:pt x="2220" y="123"/>
                </a:lnTo>
                <a:lnTo>
                  <a:pt x="2242" y="162"/>
                </a:lnTo>
                <a:lnTo>
                  <a:pt x="2265" y="154"/>
                </a:lnTo>
                <a:lnTo>
                  <a:pt x="2288" y="133"/>
                </a:lnTo>
                <a:lnTo>
                  <a:pt x="2310" y="148"/>
                </a:lnTo>
                <a:lnTo>
                  <a:pt x="2333" y="142"/>
                </a:lnTo>
                <a:lnTo>
                  <a:pt x="2356" y="136"/>
                </a:lnTo>
                <a:lnTo>
                  <a:pt x="2378" y="139"/>
                </a:lnTo>
                <a:lnTo>
                  <a:pt x="2401" y="120"/>
                </a:lnTo>
                <a:lnTo>
                  <a:pt x="2424" y="122"/>
                </a:lnTo>
                <a:lnTo>
                  <a:pt x="2446" y="132"/>
                </a:lnTo>
                <a:lnTo>
                  <a:pt x="2469" y="115"/>
                </a:lnTo>
                <a:lnTo>
                  <a:pt x="2491" y="123"/>
                </a:lnTo>
                <a:lnTo>
                  <a:pt x="2514" y="119"/>
                </a:lnTo>
                <a:lnTo>
                  <a:pt x="2537" y="102"/>
                </a:lnTo>
                <a:lnTo>
                  <a:pt x="2559" y="118"/>
                </a:lnTo>
                <a:lnTo>
                  <a:pt x="2582" y="120"/>
                </a:lnTo>
                <a:lnTo>
                  <a:pt x="2605" y="120"/>
                </a:lnTo>
                <a:lnTo>
                  <a:pt x="2627" y="116"/>
                </a:lnTo>
                <a:lnTo>
                  <a:pt x="2650" y="41"/>
                </a:lnTo>
                <a:lnTo>
                  <a:pt x="2673" y="8"/>
                </a:lnTo>
                <a:lnTo>
                  <a:pt x="2695" y="0"/>
                </a:lnTo>
                <a:lnTo>
                  <a:pt x="2695" y="137"/>
                </a:lnTo>
                <a:lnTo>
                  <a:pt x="2673" y="142"/>
                </a:lnTo>
                <a:lnTo>
                  <a:pt x="2650" y="174"/>
                </a:lnTo>
                <a:lnTo>
                  <a:pt x="2627" y="243"/>
                </a:lnTo>
                <a:lnTo>
                  <a:pt x="2605" y="247"/>
                </a:lnTo>
                <a:lnTo>
                  <a:pt x="2582" y="247"/>
                </a:lnTo>
                <a:lnTo>
                  <a:pt x="2559" y="246"/>
                </a:lnTo>
                <a:lnTo>
                  <a:pt x="2537" y="230"/>
                </a:lnTo>
                <a:lnTo>
                  <a:pt x="2514" y="248"/>
                </a:lnTo>
                <a:lnTo>
                  <a:pt x="2491" y="253"/>
                </a:lnTo>
                <a:lnTo>
                  <a:pt x="2469" y="245"/>
                </a:lnTo>
                <a:lnTo>
                  <a:pt x="2446" y="260"/>
                </a:lnTo>
                <a:lnTo>
                  <a:pt x="2424" y="253"/>
                </a:lnTo>
                <a:lnTo>
                  <a:pt x="2401" y="252"/>
                </a:lnTo>
                <a:lnTo>
                  <a:pt x="2378" y="271"/>
                </a:lnTo>
                <a:lnTo>
                  <a:pt x="2356" y="269"/>
                </a:lnTo>
                <a:lnTo>
                  <a:pt x="2333" y="273"/>
                </a:lnTo>
                <a:lnTo>
                  <a:pt x="2310" y="277"/>
                </a:lnTo>
                <a:lnTo>
                  <a:pt x="2288" y="263"/>
                </a:lnTo>
                <a:lnTo>
                  <a:pt x="2265" y="283"/>
                </a:lnTo>
                <a:lnTo>
                  <a:pt x="2242" y="292"/>
                </a:lnTo>
                <a:lnTo>
                  <a:pt x="2220" y="257"/>
                </a:lnTo>
                <a:lnTo>
                  <a:pt x="2197" y="264"/>
                </a:lnTo>
                <a:lnTo>
                  <a:pt x="2174" y="248"/>
                </a:lnTo>
                <a:lnTo>
                  <a:pt x="2152" y="300"/>
                </a:lnTo>
                <a:lnTo>
                  <a:pt x="2129" y="320"/>
                </a:lnTo>
                <a:lnTo>
                  <a:pt x="2106" y="340"/>
                </a:lnTo>
                <a:lnTo>
                  <a:pt x="2084" y="336"/>
                </a:lnTo>
                <a:lnTo>
                  <a:pt x="2061" y="366"/>
                </a:lnTo>
                <a:lnTo>
                  <a:pt x="2038" y="378"/>
                </a:lnTo>
                <a:lnTo>
                  <a:pt x="2016" y="377"/>
                </a:lnTo>
                <a:lnTo>
                  <a:pt x="1993" y="379"/>
                </a:lnTo>
                <a:lnTo>
                  <a:pt x="1970" y="403"/>
                </a:lnTo>
                <a:lnTo>
                  <a:pt x="1948" y="439"/>
                </a:lnTo>
                <a:lnTo>
                  <a:pt x="1925" y="432"/>
                </a:lnTo>
                <a:lnTo>
                  <a:pt x="1903" y="453"/>
                </a:lnTo>
                <a:lnTo>
                  <a:pt x="1880" y="411"/>
                </a:lnTo>
                <a:lnTo>
                  <a:pt x="1857" y="374"/>
                </a:lnTo>
                <a:lnTo>
                  <a:pt x="1835" y="407"/>
                </a:lnTo>
                <a:lnTo>
                  <a:pt x="1812" y="422"/>
                </a:lnTo>
                <a:lnTo>
                  <a:pt x="1789" y="407"/>
                </a:lnTo>
                <a:lnTo>
                  <a:pt x="1767" y="404"/>
                </a:lnTo>
                <a:lnTo>
                  <a:pt x="1744" y="407"/>
                </a:lnTo>
                <a:lnTo>
                  <a:pt x="1721" y="423"/>
                </a:lnTo>
                <a:lnTo>
                  <a:pt x="1699" y="444"/>
                </a:lnTo>
                <a:lnTo>
                  <a:pt x="1676" y="476"/>
                </a:lnTo>
                <a:lnTo>
                  <a:pt x="1653" y="490"/>
                </a:lnTo>
                <a:lnTo>
                  <a:pt x="1631" y="517"/>
                </a:lnTo>
                <a:lnTo>
                  <a:pt x="1608" y="529"/>
                </a:lnTo>
                <a:lnTo>
                  <a:pt x="1585" y="509"/>
                </a:lnTo>
                <a:lnTo>
                  <a:pt x="1563" y="508"/>
                </a:lnTo>
                <a:lnTo>
                  <a:pt x="1540" y="509"/>
                </a:lnTo>
                <a:lnTo>
                  <a:pt x="1518" y="538"/>
                </a:lnTo>
                <a:lnTo>
                  <a:pt x="1495" y="576"/>
                </a:lnTo>
                <a:lnTo>
                  <a:pt x="1472" y="584"/>
                </a:lnTo>
                <a:lnTo>
                  <a:pt x="1450" y="540"/>
                </a:lnTo>
                <a:lnTo>
                  <a:pt x="1427" y="568"/>
                </a:lnTo>
                <a:lnTo>
                  <a:pt x="1404" y="524"/>
                </a:lnTo>
                <a:lnTo>
                  <a:pt x="1382" y="507"/>
                </a:lnTo>
                <a:lnTo>
                  <a:pt x="1359" y="534"/>
                </a:lnTo>
                <a:lnTo>
                  <a:pt x="1336" y="519"/>
                </a:lnTo>
                <a:lnTo>
                  <a:pt x="1314" y="525"/>
                </a:lnTo>
                <a:lnTo>
                  <a:pt x="1291" y="567"/>
                </a:lnTo>
                <a:lnTo>
                  <a:pt x="1268" y="586"/>
                </a:lnTo>
                <a:lnTo>
                  <a:pt x="1246" y="599"/>
                </a:lnTo>
                <a:lnTo>
                  <a:pt x="1223" y="617"/>
                </a:lnTo>
                <a:lnTo>
                  <a:pt x="1200" y="628"/>
                </a:lnTo>
                <a:lnTo>
                  <a:pt x="1178" y="585"/>
                </a:lnTo>
                <a:lnTo>
                  <a:pt x="1155" y="603"/>
                </a:lnTo>
                <a:lnTo>
                  <a:pt x="1132" y="653"/>
                </a:lnTo>
                <a:lnTo>
                  <a:pt x="1110" y="674"/>
                </a:lnTo>
                <a:lnTo>
                  <a:pt x="1087" y="721"/>
                </a:lnTo>
                <a:lnTo>
                  <a:pt x="1065" y="732"/>
                </a:lnTo>
                <a:lnTo>
                  <a:pt x="1042" y="678"/>
                </a:lnTo>
                <a:lnTo>
                  <a:pt x="1019" y="682"/>
                </a:lnTo>
                <a:lnTo>
                  <a:pt x="997" y="689"/>
                </a:lnTo>
                <a:lnTo>
                  <a:pt x="974" y="675"/>
                </a:lnTo>
                <a:lnTo>
                  <a:pt x="951" y="686"/>
                </a:lnTo>
                <a:lnTo>
                  <a:pt x="929" y="670"/>
                </a:lnTo>
                <a:lnTo>
                  <a:pt x="906" y="701"/>
                </a:lnTo>
                <a:lnTo>
                  <a:pt x="883" y="719"/>
                </a:lnTo>
                <a:lnTo>
                  <a:pt x="861" y="741"/>
                </a:lnTo>
                <a:lnTo>
                  <a:pt x="838" y="763"/>
                </a:lnTo>
                <a:lnTo>
                  <a:pt x="815" y="814"/>
                </a:lnTo>
                <a:lnTo>
                  <a:pt x="793" y="840"/>
                </a:lnTo>
                <a:lnTo>
                  <a:pt x="770" y="926"/>
                </a:lnTo>
                <a:lnTo>
                  <a:pt x="747" y="955"/>
                </a:lnTo>
                <a:lnTo>
                  <a:pt x="725" y="972"/>
                </a:lnTo>
                <a:lnTo>
                  <a:pt x="702" y="967"/>
                </a:lnTo>
                <a:lnTo>
                  <a:pt x="680" y="949"/>
                </a:lnTo>
                <a:lnTo>
                  <a:pt x="657" y="995"/>
                </a:lnTo>
                <a:lnTo>
                  <a:pt x="634" y="1013"/>
                </a:lnTo>
                <a:lnTo>
                  <a:pt x="611" y="938"/>
                </a:lnTo>
                <a:lnTo>
                  <a:pt x="589" y="859"/>
                </a:lnTo>
                <a:lnTo>
                  <a:pt x="566" y="844"/>
                </a:lnTo>
                <a:lnTo>
                  <a:pt x="544" y="843"/>
                </a:lnTo>
                <a:lnTo>
                  <a:pt x="521" y="849"/>
                </a:lnTo>
                <a:lnTo>
                  <a:pt x="498" y="865"/>
                </a:lnTo>
                <a:lnTo>
                  <a:pt x="476" y="896"/>
                </a:lnTo>
                <a:lnTo>
                  <a:pt x="453" y="904"/>
                </a:lnTo>
                <a:lnTo>
                  <a:pt x="430" y="916"/>
                </a:lnTo>
                <a:lnTo>
                  <a:pt x="408" y="930"/>
                </a:lnTo>
                <a:lnTo>
                  <a:pt x="385" y="942"/>
                </a:lnTo>
                <a:lnTo>
                  <a:pt x="362" y="953"/>
                </a:lnTo>
                <a:lnTo>
                  <a:pt x="340" y="985"/>
                </a:lnTo>
                <a:lnTo>
                  <a:pt x="317" y="1018"/>
                </a:lnTo>
                <a:lnTo>
                  <a:pt x="294" y="1025"/>
                </a:lnTo>
                <a:lnTo>
                  <a:pt x="272" y="1032"/>
                </a:lnTo>
                <a:lnTo>
                  <a:pt x="249" y="1031"/>
                </a:lnTo>
                <a:lnTo>
                  <a:pt x="226" y="1026"/>
                </a:lnTo>
                <a:lnTo>
                  <a:pt x="204" y="1038"/>
                </a:lnTo>
                <a:lnTo>
                  <a:pt x="181" y="1040"/>
                </a:lnTo>
                <a:lnTo>
                  <a:pt x="159" y="1058"/>
                </a:lnTo>
                <a:lnTo>
                  <a:pt x="136" y="1057"/>
                </a:lnTo>
                <a:lnTo>
                  <a:pt x="113" y="1018"/>
                </a:lnTo>
                <a:lnTo>
                  <a:pt x="91" y="1046"/>
                </a:lnTo>
                <a:lnTo>
                  <a:pt x="68" y="1059"/>
                </a:lnTo>
                <a:lnTo>
                  <a:pt x="45" y="1069"/>
                </a:lnTo>
                <a:lnTo>
                  <a:pt x="23" y="1083"/>
                </a:lnTo>
                <a:lnTo>
                  <a:pt x="0" y="1089"/>
                </a:lnTo>
                <a:lnTo>
                  <a:pt x="0" y="101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CH"/>
          </a:p>
        </p:txBody>
      </p:sp>
      <p:sp>
        <p:nvSpPr>
          <p:cNvPr id="1698844" name="Rectangle 61"/>
          <p:cNvSpPr>
            <a:spLocks noChangeArrowheads="1"/>
          </p:cNvSpPr>
          <p:nvPr/>
        </p:nvSpPr>
        <p:spPr bwMode="auto">
          <a:xfrm>
            <a:off x="771273" y="4572001"/>
            <a:ext cx="14321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n-lt"/>
                <a:cs typeface="Arial" pitchFamily="34" charset="0"/>
              </a:rPr>
              <a:t>0</a:t>
            </a:r>
            <a:endParaRPr kumimoji="0" lang="de-DE" altLang="de-DE" sz="1200" b="0" i="0" u="none" strike="noStrike" cap="none" normalizeH="0" baseline="0">
              <a:ln>
                <a:noFill/>
              </a:ln>
              <a:solidFill>
                <a:schemeClr val="tx1"/>
              </a:solidFill>
              <a:effectLst/>
              <a:latin typeface="+mn-lt"/>
              <a:cs typeface="Arial" pitchFamily="34" charset="0"/>
            </a:endParaRPr>
          </a:p>
        </p:txBody>
      </p:sp>
      <p:sp>
        <p:nvSpPr>
          <p:cNvPr id="1698845" name="Rectangle 62"/>
          <p:cNvSpPr>
            <a:spLocks noChangeArrowheads="1"/>
          </p:cNvSpPr>
          <p:nvPr/>
        </p:nvSpPr>
        <p:spPr bwMode="auto">
          <a:xfrm>
            <a:off x="771273" y="4229101"/>
            <a:ext cx="14321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n-lt"/>
                <a:cs typeface="Arial" pitchFamily="34" charset="0"/>
              </a:rPr>
              <a:t>1</a:t>
            </a:r>
            <a:endParaRPr kumimoji="0" lang="de-DE" altLang="de-DE" sz="1200" b="0" i="0" u="none" strike="noStrike" cap="none" normalizeH="0" baseline="0">
              <a:ln>
                <a:noFill/>
              </a:ln>
              <a:solidFill>
                <a:schemeClr val="tx1"/>
              </a:solidFill>
              <a:effectLst/>
              <a:latin typeface="+mn-lt"/>
              <a:cs typeface="Arial" pitchFamily="34" charset="0"/>
            </a:endParaRPr>
          </a:p>
        </p:txBody>
      </p:sp>
      <p:sp>
        <p:nvSpPr>
          <p:cNvPr id="1698846" name="Rectangle 63"/>
          <p:cNvSpPr>
            <a:spLocks noChangeArrowheads="1"/>
          </p:cNvSpPr>
          <p:nvPr/>
        </p:nvSpPr>
        <p:spPr bwMode="auto">
          <a:xfrm>
            <a:off x="771273" y="3884613"/>
            <a:ext cx="14321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n-lt"/>
                <a:cs typeface="Arial" pitchFamily="34" charset="0"/>
              </a:rPr>
              <a:t>2</a:t>
            </a:r>
            <a:endParaRPr kumimoji="0" lang="de-DE" altLang="de-DE" sz="1200" b="0" i="0" u="none" strike="noStrike" cap="none" normalizeH="0" baseline="0">
              <a:ln>
                <a:noFill/>
              </a:ln>
              <a:solidFill>
                <a:schemeClr val="tx1"/>
              </a:solidFill>
              <a:effectLst/>
              <a:latin typeface="+mn-lt"/>
              <a:cs typeface="Arial" pitchFamily="34" charset="0"/>
            </a:endParaRPr>
          </a:p>
        </p:txBody>
      </p:sp>
      <p:sp>
        <p:nvSpPr>
          <p:cNvPr id="1698847" name="Rectangle 64"/>
          <p:cNvSpPr>
            <a:spLocks noChangeArrowheads="1"/>
          </p:cNvSpPr>
          <p:nvPr/>
        </p:nvSpPr>
        <p:spPr bwMode="auto">
          <a:xfrm>
            <a:off x="771273" y="3541713"/>
            <a:ext cx="14321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n-lt"/>
                <a:cs typeface="Arial" pitchFamily="34" charset="0"/>
              </a:rPr>
              <a:t>3</a:t>
            </a:r>
            <a:endParaRPr kumimoji="0" lang="de-DE" altLang="de-DE" sz="1200" b="0" i="0" u="none" strike="noStrike" cap="none" normalizeH="0" baseline="0">
              <a:ln>
                <a:noFill/>
              </a:ln>
              <a:solidFill>
                <a:schemeClr val="tx1"/>
              </a:solidFill>
              <a:effectLst/>
              <a:latin typeface="+mn-lt"/>
              <a:cs typeface="Arial" pitchFamily="34" charset="0"/>
            </a:endParaRPr>
          </a:p>
        </p:txBody>
      </p:sp>
      <p:sp>
        <p:nvSpPr>
          <p:cNvPr id="1698848" name="Rectangle 65"/>
          <p:cNvSpPr>
            <a:spLocks noChangeArrowheads="1"/>
          </p:cNvSpPr>
          <p:nvPr/>
        </p:nvSpPr>
        <p:spPr bwMode="auto">
          <a:xfrm>
            <a:off x="771273" y="3198813"/>
            <a:ext cx="14321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n-lt"/>
                <a:cs typeface="Arial" pitchFamily="34" charset="0"/>
              </a:rPr>
              <a:t>4</a:t>
            </a:r>
            <a:endParaRPr kumimoji="0" lang="de-DE" altLang="de-DE" sz="1200" b="0" i="0" u="none" strike="noStrike" cap="none" normalizeH="0" baseline="0">
              <a:ln>
                <a:noFill/>
              </a:ln>
              <a:solidFill>
                <a:schemeClr val="tx1"/>
              </a:solidFill>
              <a:effectLst/>
              <a:latin typeface="+mn-lt"/>
              <a:cs typeface="Arial" pitchFamily="34" charset="0"/>
            </a:endParaRPr>
          </a:p>
        </p:txBody>
      </p:sp>
      <p:sp>
        <p:nvSpPr>
          <p:cNvPr id="1698849" name="Rectangle 66"/>
          <p:cNvSpPr>
            <a:spLocks noChangeArrowheads="1"/>
          </p:cNvSpPr>
          <p:nvPr/>
        </p:nvSpPr>
        <p:spPr bwMode="auto">
          <a:xfrm>
            <a:off x="771273" y="2855913"/>
            <a:ext cx="14321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n-lt"/>
                <a:cs typeface="Arial" pitchFamily="34" charset="0"/>
              </a:rPr>
              <a:t>5</a:t>
            </a:r>
            <a:endParaRPr kumimoji="0" lang="de-DE" altLang="de-DE" sz="1200" b="0" i="0" u="none" strike="noStrike" cap="none" normalizeH="0" baseline="0">
              <a:ln>
                <a:noFill/>
              </a:ln>
              <a:solidFill>
                <a:schemeClr val="tx1"/>
              </a:solidFill>
              <a:effectLst/>
              <a:latin typeface="+mn-lt"/>
              <a:cs typeface="Arial" pitchFamily="34" charset="0"/>
            </a:endParaRPr>
          </a:p>
        </p:txBody>
      </p:sp>
      <p:sp>
        <p:nvSpPr>
          <p:cNvPr id="1698850" name="Rectangle 67"/>
          <p:cNvSpPr>
            <a:spLocks noChangeArrowheads="1"/>
          </p:cNvSpPr>
          <p:nvPr/>
        </p:nvSpPr>
        <p:spPr bwMode="auto">
          <a:xfrm>
            <a:off x="771273" y="2511426"/>
            <a:ext cx="14321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n-lt"/>
                <a:cs typeface="Arial" pitchFamily="34" charset="0"/>
              </a:rPr>
              <a:t>6</a:t>
            </a:r>
            <a:endParaRPr kumimoji="0" lang="de-DE" altLang="de-DE" sz="1200" b="0" i="0" u="none" strike="noStrike" cap="none" normalizeH="0" baseline="0">
              <a:ln>
                <a:noFill/>
              </a:ln>
              <a:solidFill>
                <a:schemeClr val="tx1"/>
              </a:solidFill>
              <a:effectLst/>
              <a:latin typeface="+mn-lt"/>
              <a:cs typeface="Arial" pitchFamily="34" charset="0"/>
            </a:endParaRPr>
          </a:p>
        </p:txBody>
      </p:sp>
      <p:sp>
        <p:nvSpPr>
          <p:cNvPr id="1698851" name="Rectangle 68"/>
          <p:cNvSpPr>
            <a:spLocks noChangeArrowheads="1"/>
          </p:cNvSpPr>
          <p:nvPr/>
        </p:nvSpPr>
        <p:spPr bwMode="auto">
          <a:xfrm>
            <a:off x="771273" y="2168526"/>
            <a:ext cx="14321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n-lt"/>
                <a:cs typeface="Arial" pitchFamily="34" charset="0"/>
              </a:rPr>
              <a:t>7</a:t>
            </a:r>
            <a:endParaRPr kumimoji="0" lang="de-DE" altLang="de-DE" sz="1200" b="0" i="0" u="none" strike="noStrike" cap="none" normalizeH="0" baseline="0">
              <a:ln>
                <a:noFill/>
              </a:ln>
              <a:solidFill>
                <a:schemeClr val="tx1"/>
              </a:solidFill>
              <a:effectLst/>
              <a:latin typeface="+mn-lt"/>
              <a:cs typeface="Arial" pitchFamily="34" charset="0"/>
            </a:endParaRPr>
          </a:p>
        </p:txBody>
      </p:sp>
      <p:sp>
        <p:nvSpPr>
          <p:cNvPr id="1698852" name="Rectangle 69"/>
          <p:cNvSpPr>
            <a:spLocks noChangeArrowheads="1"/>
          </p:cNvSpPr>
          <p:nvPr/>
        </p:nvSpPr>
        <p:spPr bwMode="auto">
          <a:xfrm>
            <a:off x="771273" y="1825626"/>
            <a:ext cx="14321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n-lt"/>
                <a:cs typeface="Arial" pitchFamily="34" charset="0"/>
              </a:rPr>
              <a:t>8</a:t>
            </a:r>
            <a:endParaRPr kumimoji="0" lang="de-DE" altLang="de-DE" sz="1200" b="0" i="0" u="none" strike="noStrike" cap="none" normalizeH="0" baseline="0">
              <a:ln>
                <a:noFill/>
              </a:ln>
              <a:solidFill>
                <a:schemeClr val="tx1"/>
              </a:solidFill>
              <a:effectLst/>
              <a:latin typeface="+mn-lt"/>
              <a:cs typeface="Arial" pitchFamily="34" charset="0"/>
            </a:endParaRPr>
          </a:p>
        </p:txBody>
      </p:sp>
      <p:sp>
        <p:nvSpPr>
          <p:cNvPr id="1698854" name="Rectangle 71"/>
          <p:cNvSpPr>
            <a:spLocks noChangeArrowheads="1"/>
          </p:cNvSpPr>
          <p:nvPr/>
        </p:nvSpPr>
        <p:spPr bwMode="auto">
          <a:xfrm>
            <a:off x="1033886" y="4734194"/>
            <a:ext cx="270463" cy="64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n-lt"/>
                <a:cs typeface="Arial" pitchFamily="34" charset="0"/>
              </a:rPr>
              <a:t>06.2006</a:t>
            </a:r>
            <a:endParaRPr kumimoji="0" lang="de-DE" altLang="de-DE" sz="1200" b="0" i="0" u="none" strike="noStrike" cap="none" normalizeH="0" baseline="0">
              <a:ln>
                <a:noFill/>
              </a:ln>
              <a:solidFill>
                <a:schemeClr val="tx1"/>
              </a:solidFill>
              <a:effectLst/>
              <a:latin typeface="+mn-lt"/>
              <a:cs typeface="Arial" pitchFamily="34" charset="0"/>
            </a:endParaRPr>
          </a:p>
        </p:txBody>
      </p:sp>
      <p:sp>
        <p:nvSpPr>
          <p:cNvPr id="1698855" name="Rectangle 72"/>
          <p:cNvSpPr>
            <a:spLocks noChangeArrowheads="1"/>
          </p:cNvSpPr>
          <p:nvPr/>
        </p:nvSpPr>
        <p:spPr bwMode="auto">
          <a:xfrm>
            <a:off x="1350095" y="4734194"/>
            <a:ext cx="270463" cy="64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n-lt"/>
                <a:cs typeface="Arial" pitchFamily="34" charset="0"/>
              </a:rPr>
              <a:t>12.2006</a:t>
            </a:r>
            <a:endParaRPr kumimoji="0" lang="de-DE" altLang="de-DE" sz="1200" b="0" i="0" u="none" strike="noStrike" cap="none" normalizeH="0" baseline="0">
              <a:ln>
                <a:noFill/>
              </a:ln>
              <a:solidFill>
                <a:schemeClr val="tx1"/>
              </a:solidFill>
              <a:effectLst/>
              <a:latin typeface="+mn-lt"/>
              <a:cs typeface="Arial" pitchFamily="34" charset="0"/>
            </a:endParaRPr>
          </a:p>
        </p:txBody>
      </p:sp>
      <p:sp>
        <p:nvSpPr>
          <p:cNvPr id="1698856" name="Rectangle 73"/>
          <p:cNvSpPr>
            <a:spLocks noChangeArrowheads="1"/>
          </p:cNvSpPr>
          <p:nvPr/>
        </p:nvSpPr>
        <p:spPr bwMode="auto">
          <a:xfrm>
            <a:off x="1666303" y="4734194"/>
            <a:ext cx="270463" cy="64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n-lt"/>
                <a:cs typeface="Arial" pitchFamily="34" charset="0"/>
              </a:rPr>
              <a:t>06.2007</a:t>
            </a:r>
            <a:endParaRPr kumimoji="0" lang="de-DE" altLang="de-DE" sz="1200" b="0" i="0" u="none" strike="noStrike" cap="none" normalizeH="0" baseline="0">
              <a:ln>
                <a:noFill/>
              </a:ln>
              <a:solidFill>
                <a:schemeClr val="tx1"/>
              </a:solidFill>
              <a:effectLst/>
              <a:latin typeface="+mn-lt"/>
              <a:cs typeface="Arial" pitchFamily="34" charset="0"/>
            </a:endParaRPr>
          </a:p>
        </p:txBody>
      </p:sp>
      <p:sp>
        <p:nvSpPr>
          <p:cNvPr id="1698857" name="Rectangle 74"/>
          <p:cNvSpPr>
            <a:spLocks noChangeArrowheads="1"/>
          </p:cNvSpPr>
          <p:nvPr/>
        </p:nvSpPr>
        <p:spPr bwMode="auto">
          <a:xfrm>
            <a:off x="1982512" y="4734194"/>
            <a:ext cx="270463" cy="64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n-lt"/>
                <a:cs typeface="Arial" pitchFamily="34" charset="0"/>
              </a:rPr>
              <a:t>12.2007</a:t>
            </a:r>
            <a:endParaRPr kumimoji="0" lang="de-DE" altLang="de-DE" sz="1200" b="0" i="0" u="none" strike="noStrike" cap="none" normalizeH="0" baseline="0">
              <a:ln>
                <a:noFill/>
              </a:ln>
              <a:solidFill>
                <a:schemeClr val="tx1"/>
              </a:solidFill>
              <a:effectLst/>
              <a:latin typeface="+mn-lt"/>
              <a:cs typeface="Arial" pitchFamily="34" charset="0"/>
            </a:endParaRPr>
          </a:p>
        </p:txBody>
      </p:sp>
      <p:sp>
        <p:nvSpPr>
          <p:cNvPr id="1698858" name="Rectangle 75"/>
          <p:cNvSpPr>
            <a:spLocks noChangeArrowheads="1"/>
          </p:cNvSpPr>
          <p:nvPr/>
        </p:nvSpPr>
        <p:spPr bwMode="auto">
          <a:xfrm>
            <a:off x="2298721" y="4734194"/>
            <a:ext cx="270463" cy="64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n-lt"/>
                <a:cs typeface="Arial" pitchFamily="34" charset="0"/>
              </a:rPr>
              <a:t>06.2008</a:t>
            </a:r>
            <a:endParaRPr kumimoji="0" lang="de-DE" altLang="de-DE" sz="1200" b="0" i="0" u="none" strike="noStrike" cap="none" normalizeH="0" baseline="0">
              <a:ln>
                <a:noFill/>
              </a:ln>
              <a:solidFill>
                <a:schemeClr val="tx1"/>
              </a:solidFill>
              <a:effectLst/>
              <a:latin typeface="+mn-lt"/>
              <a:cs typeface="Arial" pitchFamily="34" charset="0"/>
            </a:endParaRPr>
          </a:p>
        </p:txBody>
      </p:sp>
      <p:sp>
        <p:nvSpPr>
          <p:cNvPr id="1698859" name="Rectangle 76"/>
          <p:cNvSpPr>
            <a:spLocks noChangeArrowheads="1"/>
          </p:cNvSpPr>
          <p:nvPr/>
        </p:nvSpPr>
        <p:spPr bwMode="auto">
          <a:xfrm>
            <a:off x="2614930" y="4734194"/>
            <a:ext cx="270463" cy="64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n-lt"/>
                <a:cs typeface="Arial" pitchFamily="34" charset="0"/>
              </a:rPr>
              <a:t>12.2008</a:t>
            </a:r>
            <a:endParaRPr kumimoji="0" lang="de-DE" altLang="de-DE" sz="1200" b="0" i="0" u="none" strike="noStrike" cap="none" normalizeH="0" baseline="0">
              <a:ln>
                <a:noFill/>
              </a:ln>
              <a:solidFill>
                <a:schemeClr val="tx1"/>
              </a:solidFill>
              <a:effectLst/>
              <a:latin typeface="+mn-lt"/>
              <a:cs typeface="Arial" pitchFamily="34" charset="0"/>
            </a:endParaRPr>
          </a:p>
        </p:txBody>
      </p:sp>
      <p:sp>
        <p:nvSpPr>
          <p:cNvPr id="1698860" name="Rectangle 77"/>
          <p:cNvSpPr>
            <a:spLocks noChangeArrowheads="1"/>
          </p:cNvSpPr>
          <p:nvPr/>
        </p:nvSpPr>
        <p:spPr bwMode="auto">
          <a:xfrm>
            <a:off x="2931138" y="4734194"/>
            <a:ext cx="270463" cy="64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n-lt"/>
                <a:cs typeface="Arial" pitchFamily="34" charset="0"/>
              </a:rPr>
              <a:t>06.2009</a:t>
            </a:r>
            <a:endParaRPr kumimoji="0" lang="de-DE" altLang="de-DE" sz="1200" b="0" i="0" u="none" strike="noStrike" cap="none" normalizeH="0" baseline="0">
              <a:ln>
                <a:noFill/>
              </a:ln>
              <a:solidFill>
                <a:schemeClr val="tx1"/>
              </a:solidFill>
              <a:effectLst/>
              <a:latin typeface="+mn-lt"/>
              <a:cs typeface="Arial" pitchFamily="34" charset="0"/>
            </a:endParaRPr>
          </a:p>
        </p:txBody>
      </p:sp>
      <p:sp>
        <p:nvSpPr>
          <p:cNvPr id="1698861" name="Rectangle 78"/>
          <p:cNvSpPr>
            <a:spLocks noChangeArrowheads="1"/>
          </p:cNvSpPr>
          <p:nvPr/>
        </p:nvSpPr>
        <p:spPr bwMode="auto">
          <a:xfrm>
            <a:off x="3247347" y="4734194"/>
            <a:ext cx="270463" cy="64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n-lt"/>
                <a:cs typeface="Arial" pitchFamily="34" charset="0"/>
              </a:rPr>
              <a:t>12.2009</a:t>
            </a:r>
            <a:endParaRPr kumimoji="0" lang="de-DE" altLang="de-DE" sz="1200" b="0" i="0" u="none" strike="noStrike" cap="none" normalizeH="0" baseline="0">
              <a:ln>
                <a:noFill/>
              </a:ln>
              <a:solidFill>
                <a:schemeClr val="tx1"/>
              </a:solidFill>
              <a:effectLst/>
              <a:latin typeface="+mn-lt"/>
              <a:cs typeface="Arial" pitchFamily="34" charset="0"/>
            </a:endParaRPr>
          </a:p>
        </p:txBody>
      </p:sp>
      <p:sp>
        <p:nvSpPr>
          <p:cNvPr id="1698862" name="Rectangle 79"/>
          <p:cNvSpPr>
            <a:spLocks noChangeArrowheads="1"/>
          </p:cNvSpPr>
          <p:nvPr/>
        </p:nvSpPr>
        <p:spPr bwMode="auto">
          <a:xfrm>
            <a:off x="3563556" y="4734194"/>
            <a:ext cx="270463" cy="64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n-lt"/>
                <a:cs typeface="Arial" pitchFamily="34" charset="0"/>
              </a:rPr>
              <a:t>06.2010</a:t>
            </a:r>
            <a:endParaRPr kumimoji="0" lang="de-DE" altLang="de-DE" sz="1200" b="0" i="0" u="none" strike="noStrike" cap="none" normalizeH="0" baseline="0">
              <a:ln>
                <a:noFill/>
              </a:ln>
              <a:solidFill>
                <a:schemeClr val="tx1"/>
              </a:solidFill>
              <a:effectLst/>
              <a:latin typeface="+mn-lt"/>
              <a:cs typeface="Arial" pitchFamily="34" charset="0"/>
            </a:endParaRPr>
          </a:p>
        </p:txBody>
      </p:sp>
      <p:sp>
        <p:nvSpPr>
          <p:cNvPr id="1698863" name="Rectangle 80"/>
          <p:cNvSpPr>
            <a:spLocks noChangeArrowheads="1"/>
          </p:cNvSpPr>
          <p:nvPr/>
        </p:nvSpPr>
        <p:spPr bwMode="auto">
          <a:xfrm>
            <a:off x="3879765" y="4734194"/>
            <a:ext cx="270463" cy="64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n-lt"/>
                <a:cs typeface="Arial" pitchFamily="34" charset="0"/>
              </a:rPr>
              <a:t>12.2010</a:t>
            </a:r>
            <a:endParaRPr kumimoji="0" lang="de-DE" altLang="de-DE" sz="1200" b="0" i="0" u="none" strike="noStrike" cap="none" normalizeH="0" baseline="0">
              <a:ln>
                <a:noFill/>
              </a:ln>
              <a:solidFill>
                <a:schemeClr val="tx1"/>
              </a:solidFill>
              <a:effectLst/>
              <a:latin typeface="+mn-lt"/>
              <a:cs typeface="Arial" pitchFamily="34" charset="0"/>
            </a:endParaRPr>
          </a:p>
        </p:txBody>
      </p:sp>
      <p:sp>
        <p:nvSpPr>
          <p:cNvPr id="1698864" name="Rectangle 81"/>
          <p:cNvSpPr>
            <a:spLocks noChangeArrowheads="1"/>
          </p:cNvSpPr>
          <p:nvPr/>
        </p:nvSpPr>
        <p:spPr bwMode="auto">
          <a:xfrm>
            <a:off x="4193649" y="4734194"/>
            <a:ext cx="270463" cy="64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n-lt"/>
                <a:cs typeface="Arial" pitchFamily="34" charset="0"/>
              </a:rPr>
              <a:t>06.2011</a:t>
            </a:r>
            <a:endParaRPr kumimoji="0" lang="de-DE" altLang="de-DE" sz="1200" b="0" i="0" u="none" strike="noStrike" cap="none" normalizeH="0" baseline="0">
              <a:ln>
                <a:noFill/>
              </a:ln>
              <a:solidFill>
                <a:schemeClr val="tx1"/>
              </a:solidFill>
              <a:effectLst/>
              <a:latin typeface="+mn-lt"/>
              <a:cs typeface="Arial" pitchFamily="34" charset="0"/>
            </a:endParaRPr>
          </a:p>
        </p:txBody>
      </p:sp>
      <p:sp>
        <p:nvSpPr>
          <p:cNvPr id="1698865" name="Rectangle 82"/>
          <p:cNvSpPr>
            <a:spLocks noChangeArrowheads="1"/>
          </p:cNvSpPr>
          <p:nvPr/>
        </p:nvSpPr>
        <p:spPr bwMode="auto">
          <a:xfrm>
            <a:off x="4509858" y="4734194"/>
            <a:ext cx="270463" cy="64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n-lt"/>
                <a:cs typeface="Arial" pitchFamily="34" charset="0"/>
              </a:rPr>
              <a:t>12.2011</a:t>
            </a:r>
            <a:endParaRPr kumimoji="0" lang="de-DE" altLang="de-DE" sz="1200" b="0" i="0" u="none" strike="noStrike" cap="none" normalizeH="0" baseline="0">
              <a:ln>
                <a:noFill/>
              </a:ln>
              <a:solidFill>
                <a:schemeClr val="tx1"/>
              </a:solidFill>
              <a:effectLst/>
              <a:latin typeface="+mn-lt"/>
              <a:cs typeface="Arial" pitchFamily="34" charset="0"/>
            </a:endParaRPr>
          </a:p>
        </p:txBody>
      </p:sp>
      <p:sp>
        <p:nvSpPr>
          <p:cNvPr id="1698867" name="Rectangle 83"/>
          <p:cNvSpPr>
            <a:spLocks noChangeArrowheads="1"/>
          </p:cNvSpPr>
          <p:nvPr/>
        </p:nvSpPr>
        <p:spPr bwMode="auto">
          <a:xfrm>
            <a:off x="4826067" y="4734194"/>
            <a:ext cx="270463" cy="64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n-lt"/>
                <a:cs typeface="Arial" pitchFamily="34" charset="0"/>
              </a:rPr>
              <a:t>06.2012</a:t>
            </a:r>
            <a:endParaRPr kumimoji="0" lang="de-DE" altLang="de-DE" sz="1200" b="0" i="0" u="none" strike="noStrike" cap="none" normalizeH="0" baseline="0">
              <a:ln>
                <a:noFill/>
              </a:ln>
              <a:solidFill>
                <a:schemeClr val="tx1"/>
              </a:solidFill>
              <a:effectLst/>
              <a:latin typeface="+mn-lt"/>
              <a:cs typeface="Arial" pitchFamily="34" charset="0"/>
            </a:endParaRPr>
          </a:p>
        </p:txBody>
      </p:sp>
      <p:sp>
        <p:nvSpPr>
          <p:cNvPr id="1698868" name="Rectangle 84"/>
          <p:cNvSpPr>
            <a:spLocks noChangeArrowheads="1"/>
          </p:cNvSpPr>
          <p:nvPr/>
        </p:nvSpPr>
        <p:spPr bwMode="auto">
          <a:xfrm>
            <a:off x="5142275" y="4734194"/>
            <a:ext cx="270463" cy="64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n-lt"/>
                <a:cs typeface="Arial" pitchFamily="34" charset="0"/>
              </a:rPr>
              <a:t>12.2012</a:t>
            </a:r>
            <a:endParaRPr kumimoji="0" lang="de-DE" altLang="de-DE" sz="1200" b="0" i="0" u="none" strike="noStrike" cap="none" normalizeH="0" baseline="0">
              <a:ln>
                <a:noFill/>
              </a:ln>
              <a:solidFill>
                <a:schemeClr val="tx1"/>
              </a:solidFill>
              <a:effectLst/>
              <a:latin typeface="+mn-lt"/>
              <a:cs typeface="Arial" pitchFamily="34" charset="0"/>
            </a:endParaRPr>
          </a:p>
        </p:txBody>
      </p:sp>
      <p:sp>
        <p:nvSpPr>
          <p:cNvPr id="1698869" name="Rectangle 85"/>
          <p:cNvSpPr>
            <a:spLocks noChangeArrowheads="1"/>
          </p:cNvSpPr>
          <p:nvPr/>
        </p:nvSpPr>
        <p:spPr bwMode="auto">
          <a:xfrm>
            <a:off x="5458484" y="4734194"/>
            <a:ext cx="270463" cy="64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n-lt"/>
                <a:cs typeface="Arial" pitchFamily="34" charset="0"/>
              </a:rPr>
              <a:t>06.2013</a:t>
            </a:r>
            <a:endParaRPr kumimoji="0" lang="de-DE" altLang="de-DE" sz="1200" b="0" i="0" u="none" strike="noStrike" cap="none" normalizeH="0" baseline="0">
              <a:ln>
                <a:noFill/>
              </a:ln>
              <a:solidFill>
                <a:schemeClr val="tx1"/>
              </a:solidFill>
              <a:effectLst/>
              <a:latin typeface="+mn-lt"/>
              <a:cs typeface="Arial" pitchFamily="34" charset="0"/>
            </a:endParaRPr>
          </a:p>
        </p:txBody>
      </p:sp>
      <p:sp>
        <p:nvSpPr>
          <p:cNvPr id="1698870" name="Rectangle 86"/>
          <p:cNvSpPr>
            <a:spLocks noChangeArrowheads="1"/>
          </p:cNvSpPr>
          <p:nvPr/>
        </p:nvSpPr>
        <p:spPr bwMode="auto">
          <a:xfrm>
            <a:off x="5774693" y="4734194"/>
            <a:ext cx="270463" cy="64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n-lt"/>
                <a:cs typeface="Arial" pitchFamily="34" charset="0"/>
              </a:rPr>
              <a:t>12.2013</a:t>
            </a:r>
            <a:endParaRPr kumimoji="0" lang="de-DE" altLang="de-DE" sz="1200" b="0" i="0" u="none" strike="noStrike" cap="none" normalizeH="0" baseline="0">
              <a:ln>
                <a:noFill/>
              </a:ln>
              <a:solidFill>
                <a:schemeClr val="tx1"/>
              </a:solidFill>
              <a:effectLst/>
              <a:latin typeface="+mn-lt"/>
              <a:cs typeface="Arial" pitchFamily="34" charset="0"/>
            </a:endParaRPr>
          </a:p>
        </p:txBody>
      </p:sp>
      <p:sp>
        <p:nvSpPr>
          <p:cNvPr id="1698871" name="Rectangle 87"/>
          <p:cNvSpPr>
            <a:spLocks noChangeArrowheads="1"/>
          </p:cNvSpPr>
          <p:nvPr/>
        </p:nvSpPr>
        <p:spPr bwMode="auto">
          <a:xfrm>
            <a:off x="6090902" y="4734194"/>
            <a:ext cx="270463" cy="64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n-lt"/>
                <a:cs typeface="Arial" pitchFamily="34" charset="0"/>
              </a:rPr>
              <a:t>06.2014</a:t>
            </a:r>
            <a:endParaRPr kumimoji="0" lang="de-DE" altLang="de-DE" sz="1200" b="0" i="0" u="none" strike="noStrike" cap="none" normalizeH="0" baseline="0">
              <a:ln>
                <a:noFill/>
              </a:ln>
              <a:solidFill>
                <a:schemeClr val="tx1"/>
              </a:solidFill>
              <a:effectLst/>
              <a:latin typeface="+mn-lt"/>
              <a:cs typeface="Arial" pitchFamily="34" charset="0"/>
            </a:endParaRPr>
          </a:p>
        </p:txBody>
      </p:sp>
      <p:sp>
        <p:nvSpPr>
          <p:cNvPr id="1698872" name="Rectangle 88"/>
          <p:cNvSpPr>
            <a:spLocks noChangeArrowheads="1"/>
          </p:cNvSpPr>
          <p:nvPr/>
        </p:nvSpPr>
        <p:spPr bwMode="auto">
          <a:xfrm>
            <a:off x="6407110" y="4734194"/>
            <a:ext cx="270463" cy="64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n-lt"/>
                <a:cs typeface="Arial" pitchFamily="34" charset="0"/>
              </a:rPr>
              <a:t>12.2014</a:t>
            </a:r>
            <a:endParaRPr kumimoji="0" lang="de-DE" altLang="de-DE" sz="1200" b="0" i="0" u="none" strike="noStrike" cap="none" normalizeH="0" baseline="0">
              <a:ln>
                <a:noFill/>
              </a:ln>
              <a:solidFill>
                <a:schemeClr val="tx1"/>
              </a:solidFill>
              <a:effectLst/>
              <a:latin typeface="+mn-lt"/>
              <a:cs typeface="Arial" pitchFamily="34" charset="0"/>
            </a:endParaRPr>
          </a:p>
        </p:txBody>
      </p:sp>
      <p:sp>
        <p:nvSpPr>
          <p:cNvPr id="1698873" name="Rectangle 89"/>
          <p:cNvSpPr>
            <a:spLocks noChangeArrowheads="1"/>
          </p:cNvSpPr>
          <p:nvPr/>
        </p:nvSpPr>
        <p:spPr bwMode="auto">
          <a:xfrm>
            <a:off x="6723319" y="4734194"/>
            <a:ext cx="270463" cy="64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n-lt"/>
                <a:cs typeface="Arial" pitchFamily="34" charset="0"/>
              </a:rPr>
              <a:t>06.2015</a:t>
            </a:r>
            <a:endParaRPr kumimoji="0" lang="de-DE" altLang="de-DE" sz="1200" b="0" i="0" u="none" strike="noStrike" cap="none" normalizeH="0" baseline="0">
              <a:ln>
                <a:noFill/>
              </a:ln>
              <a:solidFill>
                <a:schemeClr val="tx1"/>
              </a:solidFill>
              <a:effectLst/>
              <a:latin typeface="+mn-lt"/>
              <a:cs typeface="Arial" pitchFamily="34" charset="0"/>
            </a:endParaRPr>
          </a:p>
        </p:txBody>
      </p:sp>
      <p:sp>
        <p:nvSpPr>
          <p:cNvPr id="1698874" name="Rectangle 90"/>
          <p:cNvSpPr>
            <a:spLocks noChangeArrowheads="1"/>
          </p:cNvSpPr>
          <p:nvPr/>
        </p:nvSpPr>
        <p:spPr bwMode="auto">
          <a:xfrm>
            <a:off x="7039528" y="4734194"/>
            <a:ext cx="270463" cy="64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mn-lt"/>
                <a:cs typeface="Arial" pitchFamily="34" charset="0"/>
              </a:rPr>
              <a:t>12.2015</a:t>
            </a:r>
            <a:endParaRPr kumimoji="0" lang="de-DE" altLang="de-DE" sz="1200" b="0" i="0" u="none" strike="noStrike" cap="none" normalizeH="0" baseline="0">
              <a:ln>
                <a:noFill/>
              </a:ln>
              <a:solidFill>
                <a:schemeClr val="tx1"/>
              </a:solidFill>
              <a:effectLst/>
              <a:latin typeface="+mn-lt"/>
              <a:cs typeface="Arial" pitchFamily="34" charset="0"/>
            </a:endParaRPr>
          </a:p>
        </p:txBody>
      </p:sp>
      <p:sp>
        <p:nvSpPr>
          <p:cNvPr id="1698876" name="Rectangle 92"/>
          <p:cNvSpPr>
            <a:spLocks noChangeArrowheads="1"/>
          </p:cNvSpPr>
          <p:nvPr/>
        </p:nvSpPr>
        <p:spPr bwMode="auto">
          <a:xfrm>
            <a:off x="7383025" y="3869224"/>
            <a:ext cx="87684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1" i="0" u="none" strike="noStrike" cap="none" normalizeH="0" baseline="0" dirty="0">
                <a:ln>
                  <a:noFill/>
                </a:ln>
                <a:solidFill>
                  <a:schemeClr val="accent3"/>
                </a:solidFill>
                <a:effectLst/>
                <a:latin typeface="Frutiger for ZKB Light" pitchFamily="34" charset="0"/>
                <a:cs typeface="Arial" pitchFamily="34" charset="0"/>
              </a:rPr>
              <a:t>Industrials</a:t>
            </a:r>
            <a:endParaRPr kumimoji="0" lang="de-DE" altLang="de-DE" sz="1400" b="1" i="0" u="none" strike="noStrike" cap="none" normalizeH="0" baseline="0" dirty="0">
              <a:ln>
                <a:noFill/>
              </a:ln>
              <a:solidFill>
                <a:schemeClr val="accent3"/>
              </a:solidFill>
              <a:effectLst/>
              <a:cs typeface="Arial" pitchFamily="34" charset="0"/>
            </a:endParaRPr>
          </a:p>
        </p:txBody>
      </p:sp>
      <p:sp>
        <p:nvSpPr>
          <p:cNvPr id="1698878" name="Rectangle 94"/>
          <p:cNvSpPr>
            <a:spLocks noChangeArrowheads="1"/>
          </p:cNvSpPr>
          <p:nvPr/>
        </p:nvSpPr>
        <p:spPr bwMode="auto">
          <a:xfrm>
            <a:off x="7383025" y="2510343"/>
            <a:ext cx="81592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1" i="0" u="none" strike="noStrike" cap="none" normalizeH="0" baseline="0" dirty="0" err="1">
                <a:ln>
                  <a:noFill/>
                </a:ln>
                <a:solidFill>
                  <a:schemeClr val="accent1"/>
                </a:solidFill>
                <a:effectLst/>
                <a:latin typeface="Frutiger for ZKB Light" pitchFamily="34" charset="0"/>
                <a:cs typeface="Arial" pitchFamily="34" charset="0"/>
              </a:rPr>
              <a:t>Financials</a:t>
            </a:r>
            <a:endParaRPr kumimoji="0" lang="de-DE" altLang="de-DE" sz="1400" b="1" i="0" u="none" strike="noStrike" cap="none" normalizeH="0" baseline="0" dirty="0">
              <a:ln>
                <a:noFill/>
              </a:ln>
              <a:solidFill>
                <a:schemeClr val="accent1"/>
              </a:solidFill>
              <a:effectLst/>
              <a:cs typeface="Arial" pitchFamily="34" charset="0"/>
            </a:endParaRPr>
          </a:p>
        </p:txBody>
      </p:sp>
      <p:sp>
        <p:nvSpPr>
          <p:cNvPr id="1698880" name="Rectangle 96"/>
          <p:cNvSpPr>
            <a:spLocks noChangeArrowheads="1"/>
          </p:cNvSpPr>
          <p:nvPr/>
        </p:nvSpPr>
        <p:spPr bwMode="auto">
          <a:xfrm>
            <a:off x="7383025" y="1825626"/>
            <a:ext cx="6492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1" i="0" u="none" strike="noStrike" cap="none" normalizeH="0" baseline="0" dirty="0">
                <a:ln>
                  <a:noFill/>
                </a:ln>
                <a:solidFill>
                  <a:schemeClr val="accent4"/>
                </a:solidFill>
                <a:effectLst/>
                <a:latin typeface="Frutiger for ZKB Light" pitchFamily="34" charset="0"/>
                <a:cs typeface="Arial" pitchFamily="34" charset="0"/>
              </a:rPr>
              <a:t>Utilities</a:t>
            </a:r>
            <a:endParaRPr kumimoji="0" lang="de-DE" altLang="de-DE" sz="1400" b="1" i="0" u="none" strike="noStrike" cap="none" normalizeH="0" baseline="0" dirty="0">
              <a:ln>
                <a:noFill/>
              </a:ln>
              <a:solidFill>
                <a:schemeClr val="accent4"/>
              </a:solidFill>
              <a:effectLst/>
              <a:cs typeface="Arial" pitchFamily="34" charset="0"/>
            </a:endParaRPr>
          </a:p>
        </p:txBody>
      </p:sp>
      <p:grpSp>
        <p:nvGrpSpPr>
          <p:cNvPr id="1698896" name="Gruppieren 1698895"/>
          <p:cNvGrpSpPr/>
          <p:nvPr/>
        </p:nvGrpSpPr>
        <p:grpSpPr>
          <a:xfrm>
            <a:off x="998201" y="1920177"/>
            <a:ext cx="6311790" cy="2732787"/>
            <a:chOff x="918691" y="1920177"/>
            <a:chExt cx="6448436" cy="2732787"/>
          </a:xfrm>
        </p:grpSpPr>
        <p:cxnSp>
          <p:nvCxnSpPr>
            <p:cNvPr id="1698884" name="Gerade Verbindung 1698883"/>
            <p:cNvCxnSpPr/>
            <p:nvPr/>
          </p:nvCxnSpPr>
          <p:spPr>
            <a:xfrm>
              <a:off x="930523" y="4652964"/>
              <a:ext cx="64366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Gerade Verbindung 105"/>
            <p:cNvCxnSpPr/>
            <p:nvPr/>
          </p:nvCxnSpPr>
          <p:spPr>
            <a:xfrm>
              <a:off x="930523" y="3296573"/>
              <a:ext cx="64366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Gerade Verbindung 106"/>
            <p:cNvCxnSpPr/>
            <p:nvPr/>
          </p:nvCxnSpPr>
          <p:spPr>
            <a:xfrm>
              <a:off x="930523" y="3624895"/>
              <a:ext cx="64366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Gerade Verbindung 107"/>
            <p:cNvCxnSpPr/>
            <p:nvPr/>
          </p:nvCxnSpPr>
          <p:spPr>
            <a:xfrm>
              <a:off x="930523" y="3976946"/>
              <a:ext cx="64366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Gerade Verbindung 108"/>
            <p:cNvCxnSpPr/>
            <p:nvPr/>
          </p:nvCxnSpPr>
          <p:spPr>
            <a:xfrm>
              <a:off x="930523" y="4321434"/>
              <a:ext cx="64366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Gerade Verbindung 109"/>
            <p:cNvCxnSpPr/>
            <p:nvPr/>
          </p:nvCxnSpPr>
          <p:spPr>
            <a:xfrm>
              <a:off x="918691" y="2948246"/>
              <a:ext cx="64366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Gerade Verbindung 111"/>
            <p:cNvCxnSpPr/>
            <p:nvPr/>
          </p:nvCxnSpPr>
          <p:spPr>
            <a:xfrm>
              <a:off x="918691" y="1920177"/>
              <a:ext cx="64366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Gerade Verbindung 112"/>
            <p:cNvCxnSpPr/>
            <p:nvPr/>
          </p:nvCxnSpPr>
          <p:spPr>
            <a:xfrm>
              <a:off x="918691" y="2272228"/>
              <a:ext cx="64366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Gerade Verbindung 113"/>
            <p:cNvCxnSpPr/>
            <p:nvPr/>
          </p:nvCxnSpPr>
          <p:spPr>
            <a:xfrm>
              <a:off x="918691" y="2616716"/>
              <a:ext cx="64366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98897" name="Textfeld 1698896"/>
          <p:cNvSpPr txBox="1"/>
          <p:nvPr/>
        </p:nvSpPr>
        <p:spPr>
          <a:xfrm>
            <a:off x="5760686" y="4413767"/>
            <a:ext cx="1581044" cy="215444"/>
          </a:xfrm>
          <a:prstGeom prst="rect">
            <a:avLst/>
          </a:prstGeom>
          <a:noFill/>
        </p:spPr>
        <p:txBody>
          <a:bodyPr wrap="square" rtlCol="0">
            <a:spAutoFit/>
          </a:bodyPr>
          <a:lstStyle/>
          <a:p>
            <a:pPr algn="r"/>
            <a:r>
              <a:rPr lang="de-CH" sz="800" dirty="0">
                <a:latin typeface="+mn-lt"/>
              </a:rPr>
              <a:t>Source: </a:t>
            </a:r>
            <a:r>
              <a:rPr lang="de-CH" sz="800" dirty="0" err="1">
                <a:latin typeface="+mn-lt"/>
              </a:rPr>
              <a:t>Barcap</a:t>
            </a:r>
            <a:r>
              <a:rPr lang="de-CH" sz="800" dirty="0">
                <a:latin typeface="+mn-lt"/>
              </a:rPr>
              <a:t> Live </a:t>
            </a:r>
          </a:p>
        </p:txBody>
      </p:sp>
      <p:sp>
        <p:nvSpPr>
          <p:cNvPr id="1698898" name="Textfeld 1698897"/>
          <p:cNvSpPr txBox="1"/>
          <p:nvPr/>
        </p:nvSpPr>
        <p:spPr>
          <a:xfrm>
            <a:off x="673117" y="1483228"/>
            <a:ext cx="2393252" cy="276999"/>
          </a:xfrm>
          <a:prstGeom prst="rect">
            <a:avLst/>
          </a:prstGeom>
          <a:noFill/>
        </p:spPr>
        <p:txBody>
          <a:bodyPr wrap="square" rtlCol="0">
            <a:spAutoFit/>
          </a:bodyPr>
          <a:lstStyle/>
          <a:p>
            <a:r>
              <a:rPr lang="de-CH" sz="1200" dirty="0">
                <a:latin typeface="+mn-lt"/>
              </a:rPr>
              <a:t>Market </a:t>
            </a:r>
            <a:r>
              <a:rPr lang="de-CH" sz="1200" dirty="0" err="1">
                <a:latin typeface="+mn-lt"/>
              </a:rPr>
              <a:t>value</a:t>
            </a:r>
            <a:r>
              <a:rPr lang="de-CH" sz="1200" dirty="0">
                <a:latin typeface="+mn-lt"/>
              </a:rPr>
              <a:t> (USD </a:t>
            </a:r>
            <a:r>
              <a:rPr lang="de-CH" sz="1200" dirty="0" err="1">
                <a:latin typeface="+mn-lt"/>
              </a:rPr>
              <a:t>trn</a:t>
            </a:r>
            <a:r>
              <a:rPr lang="de-CH" sz="1200" dirty="0">
                <a:latin typeface="+mn-lt"/>
              </a:rPr>
              <a:t>.)</a:t>
            </a:r>
          </a:p>
        </p:txBody>
      </p:sp>
    </p:spTree>
    <p:extLst>
      <p:ext uri="{BB962C8B-B14F-4D97-AF65-F5344CB8AC3E}">
        <p14:creationId xmlns:p14="http://schemas.microsoft.com/office/powerpoint/2010/main" val="16492445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Bonds </a:t>
            </a:r>
            <a:r>
              <a:rPr lang="de-CH" dirty="0" err="1"/>
              <a:t>are</a:t>
            </a:r>
            <a:r>
              <a:rPr lang="de-CH" dirty="0"/>
              <a:t> </a:t>
            </a:r>
            <a:r>
              <a:rPr lang="de-CH" dirty="0" err="1"/>
              <a:t>generally</a:t>
            </a:r>
            <a:r>
              <a:rPr lang="de-CH" dirty="0"/>
              <a:t> </a:t>
            </a:r>
            <a:r>
              <a:rPr lang="de-CH" dirty="0" err="1"/>
              <a:t>bought</a:t>
            </a:r>
            <a:r>
              <a:rPr lang="de-CH" dirty="0"/>
              <a:t> on </a:t>
            </a:r>
            <a:r>
              <a:rPr lang="de-CH" dirty="0" err="1"/>
              <a:t>the</a:t>
            </a:r>
            <a:r>
              <a:rPr lang="de-CH" dirty="0"/>
              <a:t> </a:t>
            </a:r>
            <a:r>
              <a:rPr lang="de-CH" dirty="0" err="1"/>
              <a:t>primary</a:t>
            </a:r>
            <a:r>
              <a:rPr lang="de-CH" dirty="0"/>
              <a:t> </a:t>
            </a:r>
            <a:r>
              <a:rPr lang="de-CH" dirty="0" err="1"/>
              <a:t>market</a:t>
            </a:r>
            <a:endParaRPr lang="de-CH" dirty="0"/>
          </a:p>
        </p:txBody>
      </p:sp>
      <p:grpSp>
        <p:nvGrpSpPr>
          <p:cNvPr id="6" name="Gruppieren 5"/>
          <p:cNvGrpSpPr/>
          <p:nvPr/>
        </p:nvGrpSpPr>
        <p:grpSpPr>
          <a:xfrm>
            <a:off x="767751" y="810883"/>
            <a:ext cx="5279366" cy="5637012"/>
            <a:chOff x="878453" y="-69012"/>
            <a:chExt cx="5539599" cy="6214983"/>
          </a:xfrm>
        </p:grpSpPr>
        <p:pic>
          <p:nvPicPr>
            <p:cNvPr id="1701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455" y="-69012"/>
              <a:ext cx="5539597" cy="4291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018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453" y="4222982"/>
              <a:ext cx="5539597" cy="1922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4872960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dirty="0"/>
              <a:t>The </a:t>
            </a:r>
            <a:r>
              <a:rPr lang="de-CH" dirty="0" err="1"/>
              <a:t>street</a:t>
            </a:r>
            <a:r>
              <a:rPr lang="de-CH" dirty="0"/>
              <a:t> </a:t>
            </a:r>
            <a:r>
              <a:rPr lang="de-CH" dirty="0" err="1"/>
              <a:t>is</a:t>
            </a:r>
            <a:r>
              <a:rPr lang="de-CH" dirty="0"/>
              <a:t> </a:t>
            </a:r>
            <a:r>
              <a:rPr lang="de-CH" dirty="0" err="1"/>
              <a:t>shrinking</a:t>
            </a:r>
            <a:endParaRPr lang="de-DE" dirty="0"/>
          </a:p>
        </p:txBody>
      </p:sp>
      <p:pic>
        <p:nvPicPr>
          <p:cNvPr id="16465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04" y="1543050"/>
            <a:ext cx="8228524" cy="4640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26742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7556" name="Picture 4" descr="https://assets.bwbx.io/images/users/iqjWHBFdfxIU/i9Hp9clZlrW4/v1/-1x-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154" y="939206"/>
            <a:ext cx="6794006" cy="5156165"/>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p:cNvSpPr>
            <a:spLocks noGrp="1"/>
          </p:cNvSpPr>
          <p:nvPr>
            <p:ph type="title"/>
          </p:nvPr>
        </p:nvSpPr>
        <p:spPr/>
        <p:txBody>
          <a:bodyPr/>
          <a:lstStyle/>
          <a:p>
            <a:r>
              <a:rPr lang="de-CH" dirty="0"/>
              <a:t>New </a:t>
            </a:r>
            <a:r>
              <a:rPr lang="de-CH" dirty="0" err="1"/>
              <a:t>issue</a:t>
            </a:r>
            <a:r>
              <a:rPr lang="de-CH" dirty="0"/>
              <a:t> </a:t>
            </a:r>
            <a:r>
              <a:rPr lang="de-CH" dirty="0" err="1"/>
              <a:t>flipping</a:t>
            </a:r>
            <a:r>
              <a:rPr lang="de-CH" dirty="0"/>
              <a:t> </a:t>
            </a:r>
            <a:r>
              <a:rPr lang="de-CH" dirty="0" err="1"/>
              <a:t>pays</a:t>
            </a:r>
            <a:endParaRPr lang="de-CH" dirty="0"/>
          </a:p>
        </p:txBody>
      </p:sp>
    </p:spTree>
    <p:extLst>
      <p:ext uri="{BB962C8B-B14F-4D97-AF65-F5344CB8AC3E}">
        <p14:creationId xmlns:p14="http://schemas.microsoft.com/office/powerpoint/2010/main" val="701465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The secondary market works like a bazar</a:t>
            </a:r>
          </a:p>
        </p:txBody>
      </p:sp>
      <p:pic>
        <p:nvPicPr>
          <p:cNvPr id="1705987" name="Picture 3" descr="C:\Users\e2633\AppData\Local\Temp\Bloomberg\temp\bfm8B6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14" y="2001326"/>
            <a:ext cx="4483959" cy="33729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05988" name="Picture 4" descr="C:\Users\e2633\AppData\Local\Temp\Bloomberg\temp\bfmE7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7875" y="1173192"/>
            <a:ext cx="4655976" cy="35023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5462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a:xfrm>
            <a:off x="647700" y="1273852"/>
            <a:ext cx="4008438" cy="1965325"/>
          </a:xfrm>
          <a:solidFill>
            <a:schemeClr val="accent4">
              <a:lumMod val="20000"/>
              <a:lumOff val="80000"/>
            </a:schemeClr>
          </a:solidFill>
        </p:spPr>
        <p:txBody>
          <a:bodyPr anchor="ctr"/>
          <a:lstStyle/>
          <a:p>
            <a:pPr marL="1884363" indent="0" algn="ctr">
              <a:buNone/>
            </a:pPr>
            <a:r>
              <a:rPr lang="de-CH" dirty="0" err="1"/>
              <a:t>Credit</a:t>
            </a:r>
            <a:r>
              <a:rPr lang="de-CH" dirty="0"/>
              <a:t> </a:t>
            </a:r>
            <a:r>
              <a:rPr lang="de-CH" dirty="0" err="1"/>
              <a:t>loss</a:t>
            </a:r>
            <a:endParaRPr lang="de-CH" dirty="0"/>
          </a:p>
        </p:txBody>
      </p:sp>
      <p:sp>
        <p:nvSpPr>
          <p:cNvPr id="3" name="Inhaltsplatzhalter 2"/>
          <p:cNvSpPr>
            <a:spLocks noGrp="1"/>
          </p:cNvSpPr>
          <p:nvPr>
            <p:ph sz="quarter" idx="2"/>
          </p:nvPr>
        </p:nvSpPr>
        <p:spPr>
          <a:xfrm>
            <a:off x="4808538" y="1273852"/>
            <a:ext cx="4008437" cy="1965325"/>
          </a:xfrm>
          <a:solidFill>
            <a:schemeClr val="accent4">
              <a:lumMod val="20000"/>
              <a:lumOff val="80000"/>
            </a:schemeClr>
          </a:solidFill>
        </p:spPr>
        <p:txBody>
          <a:bodyPr anchor="ctr"/>
          <a:lstStyle/>
          <a:p>
            <a:pPr marL="1971675" indent="0" algn="ctr">
              <a:buNone/>
            </a:pPr>
            <a:r>
              <a:rPr lang="de-CH" dirty="0" err="1"/>
              <a:t>Spread</a:t>
            </a:r>
            <a:r>
              <a:rPr lang="de-CH" dirty="0"/>
              <a:t> </a:t>
            </a:r>
            <a:r>
              <a:rPr lang="de-CH" dirty="0" err="1"/>
              <a:t>risk</a:t>
            </a:r>
            <a:endParaRPr lang="de-CH" dirty="0"/>
          </a:p>
        </p:txBody>
      </p:sp>
      <p:sp>
        <p:nvSpPr>
          <p:cNvPr id="4" name="Inhaltsplatzhalter 3"/>
          <p:cNvSpPr>
            <a:spLocks noGrp="1"/>
          </p:cNvSpPr>
          <p:nvPr>
            <p:ph sz="quarter" idx="3"/>
          </p:nvPr>
        </p:nvSpPr>
        <p:spPr>
          <a:xfrm>
            <a:off x="647700" y="3391577"/>
            <a:ext cx="4008438" cy="1966912"/>
          </a:xfrm>
          <a:solidFill>
            <a:schemeClr val="accent4">
              <a:lumMod val="20000"/>
              <a:lumOff val="80000"/>
            </a:schemeClr>
          </a:solidFill>
        </p:spPr>
        <p:txBody>
          <a:bodyPr anchor="ctr"/>
          <a:lstStyle/>
          <a:p>
            <a:pPr marL="1797050" indent="0" algn="ctr">
              <a:buNone/>
            </a:pPr>
            <a:r>
              <a:rPr lang="de-CH" dirty="0" err="1"/>
              <a:t>Idiosyncratic</a:t>
            </a:r>
            <a:r>
              <a:rPr lang="de-CH" dirty="0"/>
              <a:t> </a:t>
            </a:r>
            <a:r>
              <a:rPr lang="de-CH" dirty="0" err="1"/>
              <a:t>risk</a:t>
            </a:r>
            <a:endParaRPr lang="de-CH" dirty="0"/>
          </a:p>
        </p:txBody>
      </p:sp>
      <p:sp>
        <p:nvSpPr>
          <p:cNvPr id="5" name="Inhaltsplatzhalter 4"/>
          <p:cNvSpPr>
            <a:spLocks noGrp="1"/>
          </p:cNvSpPr>
          <p:nvPr>
            <p:ph sz="quarter" idx="4"/>
          </p:nvPr>
        </p:nvSpPr>
        <p:spPr>
          <a:xfrm>
            <a:off x="4808538" y="3391577"/>
            <a:ext cx="4008437" cy="1966912"/>
          </a:xfrm>
          <a:solidFill>
            <a:schemeClr val="accent4">
              <a:lumMod val="20000"/>
              <a:lumOff val="80000"/>
            </a:schemeClr>
          </a:solidFill>
        </p:spPr>
        <p:txBody>
          <a:bodyPr anchor="ctr"/>
          <a:lstStyle/>
          <a:p>
            <a:pPr marL="1971675" indent="0" algn="ctr">
              <a:buNone/>
            </a:pPr>
            <a:r>
              <a:rPr lang="de-CH" dirty="0" err="1"/>
              <a:t>Systematic</a:t>
            </a:r>
            <a:r>
              <a:rPr lang="de-CH" dirty="0"/>
              <a:t> </a:t>
            </a:r>
            <a:r>
              <a:rPr lang="de-CH" dirty="0" err="1"/>
              <a:t>risk</a:t>
            </a:r>
            <a:endParaRPr lang="de-CH" dirty="0"/>
          </a:p>
        </p:txBody>
      </p:sp>
      <p:sp>
        <p:nvSpPr>
          <p:cNvPr id="1604610" name="Rectangle 2"/>
          <p:cNvSpPr>
            <a:spLocks noGrp="1" noChangeArrowheads="1"/>
          </p:cNvSpPr>
          <p:nvPr>
            <p:ph type="title"/>
          </p:nvPr>
        </p:nvSpPr>
        <p:spPr/>
        <p:txBody>
          <a:bodyPr/>
          <a:lstStyle/>
          <a:p>
            <a:pPr defTabSz="728663" eaLnBrk="1" hangingPunct="1"/>
            <a:r>
              <a:rPr lang="de-CH" dirty="0" err="1"/>
              <a:t>Distinguish</a:t>
            </a:r>
            <a:r>
              <a:rPr lang="de-CH" dirty="0"/>
              <a:t> 2x2 </a:t>
            </a:r>
            <a:r>
              <a:rPr lang="de-CH" dirty="0" err="1"/>
              <a:t>types</a:t>
            </a:r>
            <a:r>
              <a:rPr lang="de-CH" dirty="0"/>
              <a:t> </a:t>
            </a:r>
            <a:r>
              <a:rPr lang="de-CH" dirty="0" err="1"/>
              <a:t>of</a:t>
            </a:r>
            <a:r>
              <a:rPr lang="de-CH" dirty="0"/>
              <a:t> </a:t>
            </a:r>
            <a:r>
              <a:rPr lang="de-CH" dirty="0" err="1"/>
              <a:t>credit</a:t>
            </a:r>
            <a:r>
              <a:rPr lang="de-CH" dirty="0"/>
              <a:t> </a:t>
            </a:r>
            <a:r>
              <a:rPr lang="de-CH" dirty="0" err="1"/>
              <a:t>risk</a:t>
            </a:r>
            <a:endParaRPr lang="de-DE" dirty="0">
              <a:solidFill>
                <a:schemeClr val="tx1"/>
              </a:solidFill>
            </a:endParaRPr>
          </a:p>
        </p:txBody>
      </p:sp>
      <p:pic>
        <p:nvPicPr>
          <p:cNvPr id="1697808" name="Picture 16" descr="https://d30y9cdsu7xlg0.cloudfront.net/png/126831-2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994" y="130395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697810" name="Picture 18" descr="http://www.fancyicons.com/free-icons/112/city/png/256/roller_coaster_25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6356" y="1351665"/>
            <a:ext cx="1813836" cy="1813836"/>
          </a:xfrm>
          <a:prstGeom prst="rect">
            <a:avLst/>
          </a:prstGeom>
          <a:noFill/>
          <a:extLst>
            <a:ext uri="{909E8E84-426E-40DD-AFC4-6F175D3DCCD1}">
              <a14:hiddenFill xmlns:a14="http://schemas.microsoft.com/office/drawing/2010/main">
                <a:solidFill>
                  <a:srgbClr val="FFFFFF"/>
                </a:solidFill>
              </a14:hiddenFill>
            </a:ext>
          </a:extLst>
        </p:spPr>
      </p:pic>
      <p:pic>
        <p:nvPicPr>
          <p:cNvPr id="1697815"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7961" y="3571640"/>
            <a:ext cx="1692231" cy="1685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7818" name="Picture 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6889" y="3571640"/>
            <a:ext cx="1889089" cy="1501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6657" name="Rectangle 2"/>
          <p:cNvSpPr>
            <a:spLocks noGrp="1" noChangeArrowheads="1"/>
          </p:cNvSpPr>
          <p:nvPr>
            <p:ph type="title" idx="4294967295"/>
          </p:nvPr>
        </p:nvSpPr>
        <p:spPr/>
        <p:txBody>
          <a:bodyPr/>
          <a:lstStyle/>
          <a:p>
            <a:r>
              <a:rPr lang="de-CH" dirty="0"/>
              <a:t>Default </a:t>
            </a:r>
            <a:r>
              <a:rPr lang="de-CH" dirty="0" err="1"/>
              <a:t>rates</a:t>
            </a:r>
            <a:r>
              <a:rPr lang="de-CH" dirty="0"/>
              <a:t> follow </a:t>
            </a:r>
            <a:r>
              <a:rPr lang="de-CH" dirty="0" err="1"/>
              <a:t>the</a:t>
            </a:r>
            <a:r>
              <a:rPr lang="de-CH" dirty="0"/>
              <a:t> </a:t>
            </a:r>
            <a:r>
              <a:rPr lang="de-CH" dirty="0" err="1"/>
              <a:t>economic</a:t>
            </a:r>
            <a:r>
              <a:rPr lang="de-CH" dirty="0"/>
              <a:t> </a:t>
            </a:r>
            <a:r>
              <a:rPr lang="de-CH" dirty="0" err="1"/>
              <a:t>cycle</a:t>
            </a:r>
            <a:endParaRPr lang="de-CH" dirty="0"/>
          </a:p>
        </p:txBody>
      </p:sp>
      <p:sp>
        <p:nvSpPr>
          <p:cNvPr id="1606658" name="AutoShape 3"/>
          <p:cNvSpPr>
            <a:spLocks noChangeAspect="1" noChangeArrowheads="1" noTextEdit="1"/>
          </p:cNvSpPr>
          <p:nvPr/>
        </p:nvSpPr>
        <p:spPr bwMode="auto">
          <a:xfrm>
            <a:off x="461963" y="1414463"/>
            <a:ext cx="8234362" cy="4543425"/>
          </a:xfrm>
          <a:prstGeom prst="rect">
            <a:avLst/>
          </a:prstGeom>
          <a:noFill/>
          <a:ln w="9525">
            <a:noFill/>
            <a:miter lim="800000"/>
            <a:headEnd/>
            <a:tailEnd/>
          </a:ln>
        </p:spPr>
        <p:txBody>
          <a:bodyPr/>
          <a:lstStyle/>
          <a:p>
            <a:endParaRPr lang="de-DE"/>
          </a:p>
        </p:txBody>
      </p:sp>
      <p:pic>
        <p:nvPicPr>
          <p:cNvPr id="16424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913" y="985924"/>
            <a:ext cx="7652529" cy="2807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988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766" y="3686175"/>
            <a:ext cx="7518955" cy="2596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6053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6657" name="Rectangle 2"/>
          <p:cNvSpPr>
            <a:spLocks noGrp="1" noChangeArrowheads="1"/>
          </p:cNvSpPr>
          <p:nvPr>
            <p:ph type="title" idx="4294967295"/>
          </p:nvPr>
        </p:nvSpPr>
        <p:spPr/>
        <p:txBody>
          <a:bodyPr/>
          <a:lstStyle/>
          <a:p>
            <a:r>
              <a:rPr lang="de-CH" dirty="0"/>
              <a:t>Defaults </a:t>
            </a:r>
            <a:r>
              <a:rPr lang="de-CH" dirty="0" err="1"/>
              <a:t>and</a:t>
            </a:r>
            <a:r>
              <a:rPr lang="de-CH" dirty="0"/>
              <a:t> </a:t>
            </a:r>
            <a:r>
              <a:rPr lang="de-CH" dirty="0" err="1"/>
              <a:t>credit</a:t>
            </a:r>
            <a:r>
              <a:rPr lang="de-CH" dirty="0"/>
              <a:t> </a:t>
            </a:r>
            <a:r>
              <a:rPr lang="de-CH" dirty="0" err="1"/>
              <a:t>losses</a:t>
            </a:r>
            <a:r>
              <a:rPr lang="de-CH" dirty="0"/>
              <a:t> follow </a:t>
            </a:r>
            <a:r>
              <a:rPr lang="de-CH" dirty="0" err="1"/>
              <a:t>the</a:t>
            </a:r>
            <a:r>
              <a:rPr lang="de-CH" dirty="0"/>
              <a:t> </a:t>
            </a:r>
            <a:r>
              <a:rPr lang="de-CH" dirty="0" err="1"/>
              <a:t>economic</a:t>
            </a:r>
            <a:r>
              <a:rPr lang="de-CH" dirty="0"/>
              <a:t> </a:t>
            </a:r>
            <a:r>
              <a:rPr lang="de-CH" dirty="0" err="1"/>
              <a:t>cycle</a:t>
            </a:r>
            <a:endParaRPr lang="de-CH" dirty="0"/>
          </a:p>
        </p:txBody>
      </p:sp>
      <p:sp>
        <p:nvSpPr>
          <p:cNvPr id="1606658" name="AutoShape 3"/>
          <p:cNvSpPr>
            <a:spLocks noChangeAspect="1" noChangeArrowheads="1" noTextEdit="1"/>
          </p:cNvSpPr>
          <p:nvPr/>
        </p:nvSpPr>
        <p:spPr bwMode="auto">
          <a:xfrm>
            <a:off x="461963" y="1414463"/>
            <a:ext cx="8234362" cy="4543425"/>
          </a:xfrm>
          <a:prstGeom prst="rect">
            <a:avLst/>
          </a:prstGeom>
          <a:noFill/>
          <a:ln w="9525">
            <a:noFill/>
            <a:miter lim="800000"/>
            <a:headEnd/>
            <a:tailEnd/>
          </a:ln>
        </p:spPr>
        <p:txBody>
          <a:bodyPr/>
          <a:lstStyle/>
          <a:p>
            <a:endParaRPr lang="de-DE"/>
          </a:p>
        </p:txBody>
      </p:sp>
      <p:pic>
        <p:nvPicPr>
          <p:cNvPr id="1697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532" y="1050216"/>
            <a:ext cx="7983793" cy="2325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977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882" y="3408215"/>
            <a:ext cx="8005313" cy="2646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4"/>
          <p:cNvSpPr txBox="1">
            <a:spLocks noChangeArrowheads="1"/>
          </p:cNvSpPr>
          <p:nvPr/>
        </p:nvSpPr>
        <p:spPr bwMode="auto">
          <a:xfrm>
            <a:off x="5408762" y="5939445"/>
            <a:ext cx="3304815" cy="230832"/>
          </a:xfrm>
          <a:prstGeom prst="rect">
            <a:avLst/>
          </a:prstGeom>
          <a:noFill/>
          <a:ln w="9525">
            <a:noFill/>
            <a:miter lim="800000"/>
            <a:headEnd/>
            <a:tailEnd/>
          </a:ln>
        </p:spPr>
        <p:txBody>
          <a:bodyPr wrap="square">
            <a:spAutoFit/>
          </a:bodyPr>
          <a:lstStyle/>
          <a:p>
            <a:pPr algn="r"/>
            <a:r>
              <a:rPr lang="de-CH" sz="900" dirty="0">
                <a:latin typeface="+mn-lt"/>
              </a:rPr>
              <a:t>Source: </a:t>
            </a:r>
            <a:r>
              <a:rPr lang="de-CH" sz="900" dirty="0" err="1">
                <a:latin typeface="+mn-lt"/>
              </a:rPr>
              <a:t>Moody‘s</a:t>
            </a:r>
            <a:r>
              <a:rPr lang="de-CH" sz="900" dirty="0">
                <a:latin typeface="+mn-lt"/>
              </a:rPr>
              <a:t> Annual Default Study Feb 2016</a:t>
            </a:r>
          </a:p>
        </p:txBody>
      </p:sp>
      <p:sp>
        <p:nvSpPr>
          <p:cNvPr id="2" name="Textfeld 1"/>
          <p:cNvSpPr txBox="1"/>
          <p:nvPr/>
        </p:nvSpPr>
        <p:spPr>
          <a:xfrm>
            <a:off x="574101" y="3369844"/>
            <a:ext cx="1095554" cy="246221"/>
          </a:xfrm>
          <a:prstGeom prst="rect">
            <a:avLst/>
          </a:prstGeom>
          <a:noFill/>
        </p:spPr>
        <p:txBody>
          <a:bodyPr wrap="square" rtlCol="0">
            <a:spAutoFit/>
          </a:bodyPr>
          <a:lstStyle/>
          <a:p>
            <a:r>
              <a:rPr lang="de-CH" sz="1000" dirty="0" err="1">
                <a:latin typeface="+mn-lt"/>
              </a:rPr>
              <a:t>Credit</a:t>
            </a:r>
            <a:r>
              <a:rPr lang="de-CH" sz="1000" dirty="0">
                <a:latin typeface="+mn-lt"/>
              </a:rPr>
              <a:t> Loss</a:t>
            </a:r>
          </a:p>
        </p:txBody>
      </p:sp>
      <p:sp>
        <p:nvSpPr>
          <p:cNvPr id="10" name="Textfeld 9"/>
          <p:cNvSpPr txBox="1"/>
          <p:nvPr/>
        </p:nvSpPr>
        <p:spPr>
          <a:xfrm>
            <a:off x="651740" y="1015711"/>
            <a:ext cx="1095554" cy="246221"/>
          </a:xfrm>
          <a:prstGeom prst="rect">
            <a:avLst/>
          </a:prstGeom>
          <a:noFill/>
        </p:spPr>
        <p:txBody>
          <a:bodyPr wrap="square" rtlCol="0">
            <a:spAutoFit/>
          </a:bodyPr>
          <a:lstStyle/>
          <a:p>
            <a:r>
              <a:rPr lang="de-CH" sz="1000" dirty="0">
                <a:latin typeface="+mn-lt"/>
              </a:rPr>
              <a:t>Defaults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2802" name="Rectangle 2"/>
          <p:cNvSpPr>
            <a:spLocks noGrp="1" noChangeArrowheads="1"/>
          </p:cNvSpPr>
          <p:nvPr>
            <p:ph type="title"/>
          </p:nvPr>
        </p:nvSpPr>
        <p:spPr/>
        <p:txBody>
          <a:bodyPr/>
          <a:lstStyle/>
          <a:p>
            <a:pPr defTabSz="728663" eaLnBrk="1" hangingPunct="1"/>
            <a:r>
              <a:rPr lang="de-CH" dirty="0"/>
              <a:t>Senior </a:t>
            </a:r>
            <a:r>
              <a:rPr lang="de-CH" dirty="0" err="1"/>
              <a:t>bonds</a:t>
            </a:r>
            <a:r>
              <a:rPr lang="de-CH" dirty="0"/>
              <a:t> </a:t>
            </a:r>
            <a:r>
              <a:rPr lang="de-CH" dirty="0" err="1"/>
              <a:t>have</a:t>
            </a:r>
            <a:r>
              <a:rPr lang="de-CH" dirty="0"/>
              <a:t> </a:t>
            </a:r>
            <a:r>
              <a:rPr lang="de-CH" dirty="0" err="1"/>
              <a:t>higher</a:t>
            </a:r>
            <a:r>
              <a:rPr lang="de-CH" dirty="0"/>
              <a:t> </a:t>
            </a:r>
            <a:r>
              <a:rPr lang="de-CH" dirty="0" err="1"/>
              <a:t>recovery</a:t>
            </a:r>
            <a:r>
              <a:rPr lang="de-CH" dirty="0"/>
              <a:t> </a:t>
            </a:r>
            <a:r>
              <a:rPr lang="de-CH" dirty="0" err="1"/>
              <a:t>rates</a:t>
            </a:r>
            <a:endParaRPr lang="de-DE" dirty="0">
              <a:solidFill>
                <a:schemeClr val="tx1"/>
              </a:solidFill>
            </a:endParaRPr>
          </a:p>
        </p:txBody>
      </p:sp>
      <p:grpSp>
        <p:nvGrpSpPr>
          <p:cNvPr id="157" name="Gruppieren 156"/>
          <p:cNvGrpSpPr/>
          <p:nvPr/>
        </p:nvGrpSpPr>
        <p:grpSpPr>
          <a:xfrm>
            <a:off x="700280" y="1269354"/>
            <a:ext cx="8110345" cy="4788546"/>
            <a:chOff x="849313" y="1387088"/>
            <a:chExt cx="6780212" cy="4634300"/>
          </a:xfrm>
        </p:grpSpPr>
        <p:sp>
          <p:nvSpPr>
            <p:cNvPr id="158" name="AutoShape 6"/>
            <p:cNvSpPr>
              <a:spLocks noChangeAspect="1" noChangeArrowheads="1" noTextEdit="1"/>
            </p:cNvSpPr>
            <p:nvPr/>
          </p:nvSpPr>
          <p:spPr bwMode="auto">
            <a:xfrm>
              <a:off x="849313" y="1525588"/>
              <a:ext cx="6780212" cy="4495800"/>
            </a:xfrm>
            <a:prstGeom prst="rect">
              <a:avLst/>
            </a:prstGeom>
            <a:noFill/>
            <a:ln w="9525">
              <a:noFill/>
              <a:miter lim="800000"/>
              <a:headEnd/>
              <a:tailEnd/>
            </a:ln>
          </p:spPr>
          <p:txBody>
            <a:bodyPr/>
            <a:lstStyle/>
            <a:p>
              <a:endParaRPr lang="de-DE"/>
            </a:p>
          </p:txBody>
        </p:sp>
        <p:sp>
          <p:nvSpPr>
            <p:cNvPr id="159" name="Rectangle 8"/>
            <p:cNvSpPr>
              <a:spLocks noChangeArrowheads="1"/>
            </p:cNvSpPr>
            <p:nvPr/>
          </p:nvSpPr>
          <p:spPr bwMode="auto">
            <a:xfrm>
              <a:off x="903288" y="1579563"/>
              <a:ext cx="6672262" cy="4397375"/>
            </a:xfrm>
            <a:prstGeom prst="rect">
              <a:avLst/>
            </a:prstGeom>
            <a:solidFill>
              <a:srgbClr val="FFFFFF"/>
            </a:solidFill>
            <a:ln w="9525">
              <a:noFill/>
              <a:miter lim="800000"/>
              <a:headEnd/>
              <a:tailEnd/>
            </a:ln>
          </p:spPr>
          <p:txBody>
            <a:bodyPr/>
            <a:lstStyle/>
            <a:p>
              <a:endParaRPr lang="de-DE"/>
            </a:p>
          </p:txBody>
        </p:sp>
        <p:sp>
          <p:nvSpPr>
            <p:cNvPr id="160" name="Rectangle 9"/>
            <p:cNvSpPr>
              <a:spLocks noChangeArrowheads="1"/>
            </p:cNvSpPr>
            <p:nvPr/>
          </p:nvSpPr>
          <p:spPr bwMode="auto">
            <a:xfrm>
              <a:off x="1417638" y="1831975"/>
              <a:ext cx="6026150" cy="3455988"/>
            </a:xfrm>
            <a:prstGeom prst="rect">
              <a:avLst/>
            </a:prstGeom>
            <a:solidFill>
              <a:srgbClr val="FFFFFF"/>
            </a:solidFill>
            <a:ln w="9525">
              <a:noFill/>
              <a:miter lim="800000"/>
              <a:headEnd/>
              <a:tailEnd/>
            </a:ln>
          </p:spPr>
          <p:txBody>
            <a:bodyPr/>
            <a:lstStyle/>
            <a:p>
              <a:endParaRPr lang="de-DE"/>
            </a:p>
          </p:txBody>
        </p:sp>
        <p:sp>
          <p:nvSpPr>
            <p:cNvPr id="161" name="Line 10"/>
            <p:cNvSpPr>
              <a:spLocks noChangeShapeType="1"/>
            </p:cNvSpPr>
            <p:nvPr/>
          </p:nvSpPr>
          <p:spPr bwMode="auto">
            <a:xfrm>
              <a:off x="1417638" y="4708525"/>
              <a:ext cx="6026150" cy="0"/>
            </a:xfrm>
            <a:prstGeom prst="line">
              <a:avLst/>
            </a:prstGeom>
            <a:noFill/>
            <a:ln w="0">
              <a:solidFill>
                <a:srgbClr val="000000"/>
              </a:solidFill>
              <a:round/>
              <a:headEnd/>
              <a:tailEnd/>
            </a:ln>
          </p:spPr>
          <p:txBody>
            <a:bodyPr/>
            <a:lstStyle/>
            <a:p>
              <a:endParaRPr lang="de-DE"/>
            </a:p>
          </p:txBody>
        </p:sp>
        <p:sp>
          <p:nvSpPr>
            <p:cNvPr id="162" name="Line 11"/>
            <p:cNvSpPr>
              <a:spLocks noChangeShapeType="1"/>
            </p:cNvSpPr>
            <p:nvPr/>
          </p:nvSpPr>
          <p:spPr bwMode="auto">
            <a:xfrm>
              <a:off x="1417638" y="4140200"/>
              <a:ext cx="6026150" cy="0"/>
            </a:xfrm>
            <a:prstGeom prst="line">
              <a:avLst/>
            </a:prstGeom>
            <a:noFill/>
            <a:ln w="0">
              <a:solidFill>
                <a:srgbClr val="000000"/>
              </a:solidFill>
              <a:round/>
              <a:headEnd/>
              <a:tailEnd/>
            </a:ln>
          </p:spPr>
          <p:txBody>
            <a:bodyPr/>
            <a:lstStyle/>
            <a:p>
              <a:endParaRPr lang="de-DE"/>
            </a:p>
          </p:txBody>
        </p:sp>
        <p:sp>
          <p:nvSpPr>
            <p:cNvPr id="163" name="Line 12"/>
            <p:cNvSpPr>
              <a:spLocks noChangeShapeType="1"/>
            </p:cNvSpPr>
            <p:nvPr/>
          </p:nvSpPr>
          <p:spPr bwMode="auto">
            <a:xfrm>
              <a:off x="1417638" y="3560763"/>
              <a:ext cx="6026150" cy="0"/>
            </a:xfrm>
            <a:prstGeom prst="line">
              <a:avLst/>
            </a:prstGeom>
            <a:noFill/>
            <a:ln w="0">
              <a:solidFill>
                <a:srgbClr val="000000"/>
              </a:solidFill>
              <a:round/>
              <a:headEnd/>
              <a:tailEnd/>
            </a:ln>
          </p:spPr>
          <p:txBody>
            <a:bodyPr/>
            <a:lstStyle/>
            <a:p>
              <a:endParaRPr lang="de-DE"/>
            </a:p>
          </p:txBody>
        </p:sp>
        <p:sp>
          <p:nvSpPr>
            <p:cNvPr id="164" name="Line 13"/>
            <p:cNvSpPr>
              <a:spLocks noChangeShapeType="1"/>
            </p:cNvSpPr>
            <p:nvPr/>
          </p:nvSpPr>
          <p:spPr bwMode="auto">
            <a:xfrm>
              <a:off x="1417638" y="2979738"/>
              <a:ext cx="6026150" cy="0"/>
            </a:xfrm>
            <a:prstGeom prst="line">
              <a:avLst/>
            </a:prstGeom>
            <a:noFill/>
            <a:ln w="0">
              <a:solidFill>
                <a:srgbClr val="000000"/>
              </a:solidFill>
              <a:round/>
              <a:headEnd/>
              <a:tailEnd/>
            </a:ln>
          </p:spPr>
          <p:txBody>
            <a:bodyPr/>
            <a:lstStyle/>
            <a:p>
              <a:endParaRPr lang="de-DE"/>
            </a:p>
          </p:txBody>
        </p:sp>
        <p:sp>
          <p:nvSpPr>
            <p:cNvPr id="165" name="Line 14"/>
            <p:cNvSpPr>
              <a:spLocks noChangeShapeType="1"/>
            </p:cNvSpPr>
            <p:nvPr/>
          </p:nvSpPr>
          <p:spPr bwMode="auto">
            <a:xfrm>
              <a:off x="1417638" y="2411413"/>
              <a:ext cx="6026150" cy="0"/>
            </a:xfrm>
            <a:prstGeom prst="line">
              <a:avLst/>
            </a:prstGeom>
            <a:noFill/>
            <a:ln w="0">
              <a:solidFill>
                <a:srgbClr val="000000"/>
              </a:solidFill>
              <a:round/>
              <a:headEnd/>
              <a:tailEnd/>
            </a:ln>
          </p:spPr>
          <p:txBody>
            <a:bodyPr/>
            <a:lstStyle/>
            <a:p>
              <a:endParaRPr lang="de-DE"/>
            </a:p>
          </p:txBody>
        </p:sp>
        <p:sp>
          <p:nvSpPr>
            <p:cNvPr id="166" name="Line 15"/>
            <p:cNvSpPr>
              <a:spLocks noChangeShapeType="1"/>
            </p:cNvSpPr>
            <p:nvPr/>
          </p:nvSpPr>
          <p:spPr bwMode="auto">
            <a:xfrm>
              <a:off x="1417638" y="1831975"/>
              <a:ext cx="6026150" cy="0"/>
            </a:xfrm>
            <a:prstGeom prst="line">
              <a:avLst/>
            </a:prstGeom>
            <a:noFill/>
            <a:ln w="0">
              <a:solidFill>
                <a:srgbClr val="000000"/>
              </a:solidFill>
              <a:round/>
              <a:headEnd/>
              <a:tailEnd/>
            </a:ln>
          </p:spPr>
          <p:txBody>
            <a:bodyPr/>
            <a:lstStyle/>
            <a:p>
              <a:endParaRPr lang="de-DE"/>
            </a:p>
          </p:txBody>
        </p:sp>
        <p:sp>
          <p:nvSpPr>
            <p:cNvPr id="167" name="Rectangle 16"/>
            <p:cNvSpPr>
              <a:spLocks noChangeArrowheads="1"/>
            </p:cNvSpPr>
            <p:nvPr/>
          </p:nvSpPr>
          <p:spPr bwMode="auto">
            <a:xfrm>
              <a:off x="1417638" y="1831975"/>
              <a:ext cx="6026150" cy="3455988"/>
            </a:xfrm>
            <a:prstGeom prst="rect">
              <a:avLst/>
            </a:prstGeom>
            <a:noFill/>
            <a:ln w="11113">
              <a:solidFill>
                <a:srgbClr val="FFFFFF"/>
              </a:solidFill>
              <a:miter lim="800000"/>
              <a:headEnd/>
              <a:tailEnd/>
            </a:ln>
          </p:spPr>
          <p:txBody>
            <a:bodyPr/>
            <a:lstStyle/>
            <a:p>
              <a:endParaRPr lang="de-DE"/>
            </a:p>
          </p:txBody>
        </p:sp>
        <p:sp>
          <p:nvSpPr>
            <p:cNvPr id="168" name="Rectangle 17"/>
            <p:cNvSpPr>
              <a:spLocks noChangeArrowheads="1"/>
            </p:cNvSpPr>
            <p:nvPr/>
          </p:nvSpPr>
          <p:spPr bwMode="auto">
            <a:xfrm>
              <a:off x="1712913" y="2006600"/>
              <a:ext cx="404812" cy="3281363"/>
            </a:xfrm>
            <a:prstGeom prst="rect">
              <a:avLst/>
            </a:prstGeom>
            <a:solidFill>
              <a:schemeClr val="accent1"/>
            </a:solidFill>
            <a:ln w="11113">
              <a:noFill/>
              <a:miter lim="800000"/>
              <a:headEnd/>
              <a:tailEnd/>
            </a:ln>
          </p:spPr>
          <p:txBody>
            <a:bodyPr/>
            <a:lstStyle/>
            <a:p>
              <a:endParaRPr lang="de-DE"/>
            </a:p>
          </p:txBody>
        </p:sp>
        <p:sp>
          <p:nvSpPr>
            <p:cNvPr id="169" name="Rectangle 18"/>
            <p:cNvSpPr>
              <a:spLocks noChangeArrowheads="1"/>
            </p:cNvSpPr>
            <p:nvPr/>
          </p:nvSpPr>
          <p:spPr bwMode="auto">
            <a:xfrm>
              <a:off x="2719388" y="2695575"/>
              <a:ext cx="404812" cy="2592388"/>
            </a:xfrm>
            <a:prstGeom prst="rect">
              <a:avLst/>
            </a:prstGeom>
            <a:solidFill>
              <a:schemeClr val="accent1"/>
            </a:solidFill>
            <a:ln w="11113">
              <a:noFill/>
              <a:miter lim="800000"/>
              <a:headEnd/>
              <a:tailEnd/>
            </a:ln>
          </p:spPr>
          <p:txBody>
            <a:bodyPr/>
            <a:lstStyle/>
            <a:p>
              <a:endParaRPr lang="de-DE"/>
            </a:p>
          </p:txBody>
        </p:sp>
        <p:sp>
          <p:nvSpPr>
            <p:cNvPr id="170" name="Rectangle 19"/>
            <p:cNvSpPr>
              <a:spLocks noChangeArrowheads="1"/>
            </p:cNvSpPr>
            <p:nvPr/>
          </p:nvSpPr>
          <p:spPr bwMode="auto">
            <a:xfrm>
              <a:off x="3725863" y="2871788"/>
              <a:ext cx="404812" cy="2416175"/>
            </a:xfrm>
            <a:prstGeom prst="rect">
              <a:avLst/>
            </a:prstGeom>
            <a:solidFill>
              <a:schemeClr val="accent4"/>
            </a:solidFill>
            <a:ln w="11113">
              <a:noFill/>
              <a:miter lim="800000"/>
              <a:headEnd/>
              <a:tailEnd/>
            </a:ln>
          </p:spPr>
          <p:txBody>
            <a:bodyPr/>
            <a:lstStyle/>
            <a:p>
              <a:endParaRPr lang="de-DE"/>
            </a:p>
          </p:txBody>
        </p:sp>
        <p:sp>
          <p:nvSpPr>
            <p:cNvPr id="171" name="Rectangle 20"/>
            <p:cNvSpPr>
              <a:spLocks noChangeArrowheads="1"/>
            </p:cNvSpPr>
            <p:nvPr/>
          </p:nvSpPr>
          <p:spPr bwMode="auto">
            <a:xfrm>
              <a:off x="4730750" y="3046413"/>
              <a:ext cx="393700" cy="2241550"/>
            </a:xfrm>
            <a:prstGeom prst="rect">
              <a:avLst/>
            </a:prstGeom>
            <a:solidFill>
              <a:schemeClr val="accent1"/>
            </a:solidFill>
            <a:ln w="11113">
              <a:noFill/>
              <a:miter lim="800000"/>
              <a:headEnd/>
              <a:tailEnd/>
            </a:ln>
          </p:spPr>
          <p:txBody>
            <a:bodyPr/>
            <a:lstStyle/>
            <a:p>
              <a:endParaRPr lang="de-DE"/>
            </a:p>
          </p:txBody>
        </p:sp>
        <p:sp>
          <p:nvSpPr>
            <p:cNvPr id="172" name="Rectangle 21"/>
            <p:cNvSpPr>
              <a:spLocks noChangeArrowheads="1"/>
            </p:cNvSpPr>
            <p:nvPr/>
          </p:nvSpPr>
          <p:spPr bwMode="auto">
            <a:xfrm>
              <a:off x="5726113" y="3440113"/>
              <a:ext cx="404812" cy="1847850"/>
            </a:xfrm>
            <a:prstGeom prst="rect">
              <a:avLst/>
            </a:prstGeom>
            <a:solidFill>
              <a:schemeClr val="accent1"/>
            </a:solidFill>
            <a:ln w="11113">
              <a:noFill/>
              <a:miter lim="800000"/>
              <a:headEnd/>
              <a:tailEnd/>
            </a:ln>
          </p:spPr>
          <p:txBody>
            <a:bodyPr/>
            <a:lstStyle/>
            <a:p>
              <a:endParaRPr lang="de-DE"/>
            </a:p>
          </p:txBody>
        </p:sp>
        <p:sp>
          <p:nvSpPr>
            <p:cNvPr id="173" name="Rectangle 22"/>
            <p:cNvSpPr>
              <a:spLocks noChangeArrowheads="1"/>
            </p:cNvSpPr>
            <p:nvPr/>
          </p:nvSpPr>
          <p:spPr bwMode="auto">
            <a:xfrm>
              <a:off x="6732588" y="3614738"/>
              <a:ext cx="404812" cy="1673225"/>
            </a:xfrm>
            <a:prstGeom prst="rect">
              <a:avLst/>
            </a:prstGeom>
            <a:solidFill>
              <a:schemeClr val="accent1"/>
            </a:solidFill>
            <a:ln w="11113">
              <a:noFill/>
              <a:miter lim="800000"/>
              <a:headEnd/>
              <a:tailEnd/>
            </a:ln>
          </p:spPr>
          <p:txBody>
            <a:bodyPr/>
            <a:lstStyle/>
            <a:p>
              <a:endParaRPr lang="de-DE"/>
            </a:p>
          </p:txBody>
        </p:sp>
        <p:sp>
          <p:nvSpPr>
            <p:cNvPr id="174" name="Line 23"/>
            <p:cNvSpPr>
              <a:spLocks noChangeShapeType="1"/>
            </p:cNvSpPr>
            <p:nvPr/>
          </p:nvSpPr>
          <p:spPr bwMode="auto">
            <a:xfrm>
              <a:off x="1417638" y="1831975"/>
              <a:ext cx="0" cy="3455988"/>
            </a:xfrm>
            <a:prstGeom prst="line">
              <a:avLst/>
            </a:prstGeom>
            <a:noFill/>
            <a:ln w="0">
              <a:solidFill>
                <a:srgbClr val="000000"/>
              </a:solidFill>
              <a:round/>
              <a:headEnd/>
              <a:tailEnd/>
            </a:ln>
          </p:spPr>
          <p:txBody>
            <a:bodyPr/>
            <a:lstStyle/>
            <a:p>
              <a:endParaRPr lang="de-DE"/>
            </a:p>
          </p:txBody>
        </p:sp>
        <p:sp>
          <p:nvSpPr>
            <p:cNvPr id="175" name="Line 24"/>
            <p:cNvSpPr>
              <a:spLocks noChangeShapeType="1"/>
            </p:cNvSpPr>
            <p:nvPr/>
          </p:nvSpPr>
          <p:spPr bwMode="auto">
            <a:xfrm>
              <a:off x="1374775" y="5287963"/>
              <a:ext cx="42863" cy="0"/>
            </a:xfrm>
            <a:prstGeom prst="line">
              <a:avLst/>
            </a:prstGeom>
            <a:noFill/>
            <a:ln w="0">
              <a:solidFill>
                <a:srgbClr val="000000"/>
              </a:solidFill>
              <a:round/>
              <a:headEnd/>
              <a:tailEnd/>
            </a:ln>
          </p:spPr>
          <p:txBody>
            <a:bodyPr/>
            <a:lstStyle/>
            <a:p>
              <a:endParaRPr lang="de-DE"/>
            </a:p>
          </p:txBody>
        </p:sp>
        <p:sp>
          <p:nvSpPr>
            <p:cNvPr id="176" name="Line 25"/>
            <p:cNvSpPr>
              <a:spLocks noChangeShapeType="1"/>
            </p:cNvSpPr>
            <p:nvPr/>
          </p:nvSpPr>
          <p:spPr bwMode="auto">
            <a:xfrm>
              <a:off x="1374775" y="4708525"/>
              <a:ext cx="42863" cy="0"/>
            </a:xfrm>
            <a:prstGeom prst="line">
              <a:avLst/>
            </a:prstGeom>
            <a:noFill/>
            <a:ln w="0">
              <a:solidFill>
                <a:srgbClr val="000000"/>
              </a:solidFill>
              <a:round/>
              <a:headEnd/>
              <a:tailEnd/>
            </a:ln>
          </p:spPr>
          <p:txBody>
            <a:bodyPr/>
            <a:lstStyle/>
            <a:p>
              <a:endParaRPr lang="de-DE"/>
            </a:p>
          </p:txBody>
        </p:sp>
        <p:sp>
          <p:nvSpPr>
            <p:cNvPr id="177" name="Line 26"/>
            <p:cNvSpPr>
              <a:spLocks noChangeShapeType="1"/>
            </p:cNvSpPr>
            <p:nvPr/>
          </p:nvSpPr>
          <p:spPr bwMode="auto">
            <a:xfrm>
              <a:off x="1374775" y="4140200"/>
              <a:ext cx="42863" cy="0"/>
            </a:xfrm>
            <a:prstGeom prst="line">
              <a:avLst/>
            </a:prstGeom>
            <a:noFill/>
            <a:ln w="0">
              <a:solidFill>
                <a:srgbClr val="000000"/>
              </a:solidFill>
              <a:round/>
              <a:headEnd/>
              <a:tailEnd/>
            </a:ln>
          </p:spPr>
          <p:txBody>
            <a:bodyPr/>
            <a:lstStyle/>
            <a:p>
              <a:endParaRPr lang="de-DE"/>
            </a:p>
          </p:txBody>
        </p:sp>
        <p:sp>
          <p:nvSpPr>
            <p:cNvPr id="178" name="Line 27"/>
            <p:cNvSpPr>
              <a:spLocks noChangeShapeType="1"/>
            </p:cNvSpPr>
            <p:nvPr/>
          </p:nvSpPr>
          <p:spPr bwMode="auto">
            <a:xfrm>
              <a:off x="1374775" y="3560763"/>
              <a:ext cx="42863" cy="0"/>
            </a:xfrm>
            <a:prstGeom prst="line">
              <a:avLst/>
            </a:prstGeom>
            <a:noFill/>
            <a:ln w="0">
              <a:solidFill>
                <a:srgbClr val="000000"/>
              </a:solidFill>
              <a:round/>
              <a:headEnd/>
              <a:tailEnd/>
            </a:ln>
          </p:spPr>
          <p:txBody>
            <a:bodyPr/>
            <a:lstStyle/>
            <a:p>
              <a:endParaRPr lang="de-DE"/>
            </a:p>
          </p:txBody>
        </p:sp>
        <p:sp>
          <p:nvSpPr>
            <p:cNvPr id="179" name="Line 28"/>
            <p:cNvSpPr>
              <a:spLocks noChangeShapeType="1"/>
            </p:cNvSpPr>
            <p:nvPr/>
          </p:nvSpPr>
          <p:spPr bwMode="auto">
            <a:xfrm>
              <a:off x="1374775" y="2979738"/>
              <a:ext cx="42863" cy="0"/>
            </a:xfrm>
            <a:prstGeom prst="line">
              <a:avLst/>
            </a:prstGeom>
            <a:noFill/>
            <a:ln w="0">
              <a:solidFill>
                <a:srgbClr val="000000"/>
              </a:solidFill>
              <a:round/>
              <a:headEnd/>
              <a:tailEnd/>
            </a:ln>
          </p:spPr>
          <p:txBody>
            <a:bodyPr/>
            <a:lstStyle/>
            <a:p>
              <a:endParaRPr lang="de-DE"/>
            </a:p>
          </p:txBody>
        </p:sp>
        <p:sp>
          <p:nvSpPr>
            <p:cNvPr id="180" name="Line 29"/>
            <p:cNvSpPr>
              <a:spLocks noChangeShapeType="1"/>
            </p:cNvSpPr>
            <p:nvPr/>
          </p:nvSpPr>
          <p:spPr bwMode="auto">
            <a:xfrm>
              <a:off x="1374775" y="2411413"/>
              <a:ext cx="42863" cy="0"/>
            </a:xfrm>
            <a:prstGeom prst="line">
              <a:avLst/>
            </a:prstGeom>
            <a:noFill/>
            <a:ln w="0">
              <a:solidFill>
                <a:srgbClr val="000000"/>
              </a:solidFill>
              <a:round/>
              <a:headEnd/>
              <a:tailEnd/>
            </a:ln>
          </p:spPr>
          <p:txBody>
            <a:bodyPr/>
            <a:lstStyle/>
            <a:p>
              <a:endParaRPr lang="de-DE"/>
            </a:p>
          </p:txBody>
        </p:sp>
        <p:sp>
          <p:nvSpPr>
            <p:cNvPr id="181" name="Line 30"/>
            <p:cNvSpPr>
              <a:spLocks noChangeShapeType="1"/>
            </p:cNvSpPr>
            <p:nvPr/>
          </p:nvSpPr>
          <p:spPr bwMode="auto">
            <a:xfrm>
              <a:off x="1374775" y="1831975"/>
              <a:ext cx="42863" cy="0"/>
            </a:xfrm>
            <a:prstGeom prst="line">
              <a:avLst/>
            </a:prstGeom>
            <a:noFill/>
            <a:ln w="0">
              <a:solidFill>
                <a:srgbClr val="000000"/>
              </a:solidFill>
              <a:round/>
              <a:headEnd/>
              <a:tailEnd/>
            </a:ln>
          </p:spPr>
          <p:txBody>
            <a:bodyPr/>
            <a:lstStyle/>
            <a:p>
              <a:endParaRPr lang="de-DE"/>
            </a:p>
          </p:txBody>
        </p:sp>
        <p:sp>
          <p:nvSpPr>
            <p:cNvPr id="182" name="Line 31"/>
            <p:cNvSpPr>
              <a:spLocks noChangeShapeType="1"/>
            </p:cNvSpPr>
            <p:nvPr/>
          </p:nvSpPr>
          <p:spPr bwMode="auto">
            <a:xfrm>
              <a:off x="1417638" y="5287963"/>
              <a:ext cx="6026150" cy="0"/>
            </a:xfrm>
            <a:prstGeom prst="line">
              <a:avLst/>
            </a:prstGeom>
            <a:noFill/>
            <a:ln w="0">
              <a:solidFill>
                <a:srgbClr val="000000"/>
              </a:solidFill>
              <a:round/>
              <a:headEnd/>
              <a:tailEnd/>
            </a:ln>
          </p:spPr>
          <p:txBody>
            <a:bodyPr/>
            <a:lstStyle/>
            <a:p>
              <a:endParaRPr lang="de-DE"/>
            </a:p>
          </p:txBody>
        </p:sp>
        <p:sp>
          <p:nvSpPr>
            <p:cNvPr id="183" name="Line 32"/>
            <p:cNvSpPr>
              <a:spLocks noChangeShapeType="1"/>
            </p:cNvSpPr>
            <p:nvPr/>
          </p:nvSpPr>
          <p:spPr bwMode="auto">
            <a:xfrm flipV="1">
              <a:off x="1417638" y="5287963"/>
              <a:ext cx="0" cy="44450"/>
            </a:xfrm>
            <a:prstGeom prst="line">
              <a:avLst/>
            </a:prstGeom>
            <a:noFill/>
            <a:ln w="0">
              <a:solidFill>
                <a:srgbClr val="000000"/>
              </a:solidFill>
              <a:round/>
              <a:headEnd/>
              <a:tailEnd/>
            </a:ln>
          </p:spPr>
          <p:txBody>
            <a:bodyPr/>
            <a:lstStyle/>
            <a:p>
              <a:endParaRPr lang="de-DE"/>
            </a:p>
          </p:txBody>
        </p:sp>
        <p:sp>
          <p:nvSpPr>
            <p:cNvPr id="184" name="Line 33"/>
            <p:cNvSpPr>
              <a:spLocks noChangeShapeType="1"/>
            </p:cNvSpPr>
            <p:nvPr/>
          </p:nvSpPr>
          <p:spPr bwMode="auto">
            <a:xfrm flipV="1">
              <a:off x="2424113" y="5287963"/>
              <a:ext cx="0" cy="44450"/>
            </a:xfrm>
            <a:prstGeom prst="line">
              <a:avLst/>
            </a:prstGeom>
            <a:noFill/>
            <a:ln w="0">
              <a:solidFill>
                <a:srgbClr val="000000"/>
              </a:solidFill>
              <a:round/>
              <a:headEnd/>
              <a:tailEnd/>
            </a:ln>
          </p:spPr>
          <p:txBody>
            <a:bodyPr/>
            <a:lstStyle/>
            <a:p>
              <a:endParaRPr lang="de-DE"/>
            </a:p>
          </p:txBody>
        </p:sp>
        <p:sp>
          <p:nvSpPr>
            <p:cNvPr id="185" name="Line 34"/>
            <p:cNvSpPr>
              <a:spLocks noChangeShapeType="1"/>
            </p:cNvSpPr>
            <p:nvPr/>
          </p:nvSpPr>
          <p:spPr bwMode="auto">
            <a:xfrm flipV="1">
              <a:off x="3430588" y="5287963"/>
              <a:ext cx="0" cy="44450"/>
            </a:xfrm>
            <a:prstGeom prst="line">
              <a:avLst/>
            </a:prstGeom>
            <a:noFill/>
            <a:ln w="0">
              <a:solidFill>
                <a:srgbClr val="000000"/>
              </a:solidFill>
              <a:round/>
              <a:headEnd/>
              <a:tailEnd/>
            </a:ln>
          </p:spPr>
          <p:txBody>
            <a:bodyPr/>
            <a:lstStyle/>
            <a:p>
              <a:endParaRPr lang="de-DE"/>
            </a:p>
          </p:txBody>
        </p:sp>
        <p:sp>
          <p:nvSpPr>
            <p:cNvPr id="186" name="Line 35"/>
            <p:cNvSpPr>
              <a:spLocks noChangeShapeType="1"/>
            </p:cNvSpPr>
            <p:nvPr/>
          </p:nvSpPr>
          <p:spPr bwMode="auto">
            <a:xfrm flipV="1">
              <a:off x="4435475" y="5287963"/>
              <a:ext cx="0" cy="44450"/>
            </a:xfrm>
            <a:prstGeom prst="line">
              <a:avLst/>
            </a:prstGeom>
            <a:noFill/>
            <a:ln w="0">
              <a:solidFill>
                <a:srgbClr val="000000"/>
              </a:solidFill>
              <a:round/>
              <a:headEnd/>
              <a:tailEnd/>
            </a:ln>
          </p:spPr>
          <p:txBody>
            <a:bodyPr/>
            <a:lstStyle/>
            <a:p>
              <a:endParaRPr lang="de-DE"/>
            </a:p>
          </p:txBody>
        </p:sp>
        <p:sp>
          <p:nvSpPr>
            <p:cNvPr id="187" name="Line 36"/>
            <p:cNvSpPr>
              <a:spLocks noChangeShapeType="1"/>
            </p:cNvSpPr>
            <p:nvPr/>
          </p:nvSpPr>
          <p:spPr bwMode="auto">
            <a:xfrm flipV="1">
              <a:off x="5430838" y="5287963"/>
              <a:ext cx="0" cy="44450"/>
            </a:xfrm>
            <a:prstGeom prst="line">
              <a:avLst/>
            </a:prstGeom>
            <a:noFill/>
            <a:ln w="0">
              <a:solidFill>
                <a:srgbClr val="000000"/>
              </a:solidFill>
              <a:round/>
              <a:headEnd/>
              <a:tailEnd/>
            </a:ln>
          </p:spPr>
          <p:txBody>
            <a:bodyPr/>
            <a:lstStyle/>
            <a:p>
              <a:endParaRPr lang="de-DE"/>
            </a:p>
          </p:txBody>
        </p:sp>
        <p:sp>
          <p:nvSpPr>
            <p:cNvPr id="188" name="Line 37"/>
            <p:cNvSpPr>
              <a:spLocks noChangeShapeType="1"/>
            </p:cNvSpPr>
            <p:nvPr/>
          </p:nvSpPr>
          <p:spPr bwMode="auto">
            <a:xfrm flipV="1">
              <a:off x="6437313" y="5287963"/>
              <a:ext cx="0" cy="44450"/>
            </a:xfrm>
            <a:prstGeom prst="line">
              <a:avLst/>
            </a:prstGeom>
            <a:noFill/>
            <a:ln w="0">
              <a:solidFill>
                <a:srgbClr val="000000"/>
              </a:solidFill>
              <a:round/>
              <a:headEnd/>
              <a:tailEnd/>
            </a:ln>
          </p:spPr>
          <p:txBody>
            <a:bodyPr/>
            <a:lstStyle/>
            <a:p>
              <a:endParaRPr lang="de-DE"/>
            </a:p>
          </p:txBody>
        </p:sp>
        <p:sp>
          <p:nvSpPr>
            <p:cNvPr id="189" name="Line 38"/>
            <p:cNvSpPr>
              <a:spLocks noChangeShapeType="1"/>
            </p:cNvSpPr>
            <p:nvPr/>
          </p:nvSpPr>
          <p:spPr bwMode="auto">
            <a:xfrm flipV="1">
              <a:off x="7443788" y="5287963"/>
              <a:ext cx="0" cy="44450"/>
            </a:xfrm>
            <a:prstGeom prst="line">
              <a:avLst/>
            </a:prstGeom>
            <a:noFill/>
            <a:ln w="0">
              <a:solidFill>
                <a:srgbClr val="000000"/>
              </a:solidFill>
              <a:round/>
              <a:headEnd/>
              <a:tailEnd/>
            </a:ln>
          </p:spPr>
          <p:txBody>
            <a:bodyPr/>
            <a:lstStyle/>
            <a:p>
              <a:endParaRPr lang="de-DE"/>
            </a:p>
          </p:txBody>
        </p:sp>
        <p:sp>
          <p:nvSpPr>
            <p:cNvPr id="190" name="Rectangle 39"/>
            <p:cNvSpPr>
              <a:spLocks noChangeArrowheads="1"/>
            </p:cNvSpPr>
            <p:nvPr/>
          </p:nvSpPr>
          <p:spPr bwMode="auto">
            <a:xfrm>
              <a:off x="1111250" y="5189538"/>
              <a:ext cx="201613" cy="168275"/>
            </a:xfrm>
            <a:prstGeom prst="rect">
              <a:avLst/>
            </a:prstGeom>
            <a:noFill/>
            <a:ln w="9525">
              <a:noFill/>
              <a:miter lim="800000"/>
              <a:headEnd/>
              <a:tailEnd/>
            </a:ln>
          </p:spPr>
          <p:txBody>
            <a:bodyPr wrap="none" lIns="0" tIns="0" rIns="0" bIns="0">
              <a:spAutoFit/>
            </a:bodyPr>
            <a:lstStyle/>
            <a:p>
              <a:r>
                <a:rPr lang="de-CH" sz="1100">
                  <a:solidFill>
                    <a:srgbClr val="000000"/>
                  </a:solidFill>
                  <a:latin typeface="Akzidenz Grotesk Light"/>
                </a:rPr>
                <a:t>0%</a:t>
              </a:r>
              <a:endParaRPr lang="de-CH"/>
            </a:p>
          </p:txBody>
        </p:sp>
        <p:sp>
          <p:nvSpPr>
            <p:cNvPr id="191" name="Rectangle 40"/>
            <p:cNvSpPr>
              <a:spLocks noChangeArrowheads="1"/>
            </p:cNvSpPr>
            <p:nvPr/>
          </p:nvSpPr>
          <p:spPr bwMode="auto">
            <a:xfrm>
              <a:off x="1035050" y="4610100"/>
              <a:ext cx="279400" cy="168275"/>
            </a:xfrm>
            <a:prstGeom prst="rect">
              <a:avLst/>
            </a:prstGeom>
            <a:noFill/>
            <a:ln w="9525">
              <a:noFill/>
              <a:miter lim="800000"/>
              <a:headEnd/>
              <a:tailEnd/>
            </a:ln>
          </p:spPr>
          <p:txBody>
            <a:bodyPr wrap="none" lIns="0" tIns="0" rIns="0" bIns="0">
              <a:spAutoFit/>
            </a:bodyPr>
            <a:lstStyle/>
            <a:p>
              <a:r>
                <a:rPr lang="de-CH" sz="1100">
                  <a:solidFill>
                    <a:srgbClr val="000000"/>
                  </a:solidFill>
                  <a:latin typeface="Akzidenz Grotesk Light"/>
                </a:rPr>
                <a:t>10%</a:t>
              </a:r>
              <a:endParaRPr lang="de-CH"/>
            </a:p>
          </p:txBody>
        </p:sp>
        <p:sp>
          <p:nvSpPr>
            <p:cNvPr id="192" name="Rectangle 41"/>
            <p:cNvSpPr>
              <a:spLocks noChangeArrowheads="1"/>
            </p:cNvSpPr>
            <p:nvPr/>
          </p:nvSpPr>
          <p:spPr bwMode="auto">
            <a:xfrm>
              <a:off x="1035050" y="4041775"/>
              <a:ext cx="279400" cy="168275"/>
            </a:xfrm>
            <a:prstGeom prst="rect">
              <a:avLst/>
            </a:prstGeom>
            <a:noFill/>
            <a:ln w="9525">
              <a:noFill/>
              <a:miter lim="800000"/>
              <a:headEnd/>
              <a:tailEnd/>
            </a:ln>
          </p:spPr>
          <p:txBody>
            <a:bodyPr wrap="none" lIns="0" tIns="0" rIns="0" bIns="0">
              <a:spAutoFit/>
            </a:bodyPr>
            <a:lstStyle/>
            <a:p>
              <a:r>
                <a:rPr lang="de-CH" sz="1100">
                  <a:solidFill>
                    <a:srgbClr val="000000"/>
                  </a:solidFill>
                  <a:latin typeface="Akzidenz Grotesk Light"/>
                </a:rPr>
                <a:t>20%</a:t>
              </a:r>
              <a:endParaRPr lang="de-CH"/>
            </a:p>
          </p:txBody>
        </p:sp>
        <p:sp>
          <p:nvSpPr>
            <p:cNvPr id="193" name="Rectangle 42"/>
            <p:cNvSpPr>
              <a:spLocks noChangeArrowheads="1"/>
            </p:cNvSpPr>
            <p:nvPr/>
          </p:nvSpPr>
          <p:spPr bwMode="auto">
            <a:xfrm>
              <a:off x="1035050" y="3462338"/>
              <a:ext cx="279400" cy="168275"/>
            </a:xfrm>
            <a:prstGeom prst="rect">
              <a:avLst/>
            </a:prstGeom>
            <a:noFill/>
            <a:ln w="9525">
              <a:noFill/>
              <a:miter lim="800000"/>
              <a:headEnd/>
              <a:tailEnd/>
            </a:ln>
          </p:spPr>
          <p:txBody>
            <a:bodyPr wrap="none" lIns="0" tIns="0" rIns="0" bIns="0">
              <a:spAutoFit/>
            </a:bodyPr>
            <a:lstStyle/>
            <a:p>
              <a:r>
                <a:rPr lang="de-CH" sz="1100">
                  <a:solidFill>
                    <a:srgbClr val="000000"/>
                  </a:solidFill>
                  <a:latin typeface="Akzidenz Grotesk Light"/>
                </a:rPr>
                <a:t>30%</a:t>
              </a:r>
              <a:endParaRPr lang="de-CH"/>
            </a:p>
          </p:txBody>
        </p:sp>
        <p:sp>
          <p:nvSpPr>
            <p:cNvPr id="194" name="Rectangle 43"/>
            <p:cNvSpPr>
              <a:spLocks noChangeArrowheads="1"/>
            </p:cNvSpPr>
            <p:nvPr/>
          </p:nvSpPr>
          <p:spPr bwMode="auto">
            <a:xfrm>
              <a:off x="1035050" y="2881313"/>
              <a:ext cx="279400" cy="168275"/>
            </a:xfrm>
            <a:prstGeom prst="rect">
              <a:avLst/>
            </a:prstGeom>
            <a:noFill/>
            <a:ln w="9525">
              <a:noFill/>
              <a:miter lim="800000"/>
              <a:headEnd/>
              <a:tailEnd/>
            </a:ln>
          </p:spPr>
          <p:txBody>
            <a:bodyPr wrap="none" lIns="0" tIns="0" rIns="0" bIns="0">
              <a:spAutoFit/>
            </a:bodyPr>
            <a:lstStyle/>
            <a:p>
              <a:r>
                <a:rPr lang="de-CH" sz="1100">
                  <a:solidFill>
                    <a:srgbClr val="000000"/>
                  </a:solidFill>
                  <a:latin typeface="Akzidenz Grotesk Light"/>
                </a:rPr>
                <a:t>40%</a:t>
              </a:r>
              <a:endParaRPr lang="de-CH"/>
            </a:p>
          </p:txBody>
        </p:sp>
        <p:sp>
          <p:nvSpPr>
            <p:cNvPr id="195" name="Rectangle 44"/>
            <p:cNvSpPr>
              <a:spLocks noChangeArrowheads="1"/>
            </p:cNvSpPr>
            <p:nvPr/>
          </p:nvSpPr>
          <p:spPr bwMode="auto">
            <a:xfrm>
              <a:off x="1035050" y="2312988"/>
              <a:ext cx="279400" cy="168275"/>
            </a:xfrm>
            <a:prstGeom prst="rect">
              <a:avLst/>
            </a:prstGeom>
            <a:noFill/>
            <a:ln w="9525">
              <a:noFill/>
              <a:miter lim="800000"/>
              <a:headEnd/>
              <a:tailEnd/>
            </a:ln>
          </p:spPr>
          <p:txBody>
            <a:bodyPr wrap="none" lIns="0" tIns="0" rIns="0" bIns="0">
              <a:spAutoFit/>
            </a:bodyPr>
            <a:lstStyle/>
            <a:p>
              <a:r>
                <a:rPr lang="de-CH" sz="1100">
                  <a:solidFill>
                    <a:srgbClr val="000000"/>
                  </a:solidFill>
                  <a:latin typeface="Akzidenz Grotesk Light"/>
                </a:rPr>
                <a:t>50%</a:t>
              </a:r>
              <a:endParaRPr lang="de-CH"/>
            </a:p>
          </p:txBody>
        </p:sp>
        <p:sp>
          <p:nvSpPr>
            <p:cNvPr id="196" name="Rectangle 45"/>
            <p:cNvSpPr>
              <a:spLocks noChangeArrowheads="1"/>
            </p:cNvSpPr>
            <p:nvPr/>
          </p:nvSpPr>
          <p:spPr bwMode="auto">
            <a:xfrm>
              <a:off x="1035050" y="1733550"/>
              <a:ext cx="279400" cy="168275"/>
            </a:xfrm>
            <a:prstGeom prst="rect">
              <a:avLst/>
            </a:prstGeom>
            <a:noFill/>
            <a:ln w="9525">
              <a:noFill/>
              <a:miter lim="800000"/>
              <a:headEnd/>
              <a:tailEnd/>
            </a:ln>
          </p:spPr>
          <p:txBody>
            <a:bodyPr wrap="none" lIns="0" tIns="0" rIns="0" bIns="0">
              <a:spAutoFit/>
            </a:bodyPr>
            <a:lstStyle/>
            <a:p>
              <a:r>
                <a:rPr lang="de-CH" sz="1100">
                  <a:solidFill>
                    <a:srgbClr val="000000"/>
                  </a:solidFill>
                  <a:latin typeface="Akzidenz Grotesk Light"/>
                </a:rPr>
                <a:t>60%</a:t>
              </a:r>
              <a:endParaRPr lang="de-CH"/>
            </a:p>
          </p:txBody>
        </p:sp>
        <p:sp>
          <p:nvSpPr>
            <p:cNvPr id="197" name="Rectangle 46"/>
            <p:cNvSpPr>
              <a:spLocks noChangeArrowheads="1"/>
            </p:cNvSpPr>
            <p:nvPr/>
          </p:nvSpPr>
          <p:spPr bwMode="auto">
            <a:xfrm>
              <a:off x="1504950" y="5419725"/>
              <a:ext cx="963613" cy="168275"/>
            </a:xfrm>
            <a:prstGeom prst="rect">
              <a:avLst/>
            </a:prstGeom>
            <a:noFill/>
            <a:ln w="9525">
              <a:noFill/>
              <a:miter lim="800000"/>
              <a:headEnd/>
              <a:tailEnd/>
            </a:ln>
          </p:spPr>
          <p:txBody>
            <a:bodyPr wrap="none" lIns="0" tIns="0" rIns="0" bIns="0">
              <a:spAutoFit/>
            </a:bodyPr>
            <a:lstStyle/>
            <a:p>
              <a:r>
                <a:rPr lang="de-CH" sz="1100">
                  <a:solidFill>
                    <a:srgbClr val="000000"/>
                  </a:solidFill>
                  <a:latin typeface="Akzidenz Grotesk Light"/>
                </a:rPr>
                <a:t>Senior Secured</a:t>
              </a:r>
              <a:endParaRPr lang="de-CH"/>
            </a:p>
          </p:txBody>
        </p:sp>
        <p:sp>
          <p:nvSpPr>
            <p:cNvPr id="198" name="Rectangle 47"/>
            <p:cNvSpPr>
              <a:spLocks noChangeArrowheads="1"/>
            </p:cNvSpPr>
            <p:nvPr/>
          </p:nvSpPr>
          <p:spPr bwMode="auto">
            <a:xfrm>
              <a:off x="2763838" y="5419725"/>
              <a:ext cx="404812" cy="168275"/>
            </a:xfrm>
            <a:prstGeom prst="rect">
              <a:avLst/>
            </a:prstGeom>
            <a:noFill/>
            <a:ln w="9525">
              <a:noFill/>
              <a:miter lim="800000"/>
              <a:headEnd/>
              <a:tailEnd/>
            </a:ln>
          </p:spPr>
          <p:txBody>
            <a:bodyPr wrap="none" lIns="0" tIns="0" rIns="0" bIns="0">
              <a:spAutoFit/>
            </a:bodyPr>
            <a:lstStyle/>
            <a:p>
              <a:r>
                <a:rPr lang="de-CH" sz="1100">
                  <a:solidFill>
                    <a:srgbClr val="000000"/>
                  </a:solidFill>
                  <a:latin typeface="Akzidenz Grotesk Light"/>
                </a:rPr>
                <a:t>Senior</a:t>
              </a:r>
              <a:endParaRPr lang="de-CH"/>
            </a:p>
          </p:txBody>
        </p:sp>
        <p:sp>
          <p:nvSpPr>
            <p:cNvPr id="199" name="Rectangle 48"/>
            <p:cNvSpPr>
              <a:spLocks noChangeArrowheads="1"/>
            </p:cNvSpPr>
            <p:nvPr/>
          </p:nvSpPr>
          <p:spPr bwMode="auto">
            <a:xfrm>
              <a:off x="2632075" y="5616575"/>
              <a:ext cx="676275" cy="168275"/>
            </a:xfrm>
            <a:prstGeom prst="rect">
              <a:avLst/>
            </a:prstGeom>
            <a:noFill/>
            <a:ln w="9525">
              <a:noFill/>
              <a:miter lim="800000"/>
              <a:headEnd/>
              <a:tailEnd/>
            </a:ln>
          </p:spPr>
          <p:txBody>
            <a:bodyPr wrap="none" lIns="0" tIns="0" rIns="0" bIns="0">
              <a:spAutoFit/>
            </a:bodyPr>
            <a:lstStyle/>
            <a:p>
              <a:r>
                <a:rPr lang="de-CH" sz="1100">
                  <a:solidFill>
                    <a:srgbClr val="000000"/>
                  </a:solidFill>
                  <a:latin typeface="Akzidenz Grotesk Light"/>
                </a:rPr>
                <a:t>Unsecured</a:t>
              </a:r>
              <a:endParaRPr lang="de-CH"/>
            </a:p>
          </p:txBody>
        </p:sp>
        <p:sp>
          <p:nvSpPr>
            <p:cNvPr id="200" name="Rectangle 49"/>
            <p:cNvSpPr>
              <a:spLocks noChangeArrowheads="1"/>
            </p:cNvSpPr>
            <p:nvPr/>
          </p:nvSpPr>
          <p:spPr bwMode="auto">
            <a:xfrm>
              <a:off x="3665376" y="5419725"/>
              <a:ext cx="525785" cy="169277"/>
            </a:xfrm>
            <a:prstGeom prst="rect">
              <a:avLst/>
            </a:prstGeom>
            <a:noFill/>
            <a:ln w="9525">
              <a:noFill/>
              <a:miter lim="800000"/>
              <a:headEnd/>
              <a:tailEnd/>
            </a:ln>
          </p:spPr>
          <p:txBody>
            <a:bodyPr wrap="none" lIns="0" tIns="0" rIns="0" bIns="0">
              <a:spAutoFit/>
            </a:bodyPr>
            <a:lstStyle/>
            <a:p>
              <a:r>
                <a:rPr lang="de-CH" sz="1100" dirty="0">
                  <a:solidFill>
                    <a:srgbClr val="000000"/>
                  </a:solidFill>
                  <a:latin typeface="Akzidenz Grotesk Light"/>
                </a:rPr>
                <a:t>Average</a:t>
              </a:r>
              <a:endParaRPr lang="de-CH" dirty="0"/>
            </a:p>
          </p:txBody>
        </p:sp>
        <p:sp>
          <p:nvSpPr>
            <p:cNvPr id="201" name="Rectangle 50"/>
            <p:cNvSpPr>
              <a:spLocks noChangeArrowheads="1"/>
            </p:cNvSpPr>
            <p:nvPr/>
          </p:nvSpPr>
          <p:spPr bwMode="auto">
            <a:xfrm>
              <a:off x="4764088" y="5419725"/>
              <a:ext cx="404812" cy="168275"/>
            </a:xfrm>
            <a:prstGeom prst="rect">
              <a:avLst/>
            </a:prstGeom>
            <a:noFill/>
            <a:ln w="9525">
              <a:noFill/>
              <a:miter lim="800000"/>
              <a:headEnd/>
              <a:tailEnd/>
            </a:ln>
          </p:spPr>
          <p:txBody>
            <a:bodyPr wrap="none" lIns="0" tIns="0" rIns="0" bIns="0">
              <a:spAutoFit/>
            </a:bodyPr>
            <a:lstStyle/>
            <a:p>
              <a:r>
                <a:rPr lang="de-CH" sz="1100">
                  <a:solidFill>
                    <a:srgbClr val="000000"/>
                  </a:solidFill>
                  <a:latin typeface="Akzidenz Grotesk Light"/>
                </a:rPr>
                <a:t>Senior</a:t>
              </a:r>
              <a:endParaRPr lang="de-CH"/>
            </a:p>
          </p:txBody>
        </p:sp>
        <p:sp>
          <p:nvSpPr>
            <p:cNvPr id="202" name="Rectangle 51"/>
            <p:cNvSpPr>
              <a:spLocks noChangeArrowheads="1"/>
            </p:cNvSpPr>
            <p:nvPr/>
          </p:nvSpPr>
          <p:spPr bwMode="auto">
            <a:xfrm>
              <a:off x="4578350" y="5616575"/>
              <a:ext cx="831850" cy="168275"/>
            </a:xfrm>
            <a:prstGeom prst="rect">
              <a:avLst/>
            </a:prstGeom>
            <a:noFill/>
            <a:ln w="9525">
              <a:noFill/>
              <a:miter lim="800000"/>
              <a:headEnd/>
              <a:tailEnd/>
            </a:ln>
          </p:spPr>
          <p:txBody>
            <a:bodyPr wrap="none" lIns="0" tIns="0" rIns="0" bIns="0">
              <a:spAutoFit/>
            </a:bodyPr>
            <a:lstStyle/>
            <a:p>
              <a:r>
                <a:rPr lang="de-CH" sz="1100">
                  <a:solidFill>
                    <a:srgbClr val="000000"/>
                  </a:solidFill>
                  <a:latin typeface="Akzidenz Grotesk Light"/>
                </a:rPr>
                <a:t>Subordinated</a:t>
              </a:r>
              <a:endParaRPr lang="de-CH"/>
            </a:p>
          </p:txBody>
        </p:sp>
        <p:sp>
          <p:nvSpPr>
            <p:cNvPr id="203" name="Rectangle 52"/>
            <p:cNvSpPr>
              <a:spLocks noChangeArrowheads="1"/>
            </p:cNvSpPr>
            <p:nvPr/>
          </p:nvSpPr>
          <p:spPr bwMode="auto">
            <a:xfrm>
              <a:off x="5584825" y="5419725"/>
              <a:ext cx="831850" cy="168275"/>
            </a:xfrm>
            <a:prstGeom prst="rect">
              <a:avLst/>
            </a:prstGeom>
            <a:noFill/>
            <a:ln w="9525">
              <a:noFill/>
              <a:miter lim="800000"/>
              <a:headEnd/>
              <a:tailEnd/>
            </a:ln>
          </p:spPr>
          <p:txBody>
            <a:bodyPr wrap="none" lIns="0" tIns="0" rIns="0" bIns="0">
              <a:spAutoFit/>
            </a:bodyPr>
            <a:lstStyle/>
            <a:p>
              <a:r>
                <a:rPr lang="de-CH" sz="1100">
                  <a:solidFill>
                    <a:srgbClr val="000000"/>
                  </a:solidFill>
                  <a:latin typeface="Akzidenz Grotesk Light"/>
                </a:rPr>
                <a:t>Subordinated</a:t>
              </a:r>
              <a:endParaRPr lang="de-CH"/>
            </a:p>
          </p:txBody>
        </p:sp>
        <p:sp>
          <p:nvSpPr>
            <p:cNvPr id="204" name="Rectangle 53"/>
            <p:cNvSpPr>
              <a:spLocks noChangeArrowheads="1"/>
            </p:cNvSpPr>
            <p:nvPr/>
          </p:nvSpPr>
          <p:spPr bwMode="auto">
            <a:xfrm>
              <a:off x="6788150" y="5419725"/>
              <a:ext cx="381000" cy="168275"/>
            </a:xfrm>
            <a:prstGeom prst="rect">
              <a:avLst/>
            </a:prstGeom>
            <a:noFill/>
            <a:ln w="9525">
              <a:noFill/>
              <a:miter lim="800000"/>
              <a:headEnd/>
              <a:tailEnd/>
            </a:ln>
          </p:spPr>
          <p:txBody>
            <a:bodyPr wrap="none" lIns="0" tIns="0" rIns="0" bIns="0">
              <a:spAutoFit/>
            </a:bodyPr>
            <a:lstStyle/>
            <a:p>
              <a:r>
                <a:rPr lang="de-CH" sz="1100">
                  <a:solidFill>
                    <a:srgbClr val="000000"/>
                  </a:solidFill>
                  <a:latin typeface="Akzidenz Grotesk Light"/>
                </a:rPr>
                <a:t>Junior</a:t>
              </a:r>
              <a:endParaRPr lang="de-CH"/>
            </a:p>
          </p:txBody>
        </p:sp>
        <p:sp>
          <p:nvSpPr>
            <p:cNvPr id="205" name="Rectangle 54"/>
            <p:cNvSpPr>
              <a:spLocks noChangeArrowheads="1"/>
            </p:cNvSpPr>
            <p:nvPr/>
          </p:nvSpPr>
          <p:spPr bwMode="auto">
            <a:xfrm>
              <a:off x="6591300" y="5616575"/>
              <a:ext cx="831850" cy="168275"/>
            </a:xfrm>
            <a:prstGeom prst="rect">
              <a:avLst/>
            </a:prstGeom>
            <a:noFill/>
            <a:ln w="9525">
              <a:noFill/>
              <a:miter lim="800000"/>
              <a:headEnd/>
              <a:tailEnd/>
            </a:ln>
          </p:spPr>
          <p:txBody>
            <a:bodyPr wrap="none" lIns="0" tIns="0" rIns="0" bIns="0">
              <a:spAutoFit/>
            </a:bodyPr>
            <a:lstStyle/>
            <a:p>
              <a:r>
                <a:rPr lang="de-CH" sz="1100">
                  <a:solidFill>
                    <a:srgbClr val="000000"/>
                  </a:solidFill>
                  <a:latin typeface="Akzidenz Grotesk Light"/>
                </a:rPr>
                <a:t>Subordinated</a:t>
              </a:r>
              <a:endParaRPr lang="de-CH"/>
            </a:p>
          </p:txBody>
        </p:sp>
        <p:sp>
          <p:nvSpPr>
            <p:cNvPr id="206" name="Text Box 4"/>
            <p:cNvSpPr txBox="1">
              <a:spLocks noChangeArrowheads="1"/>
            </p:cNvSpPr>
            <p:nvPr/>
          </p:nvSpPr>
          <p:spPr bwMode="auto">
            <a:xfrm>
              <a:off x="6399912" y="2123890"/>
              <a:ext cx="1043876" cy="230832"/>
            </a:xfrm>
            <a:prstGeom prst="rect">
              <a:avLst/>
            </a:prstGeom>
            <a:noFill/>
            <a:ln w="9525">
              <a:noFill/>
              <a:miter lim="800000"/>
              <a:headEnd/>
              <a:tailEnd/>
            </a:ln>
          </p:spPr>
          <p:txBody>
            <a:bodyPr wrap="none">
              <a:spAutoFit/>
            </a:bodyPr>
            <a:lstStyle/>
            <a:p>
              <a:r>
                <a:rPr lang="de-CH" sz="900" dirty="0">
                  <a:latin typeface="Akzidenz Grotesk Roman"/>
                </a:rPr>
                <a:t>Source: </a:t>
              </a:r>
              <a:r>
                <a:rPr lang="de-CH" sz="900" dirty="0" err="1">
                  <a:latin typeface="Akzidenz Grotesk Roman"/>
                </a:rPr>
                <a:t>Moody‘s</a:t>
              </a:r>
              <a:endParaRPr lang="de-CH" sz="900" dirty="0">
                <a:latin typeface="Akzidenz Grotesk Roman"/>
              </a:endParaRPr>
            </a:p>
          </p:txBody>
        </p:sp>
        <p:sp>
          <p:nvSpPr>
            <p:cNvPr id="207" name="Textfeld 206"/>
            <p:cNvSpPr txBox="1"/>
            <p:nvPr/>
          </p:nvSpPr>
          <p:spPr>
            <a:xfrm>
              <a:off x="942181" y="1387088"/>
              <a:ext cx="3959225" cy="276999"/>
            </a:xfrm>
            <a:prstGeom prst="rect">
              <a:avLst/>
            </a:prstGeom>
            <a:noFill/>
          </p:spPr>
          <p:txBody>
            <a:bodyPr wrap="square" rtlCol="0">
              <a:spAutoFit/>
            </a:bodyPr>
            <a:lstStyle/>
            <a:p>
              <a:r>
                <a:rPr lang="de-CH" sz="1200" dirty="0" err="1">
                  <a:latin typeface="+mn-lt"/>
                </a:rPr>
                <a:t>Recovery</a:t>
              </a:r>
              <a:r>
                <a:rPr lang="de-CH" sz="1200" dirty="0">
                  <a:latin typeface="+mn-lt"/>
                </a:rPr>
                <a:t> in </a:t>
              </a:r>
              <a:r>
                <a:rPr lang="de-CH" sz="1200" dirty="0" err="1">
                  <a:latin typeface="+mn-lt"/>
                </a:rPr>
                <a:t>case</a:t>
              </a:r>
              <a:r>
                <a:rPr lang="de-CH" sz="1200" dirty="0">
                  <a:latin typeface="+mn-lt"/>
                </a:rPr>
                <a:t> </a:t>
              </a:r>
              <a:r>
                <a:rPr lang="de-CH" sz="1200" dirty="0" err="1">
                  <a:latin typeface="+mn-lt"/>
                </a:rPr>
                <a:t>of</a:t>
              </a:r>
              <a:r>
                <a:rPr lang="de-CH" sz="1200" dirty="0">
                  <a:latin typeface="+mn-lt"/>
                </a:rPr>
                <a:t> </a:t>
              </a:r>
              <a:r>
                <a:rPr lang="de-CH" sz="1200" dirty="0" err="1">
                  <a:latin typeface="+mn-lt"/>
                </a:rPr>
                <a:t>default</a:t>
              </a:r>
              <a:endParaRPr lang="de-CH" sz="1200" dirty="0">
                <a:latin typeface="+mn-lt"/>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4E990-FE0A-47F6-A249-6709C92D5A1C}"/>
              </a:ext>
            </a:extLst>
          </p:cNvPr>
          <p:cNvSpPr>
            <a:spLocks noGrp="1"/>
          </p:cNvSpPr>
          <p:nvPr>
            <p:ph type="title"/>
          </p:nvPr>
        </p:nvSpPr>
        <p:spPr/>
        <p:txBody>
          <a:bodyPr/>
          <a:lstStyle/>
          <a:p>
            <a:r>
              <a:rPr lang="de-CH" dirty="0"/>
              <a:t>Welcome </a:t>
            </a:r>
            <a:r>
              <a:rPr lang="de-CH" dirty="0" err="1"/>
              <a:t>to</a:t>
            </a:r>
            <a:r>
              <a:rPr lang="de-CH" dirty="0"/>
              <a:t> </a:t>
            </a:r>
            <a:r>
              <a:rPr lang="de-CH" dirty="0" err="1"/>
              <a:t>the</a:t>
            </a:r>
            <a:r>
              <a:rPr lang="de-CH" dirty="0"/>
              <a:t> </a:t>
            </a:r>
            <a:r>
              <a:rPr lang="de-CH" dirty="0" err="1"/>
              <a:t>low</a:t>
            </a:r>
            <a:r>
              <a:rPr lang="de-CH" dirty="0"/>
              <a:t>-</a:t>
            </a:r>
            <a:r>
              <a:rPr lang="de-CH" dirty="0" err="1"/>
              <a:t>yield</a:t>
            </a:r>
            <a:r>
              <a:rPr lang="de-CH" dirty="0"/>
              <a:t>-environment</a:t>
            </a:r>
          </a:p>
        </p:txBody>
      </p:sp>
      <p:pic>
        <p:nvPicPr>
          <p:cNvPr id="4" name="Inhaltsplatzhalter 3">
            <a:extLst>
              <a:ext uri="{FF2B5EF4-FFF2-40B4-BE49-F238E27FC236}">
                <a16:creationId xmlns:a16="http://schemas.microsoft.com/office/drawing/2014/main" id="{E2BF6F34-B423-4002-9AFC-2796311DBDA8}"/>
              </a:ext>
            </a:extLst>
          </p:cNvPr>
          <p:cNvPicPr>
            <a:picLocks noGrp="1" noChangeAspect="1"/>
          </p:cNvPicPr>
          <p:nvPr>
            <p:ph idx="1"/>
          </p:nvPr>
        </p:nvPicPr>
        <p:blipFill>
          <a:blip r:embed="rId3"/>
          <a:stretch>
            <a:fillRect/>
          </a:stretch>
        </p:blipFill>
        <p:spPr>
          <a:xfrm>
            <a:off x="766711" y="1526253"/>
            <a:ext cx="6852164" cy="4294444"/>
          </a:xfrm>
          <a:prstGeom prst="rect">
            <a:avLst/>
          </a:prstGeom>
        </p:spPr>
      </p:pic>
    </p:spTree>
    <p:extLst>
      <p:ext uri="{BB962C8B-B14F-4D97-AF65-F5344CB8AC3E}">
        <p14:creationId xmlns:p14="http://schemas.microsoft.com/office/powerpoint/2010/main" val="28747976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Credit losses can be of going concern</a:t>
            </a:r>
          </a:p>
        </p:txBody>
      </p:sp>
      <p:pic>
        <p:nvPicPr>
          <p:cNvPr id="1707010" name="Picture 2" descr="http://raygano.com/wp-content/uploads/2016/05/bank-of-cyprus-bail-ou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9479" y="2574236"/>
            <a:ext cx="3975251" cy="3011554"/>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sp>
        <p:nvSpPr>
          <p:cNvPr id="3" name="Rechteck 2"/>
          <p:cNvSpPr/>
          <p:nvPr/>
        </p:nvSpPr>
        <p:spPr>
          <a:xfrm>
            <a:off x="2814762" y="5446643"/>
            <a:ext cx="1908312" cy="2941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Equity (CET1)</a:t>
            </a:r>
          </a:p>
        </p:txBody>
      </p:sp>
      <p:sp>
        <p:nvSpPr>
          <p:cNvPr id="5" name="Rechteck 4"/>
          <p:cNvSpPr/>
          <p:nvPr/>
        </p:nvSpPr>
        <p:spPr>
          <a:xfrm>
            <a:off x="2814762" y="5152445"/>
            <a:ext cx="1908312" cy="2789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Add.T1 Capital</a:t>
            </a:r>
          </a:p>
        </p:txBody>
      </p:sp>
      <p:sp>
        <p:nvSpPr>
          <p:cNvPr id="6" name="Rechteck 5"/>
          <p:cNvSpPr/>
          <p:nvPr/>
        </p:nvSpPr>
        <p:spPr>
          <a:xfrm>
            <a:off x="2814762" y="4787345"/>
            <a:ext cx="1908312" cy="3432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T2 Capital</a:t>
            </a:r>
          </a:p>
        </p:txBody>
      </p:sp>
      <p:cxnSp>
        <p:nvCxnSpPr>
          <p:cNvPr id="7" name="Gerade Verbindung 6"/>
          <p:cNvCxnSpPr/>
          <p:nvPr/>
        </p:nvCxnSpPr>
        <p:spPr>
          <a:xfrm flipH="1">
            <a:off x="2631882" y="2049448"/>
            <a:ext cx="39756" cy="36913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a:off x="564543" y="2282028"/>
            <a:ext cx="41664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453224" y="1967947"/>
            <a:ext cx="2059388" cy="307777"/>
          </a:xfrm>
          <a:prstGeom prst="rect">
            <a:avLst/>
          </a:prstGeom>
          <a:noFill/>
        </p:spPr>
        <p:txBody>
          <a:bodyPr wrap="square" rtlCol="0">
            <a:spAutoFit/>
          </a:bodyPr>
          <a:lstStyle/>
          <a:p>
            <a:r>
              <a:rPr lang="de-CH" sz="1400" dirty="0">
                <a:latin typeface="+mn-lt"/>
              </a:rPr>
              <a:t>Assets</a:t>
            </a:r>
          </a:p>
        </p:txBody>
      </p:sp>
      <p:sp>
        <p:nvSpPr>
          <p:cNvPr id="12" name="Textfeld 11"/>
          <p:cNvSpPr txBox="1"/>
          <p:nvPr/>
        </p:nvSpPr>
        <p:spPr>
          <a:xfrm>
            <a:off x="2744525" y="1967947"/>
            <a:ext cx="2059388" cy="307777"/>
          </a:xfrm>
          <a:prstGeom prst="rect">
            <a:avLst/>
          </a:prstGeom>
          <a:noFill/>
        </p:spPr>
        <p:txBody>
          <a:bodyPr wrap="square" rtlCol="0">
            <a:spAutoFit/>
          </a:bodyPr>
          <a:lstStyle/>
          <a:p>
            <a:pPr algn="r"/>
            <a:r>
              <a:rPr lang="de-CH" sz="1400" dirty="0" err="1">
                <a:latin typeface="+mn-lt"/>
              </a:rPr>
              <a:t>Liabilities</a:t>
            </a:r>
            <a:endParaRPr lang="de-CH" sz="1400" dirty="0">
              <a:latin typeface="+mn-lt"/>
            </a:endParaRPr>
          </a:p>
        </p:txBody>
      </p:sp>
      <p:sp>
        <p:nvSpPr>
          <p:cNvPr id="17" name="Rechteck 16"/>
          <p:cNvSpPr/>
          <p:nvPr/>
        </p:nvSpPr>
        <p:spPr>
          <a:xfrm>
            <a:off x="2814762" y="3474720"/>
            <a:ext cx="1908312" cy="1278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Senior </a:t>
            </a:r>
            <a:r>
              <a:rPr lang="de-CH" sz="1200" dirty="0" err="1"/>
              <a:t>Debt</a:t>
            </a:r>
            <a:endParaRPr lang="de-CH" sz="1200" dirty="0"/>
          </a:p>
        </p:txBody>
      </p:sp>
      <p:sp>
        <p:nvSpPr>
          <p:cNvPr id="18" name="Rechteck 17"/>
          <p:cNvSpPr/>
          <p:nvPr/>
        </p:nvSpPr>
        <p:spPr>
          <a:xfrm>
            <a:off x="2814762" y="2372807"/>
            <a:ext cx="1908312" cy="10621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err="1"/>
              <a:t>Deposits</a:t>
            </a:r>
            <a:endParaRPr lang="de-CH" sz="1200" dirty="0"/>
          </a:p>
        </p:txBody>
      </p:sp>
      <p:sp>
        <p:nvSpPr>
          <p:cNvPr id="19" name="Rechteck 18"/>
          <p:cNvSpPr/>
          <p:nvPr/>
        </p:nvSpPr>
        <p:spPr>
          <a:xfrm>
            <a:off x="564543" y="2372808"/>
            <a:ext cx="1908312" cy="2414537"/>
          </a:xfrm>
          <a:prstGeom prst="rect">
            <a:avLst/>
          </a:prstGeom>
          <a:gradFill flip="none" rotWithShape="1">
            <a:gsLst>
              <a:gs pos="0">
                <a:srgbClr val="FF0000"/>
              </a:gs>
              <a:gs pos="0">
                <a:srgbClr val="00B050"/>
              </a:gs>
              <a:gs pos="13000">
                <a:srgbClr val="00B050"/>
              </a:gs>
              <a:gs pos="53000">
                <a:srgbClr val="FF0000"/>
              </a:gs>
              <a:gs pos="68000">
                <a:srgbClr val="FF0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Safe Assets</a:t>
            </a:r>
          </a:p>
          <a:p>
            <a:pPr algn="ctr"/>
            <a:endParaRPr lang="de-CH" sz="1200" dirty="0"/>
          </a:p>
          <a:p>
            <a:pPr algn="ctr"/>
            <a:endParaRPr lang="de-CH" sz="1200" dirty="0"/>
          </a:p>
          <a:p>
            <a:pPr algn="ctr"/>
            <a:endParaRPr lang="de-CH" sz="1200" dirty="0"/>
          </a:p>
          <a:p>
            <a:pPr algn="ctr"/>
            <a:endParaRPr lang="de-CH" sz="1200" dirty="0"/>
          </a:p>
          <a:p>
            <a:pPr algn="ctr"/>
            <a:endParaRPr lang="de-CH" sz="1200" dirty="0"/>
          </a:p>
          <a:p>
            <a:pPr algn="ctr"/>
            <a:endParaRPr lang="de-CH" sz="1200" dirty="0"/>
          </a:p>
          <a:p>
            <a:pPr algn="ctr"/>
            <a:endParaRPr lang="de-CH" sz="1200" dirty="0"/>
          </a:p>
          <a:p>
            <a:pPr algn="ctr"/>
            <a:endParaRPr lang="de-CH" sz="1200" dirty="0"/>
          </a:p>
          <a:p>
            <a:pPr algn="ctr"/>
            <a:endParaRPr lang="de-CH" sz="1200" dirty="0"/>
          </a:p>
          <a:p>
            <a:pPr algn="ctr"/>
            <a:endParaRPr lang="de-CH" sz="1200" dirty="0"/>
          </a:p>
          <a:p>
            <a:pPr algn="ctr"/>
            <a:r>
              <a:rPr lang="de-CH" sz="1200" dirty="0" err="1"/>
              <a:t>Risky</a:t>
            </a:r>
            <a:r>
              <a:rPr lang="de-CH" sz="1200" dirty="0"/>
              <a:t> Assets</a:t>
            </a:r>
          </a:p>
        </p:txBody>
      </p:sp>
      <p:sp>
        <p:nvSpPr>
          <p:cNvPr id="16" name="Rechteck 15"/>
          <p:cNvSpPr/>
          <p:nvPr/>
        </p:nvSpPr>
        <p:spPr>
          <a:xfrm>
            <a:off x="564543" y="5431402"/>
            <a:ext cx="1908312" cy="3094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Freihandform 20"/>
          <p:cNvSpPr/>
          <p:nvPr/>
        </p:nvSpPr>
        <p:spPr>
          <a:xfrm>
            <a:off x="7704816" y="3140763"/>
            <a:ext cx="373711" cy="104187"/>
          </a:xfrm>
          <a:custGeom>
            <a:avLst/>
            <a:gdLst>
              <a:gd name="connsiteX0" fmla="*/ 0 w 373711"/>
              <a:gd name="connsiteY0" fmla="*/ 0 h 104187"/>
              <a:gd name="connsiteX1" fmla="*/ 103367 w 373711"/>
              <a:gd name="connsiteY1" fmla="*/ 23854 h 104187"/>
              <a:gd name="connsiteX2" fmla="*/ 190831 w 373711"/>
              <a:gd name="connsiteY2" fmla="*/ 63611 h 104187"/>
              <a:gd name="connsiteX3" fmla="*/ 254441 w 373711"/>
              <a:gd name="connsiteY3" fmla="*/ 79513 h 104187"/>
              <a:gd name="connsiteX4" fmla="*/ 294198 w 373711"/>
              <a:gd name="connsiteY4" fmla="*/ 95416 h 104187"/>
              <a:gd name="connsiteX5" fmla="*/ 318052 w 373711"/>
              <a:gd name="connsiteY5" fmla="*/ 103367 h 104187"/>
              <a:gd name="connsiteX6" fmla="*/ 373711 w 373711"/>
              <a:gd name="connsiteY6" fmla="*/ 103367 h 104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711" h="104187">
                <a:moveTo>
                  <a:pt x="0" y="0"/>
                </a:moveTo>
                <a:cubicBezTo>
                  <a:pt x="39756" y="6627"/>
                  <a:pt x="64502" y="8906"/>
                  <a:pt x="103367" y="23854"/>
                </a:cubicBezTo>
                <a:cubicBezTo>
                  <a:pt x="170438" y="49650"/>
                  <a:pt x="129271" y="44669"/>
                  <a:pt x="190831" y="63611"/>
                </a:cubicBezTo>
                <a:cubicBezTo>
                  <a:pt x="211720" y="70039"/>
                  <a:pt x="233552" y="73086"/>
                  <a:pt x="254441" y="79513"/>
                </a:cubicBezTo>
                <a:cubicBezTo>
                  <a:pt x="268083" y="83711"/>
                  <a:pt x="280834" y="90404"/>
                  <a:pt x="294198" y="95416"/>
                </a:cubicBezTo>
                <a:cubicBezTo>
                  <a:pt x="302046" y="98359"/>
                  <a:pt x="309712" y="102533"/>
                  <a:pt x="318052" y="103367"/>
                </a:cubicBezTo>
                <a:cubicBezTo>
                  <a:pt x="336513" y="105213"/>
                  <a:pt x="355158" y="103367"/>
                  <a:pt x="373711" y="103367"/>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 name="Textfeld 21"/>
          <p:cNvSpPr txBox="1"/>
          <p:nvPr/>
        </p:nvSpPr>
        <p:spPr>
          <a:xfrm>
            <a:off x="8022870" y="3004878"/>
            <a:ext cx="385638" cy="384721"/>
          </a:xfrm>
          <a:prstGeom prst="rect">
            <a:avLst/>
          </a:prstGeom>
          <a:noFill/>
        </p:spPr>
        <p:txBody>
          <a:bodyPr wrap="square" rtlCol="0">
            <a:spAutoFit/>
          </a:bodyPr>
          <a:lstStyle/>
          <a:p>
            <a:r>
              <a:rPr lang="de-CH" b="1" dirty="0">
                <a:solidFill>
                  <a:srgbClr val="FF0000"/>
                </a:solidFill>
                <a:latin typeface="Mistral" panose="03090702030407020403" pitchFamily="66" charset="0"/>
              </a:rPr>
              <a:t>IN</a:t>
            </a:r>
          </a:p>
        </p:txBody>
      </p:sp>
      <p:sp>
        <p:nvSpPr>
          <p:cNvPr id="25" name="Rechteck 24"/>
          <p:cNvSpPr/>
          <p:nvPr/>
        </p:nvSpPr>
        <p:spPr>
          <a:xfrm>
            <a:off x="564543" y="4782707"/>
            <a:ext cx="1908312" cy="663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7070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79" y="1360073"/>
            <a:ext cx="4380768" cy="4380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eck 23"/>
          <p:cNvSpPr/>
          <p:nvPr/>
        </p:nvSpPr>
        <p:spPr>
          <a:xfrm>
            <a:off x="4487848" y="3450870"/>
            <a:ext cx="263718" cy="1302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8" name="Rechteck 27"/>
          <p:cNvSpPr/>
          <p:nvPr/>
        </p:nvSpPr>
        <p:spPr>
          <a:xfrm>
            <a:off x="4174435" y="4752885"/>
            <a:ext cx="561899" cy="399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73461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1600"/>
                                        <p:tgtEl>
                                          <p:spTgt spid="16"/>
                                        </p:tgtEl>
                                      </p:cBhvr>
                                    </p:animEffect>
                                    <p:set>
                                      <p:cBhvr>
                                        <p:cTn id="7" dur="1" fill="hold">
                                          <p:stCondLst>
                                            <p:cond delay="15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130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ntr" presetSubtype="0" fill="hold" nodeType="withEffect">
                                  <p:stCondLst>
                                    <p:cond delay="2200"/>
                                  </p:stCondLst>
                                  <p:childTnLst>
                                    <p:set>
                                      <p:cBhvr>
                                        <p:cTn id="12" dur="1" fill="hold">
                                          <p:stCondLst>
                                            <p:cond delay="0"/>
                                          </p:stCondLst>
                                        </p:cTn>
                                        <p:tgtEl>
                                          <p:spTgt spid="1707011"/>
                                        </p:tgtEl>
                                        <p:attrNameLst>
                                          <p:attrName>style.visibility</p:attrName>
                                        </p:attrNameLst>
                                      </p:cBhvr>
                                      <p:to>
                                        <p:strVal val="visible"/>
                                      </p:to>
                                    </p:set>
                                    <p:animEffect transition="in" filter="fade">
                                      <p:cBhvr>
                                        <p:cTn id="13" dur="500"/>
                                        <p:tgtEl>
                                          <p:spTgt spid="17070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1707011"/>
                                        </p:tgtEl>
                                        <p:attrNameLst>
                                          <p:attrName>ppt_x</p:attrName>
                                        </p:attrNameLst>
                                      </p:cBhvr>
                                      <p:tavLst>
                                        <p:tav tm="0">
                                          <p:val>
                                            <p:strVal val="ppt_x"/>
                                          </p:val>
                                        </p:tav>
                                        <p:tav tm="100000">
                                          <p:val>
                                            <p:strVal val="ppt_x"/>
                                          </p:val>
                                        </p:tav>
                                      </p:tavLst>
                                    </p:anim>
                                    <p:anim calcmode="lin" valueType="num">
                                      <p:cBhvr additive="base">
                                        <p:cTn id="18" dur="500"/>
                                        <p:tgtEl>
                                          <p:spTgt spid="1707011"/>
                                        </p:tgtEl>
                                        <p:attrNameLst>
                                          <p:attrName>ppt_y</p:attrName>
                                        </p:attrNameLst>
                                      </p:cBhvr>
                                      <p:tavLst>
                                        <p:tav tm="0">
                                          <p:val>
                                            <p:strVal val="ppt_y"/>
                                          </p:val>
                                        </p:tav>
                                        <p:tav tm="100000">
                                          <p:val>
                                            <p:strVal val="1+ppt_h/2"/>
                                          </p:val>
                                        </p:tav>
                                      </p:tavLst>
                                    </p:anim>
                                    <p:set>
                                      <p:cBhvr>
                                        <p:cTn id="19" dur="1" fill="hold">
                                          <p:stCondLst>
                                            <p:cond delay="499"/>
                                          </p:stCondLst>
                                        </p:cTn>
                                        <p:tgtEl>
                                          <p:spTgt spid="170701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grpId="0" nodeType="clickEffect">
                                  <p:stCondLst>
                                    <p:cond delay="0"/>
                                  </p:stCondLst>
                                  <p:childTnLst>
                                    <p:animEffect transition="out" filter="wipe(down)">
                                      <p:cBhvr>
                                        <p:cTn id="23" dur="2000"/>
                                        <p:tgtEl>
                                          <p:spTgt spid="25"/>
                                        </p:tgtEl>
                                      </p:cBhvr>
                                    </p:animEffect>
                                    <p:set>
                                      <p:cBhvr>
                                        <p:cTn id="24" dur="1" fill="hold">
                                          <p:stCondLst>
                                            <p:cond delay="1999"/>
                                          </p:stCondLst>
                                        </p:cTn>
                                        <p:tgtEl>
                                          <p:spTgt spid="25"/>
                                        </p:tgtEl>
                                        <p:attrNameLst>
                                          <p:attrName>style.visibility</p:attrName>
                                        </p:attrNameLst>
                                      </p:cBhvr>
                                      <p:to>
                                        <p:strVal val="hidden"/>
                                      </p:to>
                                    </p:set>
                                  </p:childTnLst>
                                </p:cTn>
                              </p:par>
                              <p:par>
                                <p:cTn id="25" presetID="22" presetClass="exit" presetSubtype="2" fill="hold" grpId="0" nodeType="withEffect">
                                  <p:stCondLst>
                                    <p:cond delay="0"/>
                                  </p:stCondLst>
                                  <p:childTnLst>
                                    <p:animEffect transition="out" filter="wipe(right)">
                                      <p:cBhvr>
                                        <p:cTn id="26" dur="1000"/>
                                        <p:tgtEl>
                                          <p:spTgt spid="5"/>
                                        </p:tgtEl>
                                      </p:cBhvr>
                                    </p:animEffect>
                                    <p:set>
                                      <p:cBhvr>
                                        <p:cTn id="27" dur="1" fill="hold">
                                          <p:stCondLst>
                                            <p:cond delay="999"/>
                                          </p:stCondLst>
                                        </p:cTn>
                                        <p:tgtEl>
                                          <p:spTgt spid="5"/>
                                        </p:tgtEl>
                                        <p:attrNameLst>
                                          <p:attrName>style.visibility</p:attrName>
                                        </p:attrNameLst>
                                      </p:cBhvr>
                                      <p:to>
                                        <p:strVal val="hidden"/>
                                      </p:to>
                                    </p:set>
                                  </p:childTnLst>
                                </p:cTn>
                              </p:par>
                              <p:par>
                                <p:cTn id="28" presetID="22" presetClass="entr" presetSubtype="2" fill="hold" grpId="0" nodeType="withEffect">
                                  <p:stCondLst>
                                    <p:cond delay="500"/>
                                  </p:stCondLst>
                                  <p:childTnLst>
                                    <p:set>
                                      <p:cBhvr>
                                        <p:cTn id="29" dur="1" fill="hold">
                                          <p:stCondLst>
                                            <p:cond delay="0"/>
                                          </p:stCondLst>
                                        </p:cTn>
                                        <p:tgtEl>
                                          <p:spTgt spid="28"/>
                                        </p:tgtEl>
                                        <p:attrNameLst>
                                          <p:attrName>style.visibility</p:attrName>
                                        </p:attrNameLst>
                                      </p:cBhvr>
                                      <p:to>
                                        <p:strVal val="visible"/>
                                      </p:to>
                                    </p:set>
                                    <p:animEffect transition="in" filter="wipe(right)">
                                      <p:cBhvr>
                                        <p:cTn id="30" dur="1500"/>
                                        <p:tgtEl>
                                          <p:spTgt spid="28"/>
                                        </p:tgtEl>
                                      </p:cBhvr>
                                    </p:animEffect>
                                  </p:childTnLst>
                                </p:cTn>
                              </p:par>
                              <p:par>
                                <p:cTn id="31" presetID="22" presetClass="entr" presetSubtype="2" fill="hold" grpId="0" nodeType="withEffect">
                                  <p:stCondLst>
                                    <p:cond delay="400"/>
                                  </p:stCondLst>
                                  <p:childTnLst>
                                    <p:set>
                                      <p:cBhvr>
                                        <p:cTn id="32" dur="1" fill="hold">
                                          <p:stCondLst>
                                            <p:cond delay="0"/>
                                          </p:stCondLst>
                                        </p:cTn>
                                        <p:tgtEl>
                                          <p:spTgt spid="24"/>
                                        </p:tgtEl>
                                        <p:attrNameLst>
                                          <p:attrName>style.visibility</p:attrName>
                                        </p:attrNameLst>
                                      </p:cBhvr>
                                      <p:to>
                                        <p:strVal val="visible"/>
                                      </p:to>
                                    </p:set>
                                    <p:animEffect transition="in" filter="wipe(right)">
                                      <p:cBhvr>
                                        <p:cTn id="33" dur="16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707010"/>
                                        </p:tgtEl>
                                        <p:attrNameLst>
                                          <p:attrName>style.visibility</p:attrName>
                                        </p:attrNameLst>
                                      </p:cBhvr>
                                      <p:to>
                                        <p:strVal val="visible"/>
                                      </p:to>
                                    </p:set>
                                    <p:anim calcmode="lin" valueType="num">
                                      <p:cBhvr>
                                        <p:cTn id="38" dur="1000" fill="hold"/>
                                        <p:tgtEl>
                                          <p:spTgt spid="1707010"/>
                                        </p:tgtEl>
                                        <p:attrNameLst>
                                          <p:attrName>ppt_w</p:attrName>
                                        </p:attrNameLst>
                                      </p:cBhvr>
                                      <p:tavLst>
                                        <p:tav tm="0">
                                          <p:val>
                                            <p:fltVal val="0"/>
                                          </p:val>
                                        </p:tav>
                                        <p:tav tm="100000">
                                          <p:val>
                                            <p:strVal val="#ppt_w"/>
                                          </p:val>
                                        </p:tav>
                                      </p:tavLst>
                                    </p:anim>
                                    <p:anim calcmode="lin" valueType="num">
                                      <p:cBhvr>
                                        <p:cTn id="39" dur="1000" fill="hold"/>
                                        <p:tgtEl>
                                          <p:spTgt spid="1707010"/>
                                        </p:tgtEl>
                                        <p:attrNameLst>
                                          <p:attrName>ppt_h</p:attrName>
                                        </p:attrNameLst>
                                      </p:cBhvr>
                                      <p:tavLst>
                                        <p:tav tm="0">
                                          <p:val>
                                            <p:fltVal val="0"/>
                                          </p:val>
                                        </p:tav>
                                        <p:tav tm="100000">
                                          <p:val>
                                            <p:strVal val="#ppt_h"/>
                                          </p:val>
                                        </p:tav>
                                      </p:tavLst>
                                    </p:anim>
                                    <p:anim calcmode="lin" valueType="num">
                                      <p:cBhvr>
                                        <p:cTn id="40" dur="1000" fill="hold"/>
                                        <p:tgtEl>
                                          <p:spTgt spid="1707010"/>
                                        </p:tgtEl>
                                        <p:attrNameLst>
                                          <p:attrName>style.rotation</p:attrName>
                                        </p:attrNameLst>
                                      </p:cBhvr>
                                      <p:tavLst>
                                        <p:tav tm="0">
                                          <p:val>
                                            <p:fltVal val="90"/>
                                          </p:val>
                                        </p:tav>
                                        <p:tav tm="100000">
                                          <p:val>
                                            <p:fltVal val="0"/>
                                          </p:val>
                                        </p:tav>
                                      </p:tavLst>
                                    </p:anim>
                                    <p:animEffect transition="in" filter="fade">
                                      <p:cBhvr>
                                        <p:cTn id="41" dur="1000"/>
                                        <p:tgtEl>
                                          <p:spTgt spid="17070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par>
                                <p:cTn id="47" presetID="22" presetClass="entr" presetSubtype="8" fill="hold" grpId="0" nodeType="withEffect">
                                  <p:stCondLst>
                                    <p:cond delay="40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6" grpId="0" animBg="1"/>
      <p:bldP spid="21" grpId="0" animBg="1"/>
      <p:bldP spid="22" grpId="0"/>
      <p:bldP spid="25" grpId="0" animBg="1"/>
      <p:bldP spid="24" grpId="0" animBg="1"/>
      <p:bldP spid="2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6897" name="Rectangle 2"/>
          <p:cNvSpPr>
            <a:spLocks noGrp="1" noChangeArrowheads="1"/>
          </p:cNvSpPr>
          <p:nvPr>
            <p:ph type="title"/>
          </p:nvPr>
        </p:nvSpPr>
        <p:spPr/>
        <p:txBody>
          <a:bodyPr/>
          <a:lstStyle/>
          <a:p>
            <a:r>
              <a:rPr lang="de-CH" dirty="0"/>
              <a:t>Ratings </a:t>
            </a:r>
            <a:r>
              <a:rPr lang="de-CH" dirty="0" err="1"/>
              <a:t>agencies</a:t>
            </a:r>
            <a:r>
              <a:rPr lang="de-CH" dirty="0"/>
              <a:t> </a:t>
            </a:r>
            <a:r>
              <a:rPr lang="de-CH" dirty="0" err="1"/>
              <a:t>produce</a:t>
            </a:r>
            <a:r>
              <a:rPr lang="de-CH" dirty="0"/>
              <a:t> </a:t>
            </a:r>
            <a:r>
              <a:rPr lang="de-CH" dirty="0" err="1"/>
              <a:t>estimates</a:t>
            </a:r>
            <a:r>
              <a:rPr lang="de-CH" dirty="0"/>
              <a:t> </a:t>
            </a:r>
            <a:r>
              <a:rPr lang="de-CH" dirty="0" err="1"/>
              <a:t>of</a:t>
            </a:r>
            <a:r>
              <a:rPr lang="de-CH" dirty="0"/>
              <a:t> </a:t>
            </a:r>
            <a:r>
              <a:rPr lang="de-CH" dirty="0" err="1"/>
              <a:t>default</a:t>
            </a:r>
            <a:r>
              <a:rPr lang="de-CH" dirty="0"/>
              <a:t> </a:t>
            </a:r>
            <a:r>
              <a:rPr lang="de-CH" dirty="0" err="1"/>
              <a:t>risk</a:t>
            </a:r>
            <a:endParaRPr lang="de-CH" dirty="0"/>
          </a:p>
        </p:txBody>
      </p:sp>
      <p:graphicFrame>
        <p:nvGraphicFramePr>
          <p:cNvPr id="1614851" name="Group 3"/>
          <p:cNvGraphicFramePr>
            <a:graphicFrameLocks noGrp="1"/>
          </p:cNvGraphicFramePr>
          <p:nvPr>
            <p:ph idx="1"/>
            <p:extLst>
              <p:ext uri="{D42A27DB-BD31-4B8C-83A1-F6EECF244321}">
                <p14:modId xmlns:p14="http://schemas.microsoft.com/office/powerpoint/2010/main" val="2348973259"/>
              </p:ext>
            </p:extLst>
          </p:nvPr>
        </p:nvGraphicFramePr>
        <p:xfrm>
          <a:off x="647700" y="1114425"/>
          <a:ext cx="8169276" cy="4663440"/>
        </p:xfrm>
        <a:graphic>
          <a:graphicData uri="http://schemas.openxmlformats.org/drawingml/2006/table">
            <a:tbl>
              <a:tblPr/>
              <a:tblGrid>
                <a:gridCol w="2255121">
                  <a:extLst>
                    <a:ext uri="{9D8B030D-6E8A-4147-A177-3AD203B41FA5}">
                      <a16:colId xmlns:a16="http://schemas.microsoft.com/office/drawing/2014/main" val="20000"/>
                    </a:ext>
                  </a:extLst>
                </a:gridCol>
                <a:gridCol w="2008617">
                  <a:extLst>
                    <a:ext uri="{9D8B030D-6E8A-4147-A177-3AD203B41FA5}">
                      <a16:colId xmlns:a16="http://schemas.microsoft.com/office/drawing/2014/main" val="20001"/>
                    </a:ext>
                  </a:extLst>
                </a:gridCol>
                <a:gridCol w="1952769">
                  <a:extLst>
                    <a:ext uri="{9D8B030D-6E8A-4147-A177-3AD203B41FA5}">
                      <a16:colId xmlns:a16="http://schemas.microsoft.com/office/drawing/2014/main" val="20002"/>
                    </a:ext>
                  </a:extLst>
                </a:gridCol>
                <a:gridCol w="1952769">
                  <a:extLst>
                    <a:ext uri="{9D8B030D-6E8A-4147-A177-3AD203B41FA5}">
                      <a16:colId xmlns:a16="http://schemas.microsoft.com/office/drawing/2014/main" val="20003"/>
                    </a:ext>
                  </a:extLst>
                </a:gridCol>
              </a:tblGrid>
              <a:tr h="1555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err="1">
                          <a:ln>
                            <a:noFill/>
                          </a:ln>
                          <a:solidFill>
                            <a:schemeClr val="bg1"/>
                          </a:solidFill>
                          <a:effectLst/>
                          <a:latin typeface="Verdana" pitchFamily="34" charset="0"/>
                        </a:rPr>
                        <a:t>Moody's</a:t>
                      </a:r>
                      <a:endParaRPr kumimoji="0" lang="de-CH" sz="1200" b="0" i="0" u="none" strike="noStrike" cap="none" normalizeH="0" baseline="0" dirty="0">
                        <a:ln>
                          <a:noFill/>
                        </a:ln>
                        <a:solidFill>
                          <a:schemeClr val="bg1"/>
                        </a:solidFill>
                        <a:effectLst/>
                        <a:latin typeface="Verdana" pitchFamily="34" charset="0"/>
                      </a:endParaRPr>
                    </a:p>
                  </a:txBody>
                  <a:tcPr marL="110927" marR="110927" horzOverflow="overflow">
                    <a:lnL cap="flat">
                      <a:noFill/>
                    </a:lnL>
                    <a:lnR>
                      <a:noFill/>
                    </a:lnR>
                    <a:lnT cap="flat">
                      <a:noFill/>
                    </a:lnT>
                    <a:lnB>
                      <a:noFill/>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a:ln>
                            <a:noFill/>
                          </a:ln>
                          <a:solidFill>
                            <a:schemeClr val="bg1"/>
                          </a:solidFill>
                          <a:effectLst/>
                          <a:latin typeface="Verdana" pitchFamily="34" charset="0"/>
                        </a:rPr>
                        <a:t>S&amp;P</a:t>
                      </a:r>
                    </a:p>
                  </a:txBody>
                  <a:tcPr marL="110927" marR="110927" horzOverflow="overflow">
                    <a:lnL>
                      <a:noFill/>
                    </a:lnL>
                    <a:lnR>
                      <a:noFill/>
                    </a:lnR>
                    <a:lnT cap="flat">
                      <a:noFill/>
                    </a:lnT>
                    <a:lnB>
                      <a:noFill/>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a:ln>
                            <a:noFill/>
                          </a:ln>
                          <a:solidFill>
                            <a:schemeClr val="bg1"/>
                          </a:solidFill>
                          <a:effectLst/>
                          <a:latin typeface="Verdana" pitchFamily="34" charset="0"/>
                        </a:rPr>
                        <a:t>Fitch</a:t>
                      </a:r>
                    </a:p>
                  </a:txBody>
                  <a:tcPr marL="110927" marR="110927" horzOverflow="overflow">
                    <a:lnL>
                      <a:noFill/>
                    </a:lnL>
                    <a:lnR>
                      <a:noFill/>
                    </a:lnR>
                    <a:lnT cap="flat">
                      <a:noFill/>
                    </a:lnT>
                    <a:lnB>
                      <a:noFill/>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bg1"/>
                        </a:solidFill>
                        <a:effectLst/>
                        <a:latin typeface="Verdana" pitchFamily="34" charset="0"/>
                      </a:endParaRPr>
                    </a:p>
                  </a:txBody>
                  <a:tcPr marL="110927" marR="110927"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2381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Verdana" pitchFamily="34" charset="0"/>
                        </a:rPr>
                        <a:t>AAA</a:t>
                      </a:r>
                    </a:p>
                  </a:txBody>
                  <a:tcPr marL="110927" marR="110927" horzOverflow="overflow">
                    <a:lnL cap="flat">
                      <a:noFill/>
                    </a:lnL>
                    <a:lnR>
                      <a:noFill/>
                    </a:lnR>
                    <a:lnT>
                      <a:noFill/>
                    </a:lnT>
                    <a:lnB>
                      <a:noFill/>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Verdana" pitchFamily="34" charset="0"/>
                        </a:rPr>
                        <a:t>AAA</a:t>
                      </a:r>
                    </a:p>
                  </a:txBody>
                  <a:tcPr marL="110927" marR="110927" horzOverflow="overflow">
                    <a:lnL>
                      <a:noFill/>
                    </a:lnL>
                    <a:lnR>
                      <a:noFill/>
                    </a:lnR>
                    <a:lnT>
                      <a:noFill/>
                    </a:lnT>
                    <a:lnB>
                      <a:noFill/>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Verdana" pitchFamily="34" charset="0"/>
                        </a:rPr>
                        <a:t>AAA</a:t>
                      </a:r>
                    </a:p>
                  </a:txBody>
                  <a:tcPr marL="110927" marR="110927" horzOverflow="overflow">
                    <a:lnL>
                      <a:noFill/>
                    </a:lnL>
                    <a:lnR>
                      <a:noFill/>
                    </a:lnR>
                    <a:lnT>
                      <a:noFill/>
                    </a:lnT>
                    <a:lnB>
                      <a:noFill/>
                    </a:lnB>
                    <a:lnTlToBr>
                      <a:noFill/>
                    </a:lnTlToBr>
                    <a:lnBlToTr>
                      <a:noFill/>
                    </a:lnBlToTr>
                    <a:solidFill>
                      <a:schemeClr val="bg2"/>
                    </a:solidFill>
                  </a:tcPr>
                </a:tc>
                <a:tc rowSpan="4">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err="1">
                          <a:ln>
                            <a:noFill/>
                          </a:ln>
                          <a:solidFill>
                            <a:schemeClr val="bg1"/>
                          </a:solidFill>
                          <a:effectLst/>
                          <a:latin typeface="Verdana" pitchFamily="34" charset="0"/>
                        </a:rPr>
                        <a:t>Upper</a:t>
                      </a:r>
                      <a:r>
                        <a:rPr kumimoji="0" lang="de-CH" sz="1200" b="0" i="0" u="none" strike="noStrike" cap="none" normalizeH="0" baseline="0" dirty="0">
                          <a:ln>
                            <a:noFill/>
                          </a:ln>
                          <a:solidFill>
                            <a:schemeClr val="bg1"/>
                          </a:solidFill>
                          <a:effectLst/>
                          <a:latin typeface="Verdana" pitchFamily="34" charset="0"/>
                        </a:rPr>
                        <a:t> Investment Grade</a:t>
                      </a:r>
                    </a:p>
                  </a:txBody>
                  <a:tcPr marL="110927" marR="110927"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1"/>
                  </a:ext>
                </a:extLst>
              </a:tr>
              <a:tr h="2397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Verdana" pitchFamily="34" charset="0"/>
                        </a:rPr>
                        <a:t>Aa1</a:t>
                      </a:r>
                    </a:p>
                  </a:txBody>
                  <a:tcPr marL="110927" marR="110927" horzOverflow="overflow">
                    <a:lnL cap="flat">
                      <a:noFill/>
                    </a:lnL>
                    <a:lnR>
                      <a:noFill/>
                    </a:lnR>
                    <a:lnT>
                      <a:noFill/>
                    </a:lnT>
                    <a:lnB>
                      <a:noFill/>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Verdana" pitchFamily="34" charset="0"/>
                        </a:rPr>
                        <a:t>AA+</a:t>
                      </a:r>
                    </a:p>
                  </a:txBody>
                  <a:tcPr marL="110927" marR="110927" horzOverflow="overflow">
                    <a:lnL>
                      <a:noFill/>
                    </a:lnL>
                    <a:lnR>
                      <a:noFill/>
                    </a:lnR>
                    <a:lnT>
                      <a:noFill/>
                    </a:lnT>
                    <a:lnB>
                      <a:noFill/>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Verdana" pitchFamily="34" charset="0"/>
                        </a:rPr>
                        <a:t>AA+</a:t>
                      </a:r>
                    </a:p>
                  </a:txBody>
                  <a:tcPr marL="110927" marR="110927" horzOverflow="overflow">
                    <a:lnL>
                      <a:noFill/>
                    </a:lnL>
                    <a:lnR>
                      <a:noFill/>
                    </a:lnR>
                    <a:lnT>
                      <a:noFill/>
                    </a:lnT>
                    <a:lnB>
                      <a:noFill/>
                    </a:lnB>
                    <a:lnTlToBr>
                      <a:noFill/>
                    </a:lnTlToBr>
                    <a:lnBlToTr>
                      <a:noFill/>
                    </a:lnBlToTr>
                    <a:solidFill>
                      <a:schemeClr val="bg2"/>
                    </a:solidFill>
                  </a:tcPr>
                </a:tc>
                <a:tc vMerge="1">
                  <a:txBody>
                    <a:bodyPr/>
                    <a:lstStyle/>
                    <a:p>
                      <a:endParaRPr lang="de-DE"/>
                    </a:p>
                  </a:txBody>
                  <a:tcPr/>
                </a:tc>
                <a:extLst>
                  <a:ext uri="{0D108BD9-81ED-4DB2-BD59-A6C34878D82A}">
                    <a16:rowId xmlns:a16="http://schemas.microsoft.com/office/drawing/2014/main" val="10002"/>
                  </a:ext>
                </a:extLst>
              </a:tr>
              <a:tr h="2381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a:ln>
                            <a:noFill/>
                          </a:ln>
                          <a:solidFill>
                            <a:schemeClr val="tx1"/>
                          </a:solidFill>
                          <a:effectLst/>
                          <a:latin typeface="Verdana" pitchFamily="34" charset="0"/>
                        </a:rPr>
                        <a:t>Aa2</a:t>
                      </a:r>
                    </a:p>
                  </a:txBody>
                  <a:tcPr marL="110927" marR="110927" horzOverflow="overflow">
                    <a:lnL cap="flat">
                      <a:noFill/>
                    </a:lnL>
                    <a:lnR>
                      <a:noFill/>
                    </a:lnR>
                    <a:lnT>
                      <a:noFill/>
                    </a:lnT>
                    <a:lnB>
                      <a:noFill/>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Verdana" pitchFamily="34" charset="0"/>
                        </a:rPr>
                        <a:t>AA</a:t>
                      </a:r>
                    </a:p>
                  </a:txBody>
                  <a:tcPr marL="110927" marR="110927" horzOverflow="overflow">
                    <a:lnL>
                      <a:noFill/>
                    </a:lnL>
                    <a:lnR>
                      <a:noFill/>
                    </a:lnR>
                    <a:lnT>
                      <a:noFill/>
                    </a:lnT>
                    <a:lnB>
                      <a:noFill/>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Verdana" pitchFamily="34" charset="0"/>
                        </a:rPr>
                        <a:t>AA</a:t>
                      </a:r>
                    </a:p>
                  </a:txBody>
                  <a:tcPr marL="110927" marR="110927" horzOverflow="overflow">
                    <a:lnL>
                      <a:noFill/>
                    </a:lnL>
                    <a:lnR>
                      <a:noFill/>
                    </a:lnR>
                    <a:lnT>
                      <a:noFill/>
                    </a:lnT>
                    <a:lnB>
                      <a:noFill/>
                    </a:lnB>
                    <a:lnTlToBr>
                      <a:noFill/>
                    </a:lnTlToBr>
                    <a:lnBlToTr>
                      <a:noFill/>
                    </a:lnBlToTr>
                    <a:solidFill>
                      <a:schemeClr val="bg2"/>
                    </a:solidFill>
                  </a:tcPr>
                </a:tc>
                <a:tc vMerge="1">
                  <a:txBody>
                    <a:bodyPr/>
                    <a:lstStyle/>
                    <a:p>
                      <a:endParaRPr lang="de-DE"/>
                    </a:p>
                  </a:txBody>
                  <a:tcPr/>
                </a:tc>
                <a:extLst>
                  <a:ext uri="{0D108BD9-81ED-4DB2-BD59-A6C34878D82A}">
                    <a16:rowId xmlns:a16="http://schemas.microsoft.com/office/drawing/2014/main" val="10003"/>
                  </a:ext>
                </a:extLst>
              </a:tr>
              <a:tr h="2397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a:ln>
                            <a:noFill/>
                          </a:ln>
                          <a:solidFill>
                            <a:schemeClr val="tx1"/>
                          </a:solidFill>
                          <a:effectLst/>
                          <a:latin typeface="Verdana" pitchFamily="34" charset="0"/>
                        </a:rPr>
                        <a:t>Aa3</a:t>
                      </a:r>
                    </a:p>
                  </a:txBody>
                  <a:tcPr marL="110927" marR="110927"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a:ln>
                            <a:noFill/>
                          </a:ln>
                          <a:solidFill>
                            <a:schemeClr val="tx1"/>
                          </a:solidFill>
                          <a:effectLst/>
                          <a:latin typeface="Verdana" pitchFamily="34" charset="0"/>
                        </a:rPr>
                        <a:t>AA-</a:t>
                      </a:r>
                    </a:p>
                  </a:txBody>
                  <a:tcPr marL="110927" marR="110927"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Verdana" pitchFamily="34" charset="0"/>
                        </a:rPr>
                        <a:t>AA-</a:t>
                      </a:r>
                    </a:p>
                  </a:txBody>
                  <a:tcPr marL="110927" marR="110927"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vMerge="1">
                  <a:txBody>
                    <a:bodyPr/>
                    <a:lstStyle/>
                    <a:p>
                      <a:endParaRPr lang="de-DE"/>
                    </a:p>
                  </a:txBody>
                  <a:tcPr/>
                </a:tc>
                <a:extLst>
                  <a:ext uri="{0D108BD9-81ED-4DB2-BD59-A6C34878D82A}">
                    <a16:rowId xmlns:a16="http://schemas.microsoft.com/office/drawing/2014/main" val="10004"/>
                  </a:ext>
                </a:extLst>
              </a:tr>
              <a:tr h="2397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Verdana" pitchFamily="34" charset="0"/>
                        </a:rPr>
                        <a:t>A1</a:t>
                      </a:r>
                    </a:p>
                  </a:txBody>
                  <a:tcPr marL="110927" marR="110927"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a:ln>
                            <a:noFill/>
                          </a:ln>
                          <a:solidFill>
                            <a:schemeClr val="tx1"/>
                          </a:solidFill>
                          <a:effectLst/>
                          <a:latin typeface="Verdana" pitchFamily="34" charset="0"/>
                        </a:rPr>
                        <a:t>A+</a:t>
                      </a:r>
                    </a:p>
                  </a:txBody>
                  <a:tcPr marL="110927" marR="110927"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Verdana" pitchFamily="34" charset="0"/>
                        </a:rPr>
                        <a:t>A+</a:t>
                      </a:r>
                    </a:p>
                  </a:txBody>
                  <a:tcPr marL="110927" marR="110927"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2"/>
                    </a:solidFill>
                  </a:tcPr>
                </a:tc>
                <a:tc rowSpan="6">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err="1">
                          <a:ln>
                            <a:noFill/>
                          </a:ln>
                          <a:solidFill>
                            <a:schemeClr val="bg1"/>
                          </a:solidFill>
                          <a:effectLst/>
                          <a:latin typeface="Verdana" pitchFamily="34" charset="0"/>
                        </a:rPr>
                        <a:t>Lower</a:t>
                      </a:r>
                      <a:r>
                        <a:rPr kumimoji="0" lang="de-CH" sz="1200" b="0" i="0" u="none" strike="noStrike" cap="none" normalizeH="0" baseline="0" dirty="0">
                          <a:ln>
                            <a:noFill/>
                          </a:ln>
                          <a:solidFill>
                            <a:schemeClr val="bg1"/>
                          </a:solidFill>
                          <a:effectLst/>
                          <a:latin typeface="Verdana" pitchFamily="34" charset="0"/>
                        </a:rPr>
                        <a:t> Investment Grade</a:t>
                      </a:r>
                    </a:p>
                  </a:txBody>
                  <a:tcPr marL="110927" marR="110927"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2381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a:ln>
                            <a:noFill/>
                          </a:ln>
                          <a:solidFill>
                            <a:schemeClr val="tx1"/>
                          </a:solidFill>
                          <a:effectLst/>
                          <a:latin typeface="Verdana" pitchFamily="34" charset="0"/>
                        </a:rPr>
                        <a:t>A2</a:t>
                      </a:r>
                    </a:p>
                  </a:txBody>
                  <a:tcPr marL="110927" marR="110927" horzOverflow="overflow">
                    <a:lnL cap="flat">
                      <a:noFill/>
                    </a:lnL>
                    <a:lnR>
                      <a:noFill/>
                    </a:lnR>
                    <a:lnT>
                      <a:noFill/>
                    </a:lnT>
                    <a:lnB>
                      <a:noFill/>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a:ln>
                            <a:noFill/>
                          </a:ln>
                          <a:solidFill>
                            <a:schemeClr val="tx1"/>
                          </a:solidFill>
                          <a:effectLst/>
                          <a:latin typeface="Verdana" pitchFamily="34" charset="0"/>
                        </a:rPr>
                        <a:t>A</a:t>
                      </a:r>
                    </a:p>
                  </a:txBody>
                  <a:tcPr marL="110927" marR="110927" horzOverflow="overflow">
                    <a:lnL>
                      <a:noFill/>
                    </a:lnL>
                    <a:lnR>
                      <a:noFill/>
                    </a:lnR>
                    <a:lnT>
                      <a:noFill/>
                    </a:lnT>
                    <a:lnB>
                      <a:noFill/>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Verdana" pitchFamily="34" charset="0"/>
                        </a:rPr>
                        <a:t>A</a:t>
                      </a:r>
                    </a:p>
                  </a:txBody>
                  <a:tcPr marL="110927" marR="110927" horzOverflow="overflow">
                    <a:lnL>
                      <a:noFill/>
                    </a:lnL>
                    <a:lnR>
                      <a:noFill/>
                    </a:lnR>
                    <a:lnT>
                      <a:noFill/>
                    </a:lnT>
                    <a:lnB>
                      <a:noFill/>
                    </a:lnB>
                    <a:lnTlToBr>
                      <a:noFill/>
                    </a:lnTlToBr>
                    <a:lnBlToTr>
                      <a:noFill/>
                    </a:lnBlToTr>
                    <a:solidFill>
                      <a:schemeClr val="bg2"/>
                    </a:solidFill>
                  </a:tcPr>
                </a:tc>
                <a:tc vMerge="1">
                  <a:txBody>
                    <a:bodyPr/>
                    <a:lstStyle/>
                    <a:p>
                      <a:endParaRPr lang="de-DE"/>
                    </a:p>
                  </a:txBody>
                  <a:tcPr/>
                </a:tc>
                <a:extLst>
                  <a:ext uri="{0D108BD9-81ED-4DB2-BD59-A6C34878D82A}">
                    <a16:rowId xmlns:a16="http://schemas.microsoft.com/office/drawing/2014/main" val="10006"/>
                  </a:ext>
                </a:extLst>
              </a:tr>
              <a:tr h="2397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a:ln>
                            <a:noFill/>
                          </a:ln>
                          <a:solidFill>
                            <a:schemeClr val="tx1"/>
                          </a:solidFill>
                          <a:effectLst/>
                          <a:latin typeface="Verdana" pitchFamily="34" charset="0"/>
                        </a:rPr>
                        <a:t>A3</a:t>
                      </a:r>
                    </a:p>
                  </a:txBody>
                  <a:tcPr marL="110927" marR="110927" horzOverflow="overflow">
                    <a:lnL cap="flat">
                      <a:noFill/>
                    </a:lnL>
                    <a:lnR>
                      <a:noFill/>
                    </a:lnR>
                    <a:lnT>
                      <a:noFill/>
                    </a:lnT>
                    <a:lnB>
                      <a:noFill/>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Verdana" pitchFamily="34" charset="0"/>
                        </a:rPr>
                        <a:t>A-</a:t>
                      </a:r>
                    </a:p>
                  </a:txBody>
                  <a:tcPr marL="110927" marR="110927" horzOverflow="overflow">
                    <a:lnL>
                      <a:noFill/>
                    </a:lnL>
                    <a:lnR>
                      <a:noFill/>
                    </a:lnR>
                    <a:lnT>
                      <a:noFill/>
                    </a:lnT>
                    <a:lnB>
                      <a:noFill/>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Verdana" pitchFamily="34" charset="0"/>
                        </a:rPr>
                        <a:t>A-</a:t>
                      </a:r>
                    </a:p>
                  </a:txBody>
                  <a:tcPr marL="110927" marR="110927" horzOverflow="overflow">
                    <a:lnL>
                      <a:noFill/>
                    </a:lnL>
                    <a:lnR>
                      <a:noFill/>
                    </a:lnR>
                    <a:lnT>
                      <a:noFill/>
                    </a:lnT>
                    <a:lnB>
                      <a:noFill/>
                    </a:lnB>
                    <a:lnTlToBr>
                      <a:noFill/>
                    </a:lnTlToBr>
                    <a:lnBlToTr>
                      <a:noFill/>
                    </a:lnBlToTr>
                    <a:solidFill>
                      <a:schemeClr val="bg2"/>
                    </a:solidFill>
                  </a:tcPr>
                </a:tc>
                <a:tc vMerge="1">
                  <a:txBody>
                    <a:bodyPr/>
                    <a:lstStyle/>
                    <a:p>
                      <a:endParaRPr lang="de-DE"/>
                    </a:p>
                  </a:txBody>
                  <a:tcPr/>
                </a:tc>
                <a:extLst>
                  <a:ext uri="{0D108BD9-81ED-4DB2-BD59-A6C34878D82A}">
                    <a16:rowId xmlns:a16="http://schemas.microsoft.com/office/drawing/2014/main" val="10007"/>
                  </a:ext>
                </a:extLst>
              </a:tr>
              <a:tr h="2381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a:ln>
                            <a:noFill/>
                          </a:ln>
                          <a:solidFill>
                            <a:schemeClr val="tx1"/>
                          </a:solidFill>
                          <a:effectLst/>
                          <a:latin typeface="Verdana" pitchFamily="34" charset="0"/>
                        </a:rPr>
                        <a:t>Baa1</a:t>
                      </a:r>
                    </a:p>
                  </a:txBody>
                  <a:tcPr marL="110927" marR="110927" horzOverflow="overflow">
                    <a:lnL cap="flat">
                      <a:noFill/>
                    </a:lnL>
                    <a:lnR>
                      <a:noFill/>
                    </a:lnR>
                    <a:lnT>
                      <a:noFill/>
                    </a:lnT>
                    <a:lnB>
                      <a:noFill/>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a:ln>
                            <a:noFill/>
                          </a:ln>
                          <a:solidFill>
                            <a:schemeClr val="tx1"/>
                          </a:solidFill>
                          <a:effectLst/>
                          <a:latin typeface="Verdana" pitchFamily="34" charset="0"/>
                        </a:rPr>
                        <a:t>BBB+</a:t>
                      </a:r>
                    </a:p>
                  </a:txBody>
                  <a:tcPr marL="110927" marR="110927" horzOverflow="overflow">
                    <a:lnL>
                      <a:noFill/>
                    </a:lnL>
                    <a:lnR>
                      <a:noFill/>
                    </a:lnR>
                    <a:lnT>
                      <a:noFill/>
                    </a:lnT>
                    <a:lnB>
                      <a:noFill/>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Verdana" pitchFamily="34" charset="0"/>
                        </a:rPr>
                        <a:t>BBB+</a:t>
                      </a:r>
                    </a:p>
                  </a:txBody>
                  <a:tcPr marL="110927" marR="110927" horzOverflow="overflow">
                    <a:lnL>
                      <a:noFill/>
                    </a:lnL>
                    <a:lnR>
                      <a:noFill/>
                    </a:lnR>
                    <a:lnT>
                      <a:noFill/>
                    </a:lnT>
                    <a:lnB>
                      <a:noFill/>
                    </a:lnB>
                    <a:lnTlToBr>
                      <a:noFill/>
                    </a:lnTlToBr>
                    <a:lnBlToTr>
                      <a:noFill/>
                    </a:lnBlToTr>
                    <a:solidFill>
                      <a:schemeClr val="bg2"/>
                    </a:solidFill>
                  </a:tcPr>
                </a:tc>
                <a:tc vMerge="1">
                  <a:txBody>
                    <a:bodyPr/>
                    <a:lstStyle/>
                    <a:p>
                      <a:endParaRPr lang="de-DE"/>
                    </a:p>
                  </a:txBody>
                  <a:tcPr/>
                </a:tc>
                <a:extLst>
                  <a:ext uri="{0D108BD9-81ED-4DB2-BD59-A6C34878D82A}">
                    <a16:rowId xmlns:a16="http://schemas.microsoft.com/office/drawing/2014/main" val="10008"/>
                  </a:ext>
                </a:extLst>
              </a:tr>
              <a:tr h="2397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a:ln>
                            <a:noFill/>
                          </a:ln>
                          <a:solidFill>
                            <a:schemeClr val="tx1"/>
                          </a:solidFill>
                          <a:effectLst/>
                          <a:latin typeface="Verdana" pitchFamily="34" charset="0"/>
                        </a:rPr>
                        <a:t>Baa2</a:t>
                      </a:r>
                    </a:p>
                  </a:txBody>
                  <a:tcPr marL="110927" marR="110927" horzOverflow="overflow">
                    <a:lnL cap="flat">
                      <a:noFill/>
                    </a:lnL>
                    <a:lnR>
                      <a:noFill/>
                    </a:lnR>
                    <a:lnT>
                      <a:noFill/>
                    </a:lnT>
                    <a:lnB>
                      <a:noFill/>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a:ln>
                            <a:noFill/>
                          </a:ln>
                          <a:solidFill>
                            <a:schemeClr val="tx1"/>
                          </a:solidFill>
                          <a:effectLst/>
                          <a:latin typeface="Verdana" pitchFamily="34" charset="0"/>
                        </a:rPr>
                        <a:t>BBB</a:t>
                      </a:r>
                    </a:p>
                  </a:txBody>
                  <a:tcPr marL="110927" marR="110927" horzOverflow="overflow">
                    <a:lnL>
                      <a:noFill/>
                    </a:lnL>
                    <a:lnR>
                      <a:noFill/>
                    </a:lnR>
                    <a:lnT>
                      <a:noFill/>
                    </a:lnT>
                    <a:lnB>
                      <a:noFill/>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Verdana" pitchFamily="34" charset="0"/>
                        </a:rPr>
                        <a:t>BBB</a:t>
                      </a:r>
                    </a:p>
                  </a:txBody>
                  <a:tcPr marL="110927" marR="110927" horzOverflow="overflow">
                    <a:lnL>
                      <a:noFill/>
                    </a:lnL>
                    <a:lnR>
                      <a:noFill/>
                    </a:lnR>
                    <a:lnT>
                      <a:noFill/>
                    </a:lnT>
                    <a:lnB>
                      <a:noFill/>
                    </a:lnB>
                    <a:lnTlToBr>
                      <a:noFill/>
                    </a:lnTlToBr>
                    <a:lnBlToTr>
                      <a:noFill/>
                    </a:lnBlToTr>
                    <a:solidFill>
                      <a:schemeClr val="bg2"/>
                    </a:solidFill>
                  </a:tcPr>
                </a:tc>
                <a:tc vMerge="1">
                  <a:txBody>
                    <a:bodyPr/>
                    <a:lstStyle/>
                    <a:p>
                      <a:endParaRPr lang="de-DE"/>
                    </a:p>
                  </a:txBody>
                  <a:tcPr/>
                </a:tc>
                <a:extLst>
                  <a:ext uri="{0D108BD9-81ED-4DB2-BD59-A6C34878D82A}">
                    <a16:rowId xmlns:a16="http://schemas.microsoft.com/office/drawing/2014/main" val="10009"/>
                  </a:ext>
                </a:extLst>
              </a:tr>
              <a:tr h="2286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Verdana" pitchFamily="34" charset="0"/>
                        </a:rPr>
                        <a:t>Baa3</a:t>
                      </a:r>
                    </a:p>
                  </a:txBody>
                  <a:tcPr marL="110927" marR="110927"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Verdana" pitchFamily="34" charset="0"/>
                        </a:rPr>
                        <a:t>BBB-</a:t>
                      </a:r>
                    </a:p>
                  </a:txBody>
                  <a:tcPr marL="110927" marR="110927"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Verdana" pitchFamily="34" charset="0"/>
                        </a:rPr>
                        <a:t>BBB-</a:t>
                      </a:r>
                    </a:p>
                  </a:txBody>
                  <a:tcPr marL="110927" marR="110927"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vMerge="1">
                  <a:txBody>
                    <a:bodyPr/>
                    <a:lstStyle/>
                    <a:p>
                      <a:endParaRPr lang="de-DE"/>
                    </a:p>
                  </a:txBody>
                  <a:tcPr/>
                </a:tc>
                <a:extLst>
                  <a:ext uri="{0D108BD9-81ED-4DB2-BD59-A6C34878D82A}">
                    <a16:rowId xmlns:a16="http://schemas.microsoft.com/office/drawing/2014/main" val="10010"/>
                  </a:ext>
                </a:extLst>
              </a:tr>
              <a:tr h="2397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a:ln>
                            <a:noFill/>
                          </a:ln>
                          <a:solidFill>
                            <a:schemeClr val="tx1"/>
                          </a:solidFill>
                          <a:effectLst/>
                          <a:latin typeface="Verdana" pitchFamily="34" charset="0"/>
                        </a:rPr>
                        <a:t>Ba1</a:t>
                      </a:r>
                    </a:p>
                  </a:txBody>
                  <a:tcPr marL="110927" marR="110927"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a:ln>
                            <a:noFill/>
                          </a:ln>
                          <a:solidFill>
                            <a:schemeClr val="tx1"/>
                          </a:solidFill>
                          <a:effectLst/>
                          <a:latin typeface="Verdana" pitchFamily="34" charset="0"/>
                        </a:rPr>
                        <a:t>BB+</a:t>
                      </a:r>
                    </a:p>
                  </a:txBody>
                  <a:tcPr marL="110927" marR="110927"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Verdana" pitchFamily="34" charset="0"/>
                        </a:rPr>
                        <a:t>BB+</a:t>
                      </a:r>
                    </a:p>
                  </a:txBody>
                  <a:tcPr marL="110927" marR="110927"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2"/>
                    </a:solidFill>
                  </a:tcPr>
                </a:tc>
                <a:tc row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a:ln>
                            <a:noFill/>
                          </a:ln>
                          <a:solidFill>
                            <a:schemeClr val="bg1"/>
                          </a:solidFill>
                          <a:effectLst/>
                          <a:latin typeface="Verdana" pitchFamily="34" charset="0"/>
                        </a:rPr>
                        <a:t>Sub-Investment Grade</a:t>
                      </a:r>
                    </a:p>
                  </a:txBody>
                  <a:tcPr marL="110927" marR="110927"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75000"/>
                      </a:schemeClr>
                    </a:solidFill>
                  </a:tcPr>
                </a:tc>
                <a:extLst>
                  <a:ext uri="{0D108BD9-81ED-4DB2-BD59-A6C34878D82A}">
                    <a16:rowId xmlns:a16="http://schemas.microsoft.com/office/drawing/2014/main" val="10011"/>
                  </a:ext>
                </a:extLst>
              </a:tr>
              <a:tr h="2397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a:ln>
                            <a:noFill/>
                          </a:ln>
                          <a:solidFill>
                            <a:schemeClr val="tx1"/>
                          </a:solidFill>
                          <a:effectLst/>
                          <a:latin typeface="Verdana" pitchFamily="34" charset="0"/>
                        </a:rPr>
                        <a:t>Ba2</a:t>
                      </a:r>
                    </a:p>
                  </a:txBody>
                  <a:tcPr marL="110927" marR="110927" horzOverflow="overflow">
                    <a:lnL cap="flat">
                      <a:noFill/>
                    </a:lnL>
                    <a:lnR>
                      <a:noFill/>
                    </a:lnR>
                    <a:lnT>
                      <a:noFill/>
                    </a:lnT>
                    <a:lnB>
                      <a:noFill/>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a:ln>
                            <a:noFill/>
                          </a:ln>
                          <a:solidFill>
                            <a:schemeClr val="tx1"/>
                          </a:solidFill>
                          <a:effectLst/>
                          <a:latin typeface="Verdana" pitchFamily="34" charset="0"/>
                        </a:rPr>
                        <a:t>BB</a:t>
                      </a:r>
                    </a:p>
                  </a:txBody>
                  <a:tcPr marL="110927" marR="110927" horzOverflow="overflow">
                    <a:lnL>
                      <a:noFill/>
                    </a:lnL>
                    <a:lnR>
                      <a:noFill/>
                    </a:lnR>
                    <a:lnT>
                      <a:noFill/>
                    </a:lnT>
                    <a:lnB>
                      <a:noFill/>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Verdana" pitchFamily="34" charset="0"/>
                        </a:rPr>
                        <a:t>BB</a:t>
                      </a:r>
                    </a:p>
                  </a:txBody>
                  <a:tcPr marL="110927" marR="110927" horzOverflow="overflow">
                    <a:lnL>
                      <a:noFill/>
                    </a:lnL>
                    <a:lnR>
                      <a:noFill/>
                    </a:lnR>
                    <a:lnT>
                      <a:noFill/>
                    </a:lnT>
                    <a:lnB>
                      <a:noFill/>
                    </a:lnB>
                    <a:lnTlToBr>
                      <a:noFill/>
                    </a:lnTlToBr>
                    <a:lnBlToTr>
                      <a:noFill/>
                    </a:lnBlToTr>
                    <a:solidFill>
                      <a:schemeClr val="bg2"/>
                    </a:solidFill>
                  </a:tcPr>
                </a:tc>
                <a:tc v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dirty="0">
                        <a:ln>
                          <a:noFill/>
                        </a:ln>
                        <a:solidFill>
                          <a:schemeClr val="bg1"/>
                        </a:solidFill>
                        <a:effectLst/>
                        <a:latin typeface="Verdana" pitchFamily="34" charset="0"/>
                      </a:endParaRPr>
                    </a:p>
                  </a:txBody>
                  <a:tcPr horzOverflow="overflow">
                    <a:lnL>
                      <a:noFill/>
                    </a:lnL>
                    <a:lnR cap="flat">
                      <a:noFill/>
                    </a:lnR>
                    <a:lnT w="12700" cap="flat" cmpd="sng" algn="ctr">
                      <a:noFill/>
                      <a:prstDash val="solid"/>
                      <a:round/>
                      <a:headEnd type="none" w="med" len="med"/>
                      <a:tailEnd type="none" w="med" len="med"/>
                    </a:lnT>
                    <a:lnB cap="flat">
                      <a:noFill/>
                    </a:lnB>
                    <a:lnTlToBr>
                      <a:noFill/>
                    </a:lnTlToBr>
                    <a:lnBlToTr>
                      <a:noFill/>
                    </a:lnBlToTr>
                    <a:solidFill>
                      <a:schemeClr val="accent4">
                        <a:lumMod val="75000"/>
                      </a:schemeClr>
                    </a:solidFill>
                  </a:tcPr>
                </a:tc>
                <a:extLst>
                  <a:ext uri="{0D108BD9-81ED-4DB2-BD59-A6C34878D82A}">
                    <a16:rowId xmlns:a16="http://schemas.microsoft.com/office/drawing/2014/main" val="10012"/>
                  </a:ext>
                </a:extLst>
              </a:tr>
              <a:tr h="2381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a:ln>
                            <a:noFill/>
                          </a:ln>
                          <a:solidFill>
                            <a:schemeClr val="tx1"/>
                          </a:solidFill>
                          <a:effectLst/>
                          <a:latin typeface="Verdana" pitchFamily="34" charset="0"/>
                        </a:rPr>
                        <a:t>Ba3</a:t>
                      </a:r>
                    </a:p>
                  </a:txBody>
                  <a:tcPr marL="110927" marR="110927" horzOverflow="overflow">
                    <a:lnL cap="flat">
                      <a:noFill/>
                    </a:lnL>
                    <a:lnR>
                      <a:noFill/>
                    </a:lnR>
                    <a:lnT>
                      <a:noFill/>
                    </a:lnT>
                    <a:lnB>
                      <a:noFill/>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a:ln>
                            <a:noFill/>
                          </a:ln>
                          <a:solidFill>
                            <a:schemeClr val="tx1"/>
                          </a:solidFill>
                          <a:effectLst/>
                          <a:latin typeface="Verdana" pitchFamily="34" charset="0"/>
                        </a:rPr>
                        <a:t>BB-</a:t>
                      </a:r>
                    </a:p>
                  </a:txBody>
                  <a:tcPr marL="110927" marR="110927" horzOverflow="overflow">
                    <a:lnL>
                      <a:noFill/>
                    </a:lnL>
                    <a:lnR>
                      <a:noFill/>
                    </a:lnR>
                    <a:lnT>
                      <a:noFill/>
                    </a:lnT>
                    <a:lnB>
                      <a:noFill/>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Verdana" pitchFamily="34" charset="0"/>
                        </a:rPr>
                        <a:t>BB-</a:t>
                      </a:r>
                    </a:p>
                  </a:txBody>
                  <a:tcPr marL="110927" marR="110927" horzOverflow="overflow">
                    <a:lnL>
                      <a:noFill/>
                    </a:lnL>
                    <a:lnR>
                      <a:noFill/>
                    </a:lnR>
                    <a:lnT>
                      <a:noFill/>
                    </a:lnT>
                    <a:lnB>
                      <a:noFill/>
                    </a:lnB>
                    <a:lnTlToBr>
                      <a:noFill/>
                    </a:lnTlToBr>
                    <a:lnBlToTr>
                      <a:noFill/>
                    </a:lnBlToTr>
                    <a:solidFill>
                      <a:schemeClr val="bg2"/>
                    </a:solidFill>
                  </a:tcPr>
                </a:tc>
                <a:tc v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dirty="0">
                        <a:ln>
                          <a:noFill/>
                        </a:ln>
                        <a:solidFill>
                          <a:schemeClr val="bg1"/>
                        </a:solidFill>
                        <a:effectLst/>
                        <a:latin typeface="Verdana" pitchFamily="34" charset="0"/>
                      </a:endParaRPr>
                    </a:p>
                  </a:txBody>
                  <a:tcPr horzOverflow="overflow">
                    <a:lnL>
                      <a:noFill/>
                    </a:lnL>
                    <a:lnR cap="flat">
                      <a:noFill/>
                    </a:lnR>
                    <a:lnT w="12700" cap="flat" cmpd="sng" algn="ctr">
                      <a:noFill/>
                      <a:prstDash val="solid"/>
                      <a:round/>
                      <a:headEnd type="none" w="med" len="med"/>
                      <a:tailEnd type="none" w="med" len="med"/>
                    </a:lnT>
                    <a:lnB cap="flat">
                      <a:noFill/>
                    </a:lnB>
                    <a:lnTlToBr>
                      <a:noFill/>
                    </a:lnTlToBr>
                    <a:lnBlToTr>
                      <a:noFill/>
                    </a:lnBlToTr>
                    <a:solidFill>
                      <a:schemeClr val="accent4">
                        <a:lumMod val="75000"/>
                      </a:schemeClr>
                    </a:solidFill>
                  </a:tcPr>
                </a:tc>
                <a:extLst>
                  <a:ext uri="{0D108BD9-81ED-4DB2-BD59-A6C34878D82A}">
                    <a16:rowId xmlns:a16="http://schemas.microsoft.com/office/drawing/2014/main" val="10013"/>
                  </a:ext>
                </a:extLst>
              </a:tr>
              <a:tr h="2397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a:ln>
                            <a:noFill/>
                          </a:ln>
                          <a:solidFill>
                            <a:schemeClr val="tx1"/>
                          </a:solidFill>
                          <a:effectLst/>
                          <a:latin typeface="Verdana" pitchFamily="34" charset="0"/>
                        </a:rPr>
                        <a:t>B1</a:t>
                      </a:r>
                    </a:p>
                  </a:txBody>
                  <a:tcPr marL="110927" marR="110927" horzOverflow="overflow">
                    <a:lnL cap="flat">
                      <a:noFill/>
                    </a:lnL>
                    <a:lnR>
                      <a:noFill/>
                    </a:lnR>
                    <a:lnT>
                      <a:noFill/>
                    </a:lnT>
                    <a:lnB>
                      <a:noFill/>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a:ln>
                            <a:noFill/>
                          </a:ln>
                          <a:solidFill>
                            <a:schemeClr val="tx1"/>
                          </a:solidFill>
                          <a:effectLst/>
                          <a:latin typeface="Verdana" pitchFamily="34" charset="0"/>
                        </a:rPr>
                        <a:t>B+</a:t>
                      </a:r>
                    </a:p>
                  </a:txBody>
                  <a:tcPr marL="110927" marR="110927" horzOverflow="overflow">
                    <a:lnL>
                      <a:noFill/>
                    </a:lnL>
                    <a:lnR>
                      <a:noFill/>
                    </a:lnR>
                    <a:lnT>
                      <a:noFill/>
                    </a:lnT>
                    <a:lnB>
                      <a:noFill/>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Verdana" pitchFamily="34" charset="0"/>
                        </a:rPr>
                        <a:t>B+</a:t>
                      </a:r>
                    </a:p>
                  </a:txBody>
                  <a:tcPr marL="110927" marR="110927" horzOverflow="overflow">
                    <a:lnL>
                      <a:noFill/>
                    </a:lnL>
                    <a:lnR>
                      <a:noFill/>
                    </a:lnR>
                    <a:lnT>
                      <a:noFill/>
                    </a:lnT>
                    <a:lnB>
                      <a:noFill/>
                    </a:lnB>
                    <a:lnTlToBr>
                      <a:noFill/>
                    </a:lnTlToBr>
                    <a:lnBlToTr>
                      <a:noFill/>
                    </a:lnBlToTr>
                    <a:solidFill>
                      <a:schemeClr val="bg2"/>
                    </a:solidFill>
                  </a:tcPr>
                </a:tc>
                <a:tc v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dirty="0">
                        <a:ln>
                          <a:noFill/>
                        </a:ln>
                        <a:solidFill>
                          <a:schemeClr val="bg1"/>
                        </a:solidFill>
                        <a:effectLst/>
                        <a:latin typeface="Verdana" pitchFamily="34" charset="0"/>
                      </a:endParaRPr>
                    </a:p>
                  </a:txBody>
                  <a:tcPr horzOverflow="overflow">
                    <a:lnL>
                      <a:noFill/>
                    </a:lnL>
                    <a:lnR cap="flat">
                      <a:noFill/>
                    </a:lnR>
                    <a:lnT w="12700" cap="flat" cmpd="sng" algn="ctr">
                      <a:noFill/>
                      <a:prstDash val="solid"/>
                      <a:round/>
                      <a:headEnd type="none" w="med" len="med"/>
                      <a:tailEnd type="none" w="med" len="med"/>
                    </a:lnT>
                    <a:lnB cap="flat">
                      <a:noFill/>
                    </a:lnB>
                    <a:lnTlToBr>
                      <a:noFill/>
                    </a:lnTlToBr>
                    <a:lnBlToTr>
                      <a:noFill/>
                    </a:lnBlToTr>
                    <a:solidFill>
                      <a:schemeClr val="accent4">
                        <a:lumMod val="75000"/>
                      </a:schemeClr>
                    </a:solidFill>
                  </a:tcPr>
                </a:tc>
                <a:extLst>
                  <a:ext uri="{0D108BD9-81ED-4DB2-BD59-A6C34878D82A}">
                    <a16:rowId xmlns:a16="http://schemas.microsoft.com/office/drawing/2014/main" val="10014"/>
                  </a:ext>
                </a:extLst>
              </a:tr>
              <a:tr h="2381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Verdana" pitchFamily="34" charset="0"/>
                        </a:rPr>
                        <a:t>… C</a:t>
                      </a:r>
                    </a:p>
                  </a:txBody>
                  <a:tcPr marL="110927" marR="110927"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Verdana" pitchFamily="34" charset="0"/>
                        </a:rPr>
                        <a:t>…</a:t>
                      </a:r>
                    </a:p>
                  </a:txBody>
                  <a:tcPr marL="110927" marR="110927"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Verdana" pitchFamily="34" charset="0"/>
                        </a:rPr>
                        <a:t>…</a:t>
                      </a:r>
                    </a:p>
                  </a:txBody>
                  <a:tcPr marL="110927" marR="110927"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v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dirty="0">
                        <a:ln>
                          <a:noFill/>
                        </a:ln>
                        <a:solidFill>
                          <a:schemeClr val="bg1"/>
                        </a:solidFill>
                        <a:effectLst/>
                        <a:latin typeface="Verdana" pitchFamily="34" charset="0"/>
                      </a:endParaRPr>
                    </a:p>
                  </a:txBody>
                  <a:tcPr horzOverflow="overflow">
                    <a:lnL>
                      <a:noFill/>
                    </a:lnL>
                    <a:lnR cap="flat">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75000"/>
                      </a:schemeClr>
                    </a:solidFill>
                  </a:tcPr>
                </a:tc>
                <a:extLst>
                  <a:ext uri="{0D108BD9-81ED-4DB2-BD59-A6C34878D82A}">
                    <a16:rowId xmlns:a16="http://schemas.microsoft.com/office/drawing/2014/main" val="10015"/>
                  </a:ext>
                </a:extLst>
              </a:tr>
              <a:tr h="2397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a:ln>
                            <a:noFill/>
                          </a:ln>
                          <a:solidFill>
                            <a:schemeClr val="tx1"/>
                          </a:solidFill>
                          <a:effectLst/>
                          <a:latin typeface="Verdana" pitchFamily="34" charset="0"/>
                        </a:rPr>
                        <a:t>…</a:t>
                      </a:r>
                    </a:p>
                  </a:txBody>
                  <a:tcPr marL="110927" marR="110927" horzOverflow="overflow">
                    <a:lnL cap="flat">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a:ln>
                            <a:noFill/>
                          </a:ln>
                          <a:solidFill>
                            <a:schemeClr val="tx1"/>
                          </a:solidFill>
                          <a:effectLst/>
                          <a:latin typeface="Verdana" pitchFamily="34" charset="0"/>
                        </a:rPr>
                        <a:t>D</a:t>
                      </a:r>
                    </a:p>
                  </a:txBody>
                  <a:tcPr marL="110927" marR="110927"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Verdana" pitchFamily="34" charset="0"/>
                        </a:rPr>
                        <a:t>D</a:t>
                      </a:r>
                    </a:p>
                  </a:txBody>
                  <a:tcPr marL="110927" marR="110927"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err="1">
                          <a:ln>
                            <a:noFill/>
                          </a:ln>
                          <a:solidFill>
                            <a:schemeClr val="bg1"/>
                          </a:solidFill>
                          <a:effectLst/>
                          <a:latin typeface="Verdana" pitchFamily="34" charset="0"/>
                        </a:rPr>
                        <a:t>Distressed</a:t>
                      </a:r>
                      <a:endParaRPr kumimoji="0" lang="de-CH" sz="1200" b="0" i="0" u="none" strike="noStrike" cap="none" normalizeH="0" baseline="0" dirty="0">
                        <a:ln>
                          <a:noFill/>
                        </a:ln>
                        <a:solidFill>
                          <a:schemeClr val="bg1"/>
                        </a:solidFill>
                        <a:effectLst/>
                        <a:latin typeface="Verdana" pitchFamily="34" charset="0"/>
                      </a:endParaRPr>
                    </a:p>
                  </a:txBody>
                  <a:tcPr marL="110927" marR="110927" horzOverflow="overflow">
                    <a:lnL>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solidFill>
                      <a:schemeClr val="accent4">
                        <a:lumMod val="50000"/>
                      </a:schemeClr>
                    </a:solidFill>
                  </a:tcPr>
                </a:tc>
                <a:extLst>
                  <a:ext uri="{0D108BD9-81ED-4DB2-BD59-A6C34878D82A}">
                    <a16:rowId xmlns:a16="http://schemas.microsoft.com/office/drawing/2014/main" val="10016"/>
                  </a:ext>
                </a:extLst>
              </a:tr>
            </a:tbl>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Credit agencies use different acronyms for short-term ratings</a:t>
            </a:r>
          </a:p>
        </p:txBody>
      </p:sp>
      <p:pic>
        <p:nvPicPr>
          <p:cNvPr id="17233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45512" y="959148"/>
            <a:ext cx="6535182" cy="5325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5018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8945" name="Rectangle 2"/>
          <p:cNvSpPr>
            <a:spLocks noGrp="1" noChangeArrowheads="1"/>
          </p:cNvSpPr>
          <p:nvPr>
            <p:ph type="title" idx="4294967295"/>
          </p:nvPr>
        </p:nvSpPr>
        <p:spPr/>
        <p:txBody>
          <a:bodyPr/>
          <a:lstStyle/>
          <a:p>
            <a:r>
              <a:rPr lang="de-CH" dirty="0"/>
              <a:t>Ratings do </a:t>
            </a:r>
            <a:r>
              <a:rPr lang="de-CH" dirty="0" err="1"/>
              <a:t>contain</a:t>
            </a:r>
            <a:r>
              <a:rPr lang="de-CH" dirty="0"/>
              <a:t> </a:t>
            </a:r>
            <a:r>
              <a:rPr lang="de-CH" dirty="0" err="1"/>
              <a:t>information</a:t>
            </a:r>
            <a:r>
              <a:rPr lang="de-CH" dirty="0"/>
              <a:t> on </a:t>
            </a:r>
            <a:r>
              <a:rPr lang="de-CH" dirty="0" err="1"/>
              <a:t>default</a:t>
            </a:r>
            <a:r>
              <a:rPr lang="de-CH" dirty="0"/>
              <a:t> </a:t>
            </a:r>
            <a:r>
              <a:rPr lang="de-CH" dirty="0" err="1"/>
              <a:t>risk</a:t>
            </a:r>
            <a:r>
              <a:rPr lang="de-CH" dirty="0"/>
              <a:t> </a:t>
            </a:r>
          </a:p>
        </p:txBody>
      </p:sp>
      <p:pic>
        <p:nvPicPr>
          <p:cNvPr id="1618946" name="Picture 4"/>
          <p:cNvPicPr>
            <a:picLocks noGrp="1" noChangeAspect="1" noChangeArrowheads="1"/>
          </p:cNvPicPr>
          <p:nvPr>
            <p:ph type="body" idx="4294967295"/>
          </p:nvPr>
        </p:nvPicPr>
        <p:blipFill>
          <a:blip r:embed="rId3"/>
          <a:srcRect/>
          <a:stretch>
            <a:fillRect/>
          </a:stretch>
        </p:blipFill>
        <p:spPr>
          <a:xfrm>
            <a:off x="396336" y="1606641"/>
            <a:ext cx="8178800" cy="4525962"/>
          </a:xfr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426" name="Picture 2" descr="image002"/>
          <p:cNvPicPr>
            <a:picLocks noChangeAspect="1" noChangeArrowheads="1"/>
          </p:cNvPicPr>
          <p:nvPr/>
        </p:nvPicPr>
        <p:blipFill rotWithShape="1">
          <a:blip r:embed="rId3">
            <a:extLst>
              <a:ext uri="{28A0092B-C50C-407E-A947-70E740481C1C}">
                <a14:useLocalDpi xmlns:a14="http://schemas.microsoft.com/office/drawing/2010/main" val="0"/>
              </a:ext>
            </a:extLst>
          </a:blip>
          <a:srcRect t="5235"/>
          <a:stretch/>
        </p:blipFill>
        <p:spPr bwMode="auto">
          <a:xfrm>
            <a:off x="623519" y="1392864"/>
            <a:ext cx="7988060" cy="4531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2"/>
          <p:cNvSpPr>
            <a:spLocks noGrp="1"/>
          </p:cNvSpPr>
          <p:nvPr>
            <p:ph type="title"/>
          </p:nvPr>
        </p:nvSpPr>
        <p:spPr/>
        <p:txBody>
          <a:bodyPr/>
          <a:lstStyle/>
          <a:p>
            <a:r>
              <a:rPr lang="de-CH" dirty="0" err="1"/>
              <a:t>There</a:t>
            </a:r>
            <a:r>
              <a:rPr lang="de-CH" dirty="0"/>
              <a:t> </a:t>
            </a:r>
            <a:r>
              <a:rPr lang="de-CH" dirty="0" err="1"/>
              <a:t>is</a:t>
            </a:r>
            <a:r>
              <a:rPr lang="de-CH" dirty="0"/>
              <a:t> a </a:t>
            </a:r>
            <a:r>
              <a:rPr lang="de-CH" dirty="0" err="1"/>
              <a:t>debate</a:t>
            </a:r>
            <a:r>
              <a:rPr lang="de-CH" dirty="0"/>
              <a:t> </a:t>
            </a:r>
            <a:r>
              <a:rPr lang="de-CH" dirty="0" err="1"/>
              <a:t>about</a:t>
            </a:r>
            <a:r>
              <a:rPr lang="de-CH" dirty="0"/>
              <a:t> </a:t>
            </a:r>
            <a:r>
              <a:rPr lang="de-CH" dirty="0" err="1"/>
              <a:t>bias</a:t>
            </a:r>
            <a:r>
              <a:rPr lang="de-CH" dirty="0"/>
              <a:t> in </a:t>
            </a:r>
            <a:r>
              <a:rPr lang="de-CH" dirty="0" err="1"/>
              <a:t>agency</a:t>
            </a:r>
            <a:r>
              <a:rPr lang="de-CH" dirty="0"/>
              <a:t> </a:t>
            </a:r>
            <a:r>
              <a:rPr lang="de-CH" dirty="0" err="1"/>
              <a:t>ratings</a:t>
            </a:r>
            <a:endParaRPr lang="de-CH" dirty="0"/>
          </a:p>
        </p:txBody>
      </p:sp>
    </p:spTree>
    <p:extLst>
      <p:ext uri="{BB962C8B-B14F-4D97-AF65-F5344CB8AC3E}">
        <p14:creationId xmlns:p14="http://schemas.microsoft.com/office/powerpoint/2010/main" val="30307504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Ratings </a:t>
            </a:r>
            <a:r>
              <a:rPr lang="de-CH" dirty="0" err="1"/>
              <a:t>are</a:t>
            </a:r>
            <a:r>
              <a:rPr lang="de-CH" dirty="0"/>
              <a:t> also </a:t>
            </a:r>
            <a:r>
              <a:rPr lang="de-CH" dirty="0" err="1"/>
              <a:t>made</a:t>
            </a:r>
            <a:r>
              <a:rPr lang="de-CH" dirty="0"/>
              <a:t> in China</a:t>
            </a:r>
          </a:p>
        </p:txBody>
      </p:sp>
      <p:sp>
        <p:nvSpPr>
          <p:cNvPr id="3" name="Inhaltsplatzhalter 2"/>
          <p:cNvSpPr>
            <a:spLocks noGrp="1"/>
          </p:cNvSpPr>
          <p:nvPr>
            <p:ph idx="1"/>
          </p:nvPr>
        </p:nvSpPr>
        <p:spPr/>
        <p:txBody>
          <a:bodyPr/>
          <a:lstStyle/>
          <a:p>
            <a:endParaRPr lang="de-CH" dirty="0"/>
          </a:p>
        </p:txBody>
      </p:sp>
      <p:pic>
        <p:nvPicPr>
          <p:cNvPr id="1703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42" y="714375"/>
            <a:ext cx="5863302" cy="593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90678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1233" name="Rectangle 2"/>
          <p:cNvSpPr>
            <a:spLocks noGrp="1" noChangeArrowheads="1"/>
          </p:cNvSpPr>
          <p:nvPr>
            <p:ph type="title"/>
          </p:nvPr>
        </p:nvSpPr>
        <p:spPr/>
        <p:txBody>
          <a:bodyPr/>
          <a:lstStyle/>
          <a:p>
            <a:r>
              <a:rPr lang="de-CH" dirty="0"/>
              <a:t>Company </a:t>
            </a:r>
            <a:r>
              <a:rPr lang="de-CH" dirty="0" err="1"/>
              <a:t>ratings</a:t>
            </a:r>
            <a:r>
              <a:rPr lang="de-CH" dirty="0"/>
              <a:t> </a:t>
            </a:r>
            <a:r>
              <a:rPr lang="de-CH" dirty="0" err="1"/>
              <a:t>reflect</a:t>
            </a:r>
            <a:r>
              <a:rPr lang="de-CH" dirty="0"/>
              <a:t> </a:t>
            </a:r>
            <a:r>
              <a:rPr lang="de-CH" dirty="0" err="1"/>
              <a:t>business</a:t>
            </a:r>
            <a:r>
              <a:rPr lang="de-CH" dirty="0"/>
              <a:t> </a:t>
            </a:r>
            <a:r>
              <a:rPr lang="de-CH" dirty="0" err="1"/>
              <a:t>risks</a:t>
            </a:r>
            <a:r>
              <a:rPr lang="de-CH" dirty="0"/>
              <a:t> </a:t>
            </a:r>
            <a:r>
              <a:rPr lang="de-CH" dirty="0" err="1"/>
              <a:t>and</a:t>
            </a:r>
            <a:r>
              <a:rPr lang="de-CH" dirty="0"/>
              <a:t> </a:t>
            </a:r>
            <a:r>
              <a:rPr lang="de-CH" dirty="0" err="1"/>
              <a:t>leverage</a:t>
            </a:r>
            <a:endParaRPr lang="de-CH" dirty="0"/>
          </a:p>
        </p:txBody>
      </p:sp>
      <p:graphicFrame>
        <p:nvGraphicFramePr>
          <p:cNvPr id="1620995" name="Group 3"/>
          <p:cNvGraphicFramePr>
            <a:graphicFrameLocks noGrp="1"/>
          </p:cNvGraphicFramePr>
          <p:nvPr>
            <p:ph idx="1"/>
            <p:extLst>
              <p:ext uri="{D42A27DB-BD31-4B8C-83A1-F6EECF244321}">
                <p14:modId xmlns:p14="http://schemas.microsoft.com/office/powerpoint/2010/main" val="4104030305"/>
              </p:ext>
            </p:extLst>
          </p:nvPr>
        </p:nvGraphicFramePr>
        <p:xfrm>
          <a:off x="623888" y="1600200"/>
          <a:ext cx="8169275" cy="3822702"/>
        </p:xfrm>
        <a:graphic>
          <a:graphicData uri="http://schemas.openxmlformats.org/drawingml/2006/table">
            <a:tbl>
              <a:tblPr/>
              <a:tblGrid>
                <a:gridCol w="1427163">
                  <a:extLst>
                    <a:ext uri="{9D8B030D-6E8A-4147-A177-3AD203B41FA5}">
                      <a16:colId xmlns:a16="http://schemas.microsoft.com/office/drawing/2014/main" val="20000"/>
                    </a:ext>
                  </a:extLst>
                </a:gridCol>
                <a:gridCol w="906462">
                  <a:extLst>
                    <a:ext uri="{9D8B030D-6E8A-4147-A177-3AD203B41FA5}">
                      <a16:colId xmlns:a16="http://schemas.microsoft.com/office/drawing/2014/main" val="20001"/>
                    </a:ext>
                  </a:extLst>
                </a:gridCol>
                <a:gridCol w="1168400">
                  <a:extLst>
                    <a:ext uri="{9D8B030D-6E8A-4147-A177-3AD203B41FA5}">
                      <a16:colId xmlns:a16="http://schemas.microsoft.com/office/drawing/2014/main" val="20002"/>
                    </a:ext>
                  </a:extLst>
                </a:gridCol>
                <a:gridCol w="1165225">
                  <a:extLst>
                    <a:ext uri="{9D8B030D-6E8A-4147-A177-3AD203B41FA5}">
                      <a16:colId xmlns:a16="http://schemas.microsoft.com/office/drawing/2014/main" val="20003"/>
                    </a:ext>
                  </a:extLst>
                </a:gridCol>
                <a:gridCol w="1168400">
                  <a:extLst>
                    <a:ext uri="{9D8B030D-6E8A-4147-A177-3AD203B41FA5}">
                      <a16:colId xmlns:a16="http://schemas.microsoft.com/office/drawing/2014/main" val="20004"/>
                    </a:ext>
                  </a:extLst>
                </a:gridCol>
                <a:gridCol w="1165225">
                  <a:extLst>
                    <a:ext uri="{9D8B030D-6E8A-4147-A177-3AD203B41FA5}">
                      <a16:colId xmlns:a16="http://schemas.microsoft.com/office/drawing/2014/main" val="20005"/>
                    </a:ext>
                  </a:extLst>
                </a:gridCol>
                <a:gridCol w="1168400">
                  <a:extLst>
                    <a:ext uri="{9D8B030D-6E8A-4147-A177-3AD203B41FA5}">
                      <a16:colId xmlns:a16="http://schemas.microsoft.com/office/drawing/2014/main" val="20006"/>
                    </a:ext>
                  </a:extLst>
                </a:gridCol>
              </a:tblGrid>
              <a:tr h="3397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bg1"/>
                          </a:solidFill>
                          <a:effectLst/>
                          <a:latin typeface="Verdana" pitchFamily="34" charset="0"/>
                        </a:rPr>
                        <a:t>FFO/</a:t>
                      </a:r>
                      <a:r>
                        <a:rPr kumimoji="0" lang="de-CH" sz="1400" b="0" i="0" u="none" strike="noStrike" cap="none" normalizeH="0" baseline="0" dirty="0" err="1">
                          <a:ln>
                            <a:noFill/>
                          </a:ln>
                          <a:solidFill>
                            <a:schemeClr val="bg1"/>
                          </a:solidFill>
                          <a:effectLst/>
                          <a:latin typeface="Verdana" pitchFamily="34" charset="0"/>
                        </a:rPr>
                        <a:t>debt</a:t>
                      </a:r>
                      <a:endParaRPr kumimoji="0" lang="de-CH" sz="1400" b="0" i="0" u="none" strike="noStrike" cap="none" normalizeH="0" baseline="0" dirty="0">
                        <a:ln>
                          <a:noFill/>
                        </a:ln>
                        <a:solidFill>
                          <a:schemeClr val="bg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tx1"/>
                          </a:solidFill>
                          <a:effectLst/>
                          <a:latin typeface="Verdana" pitchFamily="34" charset="0"/>
                        </a:rPr>
                        <a:t>&gt;60%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tx1"/>
                          </a:solidFill>
                          <a:effectLst/>
                          <a:latin typeface="Verdana" pitchFamily="34" charset="0"/>
                        </a:rPr>
                        <a:t>45-60%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a:ln>
                            <a:noFill/>
                          </a:ln>
                          <a:solidFill>
                            <a:schemeClr val="tx1"/>
                          </a:solidFill>
                          <a:effectLst/>
                          <a:latin typeface="Verdana" pitchFamily="34" charset="0"/>
                        </a:rPr>
                        <a:t>30-45%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a:ln>
                            <a:noFill/>
                          </a:ln>
                          <a:solidFill>
                            <a:schemeClr val="tx1"/>
                          </a:solidFill>
                          <a:effectLst/>
                          <a:latin typeface="Verdana" pitchFamily="34" charset="0"/>
                        </a:rPr>
                        <a:t>20-30%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a:ln>
                            <a:noFill/>
                          </a:ln>
                          <a:solidFill>
                            <a:schemeClr val="tx1"/>
                          </a:solidFill>
                          <a:effectLst/>
                          <a:latin typeface="Verdana" pitchFamily="34" charset="0"/>
                        </a:rPr>
                        <a:t>12-20%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a:ln>
                            <a:noFill/>
                          </a:ln>
                          <a:solidFill>
                            <a:schemeClr val="tx1"/>
                          </a:solidFill>
                          <a:effectLst/>
                          <a:latin typeface="Verdana" pitchFamily="34" charset="0"/>
                        </a:rPr>
                        <a:t>&lt;12%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a16="http://schemas.microsoft.com/office/drawing/2014/main" val="10000"/>
                  </a:ext>
                </a:extLst>
              </a:tr>
              <a:tr h="3413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err="1">
                          <a:ln>
                            <a:noFill/>
                          </a:ln>
                          <a:solidFill>
                            <a:schemeClr val="bg1"/>
                          </a:solidFill>
                          <a:effectLst/>
                          <a:latin typeface="Verdana" pitchFamily="34" charset="0"/>
                        </a:rPr>
                        <a:t>Debt</a:t>
                      </a:r>
                      <a:r>
                        <a:rPr kumimoji="0" lang="de-CH" sz="1400" b="0" i="0" u="none" strike="noStrike" cap="none" normalizeH="0" baseline="0" dirty="0">
                          <a:ln>
                            <a:noFill/>
                          </a:ln>
                          <a:solidFill>
                            <a:schemeClr val="bg1"/>
                          </a:solidFill>
                          <a:effectLst/>
                          <a:latin typeface="Verdana" pitchFamily="34" charset="0"/>
                        </a:rPr>
                        <a:t>/EBITDA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tx1"/>
                          </a:solidFill>
                          <a:effectLst/>
                          <a:latin typeface="Verdana" pitchFamily="34" charset="0"/>
                        </a:rPr>
                        <a:t>&lt;1.5x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tx1"/>
                          </a:solidFill>
                          <a:effectLst/>
                          <a:latin typeface="Verdana" pitchFamily="34" charset="0"/>
                        </a:rPr>
                        <a:t>1.5-2x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tx1"/>
                          </a:solidFill>
                          <a:effectLst/>
                          <a:latin typeface="Verdana" pitchFamily="34" charset="0"/>
                        </a:rPr>
                        <a:t>2-3x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a:ln>
                            <a:noFill/>
                          </a:ln>
                          <a:solidFill>
                            <a:schemeClr val="tx1"/>
                          </a:solidFill>
                          <a:effectLst/>
                          <a:latin typeface="Verdana" pitchFamily="34" charset="0"/>
                        </a:rPr>
                        <a:t>3-4x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a:ln>
                            <a:noFill/>
                          </a:ln>
                          <a:solidFill>
                            <a:schemeClr val="tx1"/>
                          </a:solidFill>
                          <a:effectLst/>
                          <a:latin typeface="Verdana" pitchFamily="34" charset="0"/>
                        </a:rPr>
                        <a:t>4-5x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tx1"/>
                          </a:solidFill>
                          <a:effectLst/>
                          <a:latin typeface="Verdana" pitchFamily="34" charset="0"/>
                        </a:rPr>
                        <a:t>&gt;5x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a16="http://schemas.microsoft.com/office/drawing/2014/main" val="10001"/>
                  </a:ext>
                </a:extLst>
              </a:tr>
              <a:tr h="3397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err="1">
                          <a:ln>
                            <a:noFill/>
                          </a:ln>
                          <a:solidFill>
                            <a:schemeClr val="bg1"/>
                          </a:solidFill>
                          <a:effectLst/>
                          <a:latin typeface="Verdana" pitchFamily="34" charset="0"/>
                        </a:rPr>
                        <a:t>Debt</a:t>
                      </a:r>
                      <a:r>
                        <a:rPr kumimoji="0" lang="de-CH" sz="1400" b="0" i="0" u="none" strike="noStrike" cap="none" normalizeH="0" baseline="0" dirty="0">
                          <a:ln>
                            <a:noFill/>
                          </a:ln>
                          <a:solidFill>
                            <a:schemeClr val="bg1"/>
                          </a:solidFill>
                          <a:effectLst/>
                          <a:latin typeface="Verdana" pitchFamily="34" charset="0"/>
                        </a:rPr>
                        <a:t>/Capital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tx1"/>
                          </a:solidFill>
                          <a:effectLst/>
                          <a:latin typeface="Verdana" pitchFamily="34" charset="0"/>
                        </a:rPr>
                        <a:t>&lt;25%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a:ln>
                            <a:noFill/>
                          </a:ln>
                          <a:solidFill>
                            <a:schemeClr val="tx1"/>
                          </a:solidFill>
                          <a:effectLst/>
                          <a:latin typeface="Verdana" pitchFamily="34" charset="0"/>
                        </a:rPr>
                        <a:t>25-35%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a:ln>
                            <a:noFill/>
                          </a:ln>
                          <a:solidFill>
                            <a:schemeClr val="tx1"/>
                          </a:solidFill>
                          <a:effectLst/>
                          <a:latin typeface="Verdana" pitchFamily="34" charset="0"/>
                        </a:rPr>
                        <a:t>35-45%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tx1"/>
                          </a:solidFill>
                          <a:effectLst/>
                          <a:latin typeface="Verdana" pitchFamily="34" charset="0"/>
                        </a:rPr>
                        <a:t>45-50%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tx1"/>
                          </a:solidFill>
                          <a:effectLst/>
                          <a:latin typeface="Verdana" pitchFamily="34" charset="0"/>
                        </a:rPr>
                        <a:t>50-60%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tx1"/>
                          </a:solidFill>
                          <a:effectLst/>
                          <a:latin typeface="Verdana" pitchFamily="34" charset="0"/>
                        </a:rPr>
                        <a:t>&gt;60%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a16="http://schemas.microsoft.com/office/drawing/2014/main" val="10002"/>
                  </a:ext>
                </a:extLst>
              </a:tr>
              <a:tr h="7651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bg1"/>
                          </a:solidFill>
                          <a:effectLst/>
                          <a:latin typeface="Verdana" pitchFamily="34" charset="0"/>
                        </a:rPr>
                        <a:t>       Financial</a:t>
                      </a:r>
                      <a:br>
                        <a:rPr kumimoji="0" lang="de-CH" sz="1400" b="0" i="0" u="none" strike="noStrike" cap="none" normalizeH="0" baseline="0" dirty="0">
                          <a:ln>
                            <a:noFill/>
                          </a:ln>
                          <a:solidFill>
                            <a:schemeClr val="bg1"/>
                          </a:solidFill>
                          <a:effectLst/>
                          <a:latin typeface="Verdana" pitchFamily="34" charset="0"/>
                        </a:rPr>
                      </a:br>
                      <a:br>
                        <a:rPr kumimoji="0" lang="de-CH" sz="1400" b="0" i="0" u="none" strike="noStrike" cap="none" normalizeH="0" baseline="0" dirty="0">
                          <a:ln>
                            <a:noFill/>
                          </a:ln>
                          <a:solidFill>
                            <a:schemeClr val="bg1"/>
                          </a:solidFill>
                          <a:effectLst/>
                          <a:latin typeface="Verdana" pitchFamily="34" charset="0"/>
                        </a:rPr>
                      </a:br>
                      <a:r>
                        <a:rPr kumimoji="0" lang="de-CH" sz="1400" b="0" i="0" u="none" strike="noStrike" cap="none" normalizeH="0" baseline="0" dirty="0">
                          <a:ln>
                            <a:noFill/>
                          </a:ln>
                          <a:solidFill>
                            <a:schemeClr val="bg1"/>
                          </a:solidFill>
                          <a:effectLst/>
                          <a:latin typeface="Verdana" pitchFamily="34" charset="0"/>
                        </a:rPr>
                        <a:t>Business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bg1"/>
                          </a:solidFill>
                          <a:effectLst/>
                          <a:latin typeface="Verdana" pitchFamily="34" charset="0"/>
                        </a:rPr>
                        <a:t>Minimal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err="1">
                          <a:ln>
                            <a:noFill/>
                          </a:ln>
                          <a:solidFill>
                            <a:schemeClr val="bg1"/>
                          </a:solidFill>
                          <a:effectLst/>
                          <a:latin typeface="Verdana" pitchFamily="34" charset="0"/>
                        </a:rPr>
                        <a:t>Modest</a:t>
                      </a:r>
                      <a:endParaRPr kumimoji="0" lang="de-CH" sz="1400" b="0" i="0" u="none" strike="noStrike" cap="none" normalizeH="0" baseline="0" dirty="0">
                        <a:ln>
                          <a:noFill/>
                        </a:ln>
                        <a:solidFill>
                          <a:schemeClr val="bg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bg1"/>
                          </a:solidFill>
                          <a:effectLst/>
                          <a:latin typeface="Verdana" pitchFamily="34" charset="0"/>
                        </a:rPr>
                        <a:t>Inter-mediate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err="1">
                          <a:ln>
                            <a:noFill/>
                          </a:ln>
                          <a:solidFill>
                            <a:schemeClr val="bg1"/>
                          </a:solidFill>
                          <a:effectLst/>
                          <a:latin typeface="Verdana" pitchFamily="34" charset="0"/>
                        </a:rPr>
                        <a:t>Significant</a:t>
                      </a:r>
                      <a:endParaRPr kumimoji="0" lang="de-CH" sz="1400" b="0" i="0" u="none" strike="noStrike" cap="none" normalizeH="0" baseline="0" dirty="0">
                        <a:ln>
                          <a:noFill/>
                        </a:ln>
                        <a:solidFill>
                          <a:schemeClr val="bg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bg1"/>
                          </a:solidFill>
                          <a:effectLst/>
                          <a:latin typeface="Verdana" pitchFamily="34" charset="0"/>
                        </a:rPr>
                        <a:t>Aggressive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err="1">
                          <a:ln>
                            <a:noFill/>
                          </a:ln>
                          <a:solidFill>
                            <a:schemeClr val="bg1"/>
                          </a:solidFill>
                          <a:effectLst/>
                          <a:latin typeface="Verdana" pitchFamily="34" charset="0"/>
                        </a:rPr>
                        <a:t>Highly</a:t>
                      </a:r>
                      <a:r>
                        <a:rPr kumimoji="0" lang="de-CH" sz="1400" b="0" i="0" u="none" strike="noStrike" cap="none" normalizeH="0" baseline="0" dirty="0">
                          <a:ln>
                            <a:noFill/>
                          </a:ln>
                          <a:solidFill>
                            <a:schemeClr val="bg1"/>
                          </a:solidFill>
                          <a:effectLst/>
                          <a:latin typeface="Verdana" pitchFamily="34" charset="0"/>
                        </a:rPr>
                        <a:t> </a:t>
                      </a:r>
                      <a:r>
                        <a:rPr kumimoji="0" lang="de-CH" sz="1400" b="0" i="0" u="none" strike="noStrike" cap="none" normalizeH="0" baseline="0" dirty="0" err="1">
                          <a:ln>
                            <a:noFill/>
                          </a:ln>
                          <a:solidFill>
                            <a:schemeClr val="bg1"/>
                          </a:solidFill>
                          <a:effectLst/>
                          <a:latin typeface="Verdana" pitchFamily="34" charset="0"/>
                        </a:rPr>
                        <a:t>Leveraged</a:t>
                      </a:r>
                      <a:endParaRPr kumimoji="0" lang="de-CH" sz="1400" b="0" i="0" u="none" strike="noStrike" cap="none" normalizeH="0" baseline="0" dirty="0">
                        <a:ln>
                          <a:noFill/>
                        </a:ln>
                        <a:solidFill>
                          <a:schemeClr val="bg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3"/>
                  </a:ext>
                </a:extLst>
              </a:tr>
              <a:tr h="3397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err="1">
                          <a:ln>
                            <a:noFill/>
                          </a:ln>
                          <a:solidFill>
                            <a:schemeClr val="bg1"/>
                          </a:solidFill>
                          <a:effectLst/>
                          <a:latin typeface="Verdana" pitchFamily="34" charset="0"/>
                        </a:rPr>
                        <a:t>Excellent</a:t>
                      </a:r>
                      <a:endParaRPr kumimoji="0" lang="de-CH" sz="1400" b="0" i="0" u="none" strike="noStrike" cap="none" normalizeH="0" baseline="0" dirty="0">
                        <a:ln>
                          <a:noFill/>
                        </a:ln>
                        <a:solidFill>
                          <a:schemeClr val="bg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tx1"/>
                          </a:solidFill>
                          <a:effectLst/>
                          <a:latin typeface="Verdana" pitchFamily="34" charset="0"/>
                        </a:rPr>
                        <a:t>AAA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a:ln>
                            <a:noFill/>
                          </a:ln>
                          <a:solidFill>
                            <a:schemeClr val="tx1"/>
                          </a:solidFill>
                          <a:effectLst/>
                          <a:latin typeface="Verdana" pitchFamily="34" charset="0"/>
                        </a:rPr>
                        <a:t>AA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tx1"/>
                          </a:solidFill>
                          <a:effectLst/>
                          <a:latin typeface="Verdana" pitchFamily="34"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tx1"/>
                          </a:solidFill>
                          <a:effectLst/>
                          <a:latin typeface="Verdana" pitchFamily="34"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a:ln>
                            <a:noFill/>
                          </a:ln>
                          <a:solidFill>
                            <a:schemeClr val="tx1"/>
                          </a:solidFill>
                          <a:effectLst/>
                          <a:latin typeface="Verdana" pitchFamily="34" charset="0"/>
                        </a:rPr>
                        <a:t>BBB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a:ln>
                            <a:noFill/>
                          </a:ln>
                          <a:solidFill>
                            <a:schemeClr val="tx1"/>
                          </a:solidFill>
                          <a:effectLst/>
                          <a:latin typeface="Verdana"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a16="http://schemas.microsoft.com/office/drawing/2014/main" val="10004"/>
                  </a:ext>
                </a:extLst>
              </a:tr>
              <a:tr h="3413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bg1"/>
                          </a:solidFill>
                          <a:effectLst/>
                          <a:latin typeface="Verdana" pitchFamily="34" charset="0"/>
                        </a:rPr>
                        <a:t>Strong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a:ln>
                            <a:noFill/>
                          </a:ln>
                          <a:solidFill>
                            <a:schemeClr val="tx1"/>
                          </a:solidFill>
                          <a:effectLst/>
                          <a:latin typeface="Verdana" pitchFamily="34" charset="0"/>
                        </a:rPr>
                        <a:t>AA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tx1"/>
                          </a:solidFill>
                          <a:effectLst/>
                          <a:latin typeface="Verdana" pitchFamily="34"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tx1"/>
                          </a:solidFill>
                          <a:effectLst/>
                          <a:latin typeface="Verdana" pitchFamily="34"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tx1"/>
                          </a:solidFill>
                          <a:effectLst/>
                          <a:latin typeface="Verdana" pitchFamily="34" charset="0"/>
                        </a:rPr>
                        <a:t>BBB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a:ln>
                            <a:noFill/>
                          </a:ln>
                          <a:solidFill>
                            <a:schemeClr val="tx1"/>
                          </a:solidFill>
                          <a:effectLst/>
                          <a:latin typeface="Verdana" pitchFamily="34" charset="0"/>
                        </a:rPr>
                        <a:t>BB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a:ln>
                            <a:noFill/>
                          </a:ln>
                          <a:solidFill>
                            <a:schemeClr val="tx1"/>
                          </a:solidFill>
                          <a:effectLst/>
                          <a:latin typeface="Verdana" pitchFamily="34" charset="0"/>
                        </a:rPr>
                        <a:t>BB-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a16="http://schemas.microsoft.com/office/drawing/2014/main" val="10005"/>
                  </a:ext>
                </a:extLst>
              </a:tr>
              <a:tr h="3349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err="1">
                          <a:ln>
                            <a:noFill/>
                          </a:ln>
                          <a:solidFill>
                            <a:schemeClr val="bg1"/>
                          </a:solidFill>
                          <a:effectLst/>
                          <a:latin typeface="Verdana" pitchFamily="34" charset="0"/>
                        </a:rPr>
                        <a:t>Satisfactory</a:t>
                      </a:r>
                      <a:endParaRPr kumimoji="0" lang="de-CH" sz="1400" b="0" i="0" u="none" strike="noStrike" cap="none" normalizeH="0" baseline="0" dirty="0">
                        <a:ln>
                          <a:noFill/>
                        </a:ln>
                        <a:solidFill>
                          <a:schemeClr val="bg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a:ln>
                            <a:noFill/>
                          </a:ln>
                          <a:solidFill>
                            <a:schemeClr val="tx1"/>
                          </a:solidFill>
                          <a:effectLst/>
                          <a:latin typeface="Verdana" pitchFamily="34"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a:ln>
                            <a:noFill/>
                          </a:ln>
                          <a:solidFill>
                            <a:schemeClr val="tx1"/>
                          </a:solidFill>
                          <a:effectLst/>
                          <a:latin typeface="Verdana" pitchFamily="34" charset="0"/>
                        </a:rPr>
                        <a:t>BBB+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tx1"/>
                          </a:solidFill>
                          <a:effectLst/>
                          <a:latin typeface="Verdana" pitchFamily="34" charset="0"/>
                        </a:rPr>
                        <a:t>BBB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tx1"/>
                          </a:solidFill>
                          <a:effectLst/>
                          <a:latin typeface="Verdana" pitchFamily="34" charset="0"/>
                        </a:rPr>
                        <a:t>BB+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a:ln>
                            <a:noFill/>
                          </a:ln>
                          <a:solidFill>
                            <a:schemeClr val="tx1"/>
                          </a:solidFill>
                          <a:effectLst/>
                          <a:latin typeface="Verdana" pitchFamily="34" charset="0"/>
                        </a:rPr>
                        <a:t>BB-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a:ln>
                            <a:noFill/>
                          </a:ln>
                          <a:solidFill>
                            <a:schemeClr val="tx1"/>
                          </a:solidFill>
                          <a:effectLst/>
                          <a:latin typeface="Verdana" pitchFamily="34"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a16="http://schemas.microsoft.com/office/drawing/2014/main" val="10006"/>
                  </a:ext>
                </a:extLst>
              </a:tr>
              <a:tr h="3397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bg1"/>
                          </a:solidFill>
                          <a:effectLst/>
                          <a:latin typeface="Verdana" pitchFamily="34" charset="0"/>
                        </a:rPr>
                        <a:t>Fair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CH" sz="1400" b="0" i="0" u="none" strike="noStrike" cap="none" normalizeH="0" baseline="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a:ln>
                            <a:noFill/>
                          </a:ln>
                          <a:solidFill>
                            <a:schemeClr val="tx1"/>
                          </a:solidFill>
                          <a:effectLst/>
                          <a:latin typeface="Verdana" pitchFamily="34" charset="0"/>
                        </a:rPr>
                        <a:t>BBB-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a:ln>
                            <a:noFill/>
                          </a:ln>
                          <a:solidFill>
                            <a:schemeClr val="tx1"/>
                          </a:solidFill>
                          <a:effectLst/>
                          <a:latin typeface="Verdana" pitchFamily="34" charset="0"/>
                        </a:rPr>
                        <a:t>BB+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tx1"/>
                          </a:solidFill>
                          <a:effectLst/>
                          <a:latin typeface="Verdana" pitchFamily="34" charset="0"/>
                        </a:rPr>
                        <a:t>BB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tx1"/>
                          </a:solidFill>
                          <a:effectLst/>
                          <a:latin typeface="Verdana" pitchFamily="34" charset="0"/>
                        </a:rPr>
                        <a:t>BB-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a:ln>
                            <a:noFill/>
                          </a:ln>
                          <a:solidFill>
                            <a:schemeClr val="tx1"/>
                          </a:solidFill>
                          <a:effectLst/>
                          <a:latin typeface="Verdana" pitchFamily="34"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a16="http://schemas.microsoft.com/office/drawing/2014/main" val="10007"/>
                  </a:ext>
                </a:extLst>
              </a:tr>
              <a:tr h="3413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err="1">
                          <a:ln>
                            <a:noFill/>
                          </a:ln>
                          <a:solidFill>
                            <a:schemeClr val="bg1"/>
                          </a:solidFill>
                          <a:effectLst/>
                          <a:latin typeface="Verdana" pitchFamily="34" charset="0"/>
                        </a:rPr>
                        <a:t>Weak</a:t>
                      </a:r>
                      <a:endParaRPr kumimoji="0" lang="de-CH" sz="1400" b="0" i="0" u="none" strike="noStrike" cap="none" normalizeH="0" baseline="0" dirty="0">
                        <a:ln>
                          <a:noFill/>
                        </a:ln>
                        <a:solidFill>
                          <a:schemeClr val="bg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CH" sz="1400" b="0" i="0" u="none" strike="noStrike" cap="none" normalizeH="0" baseline="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CH" sz="1400" b="0" i="0" u="none" strike="noStrike" cap="none" normalizeH="0" baseline="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a:ln>
                            <a:noFill/>
                          </a:ln>
                          <a:solidFill>
                            <a:schemeClr val="tx1"/>
                          </a:solidFill>
                          <a:effectLst/>
                          <a:latin typeface="Verdana" pitchFamily="34" charset="0"/>
                        </a:rPr>
                        <a:t>BB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tx1"/>
                          </a:solidFill>
                          <a:effectLst/>
                          <a:latin typeface="Verdana" pitchFamily="34" charset="0"/>
                        </a:rPr>
                        <a:t>BB-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tx1"/>
                          </a:solidFill>
                          <a:effectLst/>
                          <a:latin typeface="Verdana" pitchFamily="34"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tx1"/>
                          </a:solidFill>
                          <a:effectLst/>
                          <a:latin typeface="Verdana" pitchFamily="34"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a16="http://schemas.microsoft.com/office/drawing/2014/main" val="10008"/>
                  </a:ext>
                </a:extLst>
              </a:tr>
              <a:tr h="3397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bg1"/>
                          </a:solidFill>
                          <a:effectLst/>
                          <a:latin typeface="Verdana" pitchFamily="34" charset="0"/>
                        </a:rPr>
                        <a:t>Vulnerable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CH" sz="1400" b="0" i="0" u="none" strike="noStrike" cap="none" normalizeH="0" baseline="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CH" sz="1400" b="0" i="0" u="none" strike="noStrike" cap="none" normalizeH="0" baseline="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CH" sz="1400" b="0" i="0" u="none" strike="noStrike" cap="none" normalizeH="0" baseline="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tx1"/>
                          </a:solidFill>
                          <a:effectLst/>
                          <a:latin typeface="Verdana" pitchFamily="34"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a:ln>
                            <a:noFill/>
                          </a:ln>
                          <a:solidFill>
                            <a:schemeClr val="tx1"/>
                          </a:solidFill>
                          <a:effectLst/>
                          <a:latin typeface="Verdana" pitchFamily="34"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tx1"/>
                          </a:solidFill>
                          <a:effectLst/>
                          <a:latin typeface="Verdana" pitchFamily="34" charset="0"/>
                        </a:rPr>
                        <a:t>CCC+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a16="http://schemas.microsoft.com/office/drawing/2014/main" val="10009"/>
                  </a:ext>
                </a:extLst>
              </a:tr>
            </a:tbl>
          </a:graphicData>
        </a:graphic>
      </p:graphicFrame>
      <p:sp>
        <p:nvSpPr>
          <p:cNvPr id="1631305" name="Line 108"/>
          <p:cNvSpPr>
            <a:spLocks noChangeShapeType="1"/>
          </p:cNvSpPr>
          <p:nvPr/>
        </p:nvSpPr>
        <p:spPr bwMode="auto">
          <a:xfrm>
            <a:off x="623888" y="2617788"/>
            <a:ext cx="1436687" cy="768350"/>
          </a:xfrm>
          <a:prstGeom prst="line">
            <a:avLst/>
          </a:prstGeom>
          <a:noFill/>
          <a:ln w="9525">
            <a:solidFill>
              <a:schemeClr val="tx1"/>
            </a:solidFill>
            <a:round/>
            <a:headEnd/>
            <a:tailEnd/>
          </a:ln>
        </p:spPr>
        <p:txBody>
          <a:bodyPr/>
          <a:lstStyle/>
          <a:p>
            <a:endParaRPr lang="de-DE"/>
          </a:p>
        </p:txBody>
      </p:sp>
      <p:sp>
        <p:nvSpPr>
          <p:cNvPr id="5" name="Text Box 7"/>
          <p:cNvSpPr txBox="1">
            <a:spLocks noChangeArrowheads="1"/>
          </p:cNvSpPr>
          <p:nvPr/>
        </p:nvSpPr>
        <p:spPr bwMode="auto">
          <a:xfrm>
            <a:off x="6553200" y="5478462"/>
            <a:ext cx="2305050" cy="244475"/>
          </a:xfrm>
          <a:prstGeom prst="rect">
            <a:avLst/>
          </a:prstGeom>
          <a:noFill/>
          <a:ln w="9525">
            <a:noFill/>
            <a:miter lim="800000"/>
            <a:headEnd/>
            <a:tailEnd/>
          </a:ln>
        </p:spPr>
        <p:txBody>
          <a:bodyPr>
            <a:spAutoFit/>
          </a:bodyPr>
          <a:lstStyle/>
          <a:p>
            <a:pPr algn="r">
              <a:spcBef>
                <a:spcPct val="50000"/>
              </a:spcBef>
            </a:pPr>
            <a:r>
              <a:rPr lang="de-CH" sz="1000" dirty="0">
                <a:latin typeface="Verdana" pitchFamily="34" charset="0"/>
              </a:rPr>
              <a:t>Source: S&amp;P</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Investors </a:t>
            </a:r>
            <a:r>
              <a:rPr lang="de-CH" dirty="0" err="1"/>
              <a:t>should</a:t>
            </a:r>
            <a:r>
              <a:rPr lang="de-CH" dirty="0"/>
              <a:t> care </a:t>
            </a:r>
            <a:r>
              <a:rPr lang="de-CH" dirty="0" err="1"/>
              <a:t>more</a:t>
            </a:r>
            <a:r>
              <a:rPr lang="de-CH" dirty="0"/>
              <a:t> </a:t>
            </a:r>
            <a:r>
              <a:rPr lang="de-CH" dirty="0" err="1"/>
              <a:t>about</a:t>
            </a:r>
            <a:r>
              <a:rPr lang="de-CH" dirty="0"/>
              <a:t> </a:t>
            </a:r>
            <a:r>
              <a:rPr lang="de-CH" dirty="0" err="1"/>
              <a:t>covenants</a:t>
            </a:r>
            <a:endParaRPr lang="de-CH" dirty="0"/>
          </a:p>
        </p:txBody>
      </p:sp>
      <p:pic>
        <p:nvPicPr>
          <p:cNvPr id="1714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311" y="898633"/>
            <a:ext cx="8403020" cy="5178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7"/>
          <p:cNvSpPr txBox="1">
            <a:spLocks noChangeArrowheads="1"/>
          </p:cNvSpPr>
          <p:nvPr/>
        </p:nvSpPr>
        <p:spPr bwMode="auto">
          <a:xfrm>
            <a:off x="6222124" y="5832206"/>
            <a:ext cx="2305050" cy="244475"/>
          </a:xfrm>
          <a:prstGeom prst="rect">
            <a:avLst/>
          </a:prstGeom>
          <a:noFill/>
          <a:ln w="9525">
            <a:noFill/>
            <a:miter lim="800000"/>
            <a:headEnd/>
            <a:tailEnd/>
          </a:ln>
        </p:spPr>
        <p:txBody>
          <a:bodyPr>
            <a:spAutoFit/>
          </a:bodyPr>
          <a:lstStyle/>
          <a:p>
            <a:pPr algn="r">
              <a:spcBef>
                <a:spcPct val="50000"/>
              </a:spcBef>
            </a:pPr>
            <a:r>
              <a:rPr lang="de-CH" sz="1000" dirty="0" err="1">
                <a:latin typeface="Verdana" pitchFamily="34" charset="0"/>
              </a:rPr>
              <a:t>Taken</a:t>
            </a:r>
            <a:r>
              <a:rPr lang="de-CH" sz="1000" dirty="0">
                <a:latin typeface="Verdana" pitchFamily="34" charset="0"/>
              </a:rPr>
              <a:t> </a:t>
            </a:r>
            <a:r>
              <a:rPr lang="de-CH" sz="1000" dirty="0" err="1">
                <a:latin typeface="Verdana" pitchFamily="34" charset="0"/>
              </a:rPr>
              <a:t>from</a:t>
            </a:r>
            <a:r>
              <a:rPr lang="de-CH" sz="1000" dirty="0">
                <a:latin typeface="Verdana" pitchFamily="34" charset="0"/>
              </a:rPr>
              <a:t> Deutsche Bank</a:t>
            </a:r>
          </a:p>
        </p:txBody>
      </p:sp>
    </p:spTree>
    <p:extLst>
      <p:ext uri="{BB962C8B-B14F-4D97-AF65-F5344CB8AC3E}">
        <p14:creationId xmlns:p14="http://schemas.microsoft.com/office/powerpoint/2010/main" val="25270930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err="1"/>
              <a:t>Mind</a:t>
            </a:r>
            <a:r>
              <a:rPr lang="de-CH" dirty="0"/>
              <a:t> </a:t>
            </a:r>
            <a:r>
              <a:rPr lang="de-CH" dirty="0" err="1"/>
              <a:t>the</a:t>
            </a:r>
            <a:r>
              <a:rPr lang="de-CH" dirty="0"/>
              <a:t> </a:t>
            </a:r>
            <a:r>
              <a:rPr lang="de-CH" dirty="0" err="1"/>
              <a:t>gap</a:t>
            </a:r>
            <a:r>
              <a:rPr lang="de-CH" dirty="0"/>
              <a:t> </a:t>
            </a:r>
            <a:r>
              <a:rPr lang="de-CH" dirty="0" err="1"/>
              <a:t>between</a:t>
            </a:r>
            <a:r>
              <a:rPr lang="de-CH" dirty="0"/>
              <a:t> IG </a:t>
            </a:r>
            <a:r>
              <a:rPr lang="de-CH" dirty="0" err="1"/>
              <a:t>and</a:t>
            </a:r>
            <a:r>
              <a:rPr lang="de-CH" dirty="0"/>
              <a:t> HY</a:t>
            </a:r>
          </a:p>
        </p:txBody>
      </p:sp>
      <p:pic>
        <p:nvPicPr>
          <p:cNvPr id="1701890" name="Picture 2"/>
          <p:cNvPicPr>
            <a:picLocks noGrp="1" noChangeAspect="1" noChangeArrowheads="1"/>
          </p:cNvPicPr>
          <p:nvPr>
            <p:ph type="tbl" idx="1"/>
          </p:nvPr>
        </p:nvPicPr>
        <p:blipFill>
          <a:blip r:embed="rId3">
            <a:extLst>
              <a:ext uri="{28A0092B-C50C-407E-A947-70E740481C1C}">
                <a14:useLocalDpi xmlns:a14="http://schemas.microsoft.com/office/drawing/2010/main" val="0"/>
              </a:ext>
            </a:extLst>
          </a:blip>
          <a:srcRect/>
          <a:stretch>
            <a:fillRect/>
          </a:stretch>
        </p:blipFill>
        <p:spPr bwMode="auto">
          <a:xfrm>
            <a:off x="214596" y="1686495"/>
            <a:ext cx="6167165" cy="4093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018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9864" y="1061049"/>
            <a:ext cx="2797185" cy="2501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90436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CDS </a:t>
            </a:r>
            <a:r>
              <a:rPr lang="de-CH" dirty="0" err="1"/>
              <a:t>work</a:t>
            </a:r>
            <a:r>
              <a:rPr lang="de-CH" dirty="0"/>
              <a:t> like an </a:t>
            </a:r>
            <a:r>
              <a:rPr lang="de-CH" dirty="0" err="1"/>
              <a:t>insurance</a:t>
            </a:r>
            <a:endParaRPr lang="de-CH" dirty="0"/>
          </a:p>
        </p:txBody>
      </p:sp>
      <p:pic>
        <p:nvPicPr>
          <p:cNvPr id="1709060" name="Picture 4" descr="https://www.pimco.co.uk/-/media/global-assets/resources/education/uk/charts/45178_understanding_credit_default_swaps_fig2.ashx?la=en-gb&amp;hash=ABF86BF13E73021A4907FEB0324014792D71C58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61381" y="1354723"/>
            <a:ext cx="3721171" cy="3229246"/>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683812" y="1335819"/>
            <a:ext cx="3164619" cy="3498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dirty="0" err="1"/>
              <a:t>Protection</a:t>
            </a:r>
            <a:r>
              <a:rPr lang="de-CH" sz="1600" dirty="0"/>
              <a:t> </a:t>
            </a:r>
            <a:r>
              <a:rPr lang="de-CH" sz="1600" dirty="0" err="1"/>
              <a:t>Buyer</a:t>
            </a:r>
            <a:endParaRPr lang="de-CH" sz="1600" dirty="0"/>
          </a:p>
        </p:txBody>
      </p:sp>
      <p:sp>
        <p:nvSpPr>
          <p:cNvPr id="6" name="Textfeld 5"/>
          <p:cNvSpPr txBox="1"/>
          <p:nvPr/>
        </p:nvSpPr>
        <p:spPr>
          <a:xfrm>
            <a:off x="6345141" y="4778734"/>
            <a:ext cx="2305878" cy="230832"/>
          </a:xfrm>
          <a:prstGeom prst="rect">
            <a:avLst/>
          </a:prstGeom>
          <a:noFill/>
        </p:spPr>
        <p:txBody>
          <a:bodyPr wrap="square" rtlCol="0">
            <a:spAutoFit/>
          </a:bodyPr>
          <a:lstStyle/>
          <a:p>
            <a:pPr algn="r"/>
            <a:r>
              <a:rPr lang="de-CH" sz="900" dirty="0">
                <a:latin typeface="Verdana" panose="020B0604030504040204" pitchFamily="34" charset="0"/>
                <a:ea typeface="Verdana" panose="020B0604030504040204" pitchFamily="34" charset="0"/>
                <a:cs typeface="Verdana" panose="020B0604030504040204" pitchFamily="34" charset="0"/>
              </a:rPr>
              <a:t>Note: </a:t>
            </a:r>
            <a:r>
              <a:rPr lang="de-CH" sz="900" dirty="0" err="1">
                <a:latin typeface="Verdana" panose="020B0604030504040204" pitchFamily="34" charset="0"/>
                <a:ea typeface="Verdana" panose="020B0604030504040204" pitchFamily="34" charset="0"/>
                <a:cs typeface="Verdana" panose="020B0604030504040204" pitchFamily="34" charset="0"/>
              </a:rPr>
              <a:t>taken</a:t>
            </a:r>
            <a:r>
              <a:rPr lang="de-CH" sz="900" dirty="0">
                <a:latin typeface="Verdana" panose="020B0604030504040204" pitchFamily="34" charset="0"/>
                <a:ea typeface="Verdana" panose="020B0604030504040204" pitchFamily="34" charset="0"/>
                <a:cs typeface="Verdana" panose="020B0604030504040204" pitchFamily="34" charset="0"/>
              </a:rPr>
              <a:t> </a:t>
            </a:r>
            <a:r>
              <a:rPr lang="de-CH" sz="900" dirty="0" err="1">
                <a:latin typeface="Verdana" panose="020B0604030504040204" pitchFamily="34" charset="0"/>
                <a:ea typeface="Verdana" panose="020B0604030504040204" pitchFamily="34" charset="0"/>
                <a:cs typeface="Verdana" panose="020B0604030504040204" pitchFamily="34" charset="0"/>
              </a:rPr>
              <a:t>from</a:t>
            </a:r>
            <a:r>
              <a:rPr lang="de-CH" sz="900" dirty="0">
                <a:latin typeface="Verdana" panose="020B0604030504040204" pitchFamily="34" charset="0"/>
                <a:ea typeface="Verdana" panose="020B0604030504040204" pitchFamily="34" charset="0"/>
                <a:cs typeface="Verdana" panose="020B0604030504040204" pitchFamily="34" charset="0"/>
              </a:rPr>
              <a:t> pimco.co.uk</a:t>
            </a:r>
          </a:p>
        </p:txBody>
      </p:sp>
      <p:sp>
        <p:nvSpPr>
          <p:cNvPr id="10" name="Rechteck 9"/>
          <p:cNvSpPr/>
          <p:nvPr/>
        </p:nvSpPr>
        <p:spPr>
          <a:xfrm>
            <a:off x="683812" y="4428876"/>
            <a:ext cx="3164619" cy="3498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dirty="0" err="1"/>
              <a:t>Protection</a:t>
            </a:r>
            <a:r>
              <a:rPr lang="de-CH" sz="1600" dirty="0"/>
              <a:t> Seller</a:t>
            </a:r>
          </a:p>
        </p:txBody>
      </p:sp>
      <p:sp>
        <p:nvSpPr>
          <p:cNvPr id="8" name="Pfeil nach unten 7"/>
          <p:cNvSpPr/>
          <p:nvPr/>
        </p:nvSpPr>
        <p:spPr>
          <a:xfrm>
            <a:off x="866692" y="1868557"/>
            <a:ext cx="1399429" cy="2369488"/>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CH" dirty="0"/>
              <a:t>premium</a:t>
            </a:r>
          </a:p>
        </p:txBody>
      </p:sp>
      <p:sp>
        <p:nvSpPr>
          <p:cNvPr id="9" name="Pfeil nach oben 8"/>
          <p:cNvSpPr/>
          <p:nvPr/>
        </p:nvSpPr>
        <p:spPr>
          <a:xfrm>
            <a:off x="2425148" y="1812897"/>
            <a:ext cx="1423283" cy="2425147"/>
          </a:xfrm>
          <a:prstGeom prst="up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0" bIns="0" rtlCol="0" anchor="ctr"/>
          <a:lstStyle/>
          <a:p>
            <a:pPr algn="ctr"/>
            <a:r>
              <a:rPr lang="de-CH" sz="1400" dirty="0" err="1"/>
              <a:t>settle</a:t>
            </a:r>
            <a:r>
              <a:rPr lang="de-CH" sz="1400" dirty="0"/>
              <a:t> </a:t>
            </a:r>
            <a:r>
              <a:rPr lang="de-CH" sz="1400" dirty="0" err="1"/>
              <a:t>bond</a:t>
            </a:r>
            <a:r>
              <a:rPr lang="de-CH" sz="1400" dirty="0"/>
              <a:t> at par in </a:t>
            </a:r>
            <a:r>
              <a:rPr lang="de-CH" sz="1400" dirty="0" err="1"/>
              <a:t>case</a:t>
            </a:r>
            <a:r>
              <a:rPr lang="de-CH" sz="1400" dirty="0"/>
              <a:t> </a:t>
            </a:r>
            <a:r>
              <a:rPr lang="de-CH" sz="1400" dirty="0" err="1"/>
              <a:t>of</a:t>
            </a:r>
            <a:r>
              <a:rPr lang="de-CH" sz="1400" dirty="0"/>
              <a:t> </a:t>
            </a:r>
            <a:r>
              <a:rPr lang="de-CH" sz="1400" dirty="0" err="1"/>
              <a:t>credit</a:t>
            </a:r>
            <a:r>
              <a:rPr lang="de-CH" sz="1400" dirty="0"/>
              <a:t> </a:t>
            </a:r>
            <a:r>
              <a:rPr lang="de-CH" sz="1400" dirty="0" err="1"/>
              <a:t>event</a:t>
            </a:r>
            <a:endParaRPr lang="de-CH" sz="1400" dirty="0"/>
          </a:p>
        </p:txBody>
      </p:sp>
      <p:grpSp>
        <p:nvGrpSpPr>
          <p:cNvPr id="14" name="Gruppieren 13"/>
          <p:cNvGrpSpPr/>
          <p:nvPr/>
        </p:nvGrpSpPr>
        <p:grpSpPr>
          <a:xfrm>
            <a:off x="0" y="4238044"/>
            <a:ext cx="4929809" cy="2429124"/>
            <a:chOff x="0" y="4238044"/>
            <a:chExt cx="4929809" cy="2429124"/>
          </a:xfrm>
        </p:grpSpPr>
        <p:pic>
          <p:nvPicPr>
            <p:cNvPr id="170906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38044"/>
              <a:ext cx="1662486" cy="242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Abgerundete rechteckige Legende 10"/>
            <p:cNvSpPr/>
            <p:nvPr/>
          </p:nvSpPr>
          <p:spPr>
            <a:xfrm>
              <a:off x="1812898" y="5157413"/>
              <a:ext cx="2981740" cy="590385"/>
            </a:xfrm>
            <a:prstGeom prst="wedgeRoundRectCallout">
              <a:avLst>
                <a:gd name="adj1" fmla="val -67695"/>
                <a:gd name="adj2" fmla="val 15362"/>
                <a:gd name="adj3" fmla="val 16667"/>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solidFill>
                    <a:schemeClr val="tx1"/>
                  </a:solidFill>
                </a:rPr>
                <a:t>Derivatives </a:t>
              </a:r>
              <a:r>
                <a:rPr lang="de-CH" sz="1200" dirty="0" err="1">
                  <a:solidFill>
                    <a:schemeClr val="tx1"/>
                  </a:solidFill>
                </a:rPr>
                <a:t>are</a:t>
              </a:r>
              <a:r>
                <a:rPr lang="de-CH" sz="1200" dirty="0">
                  <a:solidFill>
                    <a:schemeClr val="tx1"/>
                  </a:solidFill>
                </a:rPr>
                <a:t> </a:t>
              </a:r>
              <a:r>
                <a:rPr lang="de-CH" sz="1200" dirty="0" err="1">
                  <a:solidFill>
                    <a:schemeClr val="tx1"/>
                  </a:solidFill>
                </a:rPr>
                <a:t>financial</a:t>
              </a:r>
              <a:r>
                <a:rPr lang="de-CH" sz="1200" dirty="0">
                  <a:solidFill>
                    <a:schemeClr val="tx1"/>
                  </a:solidFill>
                </a:rPr>
                <a:t> </a:t>
              </a:r>
              <a:r>
                <a:rPr lang="de-CH" sz="1200" dirty="0" err="1">
                  <a:solidFill>
                    <a:schemeClr val="tx1"/>
                  </a:solidFill>
                </a:rPr>
                <a:t>weapons</a:t>
              </a:r>
              <a:r>
                <a:rPr lang="de-CH" sz="1200" dirty="0">
                  <a:solidFill>
                    <a:schemeClr val="tx1"/>
                  </a:solidFill>
                </a:rPr>
                <a:t> </a:t>
              </a:r>
              <a:r>
                <a:rPr lang="de-CH" sz="1200" dirty="0" err="1">
                  <a:solidFill>
                    <a:schemeClr val="tx1"/>
                  </a:solidFill>
                </a:rPr>
                <a:t>of</a:t>
              </a:r>
              <a:r>
                <a:rPr lang="de-CH" sz="1200" dirty="0">
                  <a:solidFill>
                    <a:schemeClr val="tx1"/>
                  </a:solidFill>
                </a:rPr>
                <a:t> mass </a:t>
              </a:r>
              <a:r>
                <a:rPr lang="de-CH" sz="1200" dirty="0" err="1">
                  <a:solidFill>
                    <a:schemeClr val="tx1"/>
                  </a:solidFill>
                </a:rPr>
                <a:t>destruction</a:t>
              </a:r>
              <a:r>
                <a:rPr lang="de-CH" sz="1200" dirty="0">
                  <a:solidFill>
                    <a:schemeClr val="tx1"/>
                  </a:solidFill>
                </a:rPr>
                <a:t>.</a:t>
              </a:r>
            </a:p>
          </p:txBody>
        </p:sp>
        <p:sp>
          <p:nvSpPr>
            <p:cNvPr id="13" name="Textfeld 12"/>
            <p:cNvSpPr txBox="1"/>
            <p:nvPr/>
          </p:nvSpPr>
          <p:spPr>
            <a:xfrm>
              <a:off x="1678389" y="6304389"/>
              <a:ext cx="3251420" cy="246221"/>
            </a:xfrm>
            <a:prstGeom prst="rect">
              <a:avLst/>
            </a:prstGeom>
            <a:noFill/>
          </p:spPr>
          <p:txBody>
            <a:bodyPr wrap="square" rtlCol="0">
              <a:spAutoFit/>
            </a:bodyPr>
            <a:lstStyle/>
            <a:p>
              <a:r>
                <a:rPr lang="de-CH" sz="1000" dirty="0">
                  <a:latin typeface="+mn-lt"/>
                </a:rPr>
                <a:t>Warren Buffet: Letter </a:t>
              </a:r>
              <a:r>
                <a:rPr lang="de-CH" sz="1000" dirty="0" err="1">
                  <a:latin typeface="+mn-lt"/>
                </a:rPr>
                <a:t>to</a:t>
              </a:r>
              <a:r>
                <a:rPr lang="de-CH" sz="1000" dirty="0">
                  <a:latin typeface="+mn-lt"/>
                </a:rPr>
                <a:t> </a:t>
              </a:r>
              <a:r>
                <a:rPr lang="de-CH" sz="1000" dirty="0" err="1">
                  <a:latin typeface="+mn-lt"/>
                </a:rPr>
                <a:t>shareholders</a:t>
              </a:r>
              <a:r>
                <a:rPr lang="de-CH" sz="1000" dirty="0">
                  <a:latin typeface="+mn-lt"/>
                </a:rPr>
                <a:t> 2003</a:t>
              </a:r>
            </a:p>
          </p:txBody>
        </p:sp>
      </p:grpSp>
    </p:spTree>
    <p:extLst>
      <p:ext uri="{BB962C8B-B14F-4D97-AF65-F5344CB8AC3E}">
        <p14:creationId xmlns:p14="http://schemas.microsoft.com/office/powerpoint/2010/main" val="29732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OAWWIZARDSTEPS" val="0|1"/>
  <p:tag name="OAWDOCPROPSOURCE" val="&lt;DocProps&gt;&lt;DocProp UID=&quot;2002122011014149059130932&quot; EntryUID=&quot;2007081614403868071010&quot;&gt;&lt;Field Name=&quot;IDName&quot; Value=&quot;3.2. Hochschule Luzern - Wirtschaft, Grafenauweg 10, Zug&quot;/&gt;&lt;Field Name=&quot;Address1&quot; Value=&quot;&quot;/&gt;&lt;Field Name=&quot;Address2&quot; Value=&quot;Grafenauweg 10, CH-6304 Zug&quot;/&gt;&lt;Field Name=&quot;Address3&quot; Value=&quot;T +41 41 724 65 55, F +41 41 724 65 50&quot;/&gt;&lt;Field Name=&quot;Address4&quot; Value=&quot;www.hslu.ch&quot;/&gt;&lt;Field Name=&quot;LogoLarge&quot; Value=&quot;%Logos%\hslu_d.wi.g.2100.500.wmf&quot;/&gt;&lt;Field Name=&quot;LogoSmall&quot; Value=&quot;%Logos%\hslu_d.wi.k.2100.250.wmf&quot;/&gt;&lt;Field Name=&quot;City&quot; Value=&quot;Zug&quot;/&gt;&lt;Field Name=&quot;LogoFooter&quot; Value=&quot;%Logos%\hslu_allgemeinefqm.f.2100.200.wmf&quot;/&gt;&lt;Field Name=&quot;LogoPpt1&quot; Value=&quot;%Logos%\Powerpoint\titelmaster\hslu_d.wi.tm.2540.1905.wmf&quot;/&gt;&lt;Field Name=&quot;LogoPpt2&quot; Value=&quot;%Logos%\Powerpoint\folienmaster\hslu_d.wi.fm.2540.1905.wmf&quot;/&gt;&lt;Field Name=&quot;LogoOhneEFQM&quot; Value=&quot;%Logos%\hslu_allgemein.f.2100.200.wmf&quot;/&gt;&lt;Field Name=&quot;LogoPpt3&quot; Value=&quot;%Logos%\Powerpoint\folienmaster\hslu_d.wi.f.fm.2540.1905.wmf&quot;/&gt;&lt;Field Name=&quot;Data_UID&quot; Value=&quot;2007081614403868071010&quot;/&gt;&lt;Field Name=&quot;Field_Name&quot; Value=&quot;LogoPpt3&quot;/&gt;&lt;Field Name=&quot;Field_UID&quot; Value=&quot;2007100410135817481350&quot;/&gt;&lt;Field Name=&quot;ML_LCID&quot; Value=&quot;2055&quot;/&gt;&lt;Field Name=&quot;ML_Value&quot; Value=&quot;%Logos%\Powerpoint\folienmaster\hslu_d.wi.f.fm.2540.1905.wmf&quot;/&gt;&lt;/DocProp&gt;&lt;DocProp UID=&quot;2006040509495284662868&quot; EntryUID=&quot;2003121817293296325874&quot;&gt;&lt;Field Name=&quot;IDName&quot; Value=&quot;(Leer)&quot;/&gt;&lt;/DocProp&gt;&lt;DocProp UID=&quot;200212191811121321310321301031x&quot; EntryUID=&quot;2003121817293296325874&quot;&gt;&lt;Field Name=&quot;IDName&quot; Value=&quot;(Leer)&quot;/&gt;&lt;/DocProp&gt;&lt;DocProp UID=&quot;2002122010583847234010578&quot; EntryUID=&quot;2003121817293296325874&quot;&gt;&lt;Field Name=&quot;IDName&quot; Value=&quot;(Leer)&quot;/&gt;&lt;/DocProp&gt;&lt;DocProp UID=&quot;2003061115381095709037&quot; EntryUID=&quot;2003121817293296325874&quot;&gt;&lt;Field Name=&quot;IDName&quot; Value=&quot;(Leer)&quot;/&gt;&lt;/DocProp&gt;&lt;/DocProps&gt;&#10;"/>
</p:tagLst>
</file>

<file path=ppt/tags/tag2.xml><?xml version="1.0" encoding="utf-8"?>
<p:tagLst xmlns:a="http://schemas.openxmlformats.org/drawingml/2006/main" xmlns:r="http://schemas.openxmlformats.org/officeDocument/2006/relationships" xmlns:p="http://schemas.openxmlformats.org/presentationml/2006/main">
  <p:tag name="ZOAWCODE" val="Language.Doc.Page.Powerpoint"/>
  <p:tag name="ZOAWTYPE" val="Text"/>
</p:tagLst>
</file>

<file path=ppt/tags/tag3.xml><?xml version="1.0" encoding="utf-8"?>
<p:tagLst xmlns:a="http://schemas.openxmlformats.org/drawingml/2006/main" xmlns:r="http://schemas.openxmlformats.org/officeDocument/2006/relationships" xmlns:p="http://schemas.openxmlformats.org/presentationml/2006/main">
  <p:tag name="ZOAWCODE" val="200212191811121321310321301031x.Additive"/>
  <p:tag name="ZOAWTYPE" val="Text"/>
</p:tagLst>
</file>

<file path=ppt/tags/tag4.xml><?xml version="1.0" encoding="utf-8"?>
<p:tagLst xmlns:a="http://schemas.openxmlformats.org/drawingml/2006/main" xmlns:r="http://schemas.openxmlformats.org/officeDocument/2006/relationships" xmlns:p="http://schemas.openxmlformats.org/presentationml/2006/main">
  <p:tag name="ZOAWCODE" val="200212191811121321310321301031x.Name"/>
  <p:tag name="ZOAWTYPE" val="Text"/>
</p:tagLst>
</file>

<file path=ppt/tags/tag5.xml><?xml version="1.0" encoding="utf-8"?>
<p:tagLst xmlns:a="http://schemas.openxmlformats.org/drawingml/2006/main" xmlns:r="http://schemas.openxmlformats.org/officeDocument/2006/relationships" xmlns:p="http://schemas.openxmlformats.org/presentationml/2006/main">
  <p:tag name="ZOAWCODE" val="200212191811121321310321301031x.Function"/>
  <p:tag name="ZOAWTYPE" val="Text"/>
</p:tagLst>
</file>

<file path=ppt/tags/tag6.xml><?xml version="1.0" encoding="utf-8"?>
<p:tagLst xmlns:a="http://schemas.openxmlformats.org/drawingml/2006/main" xmlns:r="http://schemas.openxmlformats.org/officeDocument/2006/relationships" xmlns:p="http://schemas.openxmlformats.org/presentationml/2006/main">
  <p:tag name="ZOAWCODE" val="200212191811121321310321301031x.DirectPhone"/>
  <p:tag name="ZOAWTYPE" val="Text"/>
</p:tagLst>
</file>

<file path=ppt/tags/tag7.xml><?xml version="1.0" encoding="utf-8"?>
<p:tagLst xmlns:a="http://schemas.openxmlformats.org/drawingml/2006/main" xmlns:r="http://schemas.openxmlformats.org/officeDocument/2006/relationships" xmlns:p="http://schemas.openxmlformats.org/presentationml/2006/main">
  <p:tag name="ZOAWCODE" val="200212191811121321310321301031x.EMail"/>
  <p:tag name="ZOAWTYPE" val="Text"/>
</p:tagLst>
</file>

<file path=ppt/tags/tag8.xml><?xml version="1.0" encoding="utf-8"?>
<p:tagLst xmlns:a="http://schemas.openxmlformats.org/drawingml/2006/main" xmlns:r="http://schemas.openxmlformats.org/officeDocument/2006/relationships" xmlns:p="http://schemas.openxmlformats.org/presentationml/2006/main">
  <p:tag name="TIMING" val="|27.7|5.9|8.3|3.9|13.8|11.1|15.5"/>
</p:tagLst>
</file>

<file path=ppt/theme/theme1.xml><?xml version="1.0" encoding="utf-8"?>
<a:theme xmlns:a="http://schemas.openxmlformats.org/drawingml/2006/main" name="Default Design">
  <a:themeElements>
    <a:clrScheme name="Hyperion">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24377</Words>
  <Application>Microsoft Office PowerPoint</Application>
  <PresentationFormat>Bildschirmpräsentation (4:3)</PresentationFormat>
  <Paragraphs>2152</Paragraphs>
  <Slides>130</Slides>
  <Notes>126</Notes>
  <HiddenSlides>0</HiddenSlides>
  <MMClips>0</MMClips>
  <ScaleCrop>false</ScaleCrop>
  <HeadingPairs>
    <vt:vector size="8" baseType="variant">
      <vt:variant>
        <vt:lpstr>Verwendete Schriftarten</vt:lpstr>
      </vt:variant>
      <vt:variant>
        <vt:i4>13</vt:i4>
      </vt:variant>
      <vt:variant>
        <vt:lpstr>Design</vt:lpstr>
      </vt:variant>
      <vt:variant>
        <vt:i4>1</vt:i4>
      </vt:variant>
      <vt:variant>
        <vt:lpstr>Eingebettete OLE-Server</vt:lpstr>
      </vt:variant>
      <vt:variant>
        <vt:i4>2</vt:i4>
      </vt:variant>
      <vt:variant>
        <vt:lpstr>Folientitel</vt:lpstr>
      </vt:variant>
      <vt:variant>
        <vt:i4>130</vt:i4>
      </vt:variant>
    </vt:vector>
  </HeadingPairs>
  <TitlesOfParts>
    <vt:vector size="146" baseType="lpstr">
      <vt:lpstr>Akzidenz Grotesk Light</vt:lpstr>
      <vt:lpstr>Akzidenz Grotesk Roman</vt:lpstr>
      <vt:lpstr>Arial</vt:lpstr>
      <vt:lpstr>Calibri</vt:lpstr>
      <vt:lpstr>Cambria Math</vt:lpstr>
      <vt:lpstr>Frutiger for ZKB Light</vt:lpstr>
      <vt:lpstr>Helvetica</vt:lpstr>
      <vt:lpstr>Mistral</vt:lpstr>
      <vt:lpstr>MV Boli</vt:lpstr>
      <vt:lpstr>Symbol</vt:lpstr>
      <vt:lpstr>Times</vt:lpstr>
      <vt:lpstr>Verdana</vt:lpstr>
      <vt:lpstr>Wingdings</vt:lpstr>
      <vt:lpstr>Default Design</vt:lpstr>
      <vt:lpstr>Equation</vt:lpstr>
      <vt:lpstr>Formel</vt:lpstr>
      <vt:lpstr>PowerPoint-Präsentation</vt:lpstr>
      <vt:lpstr>PowerPoint-Präsentation</vt:lpstr>
      <vt:lpstr>PowerPoint-Präsentation</vt:lpstr>
      <vt:lpstr>A map to the center of the world</vt:lpstr>
      <vt:lpstr>Debt is rising – good or bad?</vt:lpstr>
      <vt:lpstr>But debt is not the full picture</vt:lpstr>
      <vt:lpstr>How big is the bond market? Huge!</vt:lpstr>
      <vt:lpstr>Central banks have become the main player</vt:lpstr>
      <vt:lpstr>Welcome to the low-yield-environment</vt:lpstr>
      <vt:lpstr>PowerPoint-Präsentation</vt:lpstr>
      <vt:lpstr>Cheat sheet</vt:lpstr>
      <vt:lpstr>Compounding and Discounting</vt:lpstr>
      <vt:lpstr>From Discounting to Valuation</vt:lpstr>
      <vt:lpstr>Real Life Example</vt:lpstr>
      <vt:lpstr>This is how such a bond trades</vt:lpstr>
      <vt:lpstr>How does valuation work?</vt:lpstr>
      <vt:lpstr>Clean is the new dirty</vt:lpstr>
      <vt:lpstr>Invoice value is the dirty price</vt:lpstr>
      <vt:lpstr>Macaulay Duration = weighted average time to cash flow</vt:lpstr>
      <vt:lpstr>Or: Macaulay duration = time to absorb a shock </vt:lpstr>
      <vt:lpstr>Duration works like a lever</vt:lpstr>
      <vt:lpstr>Duration is the derivative of the price with respect to the yield</vt:lpstr>
      <vt:lpstr>Duration has a (negative) mulitplier effect </vt:lpstr>
      <vt:lpstr>The convexity measure can improve the approximation</vt:lpstr>
      <vt:lpstr>Definitions</vt:lpstr>
      <vt:lpstr>Zero-Curves are directly observable in the strip curve</vt:lpstr>
      <vt:lpstr>If there is no strip market, you need to calculate the zeros</vt:lpstr>
      <vt:lpstr>From zeros to yield</vt:lpstr>
      <vt:lpstr>Four shades of duration</vt:lpstr>
      <vt:lpstr>Zero (spot) rates can be interpreted as slopes</vt:lpstr>
      <vt:lpstr>Forward rates are also slopes</vt:lpstr>
      <vt:lpstr>Forward curves can be read off spot curves</vt:lpstr>
      <vt:lpstr>PowerPoint-Präsentation</vt:lpstr>
      <vt:lpstr>PowerPoint-Präsentation</vt:lpstr>
      <vt:lpstr>He’s not even a great portfolio manager …</vt:lpstr>
      <vt:lpstr>… but was riding a good wave.</vt:lpstr>
      <vt:lpstr>If forwards are true, duration management is useless</vt:lpstr>
      <vt:lpstr>What does management of bond portfolios mean?</vt:lpstr>
      <vt:lpstr>Why would anybody pay for active management?</vt:lpstr>
      <vt:lpstr>How folks play the duration game</vt:lpstr>
      <vt:lpstr>Fama-Bliss make carry trades sound smart</vt:lpstr>
      <vt:lpstr>The term premium on bonds seems to have disappeared</vt:lpstr>
      <vt:lpstr>Fundamentally smart forecasts are in short supply</vt:lpstr>
      <vt:lpstr>Fed watchers observe hawks and doves</vt:lpstr>
      <vt:lpstr>The trend is your friend </vt:lpstr>
      <vt:lpstr>What magic stuff people look at</vt:lpstr>
      <vt:lpstr>Bonds roll down the curve</vt:lpstr>
      <vt:lpstr>Roll(ing) Yield = Running Yield + Roll-Down</vt:lpstr>
      <vt:lpstr>Rolling Yield is the best forecast for horizon 2D-1</vt:lpstr>
      <vt:lpstr>A brief introduction to bond futures</vt:lpstr>
      <vt:lpstr>Bond Futures Menu</vt:lpstr>
      <vt:lpstr>Bond futures are quite liquid</vt:lpstr>
      <vt:lpstr>Understanding the economics of bond futures</vt:lpstr>
      <vt:lpstr>-neutral portfolios using bond futures</vt:lpstr>
      <vt:lpstr>-neutral  risk-free</vt:lpstr>
      <vt:lpstr>Steepeners, Flatteners, Butterflys</vt:lpstr>
      <vt:lpstr>Bullets and barbells</vt:lpstr>
      <vt:lpstr>Floaters can be used as substitute for term deposits</vt:lpstr>
      <vt:lpstr>Swaps taste like plain vanilla</vt:lpstr>
      <vt:lpstr>PowerPoint-Präsentation</vt:lpstr>
      <vt:lpstr>PowerPoint-Präsentation</vt:lpstr>
      <vt:lpstr>Nominal rates = real rates + inflation compensation</vt:lpstr>
      <vt:lpstr>Real yields fluctuate around the real rate of growth</vt:lpstr>
      <vt:lpstr>PowerPoint-Präsentation</vt:lpstr>
      <vt:lpstr>Still, evidence of falling real yields</vt:lpstr>
      <vt:lpstr>Inflation-linked bonds are the real risk-free asset</vt:lpstr>
      <vt:lpstr>Inflation-linked bonds are the real risk-free asset</vt:lpstr>
      <vt:lpstr>Coupons and/or capital grows with inflation</vt:lpstr>
      <vt:lpstr>TIPS</vt:lpstr>
      <vt:lpstr>Interpreting analytics of ILB</vt:lpstr>
      <vt:lpstr>Breakeven trades</vt:lpstr>
      <vt:lpstr>Financial markets focus on the reflation-game</vt:lpstr>
      <vt:lpstr>Forget everything you learned: Most real rates are negative</vt:lpstr>
      <vt:lpstr>Natural real rates are probably negative</vt:lpstr>
      <vt:lpstr>Macroeconomists struggle to explain low/negative real rates</vt:lpstr>
      <vt:lpstr>Why would you take inflation risk?</vt:lpstr>
      <vt:lpstr>Why would you take inflation risk?</vt:lpstr>
      <vt:lpstr>In sum: bond markets had a great time</vt:lpstr>
      <vt:lpstr>PowerPoint-Präsentation</vt:lpstr>
      <vt:lpstr>One stock – hundreds of bonds</vt:lpstr>
      <vt:lpstr>Corporate bond market shows disintermediation</vt:lpstr>
      <vt:lpstr>Bonds are generally bought on the primary market</vt:lpstr>
      <vt:lpstr>The street is shrinking</vt:lpstr>
      <vt:lpstr>New issue flipping pays</vt:lpstr>
      <vt:lpstr>The secondary market works like a bazar</vt:lpstr>
      <vt:lpstr>Distinguish 2x2 types of credit risk</vt:lpstr>
      <vt:lpstr>Default rates follow the economic cycle</vt:lpstr>
      <vt:lpstr>Defaults and credit losses follow the economic cycle</vt:lpstr>
      <vt:lpstr>Senior bonds have higher recovery rates</vt:lpstr>
      <vt:lpstr>Credit losses can be of going concern</vt:lpstr>
      <vt:lpstr>Ratings agencies produce estimates of default risk</vt:lpstr>
      <vt:lpstr>Credit agencies use different acronyms for short-term ratings</vt:lpstr>
      <vt:lpstr>Ratings do contain information on default risk </vt:lpstr>
      <vt:lpstr>There is a debate about bias in agency ratings</vt:lpstr>
      <vt:lpstr>Ratings are also made in China</vt:lpstr>
      <vt:lpstr>Company ratings reflect business risks and leverage</vt:lpstr>
      <vt:lpstr>Investors should care more about covenants</vt:lpstr>
      <vt:lpstr>Mind the gap between IG and HY</vt:lpstr>
      <vt:lpstr>CDS work like an insurance</vt:lpstr>
      <vt:lpstr>Good news: denuclearization</vt:lpstr>
      <vt:lpstr>Expected credit loss does not (fully) explain the level of spreads</vt:lpstr>
      <vt:lpstr>Credit spreads fluctuate heavily</vt:lpstr>
      <vt:lpstr>Today, iTraxx tells the mood of the market</vt:lpstr>
      <vt:lpstr>Credit spreads are a source of return and volatility</vt:lpstr>
      <vt:lpstr>Fixed Income has become a credit play</vt:lpstr>
      <vt:lpstr>Duration may serve as hedge for credit risk</vt:lpstr>
      <vt:lpstr>Merton said: long credit = short put on the stock</vt:lpstr>
      <vt:lpstr>Liquidity is the elephant in the credit room</vt:lpstr>
      <vt:lpstr>From bank credit, to securitzation to private debt</vt:lpstr>
      <vt:lpstr>Loan market is exploding</vt:lpstr>
      <vt:lpstr>Fixed income products are about to replace banks</vt:lpstr>
      <vt:lpstr>Less money for the financial sector</vt:lpstr>
      <vt:lpstr>PowerPoint-Präsentation</vt:lpstr>
      <vt:lpstr>Expected fx changes offsets any interest-rate differential</vt:lpstr>
      <vt:lpstr>In the long run, we are all dead ….</vt:lpstr>
      <vt:lpstr>… but fx matters in the meantime.</vt:lpstr>
      <vt:lpstr>FX forwards exchange two zero bonds </vt:lpstr>
      <vt:lpstr>How to put in place a perfect hedge</vt:lpstr>
      <vt:lpstr>Don’t forget P&amp;L</vt:lpstr>
      <vt:lpstr>Spot the forward point</vt:lpstr>
      <vt:lpstr>Forward points are more than interest-rate differentials</vt:lpstr>
      <vt:lpstr>Basis-spreads reflect cost of funding</vt:lpstr>
      <vt:lpstr>Hedges generate realised and non-realised P&amp;L</vt:lpstr>
      <vt:lpstr>«Average Yield» is a meaningless concept</vt:lpstr>
      <vt:lpstr>Average yields become even fuzzier in international portfolios</vt:lpstr>
      <vt:lpstr>Duration has no clear meaning in multi-currency portfolios</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Anahita</dc:creator>
  <cp:lastModifiedBy>Weber Benno</cp:lastModifiedBy>
  <cp:revision>1244</cp:revision>
  <cp:lastPrinted>2016-09-28T15:14:03Z</cp:lastPrinted>
  <dcterms:created xsi:type="dcterms:W3CDTF">2005-07-04T14:10:49Z</dcterms:created>
  <dcterms:modified xsi:type="dcterms:W3CDTF">2018-11-03T13:19:47Z</dcterms:modified>
</cp:coreProperties>
</file>